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1" r:id="rId7"/>
    <p:sldId id="260" r:id="rId8"/>
    <p:sldId id="263" r:id="rId9"/>
    <p:sldId id="265" r:id="rId10"/>
    <p:sldId id="266" r:id="rId11"/>
    <p:sldId id="269" r:id="rId12"/>
    <p:sldId id="26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980CB1-A773-4254-97AE-7C36B39DD398}"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6105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80CB1-A773-4254-97AE-7C36B39DD398}"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142671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80CB1-A773-4254-97AE-7C36B39DD398}"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38221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80CB1-A773-4254-97AE-7C36B39DD398}"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375636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80CB1-A773-4254-97AE-7C36B39DD398}"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3912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80CB1-A773-4254-97AE-7C36B39DD398}"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422972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80CB1-A773-4254-97AE-7C36B39DD398}" type="datetimeFigureOut">
              <a:rPr lang="en-US" smtClean="0"/>
              <a:pPr/>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154613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80CB1-A773-4254-97AE-7C36B39DD398}" type="datetimeFigureOut">
              <a:rPr lang="en-US" smtClean="0"/>
              <a:pPr/>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12954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80CB1-A773-4254-97AE-7C36B39DD398}" type="datetimeFigureOut">
              <a:rPr lang="en-US" smtClean="0"/>
              <a:pPr/>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353742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80CB1-A773-4254-97AE-7C36B39DD398}"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134552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80CB1-A773-4254-97AE-7C36B39DD398}"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36893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80CB1-A773-4254-97AE-7C36B39DD398}" type="datetimeFigureOut">
              <a:rPr lang="en-US" smtClean="0"/>
              <a:pPr/>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B5BF2-5F9D-450A-A98C-22D9D9CE9147}" type="slidenum">
              <a:rPr lang="en-US" smtClean="0"/>
              <a:pPr/>
              <a:t>‹#›</a:t>
            </a:fld>
            <a:endParaRPr lang="en-US"/>
          </a:p>
        </p:txBody>
      </p:sp>
    </p:spTree>
    <p:extLst>
      <p:ext uri="{BB962C8B-B14F-4D97-AF65-F5344CB8AC3E}">
        <p14:creationId xmlns:p14="http://schemas.microsoft.com/office/powerpoint/2010/main" xmlns="" val="125498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a:r>
            <a:r>
              <a:rPr lang="en-US" dirty="0" smtClean="0"/>
              <a:t>SE 442</a:t>
            </a:r>
            <a:endParaRPr lang="en-US" dirty="0"/>
          </a:p>
        </p:txBody>
      </p:sp>
      <p:sp>
        <p:nvSpPr>
          <p:cNvPr id="3" name="Subtitle 2"/>
          <p:cNvSpPr>
            <a:spLocks noGrp="1"/>
          </p:cNvSpPr>
          <p:nvPr>
            <p:ph type="subTitle" idx="1"/>
          </p:nvPr>
        </p:nvSpPr>
        <p:spPr/>
        <p:txBody>
          <a:bodyPr/>
          <a:lstStyle/>
          <a:p>
            <a:r>
              <a:rPr lang="en-US" dirty="0" smtClean="0"/>
              <a:t>LECRUE 8</a:t>
            </a:r>
          </a:p>
          <a:p>
            <a:endParaRPr lang="en-US" dirty="0"/>
          </a:p>
        </p:txBody>
      </p:sp>
    </p:spTree>
    <p:extLst>
      <p:ext uri="{BB962C8B-B14F-4D97-AF65-F5344CB8AC3E}">
        <p14:creationId xmlns:p14="http://schemas.microsoft.com/office/powerpoint/2010/main" xmlns="" val="95335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r>
              <a:rPr lang="en-US" sz="4000" dirty="0">
                <a:solidFill>
                  <a:prstClr val="black"/>
                </a:solidFill>
                <a:latin typeface="Calibri"/>
              </a:rPr>
              <a:t>Programming the </a:t>
            </a:r>
            <a:r>
              <a:rPr lang="en-US" sz="4000" dirty="0" smtClean="0">
                <a:solidFill>
                  <a:prstClr val="black"/>
                </a:solidFill>
                <a:latin typeface="Calibri"/>
              </a:rPr>
              <a:t>82C55- I/O operation</a:t>
            </a:r>
            <a:endParaRPr lang="en-US" dirty="0"/>
          </a:p>
        </p:txBody>
      </p:sp>
      <p:sp>
        <p:nvSpPr>
          <p:cNvPr id="3" name="Content Placeholder 2"/>
          <p:cNvSpPr>
            <a:spLocks noGrp="1"/>
          </p:cNvSpPr>
          <p:nvPr>
            <p:ph idx="1"/>
          </p:nvPr>
        </p:nvSpPr>
        <p:spPr>
          <a:xfrm>
            <a:off x="838200" y="1236372"/>
            <a:ext cx="10515600" cy="4940591"/>
          </a:xfrm>
        </p:spPr>
        <p:txBody>
          <a:bodyPr/>
          <a:lstStyle/>
          <a:p>
            <a:r>
              <a:rPr lang="en-US" dirty="0" smtClean="0"/>
              <a:t>MODE 0</a:t>
            </a:r>
          </a:p>
          <a:p>
            <a:pPr lvl="1"/>
            <a:r>
              <a:rPr lang="en-US" dirty="0" smtClean="0"/>
              <a:t>Basic I/O</a:t>
            </a:r>
          </a:p>
          <a:p>
            <a:pPr lvl="1"/>
            <a:r>
              <a:rPr lang="en-US" dirty="0" smtClean="0"/>
              <a:t>Group A, B</a:t>
            </a:r>
            <a:endParaRPr lang="en-US" dirty="0"/>
          </a:p>
          <a:p>
            <a:r>
              <a:rPr lang="en-US" dirty="0" smtClean="0"/>
              <a:t>MODE 1</a:t>
            </a:r>
          </a:p>
          <a:p>
            <a:pPr lvl="1"/>
            <a:r>
              <a:rPr lang="en-US" dirty="0" err="1" smtClean="0"/>
              <a:t>Strobed</a:t>
            </a:r>
            <a:r>
              <a:rPr lang="en-US" dirty="0" smtClean="0"/>
              <a:t> I/O</a:t>
            </a:r>
          </a:p>
          <a:p>
            <a:pPr lvl="1"/>
            <a:r>
              <a:rPr lang="en-US" dirty="0" smtClean="0"/>
              <a:t>Group A,B</a:t>
            </a:r>
            <a:endParaRPr lang="en-US" dirty="0"/>
          </a:p>
          <a:p>
            <a:r>
              <a:rPr lang="en-US" dirty="0" smtClean="0"/>
              <a:t>MODE 2</a:t>
            </a:r>
          </a:p>
          <a:p>
            <a:pPr lvl="1"/>
            <a:r>
              <a:rPr lang="en-US" dirty="0" smtClean="0"/>
              <a:t>Bidirectional I/O</a:t>
            </a:r>
          </a:p>
          <a:p>
            <a:pPr lvl="1"/>
            <a:r>
              <a:rPr lang="en-US" dirty="0" smtClean="0"/>
              <a:t>Group A</a:t>
            </a:r>
          </a:p>
          <a:p>
            <a:pPr marL="457200" lvl="1" indent="0">
              <a:buNone/>
            </a:pPr>
            <a:r>
              <a:rPr lang="en-US" dirty="0" smtClean="0">
                <a:solidFill>
                  <a:srgbClr val="FF0000"/>
                </a:solidFill>
              </a:rPr>
              <a:t>D7=1 8255 in I/O </a:t>
            </a:r>
          </a:p>
          <a:p>
            <a:pPr lvl="1"/>
            <a:endParaRPr lang="en-US" dirty="0"/>
          </a:p>
          <a:p>
            <a:pPr lvl="1"/>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2146" y="1027906"/>
            <a:ext cx="7541654" cy="5344271"/>
          </a:xfrm>
          <a:prstGeom prst="rect">
            <a:avLst/>
          </a:prstGeom>
        </p:spPr>
      </p:pic>
      <p:sp>
        <p:nvSpPr>
          <p:cNvPr id="5" name="TextBox 4"/>
          <p:cNvSpPr txBox="1"/>
          <p:nvPr/>
        </p:nvSpPr>
        <p:spPr>
          <a:xfrm>
            <a:off x="8255358" y="1149313"/>
            <a:ext cx="2781595" cy="369332"/>
          </a:xfrm>
          <a:prstGeom prst="rect">
            <a:avLst/>
          </a:prstGeom>
          <a:noFill/>
        </p:spPr>
        <p:txBody>
          <a:bodyPr wrap="none" rtlCol="0">
            <a:spAutoFit/>
          </a:bodyPr>
          <a:lstStyle/>
          <a:p>
            <a:r>
              <a:rPr lang="en-US" dirty="0" smtClean="0"/>
              <a:t>D0-D7 from microprocessor</a:t>
            </a:r>
            <a:endParaRPr lang="en-US" dirty="0"/>
          </a:p>
        </p:txBody>
      </p:sp>
      <p:sp>
        <p:nvSpPr>
          <p:cNvPr id="6" name="TextBox 5"/>
          <p:cNvSpPr txBox="1"/>
          <p:nvPr/>
        </p:nvSpPr>
        <p:spPr>
          <a:xfrm>
            <a:off x="8500055" y="3386138"/>
            <a:ext cx="334851" cy="461665"/>
          </a:xfrm>
          <a:prstGeom prst="rect">
            <a:avLst/>
          </a:prstGeom>
          <a:solidFill>
            <a:schemeClr val="bg1"/>
          </a:solidFill>
        </p:spPr>
        <p:txBody>
          <a:bodyPr wrap="square" rtlCol="0">
            <a:spAutoFit/>
          </a:bodyPr>
          <a:lstStyle/>
          <a:p>
            <a:r>
              <a:rPr lang="en-US" sz="1200" dirty="0" smtClean="0"/>
              <a:t>0</a:t>
            </a:r>
          </a:p>
          <a:p>
            <a:r>
              <a:rPr lang="en-US" sz="1200" dirty="0"/>
              <a:t>1</a:t>
            </a:r>
          </a:p>
        </p:txBody>
      </p:sp>
    </p:spTree>
    <p:extLst>
      <p:ext uri="{BB962C8B-B14F-4D97-AF65-F5344CB8AC3E}">
        <p14:creationId xmlns:p14="http://schemas.microsoft.com/office/powerpoint/2010/main" xmlns="" val="11563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GROUP A operating on MODE 1 as I/P port</a:t>
            </a:r>
            <a:br>
              <a:rPr lang="en-US" sz="3800" dirty="0" smtClean="0"/>
            </a:br>
            <a:r>
              <a:rPr lang="en-US" sz="3800" dirty="0" smtClean="0"/>
              <a:t>GROUP B operating on MODE 0 as O/P port</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96960" y="1513729"/>
            <a:ext cx="7541654" cy="5344271"/>
          </a:xfrm>
          <a:prstGeom prst="rect">
            <a:avLst/>
          </a:prstGeom>
        </p:spPr>
      </p:pic>
      <p:sp>
        <p:nvSpPr>
          <p:cNvPr id="5" name="TextBox 4"/>
          <p:cNvSpPr txBox="1"/>
          <p:nvPr/>
        </p:nvSpPr>
        <p:spPr>
          <a:xfrm>
            <a:off x="2949263" y="1970467"/>
            <a:ext cx="249126" cy="369332"/>
          </a:xfrm>
          <a:prstGeom prst="rect">
            <a:avLst/>
          </a:prstGeom>
          <a:noFill/>
        </p:spPr>
        <p:txBody>
          <a:bodyPr wrap="square" rtlCol="0">
            <a:spAutoFit/>
          </a:bodyPr>
          <a:lstStyle/>
          <a:p>
            <a:r>
              <a:rPr lang="en-US" dirty="0">
                <a:solidFill>
                  <a:srgbClr val="FF0000"/>
                </a:solidFill>
              </a:rPr>
              <a:t>0</a:t>
            </a:r>
          </a:p>
        </p:txBody>
      </p:sp>
      <p:sp>
        <p:nvSpPr>
          <p:cNvPr id="6" name="TextBox 5"/>
          <p:cNvSpPr txBox="1"/>
          <p:nvPr/>
        </p:nvSpPr>
        <p:spPr>
          <a:xfrm>
            <a:off x="3462272" y="1970467"/>
            <a:ext cx="249126"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7" name="TextBox 6"/>
          <p:cNvSpPr txBox="1"/>
          <p:nvPr/>
        </p:nvSpPr>
        <p:spPr>
          <a:xfrm>
            <a:off x="5971437" y="1970467"/>
            <a:ext cx="249126"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8" name="TextBox 7"/>
          <p:cNvSpPr txBox="1"/>
          <p:nvPr/>
        </p:nvSpPr>
        <p:spPr>
          <a:xfrm>
            <a:off x="5508135" y="1970467"/>
            <a:ext cx="249126" cy="369332"/>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9" name="TextBox 8"/>
          <p:cNvSpPr txBox="1"/>
          <p:nvPr/>
        </p:nvSpPr>
        <p:spPr>
          <a:xfrm>
            <a:off x="4969231" y="1970467"/>
            <a:ext cx="249126" cy="369332"/>
          </a:xfrm>
          <a:prstGeom prst="rect">
            <a:avLst/>
          </a:prstGeom>
          <a:noFill/>
        </p:spPr>
        <p:txBody>
          <a:bodyPr wrap="square" rtlCol="0">
            <a:spAutoFit/>
          </a:bodyPr>
          <a:lstStyle/>
          <a:p>
            <a:r>
              <a:rPr lang="en-US" dirty="0">
                <a:solidFill>
                  <a:srgbClr val="FF0000"/>
                </a:solidFill>
              </a:rPr>
              <a:t>0</a:t>
            </a:r>
          </a:p>
        </p:txBody>
      </p:sp>
      <p:sp>
        <p:nvSpPr>
          <p:cNvPr id="10" name="TextBox 9"/>
          <p:cNvSpPr txBox="1"/>
          <p:nvPr/>
        </p:nvSpPr>
        <p:spPr>
          <a:xfrm>
            <a:off x="4457298" y="1970467"/>
            <a:ext cx="249126"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11" name="TextBox 10"/>
          <p:cNvSpPr txBox="1"/>
          <p:nvPr/>
        </p:nvSpPr>
        <p:spPr>
          <a:xfrm>
            <a:off x="3962538" y="1970467"/>
            <a:ext cx="249126"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12" name="TextBox 11"/>
          <p:cNvSpPr txBox="1"/>
          <p:nvPr/>
        </p:nvSpPr>
        <p:spPr>
          <a:xfrm>
            <a:off x="9581882" y="1803042"/>
            <a:ext cx="2137893" cy="830997"/>
          </a:xfrm>
          <a:prstGeom prst="rect">
            <a:avLst/>
          </a:prstGeom>
          <a:noFill/>
        </p:spPr>
        <p:txBody>
          <a:bodyPr wrap="square" rtlCol="0">
            <a:spAutoFit/>
          </a:bodyPr>
          <a:lstStyle/>
          <a:p>
            <a:r>
              <a:rPr lang="en-US" sz="2400" dirty="0" smtClean="0">
                <a:solidFill>
                  <a:srgbClr val="FF0000"/>
                </a:solidFill>
              </a:rPr>
              <a:t>Command byte</a:t>
            </a:r>
          </a:p>
          <a:p>
            <a:r>
              <a:rPr lang="en-US" sz="2400" dirty="0" smtClean="0">
                <a:solidFill>
                  <a:srgbClr val="FF0000"/>
                </a:solidFill>
              </a:rPr>
              <a:t>10111000</a:t>
            </a:r>
            <a:endParaRPr lang="en-US" sz="2400" dirty="0">
              <a:solidFill>
                <a:srgbClr val="FF0000"/>
              </a:solidFill>
            </a:endParaRPr>
          </a:p>
        </p:txBody>
      </p:sp>
    </p:spTree>
    <p:extLst>
      <p:ext uri="{BB962C8B-B14F-4D97-AF65-F5344CB8AC3E}">
        <p14:creationId xmlns:p14="http://schemas.microsoft.com/office/powerpoint/2010/main" xmlns="" val="356905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prstClr val="black"/>
                </a:solidFill>
                <a:latin typeface="Calibri"/>
              </a:rPr>
              <a:t>Programming the 82C55- </a:t>
            </a:r>
            <a:r>
              <a:rPr lang="en-US" sz="4000" dirty="0" smtClean="0">
                <a:solidFill>
                  <a:prstClr val="black"/>
                </a:solidFill>
                <a:latin typeface="Calibri"/>
              </a:rPr>
              <a:t>BSR </a:t>
            </a:r>
            <a:r>
              <a:rPr lang="en-US" sz="4000" dirty="0">
                <a:solidFill>
                  <a:prstClr val="black"/>
                </a:solidFill>
                <a:latin typeface="Calibri"/>
              </a:rPr>
              <a:t>operation</a:t>
            </a:r>
            <a:endParaRPr lang="en-US" dirty="0"/>
          </a:p>
        </p:txBody>
      </p:sp>
      <p:sp>
        <p:nvSpPr>
          <p:cNvPr id="3" name="Content Placeholder 2"/>
          <p:cNvSpPr>
            <a:spLocks noGrp="1"/>
          </p:cNvSpPr>
          <p:nvPr>
            <p:ph idx="1"/>
          </p:nvPr>
        </p:nvSpPr>
        <p:spPr/>
        <p:txBody>
          <a:bodyPr/>
          <a:lstStyle/>
          <a:p>
            <a:r>
              <a:rPr lang="en-US" dirty="0" smtClean="0"/>
              <a:t>D7=0 bit set/reset of PORT 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1787" y="2489387"/>
            <a:ext cx="6230219" cy="339625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2759811839"/>
              </p:ext>
            </p:extLst>
          </p:nvPr>
        </p:nvGraphicFramePr>
        <p:xfrm>
          <a:off x="7469745" y="1825625"/>
          <a:ext cx="3784960" cy="3337560"/>
        </p:xfrm>
        <a:graphic>
          <a:graphicData uri="http://schemas.openxmlformats.org/drawingml/2006/table">
            <a:tbl>
              <a:tblPr firstRow="1" bandRow="1">
                <a:tableStyleId>{5C22544A-7EE6-4342-B048-85BDC9FD1C3A}</a:tableStyleId>
              </a:tblPr>
              <a:tblGrid>
                <a:gridCol w="946240"/>
                <a:gridCol w="946240"/>
                <a:gridCol w="946240"/>
                <a:gridCol w="946240"/>
              </a:tblGrid>
              <a:tr h="370840">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BIT</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4</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6</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7</a:t>
                      </a:r>
                      <a:endParaRPr lang="en-US" dirty="0"/>
                    </a:p>
                  </a:txBody>
                  <a:tcPr/>
                </a:tc>
              </a:tr>
            </a:tbl>
          </a:graphicData>
        </a:graphic>
      </p:graphicFrame>
      <p:sp>
        <p:nvSpPr>
          <p:cNvPr id="6" name="TextBox 5"/>
          <p:cNvSpPr txBox="1"/>
          <p:nvPr/>
        </p:nvSpPr>
        <p:spPr>
          <a:xfrm>
            <a:off x="838200" y="4700789"/>
            <a:ext cx="2149699" cy="923330"/>
          </a:xfrm>
          <a:prstGeom prst="rect">
            <a:avLst/>
          </a:prstGeom>
          <a:noFill/>
        </p:spPr>
        <p:txBody>
          <a:bodyPr wrap="square" rtlCol="0">
            <a:spAutoFit/>
          </a:bodyPr>
          <a:lstStyle/>
          <a:p>
            <a:r>
              <a:rPr lang="en-US" dirty="0" smtClean="0">
                <a:solidFill>
                  <a:srgbClr val="FF0000"/>
                </a:solidFill>
              </a:rPr>
              <a:t>Set 3 at PORT C</a:t>
            </a:r>
          </a:p>
          <a:p>
            <a:r>
              <a:rPr lang="en-US" dirty="0" smtClean="0">
                <a:solidFill>
                  <a:srgbClr val="FF0000"/>
                </a:solidFill>
              </a:rPr>
              <a:t>Command byte</a:t>
            </a:r>
          </a:p>
          <a:p>
            <a:r>
              <a:rPr lang="en-US" dirty="0" smtClean="0">
                <a:solidFill>
                  <a:srgbClr val="FF0000"/>
                </a:solidFill>
              </a:rPr>
              <a:t>0xxx0111</a:t>
            </a:r>
            <a:endParaRPr lang="en-US" dirty="0">
              <a:solidFill>
                <a:srgbClr val="FF0000"/>
              </a:solidFill>
            </a:endParaRPr>
          </a:p>
        </p:txBody>
      </p:sp>
      <p:sp>
        <p:nvSpPr>
          <p:cNvPr id="7" name="TextBox 6"/>
          <p:cNvSpPr txBox="1"/>
          <p:nvPr/>
        </p:nvSpPr>
        <p:spPr>
          <a:xfrm>
            <a:off x="3258355" y="3374265"/>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8" name="TextBox 7"/>
          <p:cNvSpPr txBox="1"/>
          <p:nvPr/>
        </p:nvSpPr>
        <p:spPr>
          <a:xfrm>
            <a:off x="3605118" y="3374265"/>
            <a:ext cx="301686" cy="369332"/>
          </a:xfrm>
          <a:prstGeom prst="rect">
            <a:avLst/>
          </a:prstGeom>
          <a:noFill/>
        </p:spPr>
        <p:txBody>
          <a:bodyPr wrap="none" rtlCol="0">
            <a:spAutoFit/>
          </a:bodyPr>
          <a:lstStyle/>
          <a:p>
            <a:r>
              <a:rPr lang="en-US" dirty="0">
                <a:solidFill>
                  <a:srgbClr val="FF0000"/>
                </a:solidFill>
              </a:rPr>
              <a:t>1</a:t>
            </a:r>
          </a:p>
        </p:txBody>
      </p:sp>
      <p:sp>
        <p:nvSpPr>
          <p:cNvPr id="9" name="TextBox 8"/>
          <p:cNvSpPr txBox="1"/>
          <p:nvPr/>
        </p:nvSpPr>
        <p:spPr>
          <a:xfrm>
            <a:off x="4076164" y="3382618"/>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10" name="TextBox 9"/>
          <p:cNvSpPr txBox="1"/>
          <p:nvPr/>
        </p:nvSpPr>
        <p:spPr>
          <a:xfrm>
            <a:off x="4526924" y="3384844"/>
            <a:ext cx="301686" cy="369332"/>
          </a:xfrm>
          <a:prstGeom prst="rect">
            <a:avLst/>
          </a:prstGeom>
          <a:noFill/>
        </p:spPr>
        <p:txBody>
          <a:bodyPr wrap="none" rtlCol="0">
            <a:spAutoFit/>
          </a:bodyPr>
          <a:lstStyle/>
          <a:p>
            <a:r>
              <a:rPr lang="en-US" dirty="0">
                <a:solidFill>
                  <a:srgbClr val="FF0000"/>
                </a:solidFill>
              </a:rPr>
              <a:t>1</a:t>
            </a:r>
          </a:p>
        </p:txBody>
      </p:sp>
    </p:spTree>
    <p:extLst>
      <p:ext uri="{BB962C8B-B14F-4D97-AF65-F5344CB8AC3E}">
        <p14:creationId xmlns:p14="http://schemas.microsoft.com/office/powerpoint/2010/main" xmlns="" val="2284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Digit 7 segment LED Display</a:t>
            </a:r>
            <a:endParaRPr lang="en-US" dirty="0"/>
          </a:p>
        </p:txBody>
      </p:sp>
      <p:pic>
        <p:nvPicPr>
          <p:cNvPr id="4" name="Content Placeholder 3" descr="chap11_lect08_IO115.gif"/>
          <p:cNvPicPr>
            <a:picLocks noGrp="1" noChangeAspect="1"/>
          </p:cNvPicPr>
          <p:nvPr>
            <p:ph idx="1"/>
          </p:nvPr>
        </p:nvPicPr>
        <p:blipFill>
          <a:blip r:embed="rId2"/>
          <a:stretch>
            <a:fillRect/>
          </a:stretch>
        </p:blipFill>
        <p:spPr>
          <a:xfrm>
            <a:off x="838200" y="1102410"/>
            <a:ext cx="8229600" cy="5695950"/>
          </a:xfrm>
        </p:spPr>
      </p:pic>
      <p:sp>
        <p:nvSpPr>
          <p:cNvPr id="5" name="TextBox 4"/>
          <p:cNvSpPr txBox="1"/>
          <p:nvPr/>
        </p:nvSpPr>
        <p:spPr>
          <a:xfrm>
            <a:off x="7882944" y="1444467"/>
            <a:ext cx="838200" cy="246221"/>
          </a:xfrm>
          <a:prstGeom prst="rect">
            <a:avLst/>
          </a:prstGeom>
          <a:noFill/>
        </p:spPr>
        <p:txBody>
          <a:bodyPr wrap="square" rtlCol="0">
            <a:spAutoFit/>
          </a:bodyPr>
          <a:lstStyle/>
          <a:p>
            <a:r>
              <a:rPr lang="en-US" sz="1000" dirty="0"/>
              <a:t>39 ohm</a:t>
            </a:r>
          </a:p>
        </p:txBody>
      </p:sp>
      <p:sp>
        <p:nvSpPr>
          <p:cNvPr id="6" name="TextBox 5"/>
          <p:cNvSpPr txBox="1"/>
          <p:nvPr/>
        </p:nvSpPr>
        <p:spPr>
          <a:xfrm>
            <a:off x="5179454" y="2010490"/>
            <a:ext cx="838200" cy="246221"/>
          </a:xfrm>
          <a:prstGeom prst="rect">
            <a:avLst/>
          </a:prstGeom>
          <a:noFill/>
        </p:spPr>
        <p:txBody>
          <a:bodyPr wrap="square" rtlCol="0">
            <a:spAutoFit/>
          </a:bodyPr>
          <a:lstStyle/>
          <a:p>
            <a:r>
              <a:rPr lang="en-US" sz="1000" dirty="0"/>
              <a:t>2.2 </a:t>
            </a:r>
            <a:r>
              <a:rPr lang="en-US" sz="1000" dirty="0" err="1"/>
              <a:t>KOhm</a:t>
            </a:r>
            <a:endParaRPr lang="en-US" sz="1000" dirty="0"/>
          </a:p>
        </p:txBody>
      </p:sp>
      <p:sp>
        <p:nvSpPr>
          <p:cNvPr id="7" name="TextBox 6"/>
          <p:cNvSpPr txBox="1"/>
          <p:nvPr/>
        </p:nvSpPr>
        <p:spPr>
          <a:xfrm>
            <a:off x="6477000" y="4419601"/>
            <a:ext cx="838200" cy="246221"/>
          </a:xfrm>
          <a:prstGeom prst="rect">
            <a:avLst/>
          </a:prstGeom>
          <a:noFill/>
        </p:spPr>
        <p:txBody>
          <a:bodyPr wrap="square" rtlCol="0">
            <a:spAutoFit/>
          </a:bodyPr>
          <a:lstStyle/>
          <a:p>
            <a:r>
              <a:rPr lang="en-US" sz="1000" dirty="0"/>
              <a:t>690 Ohm</a:t>
            </a:r>
          </a:p>
        </p:txBody>
      </p:sp>
      <p:sp>
        <p:nvSpPr>
          <p:cNvPr id="8" name="TextBox 7"/>
          <p:cNvSpPr txBox="1"/>
          <p:nvPr/>
        </p:nvSpPr>
        <p:spPr>
          <a:xfrm>
            <a:off x="8847786" y="1854558"/>
            <a:ext cx="3000777" cy="1754326"/>
          </a:xfrm>
          <a:prstGeom prst="rect">
            <a:avLst/>
          </a:prstGeom>
          <a:noFill/>
        </p:spPr>
        <p:txBody>
          <a:bodyPr wrap="square" rtlCol="0">
            <a:spAutoFit/>
          </a:bodyPr>
          <a:lstStyle/>
          <a:p>
            <a:r>
              <a:rPr lang="en-US" dirty="0" smtClean="0"/>
              <a:t>- PORT A selects </a:t>
            </a:r>
            <a:r>
              <a:rPr lang="en-US" dirty="0"/>
              <a:t>segment data </a:t>
            </a:r>
            <a:r>
              <a:rPr lang="en-US" dirty="0" smtClean="0"/>
              <a:t>inputs</a:t>
            </a:r>
          </a:p>
          <a:p>
            <a:r>
              <a:rPr lang="en-US" dirty="0" smtClean="0"/>
              <a:t>- PORT B selects </a:t>
            </a:r>
            <a:r>
              <a:rPr lang="en-US" dirty="0"/>
              <a:t>one display </a:t>
            </a:r>
            <a:r>
              <a:rPr lang="en-US" dirty="0" smtClean="0"/>
              <a:t>position</a:t>
            </a:r>
          </a:p>
          <a:p>
            <a:r>
              <a:rPr lang="en-US" dirty="0" smtClean="0"/>
              <a:t>- only </a:t>
            </a:r>
            <a:r>
              <a:rPr lang="en-US" dirty="0"/>
              <a:t>one of the </a:t>
            </a:r>
            <a:r>
              <a:rPr lang="en-US" dirty="0" smtClean="0"/>
              <a:t>eight displays is on at a time</a:t>
            </a:r>
            <a:endParaRPr lang="en-US" dirty="0"/>
          </a:p>
        </p:txBody>
      </p:sp>
    </p:spTree>
    <p:extLst>
      <p:ext uri="{BB962C8B-B14F-4D97-AF65-F5344CB8AC3E}">
        <p14:creationId xmlns:p14="http://schemas.microsoft.com/office/powerpoint/2010/main" xmlns="" val="761722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Input and Output Interfaces</a:t>
            </a:r>
            <a:endParaRPr lang="en-US" dirty="0"/>
          </a:p>
        </p:txBody>
      </p:sp>
      <p:sp>
        <p:nvSpPr>
          <p:cNvPr id="3" name="Content Placeholder 2"/>
          <p:cNvSpPr>
            <a:spLocks noGrp="1"/>
          </p:cNvSpPr>
          <p:nvPr>
            <p:ph idx="1"/>
          </p:nvPr>
        </p:nvSpPr>
        <p:spPr/>
        <p:txBody>
          <a:bodyPr/>
          <a:lstStyle/>
          <a:p>
            <a:r>
              <a:rPr lang="en-US" dirty="0"/>
              <a:t>The basic input device is a set of three-state buffers. </a:t>
            </a:r>
            <a:endParaRPr lang="en-US" dirty="0" smtClean="0"/>
          </a:p>
          <a:p>
            <a:r>
              <a:rPr lang="en-US" dirty="0" smtClean="0"/>
              <a:t>The </a:t>
            </a:r>
            <a:r>
              <a:rPr lang="en-US" dirty="0"/>
              <a:t>basic output device is a set of </a:t>
            </a:r>
            <a:r>
              <a:rPr lang="en-US" dirty="0" smtClean="0"/>
              <a:t>data latches</a:t>
            </a:r>
            <a:r>
              <a:rPr lang="en-US" dirty="0"/>
              <a:t>. </a:t>
            </a:r>
            <a:endParaRPr lang="en-US" dirty="0" smtClean="0"/>
          </a:p>
          <a:p>
            <a:r>
              <a:rPr lang="en-US" dirty="0" smtClean="0"/>
              <a:t>The </a:t>
            </a:r>
            <a:r>
              <a:rPr lang="en-US" dirty="0"/>
              <a:t>term IN refers to moving data from the I/O device into the microprocessor </a:t>
            </a:r>
          </a:p>
          <a:p>
            <a:r>
              <a:rPr lang="en-US" dirty="0" smtClean="0"/>
              <a:t>The term </a:t>
            </a:r>
            <a:r>
              <a:rPr lang="en-US" dirty="0"/>
              <a:t>OUT refers to moving data out of the microprocessor to the I/O device.</a:t>
            </a:r>
          </a:p>
        </p:txBody>
      </p:sp>
    </p:spTree>
    <p:extLst>
      <p:ext uri="{BB962C8B-B14F-4D97-AF65-F5344CB8AC3E}">
        <p14:creationId xmlns:p14="http://schemas.microsoft.com/office/powerpoint/2010/main" xmlns="" val="405052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TRI-STATE BUFFER (74ALS244)</a:t>
            </a:r>
            <a:endParaRPr lang="en-US" dirty="0"/>
          </a:p>
        </p:txBody>
      </p:sp>
      <p:sp>
        <p:nvSpPr>
          <p:cNvPr id="3" name="Content Placeholder 2"/>
          <p:cNvSpPr>
            <a:spLocks noGrp="1"/>
          </p:cNvSpPr>
          <p:nvPr>
            <p:ph idx="1"/>
          </p:nvPr>
        </p:nvSpPr>
        <p:spPr/>
        <p:txBody>
          <a:bodyPr>
            <a:normAutofit/>
          </a:bodyPr>
          <a:lstStyle/>
          <a:p>
            <a:r>
              <a:rPr lang="en-US" dirty="0" smtClean="0"/>
              <a:t>Tri-state buffer has 3pins- control pin, input pin, output pin</a:t>
            </a:r>
          </a:p>
          <a:p>
            <a:r>
              <a:rPr lang="en-US" dirty="0" smtClean="0"/>
              <a:t>It can assume 3states- 1,0, high impedance(z)</a:t>
            </a:r>
          </a:p>
          <a:p>
            <a:endParaRPr lang="en-US" dirty="0" smtClean="0"/>
          </a:p>
          <a:p>
            <a:endParaRPr lang="en-US" dirty="0"/>
          </a:p>
          <a:p>
            <a:endParaRPr lang="en-US" dirty="0" smtClean="0"/>
          </a:p>
          <a:p>
            <a:endParaRPr lang="en-US" dirty="0"/>
          </a:p>
          <a:p>
            <a:r>
              <a:rPr lang="en-US" dirty="0" smtClean="0"/>
              <a:t>When control pin is enabled o/p=</a:t>
            </a:r>
            <a:r>
              <a:rPr lang="en-US" dirty="0" err="1" smtClean="0"/>
              <a:t>i</a:t>
            </a:r>
            <a:r>
              <a:rPr lang="en-US" dirty="0" smtClean="0"/>
              <a:t>/p</a:t>
            </a:r>
          </a:p>
          <a:p>
            <a:r>
              <a:rPr lang="en-US" dirty="0" smtClean="0"/>
              <a:t>When control pin is not enabled o/p=high impedance(z)</a:t>
            </a:r>
          </a:p>
          <a:p>
            <a:endParaRPr lang="en-US" dirty="0" smtClean="0"/>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630481233"/>
              </p:ext>
            </p:extLst>
          </p:nvPr>
        </p:nvGraphicFramePr>
        <p:xfrm>
          <a:off x="838200" y="3050742"/>
          <a:ext cx="4880020" cy="1483360"/>
        </p:xfrm>
        <a:graphic>
          <a:graphicData uri="http://schemas.openxmlformats.org/drawingml/2006/table">
            <a:tbl>
              <a:tblPr firstRow="1" bandRow="1">
                <a:tableStyleId>{5C22544A-7EE6-4342-B048-85BDC9FD1C3A}</a:tableStyleId>
              </a:tblPr>
              <a:tblGrid>
                <a:gridCol w="2870915"/>
                <a:gridCol w="1004553"/>
                <a:gridCol w="1004552"/>
              </a:tblGrid>
              <a:tr h="370840">
                <a:tc>
                  <a:txBody>
                    <a:bodyPr/>
                    <a:lstStyle/>
                    <a:p>
                      <a:r>
                        <a:rPr lang="en-US" dirty="0" smtClean="0"/>
                        <a:t>Control/enable (active low)</a:t>
                      </a:r>
                      <a:endParaRPr lang="en-US" dirty="0"/>
                    </a:p>
                  </a:txBody>
                  <a:tcPr/>
                </a:tc>
                <a:tc>
                  <a:txBody>
                    <a:bodyPr/>
                    <a:lstStyle/>
                    <a:p>
                      <a:r>
                        <a:rPr lang="en-US" dirty="0" smtClean="0"/>
                        <a:t>input</a:t>
                      </a:r>
                      <a:endParaRPr lang="en-US" dirty="0"/>
                    </a:p>
                  </a:txBody>
                  <a:tcPr/>
                </a:tc>
                <a:tc>
                  <a:txBody>
                    <a:bodyPr/>
                    <a:lstStyle/>
                    <a:p>
                      <a:r>
                        <a:rPr lang="en-US" dirty="0" smtClean="0"/>
                        <a:t>output</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z</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78073" y="2820473"/>
            <a:ext cx="4494145" cy="2292439"/>
          </a:xfrm>
          <a:prstGeom prst="rect">
            <a:avLst/>
          </a:prstGeom>
        </p:spPr>
      </p:pic>
    </p:spTree>
    <p:extLst>
      <p:ext uri="{BB962C8B-B14F-4D97-AF65-F5344CB8AC3E}">
        <p14:creationId xmlns:p14="http://schemas.microsoft.com/office/powerpoint/2010/main" xmlns="" val="332339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 </a:t>
            </a:r>
            <a:r>
              <a:rPr lang="en-US" b="1" dirty="0" smtClean="0"/>
              <a:t>Devices</a:t>
            </a:r>
            <a:endParaRPr lang="en-US" dirty="0"/>
          </a:p>
        </p:txBody>
      </p:sp>
      <p:sp>
        <p:nvSpPr>
          <p:cNvPr id="3" name="Content Placeholder 2"/>
          <p:cNvSpPr>
            <a:spLocks noGrp="1"/>
          </p:cNvSpPr>
          <p:nvPr>
            <p:ph idx="1"/>
          </p:nvPr>
        </p:nvSpPr>
        <p:spPr/>
        <p:txBody>
          <a:bodyPr>
            <a:normAutofit/>
          </a:bodyPr>
          <a:lstStyle/>
          <a:p>
            <a:r>
              <a:rPr lang="en-US" sz="2600" dirty="0" smtClean="0"/>
              <a:t>Input devices must be TTL(</a:t>
            </a:r>
            <a:r>
              <a:rPr lang="en-US" sz="2600" i="1" dirty="0" smtClean="0"/>
              <a:t>Transistor</a:t>
            </a:r>
            <a:r>
              <a:rPr lang="en-US" sz="2600" dirty="0" smtClean="0"/>
              <a:t>-</a:t>
            </a:r>
            <a:r>
              <a:rPr lang="en-US" sz="2600" i="1" dirty="0" smtClean="0"/>
              <a:t>transistor logic). </a:t>
            </a:r>
            <a:r>
              <a:rPr lang="en-US" sz="2600" dirty="0"/>
              <a:t>TTL levels are a logic </a:t>
            </a:r>
            <a:r>
              <a:rPr lang="en-US" sz="2600" dirty="0" smtClean="0"/>
              <a:t>0 (0.0 </a:t>
            </a:r>
            <a:r>
              <a:rPr lang="en-US" sz="2600" dirty="0"/>
              <a:t>V–0.8 V) or a logic 1 (2.0 V–5.0 V)</a:t>
            </a:r>
            <a:endParaRPr lang="en-US" sz="2600" i="1" dirty="0" smtClean="0"/>
          </a:p>
          <a:p>
            <a:r>
              <a:rPr lang="en-US" sz="2600" dirty="0" smtClean="0"/>
              <a:t>If devices are TTL, they can </a:t>
            </a:r>
            <a:r>
              <a:rPr lang="en-US" sz="2600" dirty="0"/>
              <a:t>be </a:t>
            </a:r>
            <a:r>
              <a:rPr lang="en-US" sz="2600" dirty="0" smtClean="0"/>
              <a:t>connected to </a:t>
            </a:r>
            <a:r>
              <a:rPr lang="en-US" sz="2600" dirty="0"/>
              <a:t>the microprocessor and its interfacing </a:t>
            </a:r>
            <a:r>
              <a:rPr lang="en-US" sz="2600" dirty="0" smtClean="0"/>
              <a:t>components.</a:t>
            </a:r>
          </a:p>
          <a:p>
            <a:r>
              <a:rPr lang="en-US" sz="2600" dirty="0" smtClean="0"/>
              <a:t>If devices are switch-based, they must be connected as follows</a:t>
            </a:r>
          </a:p>
          <a:p>
            <a:r>
              <a:rPr lang="en-US" sz="2600" dirty="0" smtClean="0"/>
              <a:t>SPST=single-pole, single-throw </a:t>
            </a:r>
            <a:r>
              <a:rPr lang="en-US" sz="2600" dirty="0"/>
              <a:t>switch</a:t>
            </a:r>
            <a:endParaRPr lang="en-US" sz="2600" dirty="0" smtClean="0"/>
          </a:p>
          <a:p>
            <a:endParaRPr lang="en-US" sz="2600" dirty="0"/>
          </a:p>
        </p:txBody>
      </p:sp>
      <p:pic>
        <p:nvPicPr>
          <p:cNvPr id="4" name="Picture 2" descr="http://ece-research.unm.edu/jimp/310/slides/8086_IO1-7.gif"/>
          <p:cNvPicPr>
            <a:picLocks noChangeAspect="1" noChangeArrowheads="1"/>
          </p:cNvPicPr>
          <p:nvPr/>
        </p:nvPicPr>
        <p:blipFill>
          <a:blip r:embed="rId2"/>
          <a:srcRect/>
          <a:stretch>
            <a:fillRect/>
          </a:stretch>
        </p:blipFill>
        <p:spPr bwMode="auto">
          <a:xfrm>
            <a:off x="3946301" y="4001294"/>
            <a:ext cx="6781800" cy="2304012"/>
          </a:xfrm>
          <a:prstGeom prst="rect">
            <a:avLst/>
          </a:prstGeom>
          <a:noFill/>
        </p:spPr>
      </p:pic>
    </p:spTree>
    <p:extLst>
      <p:ext uri="{BB962C8B-B14F-4D97-AF65-F5344CB8AC3E}">
        <p14:creationId xmlns:p14="http://schemas.microsoft.com/office/powerpoint/2010/main" xmlns="" val="129343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Basic Input </a:t>
            </a:r>
            <a:r>
              <a:rPr lang="en-US" b="1" dirty="0" smtClean="0"/>
              <a:t>Interface</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8200" y="1339403"/>
                <a:ext cx="5511085" cy="4837560"/>
              </a:xfrm>
            </p:spPr>
            <p:txBody>
              <a:bodyPr>
                <a:normAutofit fontScale="70000" lnSpcReduction="20000"/>
              </a:bodyPr>
              <a:lstStyle/>
              <a:p>
                <a:pPr algn="just"/>
                <a:r>
                  <a:rPr lang="en-US" dirty="0" smtClean="0"/>
                  <a:t>For IN instruction, </a:t>
                </a:r>
              </a:p>
              <a:p>
                <a:pPr lvl="1" algn="just"/>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𝑆𝐸𝐿</m:t>
                        </m:r>
                      </m:e>
                    </m:acc>
                    <m:r>
                      <a:rPr lang="en-US" b="0" i="1" smtClean="0">
                        <a:latin typeface="Cambria Math" panose="02040503050406030204" pitchFamily="18" charset="0"/>
                      </a:rPr>
                      <m:t> </m:t>
                    </m:r>
                  </m:oMath>
                </a14:m>
                <a:r>
                  <a:rPr lang="en-US" dirty="0" smtClean="0"/>
                  <a:t>=0</a:t>
                </a:r>
              </a:p>
              <a:p>
                <a:pPr lvl="1" algn="just"/>
                <a:r>
                  <a:rPr lang="en-US" dirty="0" smtClean="0"/>
                  <a:t>1G and 2G=0</a:t>
                </a:r>
              </a:p>
              <a:p>
                <a:pPr lvl="1" algn="just"/>
                <a:r>
                  <a:rPr lang="en-US" dirty="0" smtClean="0"/>
                  <a:t>data input connections (A) to be connected to the data output (Y) connections. </a:t>
                </a:r>
              </a:p>
              <a:p>
                <a:pPr marL="228600" lvl="1" algn="just">
                  <a:spcBef>
                    <a:spcPts val="1000"/>
                  </a:spcBef>
                </a:pPr>
                <a:r>
                  <a:rPr lang="en-US" dirty="0" smtClean="0"/>
                  <a:t>When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𝑆𝐸𝐿</m:t>
                        </m:r>
                      </m:e>
                    </m:acc>
                    <m:r>
                      <a:rPr lang="en-US" b="0" i="1" smtClean="0">
                        <a:latin typeface="Cambria Math" panose="02040503050406030204" pitchFamily="18" charset="0"/>
                      </a:rPr>
                      <m:t> </m:t>
                    </m:r>
                  </m:oMath>
                </a14:m>
                <a:r>
                  <a:rPr lang="en-US" dirty="0" smtClean="0"/>
                  <a:t>=1</a:t>
                </a:r>
              </a:p>
              <a:p>
                <a:pPr marL="685800" lvl="2" algn="just">
                  <a:spcBef>
                    <a:spcPts val="1000"/>
                  </a:spcBef>
                </a:pPr>
                <a:r>
                  <a:rPr lang="en-US" dirty="0" smtClean="0"/>
                  <a:t>Output (Y)= high impedance</a:t>
                </a:r>
              </a:p>
              <a:p>
                <a:pPr marL="685800" lvl="2" algn="just">
                  <a:spcBef>
                    <a:spcPts val="1000"/>
                  </a:spcBef>
                </a:pPr>
                <a:r>
                  <a:rPr lang="en-US" dirty="0" smtClean="0"/>
                  <a:t>disconnects the switches from the data bus</a:t>
                </a:r>
              </a:p>
              <a:p>
                <a:pPr marL="228600" lvl="1" algn="just">
                  <a:spcBef>
                    <a:spcPts val="1000"/>
                  </a:spcBef>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𝑆𝐸𝐿</m:t>
                        </m:r>
                      </m:e>
                    </m:acc>
                    <m:r>
                      <a:rPr lang="en-US" b="0" i="1" smtClean="0">
                        <a:latin typeface="Cambria Math" panose="02040503050406030204" pitchFamily="18" charset="0"/>
                      </a:rPr>
                      <m:t> </m:t>
                    </m:r>
                    <m:r>
                      <m:rPr>
                        <m:nor/>
                      </m:rPr>
                      <a:rPr lang="en-US" b="0" i="0" smtClean="0">
                        <a:latin typeface="Cambria Math" panose="02040503050406030204" pitchFamily="18" charset="0"/>
                      </a:rPr>
                      <m:t> </m:t>
                    </m:r>
                  </m:oMath>
                </a14:m>
                <a:r>
                  <a:rPr lang="en-US" dirty="0" smtClean="0"/>
                  <a:t>is generated by decoding address of I/O port or I/O read operation</a:t>
                </a:r>
              </a:p>
              <a:p>
                <a:pPr algn="just"/>
                <a:r>
                  <a:rPr lang="en-US" dirty="0" smtClean="0"/>
                  <a:t>For IN instruction the contents of the switches are copied into the AL register. </a:t>
                </a:r>
              </a:p>
              <a:p>
                <a:r>
                  <a:rPr lang="en-US" dirty="0" smtClean="0"/>
                  <a:t>16/32bit data can also be interfaced. To interface 16 bits of data, the circuit is doubled to include two 74ALS244 buffers that connect 16 bits of input data to the 16-bit data bus. To interface 32 bits of data, the circuit is expanded by a factor of 4.</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39403"/>
                <a:ext cx="5511085" cy="4837560"/>
              </a:xfrm>
              <a:blipFill rotWithShape="0">
                <a:blip r:embed="rId2"/>
                <a:stretch>
                  <a:fillRect l="-996" t="-2396" r="-132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49285" y="1234775"/>
            <a:ext cx="5534797" cy="4620270"/>
          </a:xfrm>
          <a:prstGeom prst="rect">
            <a:avLst/>
          </a:prstGeom>
        </p:spPr>
      </p:pic>
      <p:sp>
        <p:nvSpPr>
          <p:cNvPr id="5" name="Rectangle 4"/>
          <p:cNvSpPr/>
          <p:nvPr/>
        </p:nvSpPr>
        <p:spPr>
          <a:xfrm>
            <a:off x="6349285" y="2910625"/>
            <a:ext cx="1622738" cy="22666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72022" y="1100930"/>
            <a:ext cx="1790163" cy="21445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40713" y="5331510"/>
            <a:ext cx="1439881" cy="369332"/>
          </a:xfrm>
          <a:prstGeom prst="rect">
            <a:avLst/>
          </a:prstGeom>
          <a:noFill/>
        </p:spPr>
        <p:txBody>
          <a:bodyPr wrap="none" rtlCol="0">
            <a:spAutoFit/>
          </a:bodyPr>
          <a:lstStyle/>
          <a:p>
            <a:r>
              <a:rPr lang="en-US" dirty="0" smtClean="0"/>
              <a:t>Toggle switch</a:t>
            </a:r>
            <a:endParaRPr lang="en-US" dirty="0"/>
          </a:p>
        </p:txBody>
      </p:sp>
      <p:sp>
        <p:nvSpPr>
          <p:cNvPr id="8" name="TextBox 7"/>
          <p:cNvSpPr txBox="1"/>
          <p:nvPr/>
        </p:nvSpPr>
        <p:spPr>
          <a:xfrm>
            <a:off x="7996911" y="731598"/>
            <a:ext cx="1579471" cy="369332"/>
          </a:xfrm>
          <a:prstGeom prst="rect">
            <a:avLst/>
          </a:prstGeom>
          <a:noFill/>
        </p:spPr>
        <p:txBody>
          <a:bodyPr wrap="none" rtlCol="0">
            <a:spAutoFit/>
          </a:bodyPr>
          <a:lstStyle/>
          <a:p>
            <a:r>
              <a:rPr lang="en-US" dirty="0" smtClean="0"/>
              <a:t>Pull up resistor</a:t>
            </a:r>
            <a:endParaRPr lang="en-US" dirty="0"/>
          </a:p>
        </p:txBody>
      </p:sp>
      <p:sp>
        <p:nvSpPr>
          <p:cNvPr id="9" name="TextBox 8"/>
          <p:cNvSpPr txBox="1"/>
          <p:nvPr/>
        </p:nvSpPr>
        <p:spPr>
          <a:xfrm>
            <a:off x="10361885" y="2463720"/>
            <a:ext cx="1755096" cy="646331"/>
          </a:xfrm>
          <a:prstGeom prst="rect">
            <a:avLst/>
          </a:prstGeom>
          <a:noFill/>
        </p:spPr>
        <p:txBody>
          <a:bodyPr wrap="none" rtlCol="0">
            <a:spAutoFit/>
          </a:bodyPr>
          <a:lstStyle/>
          <a:p>
            <a:r>
              <a:rPr lang="en-US" dirty="0" smtClean="0"/>
              <a:t>8 bit  data to</a:t>
            </a:r>
            <a:endParaRPr lang="en-US" dirty="0"/>
          </a:p>
          <a:p>
            <a:r>
              <a:rPr lang="en-US" dirty="0" smtClean="0"/>
              <a:t>AL of </a:t>
            </a:r>
            <a:r>
              <a:rPr lang="en-US" dirty="0" err="1"/>
              <a:t>μ</a:t>
            </a:r>
            <a:r>
              <a:rPr lang="en-US" dirty="0" err="1" smtClean="0"/>
              <a:t>processor</a:t>
            </a:r>
            <a:endParaRPr lang="en-US" dirty="0"/>
          </a:p>
        </p:txBody>
      </p:sp>
      <p:sp>
        <p:nvSpPr>
          <p:cNvPr id="10" name="TextBox 9"/>
          <p:cNvSpPr txBox="1"/>
          <p:nvPr/>
        </p:nvSpPr>
        <p:spPr>
          <a:xfrm>
            <a:off x="9576382" y="4897784"/>
            <a:ext cx="1571007" cy="369332"/>
          </a:xfrm>
          <a:prstGeom prst="rect">
            <a:avLst/>
          </a:prstGeom>
          <a:noFill/>
        </p:spPr>
        <p:txBody>
          <a:bodyPr wrap="none" rtlCol="0">
            <a:spAutoFit/>
          </a:bodyPr>
          <a:lstStyle/>
          <a:p>
            <a:r>
              <a:rPr lang="en-US" dirty="0" smtClean="0"/>
              <a:t>Tri-state buffer</a:t>
            </a:r>
            <a:endParaRPr lang="en-US" dirty="0"/>
          </a:p>
        </p:txBody>
      </p:sp>
    </p:spTree>
    <p:extLst>
      <p:ext uri="{BB962C8B-B14F-4D97-AF65-F5344CB8AC3E}">
        <p14:creationId xmlns:p14="http://schemas.microsoft.com/office/powerpoint/2010/main" xmlns="" val="38495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lstStyle/>
          <a:p>
            <a:r>
              <a:rPr lang="en-US" dirty="0" smtClean="0"/>
              <a:t>Basic Output Interface</a:t>
            </a:r>
            <a:endParaRPr lang="en-US" dirty="0"/>
          </a:p>
        </p:txBody>
      </p:sp>
      <p:pic>
        <p:nvPicPr>
          <p:cNvPr id="4" name="Content Placeholder 3" descr="8086_IO1-5.gif"/>
          <p:cNvPicPr>
            <a:picLocks noGrp="1" noChangeAspect="1"/>
          </p:cNvPicPr>
          <p:nvPr>
            <p:ph idx="1"/>
          </p:nvPr>
        </p:nvPicPr>
        <p:blipFill>
          <a:blip r:embed="rId2"/>
          <a:stretch>
            <a:fillRect/>
          </a:stretch>
        </p:blipFill>
        <p:spPr>
          <a:xfrm>
            <a:off x="664676" y="914400"/>
            <a:ext cx="6400800" cy="3413760"/>
          </a:xfrm>
        </p:spPr>
      </p:pic>
      <p:sp>
        <p:nvSpPr>
          <p:cNvPr id="5" name="TextBox 4"/>
          <p:cNvSpPr txBox="1"/>
          <p:nvPr/>
        </p:nvSpPr>
        <p:spPr>
          <a:xfrm>
            <a:off x="3962400" y="3811012"/>
            <a:ext cx="6477000" cy="3046988"/>
          </a:xfrm>
          <a:prstGeom prst="rect">
            <a:avLst/>
          </a:prstGeom>
          <a:noFill/>
        </p:spPr>
        <p:txBody>
          <a:bodyPr wrap="square" rtlCol="0">
            <a:spAutoFit/>
          </a:bodyPr>
          <a:lstStyle/>
          <a:p>
            <a:pPr algn="just"/>
            <a:r>
              <a:rPr lang="en-US" sz="1600" dirty="0"/>
              <a:t>When the OUT instruction executes, the data from AL, AX, or EAX are transferred to the latch via the data bus. Here, the D inputs of a 74ALS374 octal latch are connected to the data bus to capture the output data, and the Q outputs of the latch are attached to the LEDs. </a:t>
            </a:r>
          </a:p>
          <a:p>
            <a:pPr algn="just"/>
            <a:endParaRPr lang="en-US" sz="1600" dirty="0"/>
          </a:p>
          <a:p>
            <a:pPr algn="just"/>
            <a:r>
              <a:rPr lang="en-US" sz="1600" dirty="0"/>
              <a:t>When a Q output becomes a logic 0, the LED lights. Each time that the OUT instruction executes, the SEL signal to the latch activates, capturing the data output to the latch from any 8-bit section of the data bus. The data are held until the next OUT instruction executes. </a:t>
            </a:r>
          </a:p>
          <a:p>
            <a:pPr algn="just"/>
            <a:endParaRPr lang="en-US" sz="1600" dirty="0"/>
          </a:p>
          <a:p>
            <a:pPr algn="just"/>
            <a:r>
              <a:rPr lang="en-US" sz="1600" dirty="0"/>
              <a:t>Thus, whenever the output instruction is executed in this circuit, the data from the AL register appear on the LEDs.</a:t>
            </a:r>
          </a:p>
        </p:txBody>
      </p:sp>
      <p:sp>
        <p:nvSpPr>
          <p:cNvPr id="6" name="Rectangle 5"/>
          <p:cNvSpPr/>
          <p:nvPr/>
        </p:nvSpPr>
        <p:spPr>
          <a:xfrm>
            <a:off x="7839983" y="838200"/>
            <a:ext cx="2121093" cy="369332"/>
          </a:xfrm>
          <a:prstGeom prst="rect">
            <a:avLst/>
          </a:prstGeom>
        </p:spPr>
        <p:txBody>
          <a:bodyPr wrap="none">
            <a:spAutoFit/>
          </a:bodyPr>
          <a:lstStyle/>
          <a:p>
            <a:r>
              <a:rPr lang="en-US" b="1" dirty="0"/>
              <a:t>Light Emitting Diode</a:t>
            </a:r>
            <a:endParaRPr lang="en-US" dirty="0"/>
          </a:p>
        </p:txBody>
      </p:sp>
      <p:sp>
        <p:nvSpPr>
          <p:cNvPr id="7" name="Rectangle 6"/>
          <p:cNvSpPr/>
          <p:nvPr/>
        </p:nvSpPr>
        <p:spPr>
          <a:xfrm>
            <a:off x="7315200" y="1447800"/>
            <a:ext cx="3200400" cy="923330"/>
          </a:xfrm>
          <a:prstGeom prst="rect">
            <a:avLst/>
          </a:prstGeom>
        </p:spPr>
        <p:txBody>
          <a:bodyPr wrap="square">
            <a:spAutoFit/>
          </a:bodyPr>
          <a:lstStyle/>
          <a:p>
            <a:pPr algn="just"/>
            <a:r>
              <a:rPr lang="en-US" dirty="0"/>
              <a:t>The basic output device (from the microprocessor) is a set of latches.</a:t>
            </a:r>
          </a:p>
        </p:txBody>
      </p:sp>
      <p:sp>
        <p:nvSpPr>
          <p:cNvPr id="8" name="TextBox 7"/>
          <p:cNvSpPr txBox="1"/>
          <p:nvPr/>
        </p:nvSpPr>
        <p:spPr>
          <a:xfrm>
            <a:off x="316363" y="1532988"/>
            <a:ext cx="1755096" cy="646331"/>
          </a:xfrm>
          <a:prstGeom prst="rect">
            <a:avLst/>
          </a:prstGeom>
          <a:noFill/>
        </p:spPr>
        <p:txBody>
          <a:bodyPr wrap="none" rtlCol="0">
            <a:spAutoFit/>
          </a:bodyPr>
          <a:lstStyle/>
          <a:p>
            <a:r>
              <a:rPr lang="en-US" dirty="0" smtClean="0">
                <a:solidFill>
                  <a:srgbClr val="FF0000"/>
                </a:solidFill>
              </a:rPr>
              <a:t>8 bit  data from</a:t>
            </a:r>
            <a:endParaRPr lang="en-US" dirty="0">
              <a:solidFill>
                <a:srgbClr val="FF0000"/>
              </a:solidFill>
            </a:endParaRPr>
          </a:p>
          <a:p>
            <a:r>
              <a:rPr lang="en-US" dirty="0" smtClean="0">
                <a:solidFill>
                  <a:srgbClr val="FF0000"/>
                </a:solidFill>
              </a:rPr>
              <a:t>AL of </a:t>
            </a:r>
            <a:r>
              <a:rPr lang="en-US" dirty="0" err="1">
                <a:solidFill>
                  <a:srgbClr val="FF0000"/>
                </a:solidFill>
              </a:rPr>
              <a:t>μ</a:t>
            </a:r>
            <a:r>
              <a:rPr lang="en-US" dirty="0" err="1" smtClean="0">
                <a:solidFill>
                  <a:srgbClr val="FF0000"/>
                </a:solidFill>
              </a:rPr>
              <a:t>processor</a:t>
            </a:r>
            <a:endParaRPr lang="en-US" dirty="0">
              <a:solidFill>
                <a:srgbClr val="FF0000"/>
              </a:solidFill>
            </a:endParaRPr>
          </a:p>
        </p:txBody>
      </p:sp>
      <mc:AlternateContent xmlns:mc="http://schemas.openxmlformats.org/markup-compatibility/2006">
        <mc:Choice xmlns:a14="http://schemas.microsoft.com/office/drawing/2010/main" xmlns="" Requires="a14">
          <p:sp>
            <p:nvSpPr>
              <p:cNvPr id="9" name="TextBox 8"/>
              <p:cNvSpPr txBox="1"/>
              <p:nvPr/>
            </p:nvSpPr>
            <p:spPr>
              <a:xfrm>
                <a:off x="414952" y="4235405"/>
                <a:ext cx="1923860" cy="369909"/>
              </a:xfrm>
              <a:prstGeom prst="rect">
                <a:avLst/>
              </a:prstGeom>
              <a:noFill/>
            </p:spPr>
            <p:txBody>
              <a:bodyPr wrap="none" rtlCol="0">
                <a:spAutoFit/>
              </a:bodyPr>
              <a:lstStyle/>
              <a:p>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𝑆𝐸𝐿</m:t>
                        </m:r>
                      </m:e>
                    </m:acc>
                  </m:oMath>
                </a14:m>
                <a:r>
                  <a:rPr lang="en-US" dirty="0" smtClean="0">
                    <a:solidFill>
                      <a:srgbClr val="FF0000"/>
                    </a:solidFill>
                  </a:rPr>
                  <a:t> is used as CLK</a:t>
                </a:r>
                <a:endParaRPr lang="en-US" dirty="0">
                  <a:solidFill>
                    <a:srgbClr val="FF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414952" y="4235405"/>
                <a:ext cx="1923860" cy="369909"/>
              </a:xfrm>
              <a:prstGeom prst="rect">
                <a:avLst/>
              </a:prstGeom>
              <a:blipFill rotWithShape="0">
                <a:blip r:embed="rId3"/>
                <a:stretch>
                  <a:fillRect t="-8333" r="-1899" b="-28333"/>
                </a:stretch>
              </a:blipFill>
            </p:spPr>
            <p:txBody>
              <a:bodyPr/>
              <a:lstStyle/>
              <a:p>
                <a:r>
                  <a:rPr lang="en-US">
                    <a:noFill/>
                  </a:rPr>
                  <a:t> </a:t>
                </a:r>
              </a:p>
            </p:txBody>
          </p:sp>
        </mc:Fallback>
      </mc:AlternateContent>
    </p:spTree>
    <p:extLst>
      <p:ext uri="{BB962C8B-B14F-4D97-AF65-F5344CB8AC3E}">
        <p14:creationId xmlns:p14="http://schemas.microsoft.com/office/powerpoint/2010/main" xmlns="" val="39545401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4200" dirty="0" smtClean="0"/>
              <a:t>82C55 Programmable Peripheral Interface (PPI)</a:t>
            </a:r>
            <a:endParaRPr lang="en-US" sz="4200" dirty="0"/>
          </a:p>
        </p:txBody>
      </p:sp>
      <p:sp>
        <p:nvSpPr>
          <p:cNvPr id="3" name="Content Placeholder 2"/>
          <p:cNvSpPr>
            <a:spLocks noGrp="1"/>
          </p:cNvSpPr>
          <p:nvPr>
            <p:ph idx="1"/>
          </p:nvPr>
        </p:nvSpPr>
        <p:spPr>
          <a:xfrm>
            <a:off x="838200" y="1825625"/>
            <a:ext cx="7095186" cy="4351338"/>
          </a:xfrm>
        </p:spPr>
        <p:txBody>
          <a:bodyPr>
            <a:normAutofit fontScale="92500" lnSpcReduction="20000"/>
          </a:bodyPr>
          <a:lstStyle/>
          <a:p>
            <a:r>
              <a:rPr lang="en-US" dirty="0" smtClean="0"/>
              <a:t>Has 3 modes of operation</a:t>
            </a:r>
          </a:p>
          <a:p>
            <a:pPr lvl="1"/>
            <a:r>
              <a:rPr lang="en-US" dirty="0" smtClean="0"/>
              <a:t>MODE 0</a:t>
            </a:r>
          </a:p>
          <a:p>
            <a:pPr lvl="1"/>
            <a:r>
              <a:rPr lang="en-US" dirty="0" smtClean="0"/>
              <a:t>MODE 1</a:t>
            </a:r>
          </a:p>
          <a:p>
            <a:pPr lvl="1"/>
            <a:r>
              <a:rPr lang="en-US" dirty="0" smtClean="0"/>
              <a:t>MODE 2</a:t>
            </a:r>
            <a:endParaRPr lang="en-US" dirty="0"/>
          </a:p>
          <a:p>
            <a:r>
              <a:rPr lang="en-US" dirty="0"/>
              <a:t>24 pins for I/O </a:t>
            </a:r>
            <a:endParaRPr lang="en-US" dirty="0" smtClean="0"/>
          </a:p>
          <a:p>
            <a:pPr lvl="1"/>
            <a:r>
              <a:rPr lang="en-US" dirty="0" smtClean="0"/>
              <a:t>PORT A</a:t>
            </a:r>
          </a:p>
          <a:p>
            <a:pPr lvl="1"/>
            <a:r>
              <a:rPr lang="en-US" dirty="0" smtClean="0"/>
              <a:t>PORT B</a:t>
            </a:r>
          </a:p>
          <a:p>
            <a:pPr lvl="1"/>
            <a:r>
              <a:rPr lang="en-US" dirty="0" smtClean="0"/>
              <a:t>PORT C</a:t>
            </a:r>
            <a:endParaRPr lang="en-US" dirty="0"/>
          </a:p>
          <a:p>
            <a:r>
              <a:rPr lang="en-US" dirty="0" smtClean="0"/>
              <a:t>24 pins are grouped into 2 groups</a:t>
            </a:r>
          </a:p>
          <a:p>
            <a:pPr lvl="1"/>
            <a:r>
              <a:rPr lang="en-US" dirty="0" smtClean="0"/>
              <a:t>GROUP A </a:t>
            </a:r>
          </a:p>
          <a:p>
            <a:pPr lvl="2"/>
            <a:r>
              <a:rPr lang="en-US" dirty="0" smtClean="0"/>
              <a:t>(PORT A (PA0-PA7)+ upper half of PORT C(PC4-PC7))</a:t>
            </a:r>
          </a:p>
          <a:p>
            <a:pPr lvl="1"/>
            <a:r>
              <a:rPr lang="en-US" dirty="0" smtClean="0"/>
              <a:t>GROUP B </a:t>
            </a:r>
          </a:p>
          <a:p>
            <a:pPr lvl="2"/>
            <a:r>
              <a:rPr lang="en-US" dirty="0" smtClean="0"/>
              <a:t>(PORT B(PB0-PB7)+ lower half of PORT C(PC0-PC3))</a:t>
            </a:r>
          </a:p>
          <a:p>
            <a:pPr lvl="1"/>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49109" y="1292831"/>
            <a:ext cx="2848373" cy="5096586"/>
          </a:xfrm>
          <a:prstGeom prst="rect">
            <a:avLst/>
          </a:prstGeom>
        </p:spPr>
      </p:pic>
    </p:spTree>
    <p:extLst>
      <p:ext uri="{BB962C8B-B14F-4D97-AF65-F5344CB8AC3E}">
        <p14:creationId xmlns:p14="http://schemas.microsoft.com/office/powerpoint/2010/main" xmlns="" val="237442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z="4200" dirty="0">
                <a:solidFill>
                  <a:prstClr val="black"/>
                </a:solidFill>
              </a:rPr>
              <a:t>82C55 Programmable Peripheral Interface (PPI)</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smtClean="0"/>
                  <a:t>Selection pin of 8255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𝐶𝑆</m:t>
                        </m:r>
                      </m:e>
                    </m:acc>
                  </m:oMath>
                </a14:m>
                <a:endParaRPr lang="en-US" dirty="0" smtClean="0"/>
              </a:p>
              <a:p>
                <a:r>
                  <a:rPr lang="en-US" dirty="0" smtClean="0"/>
                  <a:t>Register selection pin A0,A1</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𝑅𝐷</m:t>
                        </m:r>
                      </m:e>
                    </m:acc>
                    <m:r>
                      <a:rPr lang="en-US" b="0" i="1" smtClean="0">
                        <a:latin typeface="Cambria Math" panose="02040503050406030204" pitchFamily="18" charset="0"/>
                      </a:rPr>
                      <m:t> </m:t>
                    </m:r>
                  </m:oMath>
                </a14:m>
                <a:r>
                  <a:rPr lang="en-US" dirty="0" smtClean="0"/>
                  <a:t>selects read operation</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𝑊𝑅</m:t>
                        </m:r>
                      </m:e>
                    </m:acc>
                    <m:r>
                      <a:rPr lang="en-US" b="0" i="1" smtClean="0">
                        <a:latin typeface="Cambria Math" panose="02040503050406030204" pitchFamily="18" charset="0"/>
                      </a:rPr>
                      <m:t> </m:t>
                    </m:r>
                  </m:oMath>
                </a14:m>
                <a:r>
                  <a:rPr lang="en-US" dirty="0" smtClean="0"/>
                  <a:t>selects write operation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09261" y="1549020"/>
            <a:ext cx="5633995" cy="3549321"/>
          </a:xfrm>
          <a:prstGeom prst="rect">
            <a:avLst/>
          </a:prstGeom>
        </p:spPr>
      </p:pic>
    </p:spTree>
    <p:extLst>
      <p:ext uri="{BB962C8B-B14F-4D97-AF65-F5344CB8AC3E}">
        <p14:creationId xmlns:p14="http://schemas.microsoft.com/office/powerpoint/2010/main" xmlns="" val="36612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991600" cy="1143000"/>
          </a:xfrm>
        </p:spPr>
        <p:txBody>
          <a:bodyPr>
            <a:noAutofit/>
          </a:bodyPr>
          <a:lstStyle/>
          <a:p>
            <a:r>
              <a:rPr lang="en-US" sz="3600" b="1" dirty="0">
                <a:solidFill>
                  <a:srgbClr val="2717FB"/>
                </a:solidFill>
              </a:rPr>
              <a:t>82C55 interface with 80386SX Microprocessor</a:t>
            </a:r>
          </a:p>
        </p:txBody>
      </p:sp>
      <p:pic>
        <p:nvPicPr>
          <p:cNvPr id="4" name="Content Placeholder 3" descr="chap11_lect08_IO17.gif"/>
          <p:cNvPicPr>
            <a:picLocks noGrp="1" noChangeAspect="1"/>
          </p:cNvPicPr>
          <p:nvPr>
            <p:ph idx="1"/>
          </p:nvPr>
        </p:nvPicPr>
        <p:blipFill>
          <a:blip r:embed="rId2"/>
          <a:stretch>
            <a:fillRect/>
          </a:stretch>
        </p:blipFill>
        <p:spPr>
          <a:xfrm>
            <a:off x="2438400" y="1447801"/>
            <a:ext cx="7623964" cy="5259123"/>
          </a:xfrm>
        </p:spPr>
      </p:pic>
      <p:sp>
        <p:nvSpPr>
          <p:cNvPr id="3" name="TextBox 2"/>
          <p:cNvSpPr txBox="1"/>
          <p:nvPr/>
        </p:nvSpPr>
        <p:spPr>
          <a:xfrm>
            <a:off x="9955369" y="1622738"/>
            <a:ext cx="1499898" cy="369332"/>
          </a:xfrm>
          <a:prstGeom prst="rect">
            <a:avLst/>
          </a:prstGeom>
          <a:noFill/>
        </p:spPr>
        <p:txBody>
          <a:bodyPr wrap="none" rtlCol="0">
            <a:spAutoFit/>
          </a:bodyPr>
          <a:lstStyle/>
          <a:p>
            <a:r>
              <a:rPr lang="en-US" dirty="0" smtClean="0">
                <a:solidFill>
                  <a:srgbClr val="FF0000"/>
                </a:solidFill>
              </a:rPr>
              <a:t>To I/O devices</a:t>
            </a:r>
            <a:endParaRPr lang="en-US" dirty="0">
              <a:solidFill>
                <a:srgbClr val="FF0000"/>
              </a:solidFill>
            </a:endParaRPr>
          </a:p>
        </p:txBody>
      </p:sp>
      <p:sp>
        <p:nvSpPr>
          <p:cNvPr id="5" name="TextBox 4"/>
          <p:cNvSpPr txBox="1"/>
          <p:nvPr/>
        </p:nvSpPr>
        <p:spPr>
          <a:xfrm>
            <a:off x="257577" y="1263135"/>
            <a:ext cx="2427301" cy="6001643"/>
          </a:xfrm>
          <a:prstGeom prst="rect">
            <a:avLst/>
          </a:prstGeom>
          <a:noFill/>
        </p:spPr>
        <p:txBody>
          <a:bodyPr wrap="square" rtlCol="0">
            <a:spAutoFit/>
          </a:bodyPr>
          <a:lstStyle/>
          <a:p>
            <a:r>
              <a:rPr lang="en-US" sz="1400" dirty="0" smtClean="0">
                <a:solidFill>
                  <a:srgbClr val="FF0000"/>
                </a:solidFill>
              </a:rPr>
              <a:t>From </a:t>
            </a:r>
            <a:r>
              <a:rPr lang="en-US" sz="1400" dirty="0" err="1" smtClean="0">
                <a:solidFill>
                  <a:srgbClr val="FF0000"/>
                </a:solidFill>
              </a:rPr>
              <a:t>μprocessor</a:t>
            </a:r>
            <a:endParaRPr lang="en-US" sz="1400" dirty="0" smtClean="0">
              <a:solidFill>
                <a:srgbClr val="FF0000"/>
              </a:solidFill>
            </a:endParaRPr>
          </a:p>
          <a:p>
            <a:r>
              <a:rPr lang="en-US" sz="1400" dirty="0" smtClean="0">
                <a:solidFill>
                  <a:srgbClr val="FF0000"/>
                </a:solidFill>
              </a:rPr>
              <a:t>D0-D7 - data bus</a:t>
            </a:r>
          </a:p>
          <a:p>
            <a:r>
              <a:rPr lang="en-US" sz="1400" dirty="0" smtClean="0">
                <a:solidFill>
                  <a:srgbClr val="FF0000"/>
                </a:solidFill>
              </a:rPr>
              <a:t>A0-A7- Address bus</a:t>
            </a:r>
          </a:p>
          <a:p>
            <a:endParaRPr lang="en-US" sz="1400" dirty="0">
              <a:solidFill>
                <a:srgbClr val="FF0000"/>
              </a:solidFill>
            </a:endParaRPr>
          </a:p>
          <a:p>
            <a:r>
              <a:rPr lang="en-US" sz="1400" dirty="0" smtClean="0">
                <a:solidFill>
                  <a:srgbClr val="FF0000"/>
                </a:solidFill>
              </a:rPr>
              <a:t>PROT address are-</a:t>
            </a:r>
          </a:p>
          <a:p>
            <a:r>
              <a:rPr lang="en-US" sz="1400" dirty="0" smtClean="0">
                <a:solidFill>
                  <a:srgbClr val="FF0000"/>
                </a:solidFill>
              </a:rPr>
              <a:t>A0=0</a:t>
            </a:r>
          </a:p>
          <a:p>
            <a:r>
              <a:rPr lang="en-US" sz="1400" dirty="0" smtClean="0">
                <a:solidFill>
                  <a:srgbClr val="FF0000"/>
                </a:solidFill>
              </a:rPr>
              <a:t>A5=0</a:t>
            </a:r>
          </a:p>
          <a:p>
            <a:r>
              <a:rPr lang="en-US" sz="1400" dirty="0" smtClean="0">
                <a:solidFill>
                  <a:srgbClr val="FF0000"/>
                </a:solidFill>
              </a:rPr>
              <a:t>A6=1</a:t>
            </a:r>
          </a:p>
          <a:p>
            <a:endParaRPr lang="en-US" sz="1400" dirty="0" smtClean="0">
              <a:solidFill>
                <a:srgbClr val="FF0000"/>
              </a:solidFill>
            </a:endParaRPr>
          </a:p>
          <a:p>
            <a:r>
              <a:rPr lang="en-US" sz="1400" dirty="0" smtClean="0">
                <a:solidFill>
                  <a:srgbClr val="FF0000"/>
                </a:solidFill>
              </a:rPr>
              <a:t>A4=A3=0</a:t>
            </a:r>
          </a:p>
          <a:p>
            <a:r>
              <a:rPr lang="en-US" sz="1400" dirty="0" smtClean="0">
                <a:solidFill>
                  <a:srgbClr val="FF0000"/>
                </a:solidFill>
              </a:rPr>
              <a:t>A7=0</a:t>
            </a:r>
          </a:p>
          <a:p>
            <a:endParaRPr lang="en-US" sz="1400" dirty="0">
              <a:solidFill>
                <a:srgbClr val="FF0000"/>
              </a:solidFill>
            </a:endParaRPr>
          </a:p>
          <a:p>
            <a:r>
              <a:rPr lang="en-US" sz="1400" dirty="0" smtClean="0">
                <a:solidFill>
                  <a:srgbClr val="FF0000"/>
                </a:solidFill>
              </a:rPr>
              <a:t>FOR PORT A</a:t>
            </a:r>
          </a:p>
          <a:p>
            <a:r>
              <a:rPr lang="en-US" sz="1400" dirty="0" smtClean="0">
                <a:solidFill>
                  <a:srgbClr val="FF0000"/>
                </a:solidFill>
              </a:rPr>
              <a:t>A1=A2=0</a:t>
            </a:r>
          </a:p>
          <a:p>
            <a:r>
              <a:rPr lang="en-US" sz="1400" dirty="0" smtClean="0">
                <a:solidFill>
                  <a:srgbClr val="FF0000"/>
                </a:solidFill>
              </a:rPr>
              <a:t>Address (C0 H)</a:t>
            </a:r>
          </a:p>
          <a:p>
            <a:r>
              <a:rPr lang="en-US" sz="1400" dirty="0" smtClean="0">
                <a:solidFill>
                  <a:srgbClr val="FF0000"/>
                </a:solidFill>
              </a:rPr>
              <a:t>FOR PORT B</a:t>
            </a:r>
          </a:p>
          <a:p>
            <a:r>
              <a:rPr lang="en-US" sz="1400" dirty="0" smtClean="0">
                <a:solidFill>
                  <a:srgbClr val="FF0000"/>
                </a:solidFill>
              </a:rPr>
              <a:t>A1=1 A2=0</a:t>
            </a:r>
          </a:p>
          <a:p>
            <a:r>
              <a:rPr lang="en-US" sz="1400" dirty="0" smtClean="0">
                <a:solidFill>
                  <a:srgbClr val="FF0000"/>
                </a:solidFill>
              </a:rPr>
              <a:t>Address (C2 H)</a:t>
            </a:r>
          </a:p>
          <a:p>
            <a:r>
              <a:rPr lang="en-US" sz="1400" dirty="0" smtClean="0">
                <a:solidFill>
                  <a:srgbClr val="FF0000"/>
                </a:solidFill>
              </a:rPr>
              <a:t>FOR PORTC </a:t>
            </a:r>
          </a:p>
          <a:p>
            <a:r>
              <a:rPr lang="en-US" sz="1400" dirty="0" smtClean="0">
                <a:solidFill>
                  <a:srgbClr val="FF0000"/>
                </a:solidFill>
              </a:rPr>
              <a:t>A1=0 A2=1</a:t>
            </a:r>
          </a:p>
          <a:p>
            <a:r>
              <a:rPr lang="en-US" sz="1400" dirty="0" smtClean="0">
                <a:solidFill>
                  <a:srgbClr val="FF0000"/>
                </a:solidFill>
              </a:rPr>
              <a:t>Address (C4 H)</a:t>
            </a:r>
          </a:p>
          <a:p>
            <a:r>
              <a:rPr lang="en-US" sz="1400" dirty="0" smtClean="0">
                <a:solidFill>
                  <a:srgbClr val="FF0000"/>
                </a:solidFill>
              </a:rPr>
              <a:t>COMMAND REG</a:t>
            </a:r>
          </a:p>
          <a:p>
            <a:r>
              <a:rPr lang="en-US" sz="1400" dirty="0" smtClean="0">
                <a:solidFill>
                  <a:srgbClr val="FF0000"/>
                </a:solidFill>
              </a:rPr>
              <a:t>A1=A2=1</a:t>
            </a:r>
          </a:p>
          <a:p>
            <a:r>
              <a:rPr lang="en-US" sz="1400" dirty="0" smtClean="0">
                <a:solidFill>
                  <a:srgbClr val="FF0000"/>
                </a:solidFill>
              </a:rPr>
              <a:t>Address (C6 H)</a:t>
            </a:r>
          </a:p>
          <a:p>
            <a:endParaRPr lang="en-US" sz="1600" dirty="0" smtClean="0">
              <a:solidFill>
                <a:srgbClr val="FF0000"/>
              </a:solidFill>
            </a:endParaRPr>
          </a:p>
          <a:p>
            <a:endParaRPr lang="en-US" sz="1600" dirty="0" smtClean="0">
              <a:solidFill>
                <a:srgbClr val="FF0000"/>
              </a:solidFill>
            </a:endParaRPr>
          </a:p>
          <a:p>
            <a:endParaRPr lang="en-US" sz="1600" dirty="0">
              <a:solidFill>
                <a:srgbClr val="FF0000"/>
              </a:solidFill>
            </a:endParaRPr>
          </a:p>
        </p:txBody>
      </p:sp>
      <p:sp>
        <p:nvSpPr>
          <p:cNvPr id="6" name="TextBox 5"/>
          <p:cNvSpPr txBox="1"/>
          <p:nvPr/>
        </p:nvSpPr>
        <p:spPr>
          <a:xfrm>
            <a:off x="9929611" y="3348507"/>
            <a:ext cx="1997346" cy="1754326"/>
          </a:xfrm>
          <a:prstGeom prst="rect">
            <a:avLst/>
          </a:prstGeom>
          <a:noFill/>
        </p:spPr>
        <p:txBody>
          <a:bodyPr wrap="square" rtlCol="0">
            <a:spAutoFit/>
          </a:bodyPr>
          <a:lstStyle/>
          <a:p>
            <a:r>
              <a:rPr lang="en-US" dirty="0" smtClean="0"/>
              <a:t>Sample question-</a:t>
            </a:r>
          </a:p>
          <a:p>
            <a:r>
              <a:rPr lang="en-US" dirty="0" smtClean="0"/>
              <a:t>Interface 8255 with microprocessor such that the ports have a specified address.</a:t>
            </a:r>
            <a:endParaRPr lang="en-US" dirty="0"/>
          </a:p>
        </p:txBody>
      </p:sp>
    </p:spTree>
    <p:extLst>
      <p:ext uri="{BB962C8B-B14F-4D97-AF65-F5344CB8AC3E}">
        <p14:creationId xmlns:p14="http://schemas.microsoft.com/office/powerpoint/2010/main" xmlns="" val="3300701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658</Words>
  <Application>Microsoft Office PowerPoint</Application>
  <PresentationFormat>Custom</PresentationFormat>
  <Paragraphs>174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CSE 442</vt:lpstr>
      <vt:lpstr>Basic Input and Output Interfaces</vt:lpstr>
      <vt:lpstr>TRI-STATE BUFFER (74ALS244)</vt:lpstr>
      <vt:lpstr>Input Devices</vt:lpstr>
      <vt:lpstr>The Basic Input Interface</vt:lpstr>
      <vt:lpstr>Basic Output Interface</vt:lpstr>
      <vt:lpstr>82C55 Programmable Peripheral Interface (PPI)</vt:lpstr>
      <vt:lpstr>82C55 Programmable Peripheral Interface (PPI)</vt:lpstr>
      <vt:lpstr>82C55 interface with 80386SX Microprocessor</vt:lpstr>
      <vt:lpstr>Programming the 82C55- I/O operation</vt:lpstr>
      <vt:lpstr>GROUP A operating on MODE 1 as I/P port GROUP B operating on MODE 0 as O/P port</vt:lpstr>
      <vt:lpstr>Programming the 82C55- BSR operation</vt:lpstr>
      <vt:lpstr>8 Digit 7 segment LED Display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17</cp:revision>
  <dcterms:created xsi:type="dcterms:W3CDTF">2019-06-25T14:10:53Z</dcterms:created>
  <dcterms:modified xsi:type="dcterms:W3CDTF">2020-08-23T17:05:20Z</dcterms:modified>
</cp:coreProperties>
</file>