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6858000" cx="12192000"/>
  <p:notesSz cx="6858000" cy="9144000"/>
  <p:embeddedFontLst>
    <p:embeddedFont>
      <p:font typeface="Tahoma"/>
      <p:regular r:id="rId71"/>
      <p:bold r:id="rId72"/>
    </p:embeddedFont>
    <p:embeddedFont>
      <p:font typeface="Gill Sans"/>
      <p:regular r:id="rId73"/>
      <p:bold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GoogleSlidesCustomDataVersion2">
      <go:slidesCustomData xmlns:go="http://customooxmlschemas.google.com/" r:id="rId75" roundtripDataSignature="AMtx7miB8otSZxLxv5j5fzCP+hYnG2uB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GillSans-regular.fntdata"/><Relationship Id="rId72" Type="http://schemas.openxmlformats.org/officeDocument/2006/relationships/font" Target="fonts/Tahoma-bold.fntdata"/><Relationship Id="rId31" Type="http://schemas.openxmlformats.org/officeDocument/2006/relationships/slide" Target="slides/slide25.xml"/><Relationship Id="rId75" Type="http://customschemas.google.com/relationships/presentationmetadata" Target="metadata"/><Relationship Id="rId30" Type="http://schemas.openxmlformats.org/officeDocument/2006/relationships/slide" Target="slides/slide24.xml"/><Relationship Id="rId74" Type="http://schemas.openxmlformats.org/officeDocument/2006/relationships/font" Target="fonts/GillSans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Tahoma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8.1. Updates throughout, including a lot more animations.  These are the ppt files used to make Chapter 2 online lectures in Sept. 2020.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8.0  (April 2020)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baseline="30000" lang="en-US"/>
              <a:t>th</a:t>
            </a:r>
            <a:r>
              <a:rPr lang="en-US"/>
              <a:t> edition material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4" name="Google Shape;1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0" name="Google Shape;127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4" name="Google Shape;13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6" name="Google Shape;13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1" name="Google Shape;14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9" name="Google Shape;14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Google Shape;14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8" name="Google Shape;14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479" name="Google Shape;147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1" name="Google Shape;15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572" name="Google Shape;1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9" name="Google Shape;15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580" name="Google Shape;158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3" name="Google Shape;16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674" name="Google Shape;167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0" name="Google Shape;16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1681" name="Google Shape;168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3" name="Google Shape;17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re: poor content providers – like in real-estate, location is everything.  servers want to be close to clients.</a:t>
            </a:r>
            <a:endParaRPr/>
          </a:p>
        </p:txBody>
      </p:sp>
      <p:sp>
        <p:nvSpPr>
          <p:cNvPr id="1784" name="Google Shape;178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5" name="Google Shape;17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why minutes (recall earlier delay versus arrival rate curve from Chapter 1)</a:t>
            </a:r>
            <a:endParaRPr/>
          </a:p>
        </p:txBody>
      </p:sp>
      <p:sp>
        <p:nvSpPr>
          <p:cNvPr id="1796" name="Google Shape;179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4" name="Google Shape;20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015" name="Google Shape;201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6" name="Google Shape;224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247" name="Google Shape;224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0" name="Google Shape;25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501" name="Google Shape;250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351d0bc5f31_0_1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4" name="Google Shape;2754;g351d0bc5f31_0_1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755" name="Google Shape;2755;g351d0bc5f31_0_1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351d0bc5f31_0_1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4" name="Google Shape;2814;g351d0bc5f31_0_1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815" name="Google Shape;2815;g351d0bc5f31_0_14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351d0bc5f31_0_1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3" name="Google Shape;2823;g351d0bc5f31_0_1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824" name="Google Shape;2824;g351d0bc5f31_0_1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351d0bc5f31_0_14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2" name="Google Shape;2832;g351d0bc5f31_0_14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2833" name="Google Shape;2833;g351d0bc5f31_0_14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351d0bc5f31_0_15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7" name="Google Shape;2927;g351d0bc5f31_0_15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shortest job first: decreased average delay!</a:t>
            </a:r>
            <a:endParaRPr/>
          </a:p>
        </p:txBody>
      </p:sp>
      <p:sp>
        <p:nvSpPr>
          <p:cNvPr id="2928" name="Google Shape;2928;g351d0bc5f31_0_15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6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351d0bc5f31_0_1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8" name="Google Shape;3048;g351d0bc5f31_0_16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t’</a:t>
            </a:r>
            <a:endParaRPr/>
          </a:p>
        </p:txBody>
      </p:sp>
      <p:sp>
        <p:nvSpPr>
          <p:cNvPr id="3049" name="Google Shape;3049;g351d0bc5f31_0_16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351d0bc5f31_0_16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6" name="Google Shape;3056;g351d0bc5f31_0_16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g351d0bc5f31_0_16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2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g351d0bc5f31_0_17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4" name="Google Shape;3124;g351d0bc5f31_0_17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g351d0bc5f31_0_17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351d0bc5f31_0_18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8" name="Google Shape;3178;g351d0bc5f31_0_18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g351d0bc5f31_0_18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351d0bc5f31_0_1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8" name="Google Shape;3188;g351d0bc5f31_0_1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g351d0bc5f31_0_18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351d0bc5f31_0_18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0" name="Google Shape;3200;g351d0bc5f31_0_18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g351d0bc5f31_0_18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351d0bc5f31_0_20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5" name="Google Shape;3425;g351d0bc5f31_0_20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g351d0bc5f31_0_20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g351d0bc5f31_0_2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6" name="Google Shape;3656;g351d0bc5f31_0_2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g351d0bc5f31_0_2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4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g351d0bc5f31_0_2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6" name="Google Shape;3756;g351d0bc5f31_0_2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g351d0bc5f31_0_23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351d0bc5f31_0_25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2" name="Google Shape;3892;g351d0bc5f31_0_2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g351d0bc5f31_0_2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g351d0bc5f31_0_25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0" name="Google Shape;3900;g351d0bc5f31_0_25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g351d0bc5f31_0_25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g351d0bc5f31_0_25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9" name="Google Shape;3909;g351d0bc5f31_0_25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g351d0bc5f31_0_25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9" name="Google Shape;10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351d0bc5f31_0_2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5" name="Google Shape;3925;g351d0bc5f31_0_2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6" name="Google Shape;3926;g351d0bc5f31_0_25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351d0bc5f31_0_26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5" name="Google Shape;4055;g351d0bc5f31_0_26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g351d0bc5f31_0_26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g351d0bc5f31_0_2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1" name="Google Shape;4071;g351d0bc5f31_0_2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g351d0bc5f31_0_26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2" name="Google Shape;40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0" name="Google Shape;409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1" name="Google Shape;409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9" name="Google Shape;409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Google Shape;4100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3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5" name="Google Shape;413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2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4" name="Google Shape;414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Google Shape;414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1" name="Shape 4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Google Shape;415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3" name="Google Shape;415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6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8" name="Google Shape;416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9" name="Google Shape;416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1" name="Google Shape;10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5" name="Google Shape;417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6" name="Google Shape;4176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5" name="Google Shape;434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3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5" name="Google Shape;45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6" name="Google Shape;451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0" name="Shape 4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1" name="Google Shape;452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2" name="Google Shape;45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3" name="Google Shape;452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3" name="Shape 4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4" name="Google Shape;453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5" name="Google Shape;453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6" name="Google Shape;453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7" name="Google Shape;1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5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1d0bc5f31_0_2708"/>
          <p:cNvSpPr txBox="1"/>
          <p:nvPr>
            <p:ph type="title"/>
          </p:nvPr>
        </p:nvSpPr>
        <p:spPr>
          <a:xfrm>
            <a:off x="838200" y="45182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51d0bc5f31_0_2708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1d0bc5f31_0_2711"/>
          <p:cNvSpPr txBox="1"/>
          <p:nvPr>
            <p:ph type="title"/>
          </p:nvPr>
        </p:nvSpPr>
        <p:spPr>
          <a:xfrm>
            <a:off x="838200" y="45182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51d0bc5f31_0_271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g351d0bc5f31_0_271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351d0bc5f31_0_2711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1d0bc5f31_0_27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351d0bc5f31_0_27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g351d0bc5f31_0_2716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1d0bc5f31_0_2720"/>
          <p:cNvSpPr txBox="1"/>
          <p:nvPr>
            <p:ph idx="1" type="body"/>
          </p:nvPr>
        </p:nvSpPr>
        <p:spPr>
          <a:xfrm>
            <a:off x="838200" y="172402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g351d0bc5f31_0_2720"/>
          <p:cNvSpPr txBox="1"/>
          <p:nvPr>
            <p:ph type="title"/>
          </p:nvPr>
        </p:nvSpPr>
        <p:spPr>
          <a:xfrm>
            <a:off x="838200" y="45182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351d0bc5f31_0_2720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Transport Layer: 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51d0bc5f31_0_2704"/>
          <p:cNvSpPr txBox="1"/>
          <p:nvPr>
            <p:ph type="title"/>
          </p:nvPr>
        </p:nvSpPr>
        <p:spPr>
          <a:xfrm>
            <a:off x="838200" y="45182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351d0bc5f31_0_27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351d0bc5f31_0_2704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Introduction: 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57.png"/><Relationship Id="rId5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10.png"/><Relationship Id="rId22" Type="http://schemas.openxmlformats.org/officeDocument/2006/relationships/image" Target="../media/image22.png"/><Relationship Id="rId10" Type="http://schemas.openxmlformats.org/officeDocument/2006/relationships/image" Target="../media/image2.png"/><Relationship Id="rId21" Type="http://schemas.openxmlformats.org/officeDocument/2006/relationships/image" Target="../media/image16.png"/><Relationship Id="rId13" Type="http://schemas.openxmlformats.org/officeDocument/2006/relationships/image" Target="../media/image3.png"/><Relationship Id="rId12" Type="http://schemas.openxmlformats.org/officeDocument/2006/relationships/image" Target="../media/image9.png"/><Relationship Id="rId23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5" Type="http://schemas.openxmlformats.org/officeDocument/2006/relationships/image" Target="../media/image36.png"/><Relationship Id="rId14" Type="http://schemas.openxmlformats.org/officeDocument/2006/relationships/image" Target="../media/image24.png"/><Relationship Id="rId17" Type="http://schemas.openxmlformats.org/officeDocument/2006/relationships/image" Target="../media/image11.png"/><Relationship Id="rId16" Type="http://schemas.openxmlformats.org/officeDocument/2006/relationships/image" Target="../media/image43.png"/><Relationship Id="rId5" Type="http://schemas.openxmlformats.org/officeDocument/2006/relationships/image" Target="../media/image1.png"/><Relationship Id="rId19" Type="http://schemas.openxmlformats.org/officeDocument/2006/relationships/image" Target="../media/image20.png"/><Relationship Id="rId6" Type="http://schemas.openxmlformats.org/officeDocument/2006/relationships/image" Target="../media/image12.png"/><Relationship Id="rId18" Type="http://schemas.openxmlformats.org/officeDocument/2006/relationships/image" Target="../media/image13.png"/><Relationship Id="rId7" Type="http://schemas.openxmlformats.org/officeDocument/2006/relationships/image" Target="../media/image28.png"/><Relationship Id="rId8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58.png"/><Relationship Id="rId5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9.png"/><Relationship Id="rId22" Type="http://schemas.openxmlformats.org/officeDocument/2006/relationships/image" Target="../media/image10.png"/><Relationship Id="rId10" Type="http://schemas.openxmlformats.org/officeDocument/2006/relationships/image" Target="../media/image2.png"/><Relationship Id="rId21" Type="http://schemas.openxmlformats.org/officeDocument/2006/relationships/image" Target="../media/image30.png"/><Relationship Id="rId13" Type="http://schemas.openxmlformats.org/officeDocument/2006/relationships/image" Target="../media/image24.png"/><Relationship Id="rId12" Type="http://schemas.openxmlformats.org/officeDocument/2006/relationships/image" Target="../media/image3.png"/><Relationship Id="rId23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15" Type="http://schemas.openxmlformats.org/officeDocument/2006/relationships/image" Target="../media/image11.png"/><Relationship Id="rId14" Type="http://schemas.openxmlformats.org/officeDocument/2006/relationships/image" Target="../media/image43.png"/><Relationship Id="rId17" Type="http://schemas.openxmlformats.org/officeDocument/2006/relationships/image" Target="../media/image20.png"/><Relationship Id="rId16" Type="http://schemas.openxmlformats.org/officeDocument/2006/relationships/image" Target="../media/image13.png"/><Relationship Id="rId5" Type="http://schemas.openxmlformats.org/officeDocument/2006/relationships/image" Target="../media/image1.png"/><Relationship Id="rId19" Type="http://schemas.openxmlformats.org/officeDocument/2006/relationships/image" Target="../media/image16.png"/><Relationship Id="rId6" Type="http://schemas.openxmlformats.org/officeDocument/2006/relationships/image" Target="../media/image12.png"/><Relationship Id="rId18" Type="http://schemas.openxmlformats.org/officeDocument/2006/relationships/image" Target="../media/image19.png"/><Relationship Id="rId7" Type="http://schemas.openxmlformats.org/officeDocument/2006/relationships/image" Target="../media/image28.png"/><Relationship Id="rId8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58.png"/><Relationship Id="rId5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8.png"/><Relationship Id="rId4" Type="http://schemas.openxmlformats.org/officeDocument/2006/relationships/image" Target="../media/image66.png"/><Relationship Id="rId5" Type="http://schemas.openxmlformats.org/officeDocument/2006/relationships/image" Target="../media/image4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24352" y="1849237"/>
            <a:ext cx="5378450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6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Transport </a:t>
            </a:r>
            <a:r>
              <a:rPr lang="en-US"/>
              <a:t>s</a:t>
            </a:r>
            <a:r>
              <a:rPr lang="en-US" sz="4400"/>
              <a:t>ervice </a:t>
            </a:r>
            <a:r>
              <a:rPr lang="en-US"/>
              <a:t>r</a:t>
            </a:r>
            <a:r>
              <a:rPr lang="en-US" sz="4400"/>
              <a:t>equirements: common apps</a:t>
            </a:r>
            <a:endParaRPr sz="4400"/>
          </a:p>
        </p:txBody>
      </p:sp>
      <p:sp>
        <p:nvSpPr>
          <p:cNvPr id="1141" name="Google Shape;1141;p10"/>
          <p:cNvSpPr txBox="1"/>
          <p:nvPr/>
        </p:nvSpPr>
        <p:spPr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transfer/download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documents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audio/video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audio/video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games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messaging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0"/>
          <p:cNvSpPr txBox="1"/>
          <p:nvPr/>
        </p:nvSpPr>
        <p:spPr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loss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loss-tolerant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loss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0"/>
          <p:cNvSpPr txBox="1"/>
          <p:nvPr/>
        </p:nvSpPr>
        <p:spPr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5Kbps-1Mbps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10Kbps-5Mbps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as above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Kbps+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endParaRPr/>
          </a:p>
        </p:txBody>
      </p:sp>
      <p:sp>
        <p:nvSpPr>
          <p:cNvPr id="1144" name="Google Shape;1144;p10"/>
          <p:cNvSpPr txBox="1"/>
          <p:nvPr/>
        </p:nvSpPr>
        <p:spPr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sensitive?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10’s msec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few secs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yes, 10’s msec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yes and no</a:t>
            </a:r>
            <a:endParaRPr/>
          </a:p>
        </p:txBody>
      </p:sp>
      <p:cxnSp>
        <p:nvCxnSpPr>
          <p:cNvPr id="1145" name="Google Shape;1145;p10"/>
          <p:cNvCxnSpPr/>
          <p:nvPr/>
        </p:nvCxnSpPr>
        <p:spPr>
          <a:xfrm>
            <a:off x="1931843" y="2115070"/>
            <a:ext cx="9382448" cy="0"/>
          </a:xfrm>
          <a:prstGeom prst="straightConnector1">
            <a:avLst/>
          </a:prstGeom>
          <a:noFill/>
          <a:ln cap="flat" cmpd="sng" w="317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6" name="Google Shape;1146;p10"/>
          <p:cNvCxnSpPr/>
          <p:nvPr/>
        </p:nvCxnSpPr>
        <p:spPr>
          <a:xfrm>
            <a:off x="1939865" y="2900516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7" name="Google Shape;1147;p10"/>
          <p:cNvCxnSpPr/>
          <p:nvPr/>
        </p:nvCxnSpPr>
        <p:spPr>
          <a:xfrm>
            <a:off x="1939865" y="3426882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8" name="Google Shape;1148;p10"/>
          <p:cNvCxnSpPr/>
          <p:nvPr/>
        </p:nvCxnSpPr>
        <p:spPr>
          <a:xfrm>
            <a:off x="1939865" y="3871968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9" name="Google Shape;1149;p10"/>
          <p:cNvCxnSpPr/>
          <p:nvPr/>
        </p:nvCxnSpPr>
        <p:spPr>
          <a:xfrm>
            <a:off x="1943100" y="4810618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0" name="Google Shape;1150;p10"/>
          <p:cNvCxnSpPr/>
          <p:nvPr/>
        </p:nvCxnSpPr>
        <p:spPr>
          <a:xfrm>
            <a:off x="1943876" y="5263991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1" name="Google Shape;1151;p10"/>
          <p:cNvCxnSpPr/>
          <p:nvPr/>
        </p:nvCxnSpPr>
        <p:spPr>
          <a:xfrm>
            <a:off x="1943876" y="5745521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</a:t>
            </a:r>
            <a:r>
              <a:rPr lang="en-US"/>
              <a:t>t</a:t>
            </a:r>
            <a:r>
              <a:rPr lang="en-US" sz="4400"/>
              <a:t>ransport protocols services</a:t>
            </a:r>
            <a:endParaRPr sz="4400"/>
          </a:p>
        </p:txBody>
      </p:sp>
      <p:sp>
        <p:nvSpPr>
          <p:cNvPr id="1158" name="Google Shape;1158;p11"/>
          <p:cNvSpPr txBox="1"/>
          <p:nvPr/>
        </p:nvSpPr>
        <p:spPr>
          <a:xfrm>
            <a:off x="753320" y="1383910"/>
            <a:ext cx="601613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TCP service: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reliable transport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 sending and receiving process</a:t>
            </a:r>
            <a:endParaRPr b="0" i="0" sz="2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 control: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sender won’t overwhelm receiver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congestion control: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throttle sender when network overloaded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connection-oriented: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required between client and server processes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does not provide: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timing, minimum throughput guarantee, security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1"/>
          <p:cNvSpPr txBox="1"/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UDP service: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unreliable data transfer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between sending and receiving process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does not provide: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reliability, flow control, congestion control, timing, throughput guarantee, security, or connection setup.</a:t>
            </a:r>
            <a:endParaRPr/>
          </a:p>
        </p:txBody>
      </p:sp>
      <p:sp>
        <p:nvSpPr>
          <p:cNvPr id="1160" name="Google Shape;1160;p11"/>
          <p:cNvSpPr txBox="1"/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bother? 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there a UDP?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Internet applications, and transport protocols</a:t>
            </a:r>
            <a:endParaRPr sz="4400"/>
          </a:p>
        </p:txBody>
      </p:sp>
      <p:sp>
        <p:nvSpPr>
          <p:cNvPr id="1167" name="Google Shape;1167;p12"/>
          <p:cNvSpPr txBox="1"/>
          <p:nvPr/>
        </p:nvSpPr>
        <p:spPr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transfer/download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documents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telephony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audio/video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games</a:t>
            </a:r>
            <a:endParaRPr/>
          </a:p>
        </p:txBody>
      </p:sp>
      <p:cxnSp>
        <p:nvCxnSpPr>
          <p:cNvPr id="1168" name="Google Shape;1168;p12"/>
          <p:cNvCxnSpPr/>
          <p:nvPr/>
        </p:nvCxnSpPr>
        <p:spPr>
          <a:xfrm>
            <a:off x="1931843" y="2115070"/>
            <a:ext cx="9382448" cy="0"/>
          </a:xfrm>
          <a:prstGeom prst="straightConnector1">
            <a:avLst/>
          </a:prstGeom>
          <a:noFill/>
          <a:ln cap="flat" cmpd="sng" w="317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12"/>
          <p:cNvCxnSpPr/>
          <p:nvPr/>
        </p:nvCxnSpPr>
        <p:spPr>
          <a:xfrm>
            <a:off x="1939865" y="2900516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12"/>
          <p:cNvCxnSpPr/>
          <p:nvPr/>
        </p:nvCxnSpPr>
        <p:spPr>
          <a:xfrm>
            <a:off x="1939865" y="3426882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p12"/>
          <p:cNvCxnSpPr/>
          <p:nvPr/>
        </p:nvCxnSpPr>
        <p:spPr>
          <a:xfrm>
            <a:off x="1939865" y="3871968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2" name="Google Shape;1172;p12"/>
          <p:cNvCxnSpPr/>
          <p:nvPr/>
        </p:nvCxnSpPr>
        <p:spPr>
          <a:xfrm>
            <a:off x="1943100" y="4810618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3" name="Google Shape;1173;p12"/>
          <p:cNvCxnSpPr/>
          <p:nvPr/>
        </p:nvCxnSpPr>
        <p:spPr>
          <a:xfrm>
            <a:off x="1943876" y="5263991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4" name="Google Shape;1174;p12"/>
          <p:cNvCxnSpPr/>
          <p:nvPr/>
        </p:nvCxnSpPr>
        <p:spPr>
          <a:xfrm>
            <a:off x="1943876" y="5745521"/>
            <a:ext cx="9382448" cy="0"/>
          </a:xfrm>
          <a:prstGeom prst="straightConnector1">
            <a:avLst/>
          </a:prstGeom>
          <a:noFill/>
          <a:ln cap="flat" cmpd="sng" w="158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5" name="Google Shape;1175;p12"/>
          <p:cNvSpPr txBox="1"/>
          <p:nvPr/>
        </p:nvSpPr>
        <p:spPr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 protocol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FTP [RFC 959]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[RFC 5321]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1.1 [RFC 7320]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SIP [RFC 3261], RTP [RFC 3550], or proprietary HTTP [RFC 7320], DASH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WOW, FPS (proprietary) 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2"/>
          <p:cNvSpPr txBox="1"/>
          <p:nvPr/>
        </p:nvSpPr>
        <p:spPr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 protocol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or UDP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UDP or TCP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3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Web and HTTP</a:t>
            </a:r>
            <a:endParaRPr sz="4400"/>
          </a:p>
        </p:txBody>
      </p:sp>
      <p:sp>
        <p:nvSpPr>
          <p:cNvPr id="1183" name="Google Shape;1183;p13"/>
          <p:cNvSpPr txBox="1"/>
          <p:nvPr/>
        </p:nvSpPr>
        <p:spPr>
          <a:xfrm>
            <a:off x="669395" y="1559756"/>
            <a:ext cx="1077419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First, a quick review…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objects,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of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can be stored on different Web servers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can be HTML file, JPEG image, audio file,…</a:t>
            </a:r>
            <a:endParaRPr/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consists of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base HTML-file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includes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several referenced objects, each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addressable by a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URL,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4" name="Google Shape;1184;p13"/>
          <p:cNvGrpSpPr/>
          <p:nvPr/>
        </p:nvGrpSpPr>
        <p:grpSpPr>
          <a:xfrm>
            <a:off x="2463366" y="4853073"/>
            <a:ext cx="6835775" cy="1144588"/>
            <a:chOff x="788" y="2955"/>
            <a:chExt cx="4306" cy="721"/>
          </a:xfrm>
        </p:grpSpPr>
        <p:sp>
          <p:nvSpPr>
            <p:cNvPr id="1185" name="Google Shape;1185;p13"/>
            <p:cNvSpPr txBox="1"/>
            <p:nvPr/>
          </p:nvSpPr>
          <p:spPr>
            <a:xfrm>
              <a:off x="788" y="2955"/>
              <a:ext cx="418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 b="0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3"/>
            <p:cNvSpPr txBox="1"/>
            <p:nvPr/>
          </p:nvSpPr>
          <p:spPr>
            <a:xfrm>
              <a:off x="8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fmla="val 304532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3"/>
            <p:cNvSpPr txBox="1"/>
            <p:nvPr/>
          </p:nvSpPr>
          <p:spPr>
            <a:xfrm>
              <a:off x="3038" y="3288"/>
              <a:ext cx="1981" cy="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90" name="Google Shape;1190;p13"/>
            <p:cNvSpPr txBox="1"/>
            <p:nvPr/>
          </p:nvSpPr>
          <p:spPr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host name</a:t>
              </a:r>
              <a:endParaRPr/>
            </a:p>
          </p:txBody>
        </p:sp>
        <p:sp>
          <p:nvSpPr>
            <p:cNvPr id="1191" name="Google Shape;1191;p13"/>
            <p:cNvSpPr txBox="1"/>
            <p:nvPr/>
          </p:nvSpPr>
          <p:spPr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path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4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overview</a:t>
            </a:r>
            <a:endParaRPr sz="4400"/>
          </a:p>
        </p:txBody>
      </p:sp>
      <p:sp>
        <p:nvSpPr>
          <p:cNvPr id="1198" name="Google Shape;1198;p14"/>
          <p:cNvSpPr txBox="1"/>
          <p:nvPr/>
        </p:nvSpPr>
        <p:spPr>
          <a:xfrm>
            <a:off x="791849" y="1608374"/>
            <a:ext cx="598817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HTTP: hypertext transfer protocol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Web’s application-layer protocol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client/server model: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browser that requests, receives, (using HTTP protocol) and “displays” Web objects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Web server sends (using HTTP protocol) objects in response to requests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9" name="Google Shape;1199;p14"/>
          <p:cNvGrpSpPr/>
          <p:nvPr/>
        </p:nvGrpSpPr>
        <p:grpSpPr>
          <a:xfrm>
            <a:off x="8129954" y="2271493"/>
            <a:ext cx="2101850" cy="1065774"/>
            <a:chOff x="3640" y="1271"/>
            <a:chExt cx="1324" cy="671"/>
          </a:xfrm>
        </p:grpSpPr>
        <p:cxnSp>
          <p:nvCxnSpPr>
            <p:cNvPr id="1200" name="Google Shape;1200;p14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1" name="Google Shape;1201;p14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2" name="Google Shape;1202;p14"/>
          <p:cNvGrpSpPr/>
          <p:nvPr/>
        </p:nvGrpSpPr>
        <p:grpSpPr>
          <a:xfrm>
            <a:off x="8241079" y="2599080"/>
            <a:ext cx="1971675" cy="1138193"/>
            <a:chOff x="4141" y="394"/>
            <a:chExt cx="1242" cy="717"/>
          </a:xfrm>
        </p:grpSpPr>
        <p:cxnSp>
          <p:nvCxnSpPr>
            <p:cNvPr id="1203" name="Google Shape;1203;p14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4" name="Google Shape;1204;p14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p14"/>
          <p:cNvGrpSpPr/>
          <p:nvPr/>
        </p:nvGrpSpPr>
        <p:grpSpPr>
          <a:xfrm rot="-3183056">
            <a:off x="8058342" y="3789190"/>
            <a:ext cx="2101850" cy="1065774"/>
            <a:chOff x="3640" y="1271"/>
            <a:chExt cx="1324" cy="671"/>
          </a:xfrm>
        </p:grpSpPr>
        <p:cxnSp>
          <p:nvCxnSpPr>
            <p:cNvPr id="1206" name="Google Shape;1206;p14"/>
            <p:cNvCxnSpPr/>
            <p:nvPr/>
          </p:nvCxnSpPr>
          <p:spPr>
            <a:xfrm>
              <a:off x="3640" y="1346"/>
              <a:ext cx="1324" cy="596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7" name="Google Shape;1207;p14"/>
            <p:cNvSpPr txBox="1"/>
            <p:nvPr/>
          </p:nvSpPr>
          <p:spPr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14"/>
          <p:cNvGrpSpPr/>
          <p:nvPr/>
        </p:nvGrpSpPr>
        <p:grpSpPr>
          <a:xfrm rot="-3264937">
            <a:off x="8247053" y="4075892"/>
            <a:ext cx="1971675" cy="1138193"/>
            <a:chOff x="4141" y="394"/>
            <a:chExt cx="1242" cy="717"/>
          </a:xfrm>
        </p:grpSpPr>
        <p:cxnSp>
          <p:nvCxnSpPr>
            <p:cNvPr id="1209" name="Google Shape;1209;p14"/>
            <p:cNvCxnSpPr/>
            <p:nvPr/>
          </p:nvCxnSpPr>
          <p:spPr>
            <a:xfrm rot="10800000">
              <a:off x="4141" y="394"/>
              <a:ext cx="1242" cy="57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0" name="Google Shape;1210;p14"/>
            <p:cNvSpPr txBox="1"/>
            <p:nvPr/>
          </p:nvSpPr>
          <p:spPr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14"/>
          <p:cNvGrpSpPr/>
          <p:nvPr/>
        </p:nvGrpSpPr>
        <p:grpSpPr>
          <a:xfrm>
            <a:off x="7046475" y="4540592"/>
            <a:ext cx="2210665" cy="1578194"/>
            <a:chOff x="7046475" y="4540592"/>
            <a:chExt cx="2210665" cy="1578194"/>
          </a:xfrm>
        </p:grpSpPr>
        <p:sp>
          <p:nvSpPr>
            <p:cNvPr id="1212" name="Google Shape;1212;p14"/>
            <p:cNvSpPr txBox="1"/>
            <p:nvPr/>
          </p:nvSpPr>
          <p:spPr>
            <a:xfrm>
              <a:off x="7046475" y="5472455"/>
              <a:ext cx="221066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iPhone running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Safari browser</a:t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phone_stylized_small" id="1213" name="Google Shape;121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4179" y="4540592"/>
              <a:ext cx="382588" cy="9175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14"/>
          <p:cNvGrpSpPr/>
          <p:nvPr/>
        </p:nvGrpSpPr>
        <p:grpSpPr>
          <a:xfrm>
            <a:off x="6584832" y="1722780"/>
            <a:ext cx="2270564" cy="1610628"/>
            <a:chOff x="6584832" y="1722780"/>
            <a:chExt cx="2270564" cy="1610628"/>
          </a:xfrm>
        </p:grpSpPr>
        <p:sp>
          <p:nvSpPr>
            <p:cNvPr id="1215" name="Google Shape;1215;p14"/>
            <p:cNvSpPr txBox="1"/>
            <p:nvPr/>
          </p:nvSpPr>
          <p:spPr>
            <a:xfrm>
              <a:off x="6584832" y="2687077"/>
              <a:ext cx="22705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PC running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Firefox browser</a:t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6" name="Google Shape;1216;p14"/>
            <p:cNvGrpSpPr/>
            <p:nvPr/>
          </p:nvGrpSpPr>
          <p:grpSpPr>
            <a:xfrm>
              <a:off x="7109192" y="1722780"/>
              <a:ext cx="1066800" cy="1079500"/>
              <a:chOff x="-44" y="1473"/>
              <a:chExt cx="981" cy="1105"/>
            </a:xfrm>
          </p:grpSpPr>
          <p:pic>
            <p:nvPicPr>
              <p:cNvPr descr="desktop_computer_stylized_medium" id="1217" name="Google Shape;1217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8" name="Google Shape;1218;p1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19" name="Google Shape;1219;p14"/>
          <p:cNvGrpSpPr/>
          <p:nvPr/>
        </p:nvGrpSpPr>
        <p:grpSpPr>
          <a:xfrm>
            <a:off x="9655810" y="2888005"/>
            <a:ext cx="2414547" cy="2197950"/>
            <a:chOff x="9655810" y="2888005"/>
            <a:chExt cx="2414547" cy="2197950"/>
          </a:xfrm>
        </p:grpSpPr>
        <p:sp>
          <p:nvSpPr>
            <p:cNvPr id="1220" name="Google Shape;1220;p14"/>
            <p:cNvSpPr txBox="1"/>
            <p:nvPr/>
          </p:nvSpPr>
          <p:spPr>
            <a:xfrm>
              <a:off x="9655810" y="4162625"/>
              <a:ext cx="24145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server running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Apache Web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1" name="Google Shape;1221;p14"/>
            <p:cNvGrpSpPr/>
            <p:nvPr/>
          </p:nvGrpSpPr>
          <p:grpSpPr>
            <a:xfrm>
              <a:off x="10230217" y="2888005"/>
              <a:ext cx="695325" cy="1282700"/>
              <a:chOff x="4140" y="429"/>
              <a:chExt cx="1425" cy="2396"/>
            </a:xfrm>
          </p:grpSpPr>
          <p:sp>
            <p:nvSpPr>
              <p:cNvPr id="1222" name="Google Shape;1222;p14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4205" y="429"/>
                <a:ext cx="1048" cy="2283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4212" y="693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7" name="Google Shape;1227;p14"/>
              <p:cNvGrpSpPr/>
              <p:nvPr/>
            </p:nvGrpSpPr>
            <p:grpSpPr>
              <a:xfrm>
                <a:off x="4748" y="669"/>
                <a:ext cx="583" cy="140"/>
                <a:chOff x="613" y="2569"/>
                <a:chExt cx="727" cy="134"/>
              </a:xfrm>
            </p:grpSpPr>
            <p:sp>
              <p:nvSpPr>
                <p:cNvPr id="1228" name="Google Shape;1228;p14"/>
                <p:cNvSpPr/>
                <p:nvPr/>
              </p:nvSpPr>
              <p:spPr>
                <a:xfrm>
                  <a:off x="613" y="2569"/>
                  <a:ext cx="727" cy="134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14"/>
                <p:cNvSpPr/>
                <p:nvPr/>
              </p:nvSpPr>
              <p:spPr>
                <a:xfrm>
                  <a:off x="629" y="2586"/>
                  <a:ext cx="694" cy="9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30" name="Google Shape;1230;p14"/>
              <p:cNvSpPr/>
              <p:nvPr/>
            </p:nvSpPr>
            <p:spPr>
              <a:xfrm>
                <a:off x="4225" y="1019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1" name="Google Shape;1231;p14"/>
              <p:cNvGrpSpPr/>
              <p:nvPr/>
            </p:nvGrpSpPr>
            <p:grpSpPr>
              <a:xfrm>
                <a:off x="4749" y="995"/>
                <a:ext cx="579" cy="133"/>
                <a:chOff x="616" y="2569"/>
                <a:chExt cx="723" cy="138"/>
              </a:xfrm>
            </p:grpSpPr>
            <p:sp>
              <p:nvSpPr>
                <p:cNvPr id="1232" name="Google Shape;1232;p14"/>
                <p:cNvSpPr/>
                <p:nvPr/>
              </p:nvSpPr>
              <p:spPr>
                <a:xfrm>
                  <a:off x="616" y="2569"/>
                  <a:ext cx="723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14"/>
                <p:cNvSpPr/>
                <p:nvPr/>
              </p:nvSpPr>
              <p:spPr>
                <a:xfrm>
                  <a:off x="632" y="2588"/>
                  <a:ext cx="690" cy="102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34" name="Google Shape;1234;p14"/>
              <p:cNvSpPr/>
              <p:nvPr/>
            </p:nvSpPr>
            <p:spPr>
              <a:xfrm>
                <a:off x="4218" y="1357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4228" y="1654"/>
                <a:ext cx="595" cy="47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6" name="Google Shape;1236;p14"/>
              <p:cNvGrpSpPr/>
              <p:nvPr/>
            </p:nvGrpSpPr>
            <p:grpSpPr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37" name="Google Shape;1237;p14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14"/>
                <p:cNvSpPr/>
                <p:nvPr/>
              </p:nvSpPr>
              <p:spPr>
                <a:xfrm>
                  <a:off x="631" y="2584"/>
                  <a:ext cx="693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39" name="Google Shape;1239;p14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0" name="Google Shape;1240;p14"/>
              <p:cNvGrpSpPr/>
              <p:nvPr/>
            </p:nvGrpSpPr>
            <p:grpSpPr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41" name="Google Shape;1241;p14"/>
                <p:cNvSpPr/>
                <p:nvPr/>
              </p:nvSpPr>
              <p:spPr>
                <a:xfrm>
                  <a:off x="614" y="2568"/>
                  <a:ext cx="725" cy="139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14"/>
                <p:cNvSpPr/>
                <p:nvPr/>
              </p:nvSpPr>
              <p:spPr>
                <a:xfrm>
                  <a:off x="630" y="2583"/>
                  <a:ext cx="693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3" name="Google Shape;1243;p14"/>
              <p:cNvSpPr/>
              <p:nvPr/>
            </p:nvSpPr>
            <p:spPr>
              <a:xfrm>
                <a:off x="5249" y="432"/>
                <a:ext cx="68" cy="2286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5516" y="2611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4140" y="2677"/>
                <a:ext cx="1201" cy="148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4205" y="2712"/>
                <a:ext cx="1070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4309" y="2383"/>
                <a:ext cx="156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4485" y="2383"/>
                <a:ext cx="163" cy="14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4661" y="2380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5061" y="1835"/>
                <a:ext cx="88" cy="76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5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overview (continued)</a:t>
            </a:r>
            <a:endParaRPr sz="4400"/>
          </a:p>
        </p:txBody>
      </p:sp>
      <p:sp>
        <p:nvSpPr>
          <p:cNvPr id="1260" name="Google Shape;1260;p15"/>
          <p:cNvSpPr txBox="1"/>
          <p:nvPr/>
        </p:nvSpPr>
        <p:spPr>
          <a:xfrm>
            <a:off x="947614" y="1548630"/>
            <a:ext cx="55514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uses TCP: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initiates TCP connection (creates socket) to server,  port 80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accepts TCP connection from client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messages (application-layer protocol messages) exchanged between browser (HTTP client) and Web server (HTTP server)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</p:txBody>
      </p:sp>
      <p:sp>
        <p:nvSpPr>
          <p:cNvPr id="1261" name="Google Shape;1261;p15"/>
          <p:cNvSpPr txBox="1"/>
          <p:nvPr/>
        </p:nvSpPr>
        <p:spPr>
          <a:xfrm>
            <a:off x="6909801" y="1582098"/>
            <a:ext cx="5053013" cy="1705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is “stateless”</a:t>
            </a:r>
            <a:endParaRPr b="0" i="1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maintains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about past client requests</a:t>
            </a:r>
            <a:endParaRPr/>
          </a:p>
        </p:txBody>
      </p:sp>
      <p:grpSp>
        <p:nvGrpSpPr>
          <p:cNvPr id="1262" name="Google Shape;1262;p15"/>
          <p:cNvGrpSpPr/>
          <p:nvPr/>
        </p:nvGrpSpPr>
        <p:grpSpPr>
          <a:xfrm>
            <a:off x="6909802" y="3209500"/>
            <a:ext cx="5282198" cy="3248103"/>
            <a:chOff x="6909802" y="3209500"/>
            <a:chExt cx="5282198" cy="3248103"/>
          </a:xfrm>
        </p:grpSpPr>
        <p:sp>
          <p:nvSpPr>
            <p:cNvPr id="1263" name="Google Shape;1263;p15"/>
            <p:cNvSpPr/>
            <p:nvPr/>
          </p:nvSpPr>
          <p:spPr>
            <a:xfrm>
              <a:off x="10186403" y="3383184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6909802" y="3449212"/>
              <a:ext cx="5053013" cy="2847974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9795878" y="3287287"/>
              <a:ext cx="828675" cy="295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138987" y="3609628"/>
              <a:ext cx="5053013" cy="284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protocols that maintain “state” are complex!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past history (state) must be maintained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Char char="▪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server/client crashes, their views of “state” may be inconsistent, must be reconciled</a:t>
              </a:r>
              <a:endParaRPr/>
            </a:p>
            <a:p>
              <a:pPr indent="-213359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15"/>
            <p:cNvSpPr txBox="1"/>
            <p:nvPr/>
          </p:nvSpPr>
          <p:spPr>
            <a:xfrm>
              <a:off x="9716532" y="3209500"/>
              <a:ext cx="9460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libri"/>
                <a:buNone/>
              </a:pP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aside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6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connections: two types</a:t>
            </a:r>
            <a:endParaRPr sz="4400"/>
          </a:p>
        </p:txBody>
      </p:sp>
      <p:sp>
        <p:nvSpPr>
          <p:cNvPr id="1274" name="Google Shape;1274;p16"/>
          <p:cNvSpPr txBox="1"/>
          <p:nvPr/>
        </p:nvSpPr>
        <p:spPr>
          <a:xfrm>
            <a:off x="798690" y="1543086"/>
            <a:ext cx="50394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connection opened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most one object sent over TCP connection</a:t>
            </a:r>
            <a:endParaRPr/>
          </a:p>
          <a:p>
            <a:pPr indent="-514350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  <a:p>
            <a:pPr indent="0" lvl="0" marL="130175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downloading multiple objects required multiple connections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6"/>
          <p:cNvSpPr txBox="1"/>
          <p:nvPr/>
        </p:nvSpPr>
        <p:spPr>
          <a:xfrm>
            <a:off x="6781215" y="1543086"/>
            <a:ext cx="50394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HTTP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connection opened to a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objects can be sent over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TCP connection between client, and that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connection closed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7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Non-persistent HTTP: example</a:t>
            </a:r>
            <a:endParaRPr sz="4400"/>
          </a:p>
        </p:txBody>
      </p:sp>
      <p:cxnSp>
        <p:nvCxnSpPr>
          <p:cNvPr id="1282" name="Google Shape;1282;p17"/>
          <p:cNvCxnSpPr/>
          <p:nvPr/>
        </p:nvCxnSpPr>
        <p:spPr>
          <a:xfrm>
            <a:off x="798691" y="2868166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17"/>
          <p:cNvSpPr/>
          <p:nvPr/>
        </p:nvSpPr>
        <p:spPr>
          <a:xfrm>
            <a:off x="490358" y="5641558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7"/>
          <p:cNvSpPr txBox="1"/>
          <p:nvPr/>
        </p:nvSpPr>
        <p:spPr>
          <a:xfrm>
            <a:off x="809349" y="135143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/>
          </a:p>
        </p:txBody>
      </p:sp>
      <p:sp>
        <p:nvSpPr>
          <p:cNvPr id="1285" name="Google Shape;1285;p17"/>
          <p:cNvSpPr txBox="1"/>
          <p:nvPr/>
        </p:nvSpPr>
        <p:spPr>
          <a:xfrm>
            <a:off x="944384" y="2447251"/>
            <a:ext cx="485024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 client initiates TCP connection to HTTP server (process) at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port 80</a:t>
            </a:r>
            <a:endParaRPr/>
          </a:p>
        </p:txBody>
      </p:sp>
      <p:sp>
        <p:nvSpPr>
          <p:cNvPr id="1286" name="Google Shape;1286;p17"/>
          <p:cNvSpPr/>
          <p:nvPr/>
        </p:nvSpPr>
        <p:spPr>
          <a:xfrm>
            <a:off x="1172983" y="4077834"/>
            <a:ext cx="4216535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 client sends HTTP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request message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(containing URL) into TCP connection socket. Message indicates that client wants object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someDepartment/home.index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17"/>
          <p:cNvSpPr/>
          <p:nvPr/>
        </p:nvSpPr>
        <p:spPr>
          <a:xfrm>
            <a:off x="6717018" y="2733157"/>
            <a:ext cx="5389528" cy="150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 server at host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www.someSchool.edu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waiting for TCP connection at port 80  “accepts” connection, notifying client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17"/>
          <p:cNvSpPr/>
          <p:nvPr/>
        </p:nvSpPr>
        <p:spPr>
          <a:xfrm>
            <a:off x="6843976" y="4739906"/>
            <a:ext cx="539487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server receives request message, forms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 message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containing requested object, and sends message into its socket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9" name="Google Shape;1289;p17"/>
          <p:cNvCxnSpPr/>
          <p:nvPr/>
        </p:nvCxnSpPr>
        <p:spPr>
          <a:xfrm>
            <a:off x="5102530" y="4961816"/>
            <a:ext cx="1800180" cy="60195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0" name="Google Shape;1290;p17"/>
          <p:cNvCxnSpPr/>
          <p:nvPr/>
        </p:nvCxnSpPr>
        <p:spPr>
          <a:xfrm flipH="1">
            <a:off x="5389517" y="5671992"/>
            <a:ext cx="1410287" cy="89186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1" name="Google Shape;1291;p17"/>
          <p:cNvSpPr txBox="1"/>
          <p:nvPr/>
        </p:nvSpPr>
        <p:spPr>
          <a:xfrm>
            <a:off x="499883" y="5563771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1292" name="Google Shape;1292;p17"/>
          <p:cNvCxnSpPr/>
          <p:nvPr/>
        </p:nvCxnSpPr>
        <p:spPr>
          <a:xfrm>
            <a:off x="5156851" y="2779258"/>
            <a:ext cx="155102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3" name="Google Shape;1293;p17"/>
          <p:cNvCxnSpPr/>
          <p:nvPr/>
        </p:nvCxnSpPr>
        <p:spPr>
          <a:xfrm flipH="1">
            <a:off x="5102530" y="3366635"/>
            <a:ext cx="1551026" cy="1006986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4" name="Google Shape;1294;p17"/>
          <p:cNvSpPr txBox="1"/>
          <p:nvPr/>
        </p:nvSpPr>
        <p:spPr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(containing text, references to 10 jpeg images)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7"/>
          <p:cNvSpPr/>
          <p:nvPr/>
        </p:nvSpPr>
        <p:spPr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96" name="Google Shape;1296;p17"/>
          <p:cNvGrpSpPr/>
          <p:nvPr/>
        </p:nvGrpSpPr>
        <p:grpSpPr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descr="desktop_computer_stylized_medium" id="1297" name="Google Shape;129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8" name="Google Shape;1298;p1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9" name="Google Shape;1299;p17"/>
          <p:cNvGrpSpPr/>
          <p:nvPr/>
        </p:nvGrpSpPr>
        <p:grpSpPr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1300" name="Google Shape;1300;p1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7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17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306" name="Google Shape;1306;p17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7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8" name="Google Shape;1308;p17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9" name="Google Shape;1309;p17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310" name="Google Shape;1310;p17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7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2" name="Google Shape;1312;p17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4" name="Google Shape;1314;p17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15" name="Google Shape;1315;p17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7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17" name="Google Shape;1317;p1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8" name="Google Shape;1318;p17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19" name="Google Shape;1319;p17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7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1" name="Google Shape;1321;p17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8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Non-persistent HTTP: example (cont.)</a:t>
            </a:r>
            <a:endParaRPr sz="4400"/>
          </a:p>
        </p:txBody>
      </p:sp>
      <p:sp>
        <p:nvSpPr>
          <p:cNvPr id="1338" name="Google Shape;1338;p18"/>
          <p:cNvSpPr txBox="1"/>
          <p:nvPr/>
        </p:nvSpPr>
        <p:spPr>
          <a:xfrm>
            <a:off x="809349" y="1351435"/>
            <a:ext cx="79422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enters URL:</a:t>
            </a:r>
            <a:endParaRPr/>
          </a:p>
        </p:txBody>
      </p:sp>
      <p:sp>
        <p:nvSpPr>
          <p:cNvPr id="1339" name="Google Shape;1339;p18"/>
          <p:cNvSpPr txBox="1"/>
          <p:nvPr/>
        </p:nvSpPr>
        <p:spPr>
          <a:xfrm>
            <a:off x="4677390" y="1660654"/>
            <a:ext cx="6378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(containing text, references to 10 jpeg images)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8"/>
          <p:cNvSpPr/>
          <p:nvPr/>
        </p:nvSpPr>
        <p:spPr>
          <a:xfrm>
            <a:off x="3508021" y="1414937"/>
            <a:ext cx="7942263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41" name="Google Shape;1341;p18"/>
          <p:cNvGrpSpPr/>
          <p:nvPr/>
        </p:nvGrpSpPr>
        <p:grpSpPr>
          <a:xfrm>
            <a:off x="371687" y="2060763"/>
            <a:ext cx="784845" cy="730423"/>
            <a:chOff x="-44" y="1473"/>
            <a:chExt cx="981" cy="1105"/>
          </a:xfrm>
        </p:grpSpPr>
        <p:pic>
          <p:nvPicPr>
            <p:cNvPr descr="desktop_computer_stylized_medium" id="1342" name="Google Shape;134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3" name="Google Shape;1343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4" name="Google Shape;1344;p18"/>
          <p:cNvGrpSpPr/>
          <p:nvPr/>
        </p:nvGrpSpPr>
        <p:grpSpPr>
          <a:xfrm>
            <a:off x="6367322" y="2347016"/>
            <a:ext cx="286234" cy="640019"/>
            <a:chOff x="4140" y="429"/>
            <a:chExt cx="1425" cy="2396"/>
          </a:xfrm>
        </p:grpSpPr>
        <p:sp>
          <p:nvSpPr>
            <p:cNvPr id="1345" name="Google Shape;1345;p1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4205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4212" y="693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0" name="Google Shape;1350;p18"/>
            <p:cNvGrpSpPr/>
            <p:nvPr/>
          </p:nvGrpSpPr>
          <p:grpSpPr>
            <a:xfrm>
              <a:off x="4748" y="669"/>
              <a:ext cx="583" cy="140"/>
              <a:chOff x="613" y="2569"/>
              <a:chExt cx="727" cy="134"/>
            </a:xfrm>
          </p:grpSpPr>
          <p:sp>
            <p:nvSpPr>
              <p:cNvPr id="1351" name="Google Shape;1351;p18"/>
              <p:cNvSpPr/>
              <p:nvPr/>
            </p:nvSpPr>
            <p:spPr>
              <a:xfrm>
                <a:off x="613" y="2569"/>
                <a:ext cx="727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629" y="2586"/>
                <a:ext cx="694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3" name="Google Shape;1353;p18"/>
            <p:cNvSpPr/>
            <p:nvPr/>
          </p:nvSpPr>
          <p:spPr>
            <a:xfrm>
              <a:off x="4225" y="1019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4" name="Google Shape;1354;p18"/>
            <p:cNvGrpSpPr/>
            <p:nvPr/>
          </p:nvGrpSpPr>
          <p:grpSpPr>
            <a:xfrm>
              <a:off x="4749" y="995"/>
              <a:ext cx="579" cy="133"/>
              <a:chOff x="616" y="2569"/>
              <a:chExt cx="723" cy="138"/>
            </a:xfrm>
          </p:grpSpPr>
          <p:sp>
            <p:nvSpPr>
              <p:cNvPr id="1355" name="Google Shape;1355;p18"/>
              <p:cNvSpPr/>
              <p:nvPr/>
            </p:nvSpPr>
            <p:spPr>
              <a:xfrm>
                <a:off x="616" y="2569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632" y="2588"/>
                <a:ext cx="690" cy="102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7" name="Google Shape;1357;p18"/>
            <p:cNvSpPr/>
            <p:nvPr/>
          </p:nvSpPr>
          <p:spPr>
            <a:xfrm>
              <a:off x="4218" y="1357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4228" y="1654"/>
              <a:ext cx="595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9" name="Google Shape;1359;p18"/>
            <p:cNvGrpSpPr/>
            <p:nvPr/>
          </p:nvGrpSpPr>
          <p:grpSpPr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0" name="Google Shape;1360;p18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631" y="2584"/>
                <a:ext cx="693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2" name="Google Shape;1362;p1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3" name="Google Shape;1363;p18"/>
            <p:cNvGrpSpPr/>
            <p:nvPr/>
          </p:nvGrpSpPr>
          <p:grpSpPr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4" name="Google Shape;1364;p18"/>
              <p:cNvSpPr/>
              <p:nvPr/>
            </p:nvSpPr>
            <p:spPr>
              <a:xfrm>
                <a:off x="614" y="2568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630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18"/>
            <p:cNvSpPr/>
            <p:nvPr/>
          </p:nvSpPr>
          <p:spPr>
            <a:xfrm>
              <a:off x="5249" y="432"/>
              <a:ext cx="68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4140" y="2677"/>
              <a:ext cx="1201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4205" y="2712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7" name="Google Shape;1377;p18"/>
          <p:cNvSpPr txBox="1"/>
          <p:nvPr/>
        </p:nvSpPr>
        <p:spPr>
          <a:xfrm>
            <a:off x="798691" y="3200188"/>
            <a:ext cx="5085273" cy="2010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 client receives response message containing html file, displays html.  Parsing html file, finds 10 referenced jpeg  objects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18"/>
          <p:cNvSpPr/>
          <p:nvPr/>
        </p:nvSpPr>
        <p:spPr>
          <a:xfrm>
            <a:off x="970480" y="485193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Steps 1-5 repeated for each of 10 jpeg objects</a:t>
            </a:r>
            <a:endParaRPr/>
          </a:p>
        </p:txBody>
      </p:sp>
      <p:sp>
        <p:nvSpPr>
          <p:cNvPr id="1379" name="Google Shape;1379;p18"/>
          <p:cNvSpPr/>
          <p:nvPr/>
        </p:nvSpPr>
        <p:spPr>
          <a:xfrm>
            <a:off x="6706580" y="278236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HTTP server closes TCP connection. </a:t>
            </a:r>
            <a:endParaRPr/>
          </a:p>
        </p:txBody>
      </p:sp>
      <p:cxnSp>
        <p:nvCxnSpPr>
          <p:cNvPr id="1380" name="Google Shape;1380;p18"/>
          <p:cNvCxnSpPr/>
          <p:nvPr/>
        </p:nvCxnSpPr>
        <p:spPr>
          <a:xfrm flipH="1">
            <a:off x="5587465" y="3200187"/>
            <a:ext cx="1095375" cy="5238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1" name="Google Shape;1381;p18"/>
          <p:cNvCxnSpPr/>
          <p:nvPr/>
        </p:nvCxnSpPr>
        <p:spPr>
          <a:xfrm>
            <a:off x="798691" y="2868166"/>
            <a:ext cx="10658" cy="3480471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18"/>
          <p:cNvSpPr/>
          <p:nvPr/>
        </p:nvSpPr>
        <p:spPr>
          <a:xfrm>
            <a:off x="490358" y="5641558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18"/>
          <p:cNvSpPr txBox="1"/>
          <p:nvPr/>
        </p:nvSpPr>
        <p:spPr>
          <a:xfrm>
            <a:off x="499883" y="5563771"/>
            <a:ext cx="673100" cy="40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9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Non-persistent HTTP: response time</a:t>
            </a:r>
            <a:endParaRPr sz="4400"/>
          </a:p>
        </p:txBody>
      </p:sp>
      <p:sp>
        <p:nvSpPr>
          <p:cNvPr id="1390" name="Google Shape;1390;p19"/>
          <p:cNvSpPr txBox="1"/>
          <p:nvPr/>
        </p:nvSpPr>
        <p:spPr>
          <a:xfrm>
            <a:off x="736393" y="1919178"/>
            <a:ext cx="5683502" cy="333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RTT (Round Trip Time):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 for a small packet to travel from client to server and back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 response time (per object):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RTT to initiate TCP connection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RTT for HTTP request and first few bytes of HTTP response to return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obect/file transmission time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1" name="Google Shape;1391;p19"/>
          <p:cNvCxnSpPr/>
          <p:nvPr/>
        </p:nvCxnSpPr>
        <p:spPr>
          <a:xfrm>
            <a:off x="8197229" y="2671284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19"/>
          <p:cNvCxnSpPr/>
          <p:nvPr/>
        </p:nvCxnSpPr>
        <p:spPr>
          <a:xfrm>
            <a:off x="9887916" y="2664934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19"/>
          <p:cNvCxnSpPr/>
          <p:nvPr/>
        </p:nvCxnSpPr>
        <p:spPr>
          <a:xfrm>
            <a:off x="8211516" y="290305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19"/>
          <p:cNvCxnSpPr/>
          <p:nvPr/>
        </p:nvCxnSpPr>
        <p:spPr>
          <a:xfrm flipH="1">
            <a:off x="8197229" y="3341209"/>
            <a:ext cx="1673225" cy="403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19"/>
          <p:cNvCxnSpPr/>
          <p:nvPr/>
        </p:nvCxnSpPr>
        <p:spPr>
          <a:xfrm>
            <a:off x="8205166" y="3849209"/>
            <a:ext cx="1684338" cy="390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19"/>
          <p:cNvSpPr/>
          <p:nvPr/>
        </p:nvSpPr>
        <p:spPr>
          <a:xfrm>
            <a:off x="9903942" y="4249143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9"/>
          <p:cNvSpPr txBox="1"/>
          <p:nvPr/>
        </p:nvSpPr>
        <p:spPr>
          <a:xfrm>
            <a:off x="9997454" y="3944459"/>
            <a:ext cx="1123577" cy="879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time to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transmit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cxnSp>
        <p:nvCxnSpPr>
          <p:cNvPr id="1398" name="Google Shape;1398;p19"/>
          <p:cNvCxnSpPr/>
          <p:nvPr/>
        </p:nvCxnSpPr>
        <p:spPr>
          <a:xfrm>
            <a:off x="7806704" y="2877659"/>
            <a:ext cx="3905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p19"/>
          <p:cNvSpPr txBox="1"/>
          <p:nvPr/>
        </p:nvSpPr>
        <p:spPr>
          <a:xfrm>
            <a:off x="6516660" y="2563010"/>
            <a:ext cx="1363707" cy="61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1400" name="Google Shape;1400;p19"/>
          <p:cNvSpPr/>
          <p:nvPr/>
        </p:nvSpPr>
        <p:spPr>
          <a:xfrm>
            <a:off x="7941641" y="2928459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19"/>
          <p:cNvSpPr txBox="1"/>
          <p:nvPr/>
        </p:nvSpPr>
        <p:spPr>
          <a:xfrm>
            <a:off x="7459041" y="3139596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1402" name="Google Shape;1402;p19"/>
          <p:cNvCxnSpPr/>
          <p:nvPr/>
        </p:nvCxnSpPr>
        <p:spPr>
          <a:xfrm>
            <a:off x="7855916" y="3782534"/>
            <a:ext cx="35401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19"/>
          <p:cNvSpPr txBox="1"/>
          <p:nvPr/>
        </p:nvSpPr>
        <p:spPr>
          <a:xfrm>
            <a:off x="6493113" y="3589815"/>
            <a:ext cx="1969956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request file</a:t>
            </a:r>
            <a:endParaRPr/>
          </a:p>
        </p:txBody>
      </p:sp>
      <p:sp>
        <p:nvSpPr>
          <p:cNvPr id="1404" name="Google Shape;1404;p19"/>
          <p:cNvSpPr/>
          <p:nvPr/>
        </p:nvSpPr>
        <p:spPr>
          <a:xfrm>
            <a:off x="7947991" y="3838096"/>
            <a:ext cx="128588" cy="803275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9"/>
          <p:cNvSpPr txBox="1"/>
          <p:nvPr/>
        </p:nvSpPr>
        <p:spPr>
          <a:xfrm>
            <a:off x="7478091" y="4061934"/>
            <a:ext cx="575222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1406" name="Google Shape;1406;p19"/>
          <p:cNvCxnSpPr/>
          <p:nvPr/>
        </p:nvCxnSpPr>
        <p:spPr>
          <a:xfrm flipH="1">
            <a:off x="7818988" y="4805006"/>
            <a:ext cx="361323" cy="22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19"/>
          <p:cNvSpPr txBox="1"/>
          <p:nvPr/>
        </p:nvSpPr>
        <p:spPr>
          <a:xfrm>
            <a:off x="6405684" y="4617233"/>
            <a:ext cx="1647627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file received</a:t>
            </a:r>
            <a:endParaRPr/>
          </a:p>
        </p:txBody>
      </p:sp>
      <p:sp>
        <p:nvSpPr>
          <p:cNvPr id="1408" name="Google Shape;1408;p19"/>
          <p:cNvSpPr txBox="1"/>
          <p:nvPr/>
        </p:nvSpPr>
        <p:spPr>
          <a:xfrm>
            <a:off x="7971804" y="5517671"/>
            <a:ext cx="663964" cy="35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1409" name="Google Shape;1409;p19"/>
          <p:cNvSpPr txBox="1"/>
          <p:nvPr/>
        </p:nvSpPr>
        <p:spPr>
          <a:xfrm>
            <a:off x="9649791" y="5500209"/>
            <a:ext cx="6639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1410" name="Google Shape;1410;p19"/>
          <p:cNvGrpSpPr/>
          <p:nvPr/>
        </p:nvGrpSpPr>
        <p:grpSpPr>
          <a:xfrm>
            <a:off x="9687891" y="1898171"/>
            <a:ext cx="423863" cy="684213"/>
            <a:chOff x="4140" y="429"/>
            <a:chExt cx="1425" cy="2396"/>
          </a:xfrm>
        </p:grpSpPr>
        <p:sp>
          <p:nvSpPr>
            <p:cNvPr id="1411" name="Google Shape;1411;p1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6" name="Google Shape;1416;p19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1417" name="Google Shape;1417;p19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9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9" name="Google Shape;1419;p19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0" name="Google Shape;1420;p19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1421" name="Google Shape;1421;p19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9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3" name="Google Shape;1423;p19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19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1426" name="Google Shape;1426;p19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19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8" name="Google Shape;1428;p1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9" name="Google Shape;1429;p19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1430" name="Google Shape;1430;p19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19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2" name="Google Shape;1432;p19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3" name="Google Shape;1443;p19"/>
          <p:cNvGrpSpPr/>
          <p:nvPr/>
        </p:nvGrpSpPr>
        <p:grpSpPr>
          <a:xfrm>
            <a:off x="7686054" y="1920396"/>
            <a:ext cx="698500" cy="709613"/>
            <a:chOff x="-44" y="1473"/>
            <a:chExt cx="981" cy="1105"/>
          </a:xfrm>
        </p:grpSpPr>
        <p:pic>
          <p:nvPicPr>
            <p:cNvPr descr="desktop_computer_stylized_medium" id="1444" name="Google Shape;144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5" name="Google Shape;1445;p1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6" name="Google Shape;1446;p19"/>
          <p:cNvSpPr/>
          <p:nvPr/>
        </p:nvSpPr>
        <p:spPr>
          <a:xfrm>
            <a:off x="8188984" y="4246818"/>
            <a:ext cx="1700270" cy="558188"/>
          </a:xfrm>
          <a:custGeom>
            <a:rect b="b" l="l" r="r" t="t"/>
            <a:pathLst>
              <a:path extrusionOk="0" h="558188" w="1700270">
                <a:moveTo>
                  <a:pt x="0" y="389262"/>
                </a:moveTo>
                <a:lnTo>
                  <a:pt x="1700270" y="0"/>
                </a:lnTo>
                <a:lnTo>
                  <a:pt x="1696598" y="176269"/>
                </a:lnTo>
                <a:lnTo>
                  <a:pt x="7344" y="558188"/>
                </a:lnTo>
                <a:lnTo>
                  <a:pt x="0" y="389262"/>
                </a:lnTo>
                <a:close/>
              </a:path>
            </a:pathLst>
          </a:custGeom>
          <a:solidFill>
            <a:srgbClr val="0000A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19"/>
          <p:cNvSpPr/>
          <p:nvPr/>
        </p:nvSpPr>
        <p:spPr>
          <a:xfrm rot="10800000">
            <a:off x="8069711" y="4643267"/>
            <a:ext cx="99857" cy="161739"/>
          </a:xfrm>
          <a:prstGeom prst="rightBrace">
            <a:avLst>
              <a:gd fmla="val 2039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19"/>
          <p:cNvSpPr txBox="1"/>
          <p:nvPr/>
        </p:nvSpPr>
        <p:spPr>
          <a:xfrm>
            <a:off x="1056514" y="5919854"/>
            <a:ext cx="92572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Non-persistent HTTP response time =  2RTT+ file transmission 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6" y="960439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1968500" y="207964"/>
            <a:ext cx="7772400" cy="103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Application architectures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>
                <a:solidFill>
                  <a:srgbClr val="000099"/>
                </a:solidFill>
              </a:rPr>
              <a:t>possible structure of applications: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client-server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peer-to-peer (P2P)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0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Persistent HTTP </a:t>
            </a:r>
            <a:r>
              <a:rPr lang="en-US" sz="3200"/>
              <a:t>(HTTP 1.1)</a:t>
            </a:r>
            <a:endParaRPr sz="4400"/>
          </a:p>
        </p:txBody>
      </p:sp>
      <p:sp>
        <p:nvSpPr>
          <p:cNvPr id="1455" name="Google Shape;1455;p20"/>
          <p:cNvSpPr txBox="1"/>
          <p:nvPr/>
        </p:nvSpPr>
        <p:spPr>
          <a:xfrm>
            <a:off x="798691" y="1401764"/>
            <a:ext cx="516554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Non-persistent HTTP issues: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2 RTTs per object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overhead for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TCP connection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 often open multiple parallel TCP connections to fetch referenced objects in parallel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20"/>
          <p:cNvSpPr txBox="1"/>
          <p:nvPr/>
        </p:nvSpPr>
        <p:spPr>
          <a:xfrm>
            <a:off x="6227762" y="1414463"/>
            <a:ext cx="573505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30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Persistent  HTTP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(HTTP1.1):</a:t>
            </a:r>
            <a:endParaRPr b="0" i="1" sz="32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leaves connection open after sending response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subsequent HTTP messages  between same client/server sent over open connection</a:t>
            </a:r>
            <a:endParaRPr/>
          </a:p>
          <a:p>
            <a:pPr indent="-2174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sends requests as soon as it encounters a referenced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1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request </a:t>
            </a:r>
            <a:r>
              <a:rPr lang="en-US"/>
              <a:t>m</a:t>
            </a:r>
            <a:r>
              <a:rPr lang="en-US" sz="4400"/>
              <a:t>essages</a:t>
            </a:r>
            <a:endParaRPr sz="4400"/>
          </a:p>
        </p:txBody>
      </p:sp>
      <p:sp>
        <p:nvSpPr>
          <p:cNvPr id="1463" name="Google Shape;1463;p21"/>
          <p:cNvSpPr txBox="1"/>
          <p:nvPr/>
        </p:nvSpPr>
        <p:spPr>
          <a:xfrm>
            <a:off x="685573" y="1727394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POST method (HTTP 1.0):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often includes form input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input sent from client to server in entity body of HTTP POST request message</a:t>
            </a:r>
            <a:endParaRPr/>
          </a:p>
        </p:txBody>
      </p:sp>
      <p:sp>
        <p:nvSpPr>
          <p:cNvPr id="1464" name="Google Shape;1464;p21"/>
          <p:cNvSpPr txBox="1"/>
          <p:nvPr/>
        </p:nvSpPr>
        <p:spPr>
          <a:xfrm>
            <a:off x="685573" y="4222521"/>
            <a:ext cx="5541055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GET method (HTTP 1.0)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(for sending data to server):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 user data in URL field of HTTP GET request message (following a ‘?’):</a:t>
            </a:r>
            <a:endParaRPr/>
          </a:p>
        </p:txBody>
      </p:sp>
      <p:sp>
        <p:nvSpPr>
          <p:cNvPr id="1465" name="Google Shape;1465;p21"/>
          <p:cNvSpPr txBox="1"/>
          <p:nvPr/>
        </p:nvSpPr>
        <p:spPr>
          <a:xfrm>
            <a:off x="798692" y="5806133"/>
            <a:ext cx="6280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www.somesite.com/animalsearch?monkeys&amp;banana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6" name="Google Shape;1466;p21"/>
          <p:cNvSpPr txBox="1"/>
          <p:nvPr/>
        </p:nvSpPr>
        <p:spPr>
          <a:xfrm>
            <a:off x="6991758" y="1752600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HEAD method (HTTP 1.0):</a:t>
            </a:r>
            <a:endParaRPr b="0" i="0" sz="2800" u="sng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requests headers (only) that would be returned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specified URL were requested  with an HTTP GET method. </a:t>
            </a:r>
            <a:endParaRPr/>
          </a:p>
        </p:txBody>
      </p:sp>
      <p:sp>
        <p:nvSpPr>
          <p:cNvPr id="1467" name="Google Shape;1467;p21"/>
          <p:cNvSpPr txBox="1"/>
          <p:nvPr/>
        </p:nvSpPr>
        <p:spPr>
          <a:xfrm>
            <a:off x="6993371" y="3839527"/>
            <a:ext cx="4684713" cy="170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PUT method (HTTP 1.1):</a:t>
            </a:r>
            <a:endParaRPr b="0" i="0" sz="2800" u="sng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uploads new file (object) to server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completely replaces file that exists at specified URL with content in entity body of POST HTTP request message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2"/>
          <p:cNvSpPr txBox="1"/>
          <p:nvPr>
            <p:ph type="title"/>
          </p:nvPr>
        </p:nvSpPr>
        <p:spPr>
          <a:xfrm>
            <a:off x="798691" y="43000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response </a:t>
            </a:r>
            <a:r>
              <a:rPr lang="en-US"/>
              <a:t>s</a:t>
            </a:r>
            <a:r>
              <a:rPr lang="en-US" sz="4400"/>
              <a:t>tatus </a:t>
            </a:r>
            <a:r>
              <a:rPr lang="en-US"/>
              <a:t>c</a:t>
            </a:r>
            <a:r>
              <a:rPr lang="en-US" sz="4400"/>
              <a:t>odes</a:t>
            </a:r>
            <a:endParaRPr sz="4400"/>
          </a:p>
        </p:txBody>
      </p:sp>
      <p:sp>
        <p:nvSpPr>
          <p:cNvPr id="1474" name="Google Shape;1474;p22"/>
          <p:cNvSpPr txBox="1"/>
          <p:nvPr/>
        </p:nvSpPr>
        <p:spPr>
          <a:xfrm>
            <a:off x="1179871" y="2274314"/>
            <a:ext cx="10678300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200 OK</a:t>
            </a:r>
            <a:endParaRPr/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succeeded, requested object later in this message</a:t>
            </a:r>
            <a:endParaRPr/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301 Moved Permanently</a:t>
            </a:r>
            <a:endParaRPr/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requested object moved, new location specified later in this message (in Location: field)</a:t>
            </a:r>
            <a:endParaRPr/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400 Bad Request</a:t>
            </a:r>
            <a:endParaRPr/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 msg not understood by server</a:t>
            </a:r>
            <a:endParaRPr/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404 Not Found</a:t>
            </a:r>
            <a:endParaRPr/>
          </a:p>
          <a:p>
            <a:pPr indent="-231775" lvl="1" marL="6953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requested document not found on this server</a:t>
            </a:r>
            <a:endParaRPr/>
          </a:p>
          <a:p>
            <a:pPr indent="-222250" lvl="0" marL="352425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505 HTTP Version Not Supported</a:t>
            </a:r>
            <a:endParaRPr/>
          </a:p>
        </p:txBody>
      </p:sp>
      <p:sp>
        <p:nvSpPr>
          <p:cNvPr id="1475" name="Google Shape;1475;p22"/>
          <p:cNvSpPr/>
          <p:nvPr/>
        </p:nvSpPr>
        <p:spPr>
          <a:xfrm>
            <a:off x="798691" y="1325562"/>
            <a:ext cx="1085628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0838" lvl="0" marL="3508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code appears in 1st line in server-to-client response message.</a:t>
            </a:r>
            <a:endParaRPr/>
          </a:p>
          <a:p>
            <a:pPr indent="-350838" lvl="0" marL="350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sample codes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3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Maintaining user/server state: cookies</a:t>
            </a:r>
            <a:endParaRPr sz="4400"/>
          </a:p>
        </p:txBody>
      </p:sp>
      <p:sp>
        <p:nvSpPr>
          <p:cNvPr id="1482" name="Google Shape;1482;p23"/>
          <p:cNvSpPr txBox="1"/>
          <p:nvPr/>
        </p:nvSpPr>
        <p:spPr>
          <a:xfrm>
            <a:off x="751523" y="1368109"/>
            <a:ext cx="5877880" cy="4836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 HTTP GET/response interaction is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notion of multi-step exchanges of HTTP messages to complete a Web “transaction”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for client/server to track “state” of multi-step exchange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HTTP requests are independent of each other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need for client/server to “recover” from a partially-completed-but-never-completely-completed transaction</a:t>
            </a:r>
            <a:endParaRPr/>
          </a:p>
        </p:txBody>
      </p:sp>
      <p:sp>
        <p:nvSpPr>
          <p:cNvPr id="1483" name="Google Shape;1483;p23"/>
          <p:cNvSpPr txBox="1"/>
          <p:nvPr/>
        </p:nvSpPr>
        <p:spPr>
          <a:xfrm>
            <a:off x="7777183" y="1266045"/>
            <a:ext cx="33473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a stateful protocol: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makes two changes to X, or none at all</a:t>
            </a:r>
            <a:endParaRPr/>
          </a:p>
        </p:txBody>
      </p:sp>
      <p:cxnSp>
        <p:nvCxnSpPr>
          <p:cNvPr id="1484" name="Google Shape;1484;p23"/>
          <p:cNvCxnSpPr/>
          <p:nvPr/>
        </p:nvCxnSpPr>
        <p:spPr>
          <a:xfrm>
            <a:off x="8211743" y="2818375"/>
            <a:ext cx="0" cy="283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85" name="Google Shape;1485;p23"/>
          <p:cNvCxnSpPr/>
          <p:nvPr/>
        </p:nvCxnSpPr>
        <p:spPr>
          <a:xfrm>
            <a:off x="9902430" y="2812025"/>
            <a:ext cx="0" cy="28813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86" name="Google Shape;1486;p23"/>
          <p:cNvSpPr txBox="1"/>
          <p:nvPr/>
        </p:nvSpPr>
        <p:spPr>
          <a:xfrm>
            <a:off x="7986318" y="5664762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1487" name="Google Shape;1487;p23"/>
          <p:cNvSpPr txBox="1"/>
          <p:nvPr/>
        </p:nvSpPr>
        <p:spPr>
          <a:xfrm>
            <a:off x="9664305" y="5647300"/>
            <a:ext cx="519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1488" name="Google Shape;1488;p23"/>
          <p:cNvGrpSpPr/>
          <p:nvPr/>
        </p:nvGrpSpPr>
        <p:grpSpPr>
          <a:xfrm>
            <a:off x="9702405" y="2045262"/>
            <a:ext cx="423863" cy="684213"/>
            <a:chOff x="4140" y="429"/>
            <a:chExt cx="1425" cy="2396"/>
          </a:xfrm>
        </p:grpSpPr>
        <p:sp>
          <p:nvSpPr>
            <p:cNvPr id="1489" name="Google Shape;1489;p2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4204" y="429"/>
              <a:ext cx="1051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4209" y="690"/>
              <a:ext cx="598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4" name="Google Shape;1494;p23"/>
            <p:cNvGrpSpPr/>
            <p:nvPr/>
          </p:nvGrpSpPr>
          <p:grpSpPr>
            <a:xfrm>
              <a:off x="4748" y="668"/>
              <a:ext cx="582" cy="145"/>
              <a:chOff x="613" y="2568"/>
              <a:chExt cx="726" cy="139"/>
            </a:xfrm>
          </p:grpSpPr>
          <p:sp>
            <p:nvSpPr>
              <p:cNvPr id="1495" name="Google Shape;1495;p23"/>
              <p:cNvSpPr/>
              <p:nvPr/>
            </p:nvSpPr>
            <p:spPr>
              <a:xfrm>
                <a:off x="613" y="2568"/>
                <a:ext cx="726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627" y="2584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7" name="Google Shape;1497;p23"/>
            <p:cNvSpPr/>
            <p:nvPr/>
          </p:nvSpPr>
          <p:spPr>
            <a:xfrm>
              <a:off x="4225" y="1018"/>
              <a:ext cx="592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8" name="Google Shape;1498;p23"/>
            <p:cNvGrpSpPr/>
            <p:nvPr/>
          </p:nvGrpSpPr>
          <p:grpSpPr>
            <a:xfrm>
              <a:off x="4749" y="996"/>
              <a:ext cx="582" cy="133"/>
              <a:chOff x="616" y="2570"/>
              <a:chExt cx="726" cy="138"/>
            </a:xfrm>
          </p:grpSpPr>
          <p:sp>
            <p:nvSpPr>
              <p:cNvPr id="1499" name="Google Shape;1499;p23"/>
              <p:cNvSpPr/>
              <p:nvPr/>
            </p:nvSpPr>
            <p:spPr>
              <a:xfrm>
                <a:off x="616" y="2570"/>
                <a:ext cx="726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3"/>
              <p:cNvSpPr/>
              <p:nvPr/>
            </p:nvSpPr>
            <p:spPr>
              <a:xfrm>
                <a:off x="629" y="2587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1" name="Google Shape;1501;p23"/>
            <p:cNvSpPr/>
            <p:nvPr/>
          </p:nvSpPr>
          <p:spPr>
            <a:xfrm>
              <a:off x="4215" y="1357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4225" y="1658"/>
              <a:ext cx="598" cy="44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3" name="Google Shape;1503;p23"/>
            <p:cNvGrpSpPr/>
            <p:nvPr/>
          </p:nvGrpSpPr>
          <p:grpSpPr>
            <a:xfrm>
              <a:off x="4733" y="1641"/>
              <a:ext cx="587" cy="139"/>
              <a:chOff x="611" y="2581"/>
              <a:chExt cx="731" cy="128"/>
            </a:xfrm>
          </p:grpSpPr>
          <p:sp>
            <p:nvSpPr>
              <p:cNvPr id="1504" name="Google Shape;1504;p23"/>
              <p:cNvSpPr/>
              <p:nvPr/>
            </p:nvSpPr>
            <p:spPr>
              <a:xfrm>
                <a:off x="611" y="2581"/>
                <a:ext cx="731" cy="12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3"/>
              <p:cNvSpPr/>
              <p:nvPr/>
            </p:nvSpPr>
            <p:spPr>
              <a:xfrm>
                <a:off x="624" y="2586"/>
                <a:ext cx="698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6" name="Google Shape;1506;p2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7" name="Google Shape;1507;p23"/>
            <p:cNvGrpSpPr/>
            <p:nvPr/>
          </p:nvGrpSpPr>
          <p:grpSpPr>
            <a:xfrm>
              <a:off x="4737" y="1335"/>
              <a:ext cx="582" cy="139"/>
              <a:chOff x="612" y="2576"/>
              <a:chExt cx="725" cy="139"/>
            </a:xfrm>
          </p:grpSpPr>
          <p:sp>
            <p:nvSpPr>
              <p:cNvPr id="1508" name="Google Shape;1508;p23"/>
              <p:cNvSpPr/>
              <p:nvPr/>
            </p:nvSpPr>
            <p:spPr>
              <a:xfrm>
                <a:off x="612" y="2576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3"/>
              <p:cNvSpPr/>
              <p:nvPr/>
            </p:nvSpPr>
            <p:spPr>
              <a:xfrm>
                <a:off x="626" y="2587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0" name="Google Shape;1510;p23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4140" y="2680"/>
              <a:ext cx="1201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4204" y="2708"/>
              <a:ext cx="1073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23"/>
          <p:cNvGrpSpPr/>
          <p:nvPr/>
        </p:nvGrpSpPr>
        <p:grpSpPr>
          <a:xfrm>
            <a:off x="7700568" y="2067487"/>
            <a:ext cx="698500" cy="709613"/>
            <a:chOff x="-44" y="1473"/>
            <a:chExt cx="981" cy="1105"/>
          </a:xfrm>
        </p:grpSpPr>
        <p:pic>
          <p:nvPicPr>
            <p:cNvPr descr="desktop_computer_stylized_medium" id="1522" name="Google Shape;152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3" name="Google Shape;1523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23"/>
          <p:cNvGrpSpPr/>
          <p:nvPr/>
        </p:nvGrpSpPr>
        <p:grpSpPr>
          <a:xfrm>
            <a:off x="8211743" y="3940852"/>
            <a:ext cx="1673225" cy="370769"/>
            <a:chOff x="8211743" y="3940852"/>
            <a:chExt cx="1673225" cy="370769"/>
          </a:xfrm>
        </p:grpSpPr>
        <p:cxnSp>
          <p:nvCxnSpPr>
            <p:cNvPr id="1525" name="Google Shape;1525;p23"/>
            <p:cNvCxnSpPr/>
            <p:nvPr/>
          </p:nvCxnSpPr>
          <p:spPr>
            <a:xfrm flipH="1">
              <a:off x="8211743" y="3942941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6" name="Google Shape;1526;p23"/>
            <p:cNvSpPr txBox="1"/>
            <p:nvPr/>
          </p:nvSpPr>
          <p:spPr>
            <a:xfrm rot="-493963">
              <a:off x="9382305" y="3972348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7" name="Google Shape;1527;p23"/>
          <p:cNvGrpSpPr/>
          <p:nvPr/>
        </p:nvGrpSpPr>
        <p:grpSpPr>
          <a:xfrm>
            <a:off x="8220565" y="4622751"/>
            <a:ext cx="1673225" cy="370769"/>
            <a:chOff x="8220565" y="4622751"/>
            <a:chExt cx="1673225" cy="370769"/>
          </a:xfrm>
        </p:grpSpPr>
        <p:cxnSp>
          <p:nvCxnSpPr>
            <p:cNvPr id="1528" name="Google Shape;1528;p23"/>
            <p:cNvCxnSpPr/>
            <p:nvPr/>
          </p:nvCxnSpPr>
          <p:spPr>
            <a:xfrm flipH="1">
              <a:off x="8220565" y="465532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9" name="Google Shape;1529;p23"/>
            <p:cNvSpPr txBox="1"/>
            <p:nvPr/>
          </p:nvSpPr>
          <p:spPr>
            <a:xfrm rot="-493963">
              <a:off x="9360647" y="4654247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23"/>
          <p:cNvGrpSpPr/>
          <p:nvPr/>
        </p:nvGrpSpPr>
        <p:grpSpPr>
          <a:xfrm>
            <a:off x="8226030" y="4807288"/>
            <a:ext cx="1684338" cy="455443"/>
            <a:chOff x="8226030" y="4807288"/>
            <a:chExt cx="1684338" cy="455443"/>
          </a:xfrm>
        </p:grpSpPr>
        <p:cxnSp>
          <p:nvCxnSpPr>
            <p:cNvPr id="1531" name="Google Shape;1531;p23"/>
            <p:cNvCxnSpPr/>
            <p:nvPr/>
          </p:nvCxnSpPr>
          <p:spPr>
            <a:xfrm>
              <a:off x="8226030" y="499071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2" name="Google Shape;1532;p23"/>
            <p:cNvSpPr txBox="1"/>
            <p:nvPr/>
          </p:nvSpPr>
          <p:spPr>
            <a:xfrm rot="460210">
              <a:off x="8601378" y="4881121"/>
              <a:ext cx="11269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unlock </a:t>
              </a: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</p:grpSp>
      <p:grpSp>
        <p:nvGrpSpPr>
          <p:cNvPr id="1533" name="Google Shape;1533;p23"/>
          <p:cNvGrpSpPr/>
          <p:nvPr/>
        </p:nvGrpSpPr>
        <p:grpSpPr>
          <a:xfrm>
            <a:off x="8211743" y="5251311"/>
            <a:ext cx="1673225" cy="370769"/>
            <a:chOff x="8211743" y="5251311"/>
            <a:chExt cx="1673225" cy="370769"/>
          </a:xfrm>
        </p:grpSpPr>
        <p:cxnSp>
          <p:nvCxnSpPr>
            <p:cNvPr id="1534" name="Google Shape;1534;p23"/>
            <p:cNvCxnSpPr/>
            <p:nvPr/>
          </p:nvCxnSpPr>
          <p:spPr>
            <a:xfrm flipH="1">
              <a:off x="8211743" y="525390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5" name="Google Shape;1535;p23"/>
            <p:cNvSpPr txBox="1"/>
            <p:nvPr/>
          </p:nvSpPr>
          <p:spPr>
            <a:xfrm rot="-493963">
              <a:off x="9373746" y="5282807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6" name="Google Shape;1536;p23"/>
          <p:cNvGrpSpPr/>
          <p:nvPr/>
        </p:nvGrpSpPr>
        <p:grpSpPr>
          <a:xfrm>
            <a:off x="8226030" y="3488161"/>
            <a:ext cx="1710811" cy="482930"/>
            <a:chOff x="8226030" y="3488161"/>
            <a:chExt cx="1710811" cy="482930"/>
          </a:xfrm>
        </p:grpSpPr>
        <p:cxnSp>
          <p:nvCxnSpPr>
            <p:cNvPr id="1537" name="Google Shape;1537;p23"/>
            <p:cNvCxnSpPr/>
            <p:nvPr/>
          </p:nvCxnSpPr>
          <p:spPr>
            <a:xfrm>
              <a:off x="8226030" y="3679752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38" name="Google Shape;1538;p23"/>
            <p:cNvSpPr txBox="1"/>
            <p:nvPr/>
          </p:nvSpPr>
          <p:spPr>
            <a:xfrm rot="460210">
              <a:off x="8589335" y="3575737"/>
              <a:ext cx="13329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update </a:t>
              </a: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      X’</a:t>
              </a:r>
              <a:endParaRPr/>
            </a:p>
          </p:txBody>
        </p:sp>
        <p:cxnSp>
          <p:nvCxnSpPr>
            <p:cNvPr id="1539" name="Google Shape;1539;p23"/>
            <p:cNvCxnSpPr/>
            <p:nvPr/>
          </p:nvCxnSpPr>
          <p:spPr>
            <a:xfrm rot="10800000">
              <a:off x="9331367" y="3750644"/>
              <a:ext cx="221806" cy="28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40" name="Google Shape;1540;p23"/>
          <p:cNvGrpSpPr/>
          <p:nvPr/>
        </p:nvGrpSpPr>
        <p:grpSpPr>
          <a:xfrm>
            <a:off x="8234852" y="4177252"/>
            <a:ext cx="1684338" cy="472801"/>
            <a:chOff x="8234852" y="4177252"/>
            <a:chExt cx="1684338" cy="472801"/>
          </a:xfrm>
        </p:grpSpPr>
        <p:cxnSp>
          <p:nvCxnSpPr>
            <p:cNvPr id="1541" name="Google Shape;1541;p23"/>
            <p:cNvCxnSpPr/>
            <p:nvPr/>
          </p:nvCxnSpPr>
          <p:spPr>
            <a:xfrm>
              <a:off x="8234852" y="439213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2" name="Google Shape;1542;p23"/>
            <p:cNvSpPr txBox="1"/>
            <p:nvPr/>
          </p:nvSpPr>
          <p:spPr>
            <a:xfrm rot="460210">
              <a:off x="8600615" y="4259764"/>
              <a:ext cx="12570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update </a:t>
              </a: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      X’’</a:t>
              </a:r>
              <a:endParaRPr/>
            </a:p>
          </p:txBody>
        </p:sp>
        <p:cxnSp>
          <p:nvCxnSpPr>
            <p:cNvPr id="1543" name="Google Shape;1543;p23"/>
            <p:cNvCxnSpPr/>
            <p:nvPr/>
          </p:nvCxnSpPr>
          <p:spPr>
            <a:xfrm rot="10800000">
              <a:off x="9339955" y="4436145"/>
              <a:ext cx="221806" cy="2811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44" name="Google Shape;1544;p23"/>
          <p:cNvGrpSpPr/>
          <p:nvPr/>
        </p:nvGrpSpPr>
        <p:grpSpPr>
          <a:xfrm>
            <a:off x="8226030" y="2717763"/>
            <a:ext cx="1684338" cy="513330"/>
            <a:chOff x="8226030" y="2717763"/>
            <a:chExt cx="1684338" cy="513330"/>
          </a:xfrm>
        </p:grpSpPr>
        <p:sp>
          <p:nvSpPr>
            <p:cNvPr id="1545" name="Google Shape;1545;p23"/>
            <p:cNvSpPr txBox="1"/>
            <p:nvPr/>
          </p:nvSpPr>
          <p:spPr>
            <a:xfrm rot="460210">
              <a:off x="8283881" y="2820539"/>
              <a:ext cx="15606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lock data record </a:t>
              </a: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cxnSp>
          <p:nvCxnSpPr>
            <p:cNvPr id="1546" name="Google Shape;1546;p23"/>
            <p:cNvCxnSpPr/>
            <p:nvPr/>
          </p:nvCxnSpPr>
          <p:spPr>
            <a:xfrm>
              <a:off x="8226030" y="2948551"/>
              <a:ext cx="1684338" cy="2345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47" name="Google Shape;1547;p23"/>
          <p:cNvGrpSpPr/>
          <p:nvPr/>
        </p:nvGrpSpPr>
        <p:grpSpPr>
          <a:xfrm>
            <a:off x="8211743" y="3198739"/>
            <a:ext cx="1673225" cy="370769"/>
            <a:chOff x="8211743" y="3198739"/>
            <a:chExt cx="1673225" cy="370769"/>
          </a:xfrm>
        </p:grpSpPr>
        <p:cxnSp>
          <p:nvCxnSpPr>
            <p:cNvPr id="1548" name="Google Shape;1548;p23"/>
            <p:cNvCxnSpPr/>
            <p:nvPr/>
          </p:nvCxnSpPr>
          <p:spPr>
            <a:xfrm flipH="1">
              <a:off x="8211743" y="3211740"/>
              <a:ext cx="1673225" cy="242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9" name="Google Shape;1549;p23"/>
            <p:cNvSpPr txBox="1"/>
            <p:nvPr/>
          </p:nvSpPr>
          <p:spPr>
            <a:xfrm rot="-493963">
              <a:off x="9368027" y="3230235"/>
              <a:ext cx="462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0" i="1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23"/>
          <p:cNvGrpSpPr/>
          <p:nvPr/>
        </p:nvGrpSpPr>
        <p:grpSpPr>
          <a:xfrm>
            <a:off x="10136156" y="2957082"/>
            <a:ext cx="522425" cy="400110"/>
            <a:chOff x="10136156" y="2957082"/>
            <a:chExt cx="522425" cy="400110"/>
          </a:xfrm>
        </p:grpSpPr>
        <p:sp>
          <p:nvSpPr>
            <p:cNvPr id="1551" name="Google Shape;1551;p2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2" name="Google Shape;1552;p23"/>
            <p:cNvSpPr txBox="1"/>
            <p:nvPr/>
          </p:nvSpPr>
          <p:spPr>
            <a:xfrm>
              <a:off x="10364121" y="3049415"/>
              <a:ext cx="2944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pic>
          <p:nvPicPr>
            <p:cNvPr id="1553" name="Google Shape;155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4" name="Google Shape;1554;p23"/>
          <p:cNvSpPr/>
          <p:nvPr/>
        </p:nvSpPr>
        <p:spPr>
          <a:xfrm>
            <a:off x="10157378" y="2195369"/>
            <a:ext cx="510086" cy="400110"/>
          </a:xfrm>
          <a:prstGeom prst="can">
            <a:avLst>
              <a:gd fmla="val 31004" name="adj"/>
            </a:avLst>
          </a:prstGeom>
          <a:gradFill>
            <a:gsLst>
              <a:gs pos="0">
                <a:srgbClr val="2E75B5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5" name="Google Shape;1555;p23"/>
          <p:cNvSpPr txBox="1"/>
          <p:nvPr/>
        </p:nvSpPr>
        <p:spPr>
          <a:xfrm>
            <a:off x="10383166" y="2287702"/>
            <a:ext cx="2944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556" name="Google Shape;1556;p23"/>
          <p:cNvGrpSpPr/>
          <p:nvPr/>
        </p:nvGrpSpPr>
        <p:grpSpPr>
          <a:xfrm>
            <a:off x="10132163" y="3702128"/>
            <a:ext cx="592569" cy="400110"/>
            <a:chOff x="10136156" y="2957082"/>
            <a:chExt cx="592569" cy="400110"/>
          </a:xfrm>
        </p:grpSpPr>
        <p:sp>
          <p:nvSpPr>
            <p:cNvPr id="1557" name="Google Shape;1557;p2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8" name="Google Shape;1558;p23"/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X’</a:t>
              </a:r>
              <a:endParaRPr/>
            </a:p>
          </p:txBody>
        </p:sp>
        <p:pic>
          <p:nvPicPr>
            <p:cNvPr id="1559" name="Google Shape;155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0" name="Google Shape;1560;p23"/>
          <p:cNvGrpSpPr/>
          <p:nvPr/>
        </p:nvGrpSpPr>
        <p:grpSpPr>
          <a:xfrm>
            <a:off x="10128170" y="4447174"/>
            <a:ext cx="592569" cy="400110"/>
            <a:chOff x="10136156" y="2957082"/>
            <a:chExt cx="592569" cy="400110"/>
          </a:xfrm>
        </p:grpSpPr>
        <p:sp>
          <p:nvSpPr>
            <p:cNvPr id="1561" name="Google Shape;1561;p2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2" name="Google Shape;1562;p23"/>
            <p:cNvSpPr txBox="1"/>
            <p:nvPr/>
          </p:nvSpPr>
          <p:spPr>
            <a:xfrm>
              <a:off x="10364121" y="3049415"/>
              <a:ext cx="3646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X’’</a:t>
              </a:r>
              <a:endParaRPr/>
            </a:p>
          </p:txBody>
        </p:sp>
        <p:pic>
          <p:nvPicPr>
            <p:cNvPr id="1563" name="Google Shape;156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4" name="Google Shape;1564;p23"/>
          <p:cNvGrpSpPr/>
          <p:nvPr/>
        </p:nvGrpSpPr>
        <p:grpSpPr>
          <a:xfrm>
            <a:off x="10126354" y="5192220"/>
            <a:ext cx="726072" cy="400110"/>
            <a:chOff x="10138333" y="2957082"/>
            <a:chExt cx="726072" cy="400110"/>
          </a:xfrm>
        </p:grpSpPr>
        <p:sp>
          <p:nvSpPr>
            <p:cNvPr id="1565" name="Google Shape;1565;p23"/>
            <p:cNvSpPr/>
            <p:nvPr/>
          </p:nvSpPr>
          <p:spPr>
            <a:xfrm>
              <a:off x="10138333" y="2957082"/>
              <a:ext cx="510086" cy="400110"/>
            </a:xfrm>
            <a:prstGeom prst="can">
              <a:avLst>
                <a:gd fmla="val 31004" name="adj"/>
              </a:avLst>
            </a:prstGeom>
            <a:gradFill>
              <a:gsLst>
                <a:gs pos="0">
                  <a:srgbClr val="2E75B5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6" name="Google Shape;1566;p23"/>
            <p:cNvSpPr txBox="1"/>
            <p:nvPr/>
          </p:nvSpPr>
          <p:spPr>
            <a:xfrm>
              <a:off x="10364121" y="3049415"/>
              <a:ext cx="500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X’’</a:t>
              </a:r>
              <a:endParaRPr/>
            </a:p>
          </p:txBody>
        </p:sp>
      </p:grpSp>
      <p:sp>
        <p:nvSpPr>
          <p:cNvPr id="1567" name="Google Shape;1567;p23"/>
          <p:cNvSpPr txBox="1"/>
          <p:nvPr/>
        </p:nvSpPr>
        <p:spPr>
          <a:xfrm>
            <a:off x="7895870" y="4140346"/>
            <a:ext cx="414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t’</a:t>
            </a:r>
            <a:endParaRPr b="0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23"/>
          <p:cNvSpPr txBox="1"/>
          <p:nvPr/>
        </p:nvSpPr>
        <p:spPr>
          <a:xfrm>
            <a:off x="7384517" y="5969340"/>
            <a:ext cx="41155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network connection or client crashes at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t’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24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Maintaining user/server state: cookies</a:t>
            </a:r>
            <a:endParaRPr sz="4400"/>
          </a:p>
        </p:txBody>
      </p:sp>
      <p:sp>
        <p:nvSpPr>
          <p:cNvPr id="1575" name="Google Shape;1575;p24"/>
          <p:cNvSpPr txBox="1"/>
          <p:nvPr/>
        </p:nvSpPr>
        <p:spPr>
          <a:xfrm>
            <a:off x="622608" y="1452389"/>
            <a:ext cx="6335547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sites and client browser  use </a:t>
            </a: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cookies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maintain some state between transactions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four components: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cookie header line of HTTP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cookie header line in next HTTP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cookie file kept on user’s host, managed by user’s browser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back-end database at Web site</a:t>
            </a:r>
            <a:endParaRPr/>
          </a:p>
        </p:txBody>
      </p:sp>
      <p:sp>
        <p:nvSpPr>
          <p:cNvPr id="1576" name="Google Shape;1576;p24"/>
          <p:cNvSpPr txBox="1"/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1113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Susan uses browser on laptop, visits specific e-commerce site for first time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initial HTTP requests arrives at site, site creates: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ID (aka “cookie”)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entry in backend database for ID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subsequent HTTP requests from Susan to this site will contain cookie ID value, allowing site to “identify” Susan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5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Maintaining user/server state: cookies</a:t>
            </a:r>
            <a:endParaRPr sz="4400"/>
          </a:p>
        </p:txBody>
      </p:sp>
      <p:sp>
        <p:nvSpPr>
          <p:cNvPr id="1583" name="Google Shape;1583;p25"/>
          <p:cNvSpPr txBox="1"/>
          <p:nvPr/>
        </p:nvSpPr>
        <p:spPr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584" name="Google Shape;1584;p25"/>
          <p:cNvSpPr txBox="1"/>
          <p:nvPr/>
        </p:nvSpPr>
        <p:spPr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grpSp>
        <p:nvGrpSpPr>
          <p:cNvPr id="1585" name="Google Shape;1585;p25"/>
          <p:cNvGrpSpPr/>
          <p:nvPr/>
        </p:nvGrpSpPr>
        <p:grpSpPr>
          <a:xfrm>
            <a:off x="2996806" y="4057653"/>
            <a:ext cx="3873500" cy="458788"/>
            <a:chOff x="1414" y="2657"/>
            <a:chExt cx="2440" cy="289"/>
          </a:xfrm>
        </p:grpSpPr>
        <p:cxnSp>
          <p:nvCxnSpPr>
            <p:cNvPr id="1586" name="Google Shape;1586;p25"/>
            <p:cNvCxnSpPr/>
            <p:nvPr/>
          </p:nvCxnSpPr>
          <p:spPr>
            <a:xfrm flipH="1">
              <a:off x="1414" y="2657"/>
              <a:ext cx="2440" cy="24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87" name="Google Shape;1587;p25"/>
            <p:cNvGrpSpPr/>
            <p:nvPr/>
          </p:nvGrpSpPr>
          <p:grpSpPr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588" name="Google Shape;1588;p25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5"/>
              <p:cNvSpPr txBox="1"/>
              <p:nvPr/>
            </p:nvSpPr>
            <p:spPr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usual HTTP response msg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90" name="Google Shape;1590;p25"/>
          <p:cNvGrpSpPr/>
          <p:nvPr/>
        </p:nvGrpSpPr>
        <p:grpSpPr>
          <a:xfrm>
            <a:off x="3002432" y="5867498"/>
            <a:ext cx="3859213" cy="463549"/>
            <a:chOff x="1392" y="3579"/>
            <a:chExt cx="2431" cy="292"/>
          </a:xfrm>
        </p:grpSpPr>
        <p:cxnSp>
          <p:nvCxnSpPr>
            <p:cNvPr id="1591" name="Google Shape;1591;p25"/>
            <p:cNvCxnSpPr/>
            <p:nvPr/>
          </p:nvCxnSpPr>
          <p:spPr>
            <a:xfrm flipH="1">
              <a:off x="1392" y="3579"/>
              <a:ext cx="2431" cy="266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2" name="Google Shape;1592;p25"/>
            <p:cNvSpPr txBox="1"/>
            <p:nvPr/>
          </p:nvSpPr>
          <p:spPr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response msg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3" name="Google Shape;1593;p25"/>
          <p:cNvSpPr txBox="1"/>
          <p:nvPr/>
        </p:nvSpPr>
        <p:spPr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cookie file</a:t>
            </a:r>
            <a:endParaRPr/>
          </a:p>
        </p:txBody>
      </p:sp>
      <p:sp>
        <p:nvSpPr>
          <p:cNvPr id="1594" name="Google Shape;1594;p25"/>
          <p:cNvSpPr txBox="1"/>
          <p:nvPr/>
        </p:nvSpPr>
        <p:spPr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week later:</a:t>
            </a:r>
            <a:endParaRPr/>
          </a:p>
        </p:txBody>
      </p:sp>
      <p:grpSp>
        <p:nvGrpSpPr>
          <p:cNvPr id="1595" name="Google Shape;1595;p25"/>
          <p:cNvGrpSpPr/>
          <p:nvPr/>
        </p:nvGrpSpPr>
        <p:grpSpPr>
          <a:xfrm>
            <a:off x="2998327" y="3429000"/>
            <a:ext cx="6777024" cy="1128713"/>
            <a:chOff x="1411" y="2261"/>
            <a:chExt cx="3533" cy="711"/>
          </a:xfrm>
        </p:grpSpPr>
        <p:cxnSp>
          <p:nvCxnSpPr>
            <p:cNvPr id="1596" name="Google Shape;1596;p25"/>
            <p:cNvCxnSpPr/>
            <p:nvPr/>
          </p:nvCxnSpPr>
          <p:spPr>
            <a:xfrm>
              <a:off x="1411" y="2361"/>
              <a:ext cx="2016" cy="24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97" name="Google Shape;1597;p25"/>
            <p:cNvSpPr txBox="1"/>
            <p:nvPr/>
          </p:nvSpPr>
          <p:spPr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cookie: 1678</a:t>
              </a:r>
              <a:endParaRPr/>
            </a:p>
          </p:txBody>
        </p:sp>
        <p:sp>
          <p:nvSpPr>
            <p:cNvPr id="1598" name="Google Shape;1598;p25"/>
            <p:cNvSpPr txBox="1"/>
            <p:nvPr/>
          </p:nvSpPr>
          <p:spPr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cxnSp>
          <p:nvCxnSpPr>
            <p:cNvPr id="1599" name="Google Shape;1599;p25"/>
            <p:cNvCxnSpPr/>
            <p:nvPr/>
          </p:nvCxnSpPr>
          <p:spPr>
            <a:xfrm flipH="1" rot="10800000">
              <a:off x="4252" y="2367"/>
              <a:ext cx="692" cy="26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1600" name="Google Shape;1600;p25"/>
            <p:cNvGrpSpPr/>
            <p:nvPr/>
          </p:nvGrpSpPr>
          <p:grpSpPr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601" name="Google Shape;1601;p25"/>
              <p:cNvSpPr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5"/>
              <p:cNvSpPr txBox="1"/>
              <p:nvPr/>
            </p:nvSpPr>
            <p:spPr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access</a:t>
                </a:r>
                <a:endParaRPr/>
              </a:p>
            </p:txBody>
          </p:sp>
        </p:grpSp>
      </p:grpSp>
      <p:grpSp>
        <p:nvGrpSpPr>
          <p:cNvPr id="1603" name="Google Shape;1603;p25"/>
          <p:cNvGrpSpPr/>
          <p:nvPr/>
        </p:nvGrpSpPr>
        <p:grpSpPr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604" name="Google Shape;1604;p25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fmla="val 25000" name="adj"/>
              </a:avLst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5"/>
            <p:cNvSpPr txBox="1"/>
            <p:nvPr/>
          </p:nvSpPr>
          <p:spPr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ebay 8734</a:t>
              </a:r>
              <a:endParaRPr/>
            </a:p>
          </p:txBody>
        </p:sp>
      </p:grpSp>
      <p:grpSp>
        <p:nvGrpSpPr>
          <p:cNvPr id="1606" name="Google Shape;1606;p25"/>
          <p:cNvGrpSpPr/>
          <p:nvPr/>
        </p:nvGrpSpPr>
        <p:grpSpPr>
          <a:xfrm>
            <a:off x="2952356" y="1946272"/>
            <a:ext cx="6972540" cy="1301749"/>
            <a:chOff x="1386" y="1327"/>
            <a:chExt cx="3730" cy="820"/>
          </a:xfrm>
        </p:grpSpPr>
        <p:cxnSp>
          <p:nvCxnSpPr>
            <p:cNvPr id="1607" name="Google Shape;1607;p25"/>
            <p:cNvCxnSpPr/>
            <p:nvPr/>
          </p:nvCxnSpPr>
          <p:spPr>
            <a:xfrm>
              <a:off x="1386" y="1355"/>
              <a:ext cx="2082" cy="24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8" name="Google Shape;1608;p25"/>
            <p:cNvSpPr txBox="1"/>
            <p:nvPr/>
          </p:nvSpPr>
          <p:spPr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/>
            </a:p>
          </p:txBody>
        </p:sp>
        <p:sp>
          <p:nvSpPr>
            <p:cNvPr id="1609" name="Google Shape;1609;p25"/>
            <p:cNvSpPr txBox="1"/>
            <p:nvPr/>
          </p:nvSpPr>
          <p:spPr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Amazon server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creates ID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1678 for user</a:t>
              </a:r>
              <a:endParaRPr b="0" i="0" sz="2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0" name="Google Shape;1610;p25"/>
            <p:cNvGrpSpPr/>
            <p:nvPr/>
          </p:nvGrpSpPr>
          <p:grpSpPr>
            <a:xfrm>
              <a:off x="4377" y="1730"/>
              <a:ext cx="739" cy="417"/>
              <a:chOff x="4377" y="1640"/>
              <a:chExt cx="739" cy="417"/>
            </a:xfrm>
          </p:grpSpPr>
          <p:cxnSp>
            <p:nvCxnSpPr>
              <p:cNvPr id="1611" name="Google Shape;1611;p25"/>
              <p:cNvCxnSpPr/>
              <p:nvPr/>
            </p:nvCxnSpPr>
            <p:spPr>
              <a:xfrm>
                <a:off x="4377" y="1640"/>
                <a:ext cx="659" cy="4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12" name="Google Shape;1612;p25"/>
              <p:cNvSpPr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5"/>
              <p:cNvSpPr txBox="1"/>
              <p:nvPr/>
            </p:nvSpPr>
            <p:spPr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</a:t>
                </a:r>
                <a:endParaRPr/>
              </a:p>
              <a:p>
                <a:pPr indent="0" lvl="0" marL="0" marR="0" rtl="0" algn="l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entry</a:t>
                </a:r>
                <a:endParaRPr/>
              </a:p>
            </p:txBody>
          </p:sp>
        </p:grpSp>
      </p:grpSp>
      <p:grpSp>
        <p:nvGrpSpPr>
          <p:cNvPr id="1614" name="Google Shape;1614;p25"/>
          <p:cNvGrpSpPr/>
          <p:nvPr/>
        </p:nvGrpSpPr>
        <p:grpSpPr>
          <a:xfrm>
            <a:off x="1675603" y="2474086"/>
            <a:ext cx="5151555" cy="890270"/>
            <a:chOff x="462" y="1603"/>
            <a:chExt cx="3550" cy="719"/>
          </a:xfrm>
        </p:grpSpPr>
        <p:cxnSp>
          <p:nvCxnSpPr>
            <p:cNvPr id="1615" name="Google Shape;1615;p25"/>
            <p:cNvCxnSpPr/>
            <p:nvPr/>
          </p:nvCxnSpPr>
          <p:spPr>
            <a:xfrm flipH="1">
              <a:off x="1404" y="1603"/>
              <a:ext cx="2608" cy="274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6" name="Google Shape;1616;p25"/>
            <p:cNvSpPr txBox="1"/>
            <p:nvPr/>
          </p:nvSpPr>
          <p:spPr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response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set-cookie: 1678 </a:t>
              </a:r>
              <a:endParaRPr/>
            </a:p>
          </p:txBody>
        </p:sp>
        <p:grpSp>
          <p:nvGrpSpPr>
            <p:cNvPr id="1617" name="Google Shape;1617;p25"/>
            <p:cNvGrpSpPr/>
            <p:nvPr/>
          </p:nvGrpSpPr>
          <p:grpSpPr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618" name="Google Shape;1618;p25"/>
              <p:cNvSpPr/>
              <p:nvPr/>
            </p:nvSpPr>
            <p:spPr>
              <a:xfrm>
                <a:off x="702" y="1746"/>
                <a:ext cx="735" cy="486"/>
              </a:xfrm>
              <a:prstGeom prst="can">
                <a:avLst>
                  <a:gd fmla="val 25000" name="adj"/>
                </a:avLst>
              </a:prstGeom>
              <a:solidFill>
                <a:srgbClr val="3333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5"/>
              <p:cNvSpPr txBox="1"/>
              <p:nvPr/>
            </p:nvSpPr>
            <p:spPr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ebay 8734</a:t>
                </a:r>
                <a:endParaRPr/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Calibri"/>
                  <a:buNone/>
                </a:pPr>
                <a:r>
                  <a:rPr b="1" i="0" lang="en-US" sz="1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amazon 1678</a:t>
                </a:r>
                <a:endParaRPr/>
              </a:p>
            </p:txBody>
          </p:sp>
        </p:grpSp>
      </p:grpSp>
      <p:grpSp>
        <p:nvGrpSpPr>
          <p:cNvPr id="1620" name="Google Shape;1620;p25"/>
          <p:cNvGrpSpPr/>
          <p:nvPr/>
        </p:nvGrpSpPr>
        <p:grpSpPr>
          <a:xfrm>
            <a:off x="2994226" y="4365354"/>
            <a:ext cx="6781125" cy="2001838"/>
            <a:chOff x="1406" y="2641"/>
            <a:chExt cx="3562" cy="1261"/>
          </a:xfrm>
        </p:grpSpPr>
        <p:cxnSp>
          <p:nvCxnSpPr>
            <p:cNvPr id="1621" name="Google Shape;1621;p25"/>
            <p:cNvCxnSpPr/>
            <p:nvPr/>
          </p:nvCxnSpPr>
          <p:spPr>
            <a:xfrm>
              <a:off x="1406" y="3293"/>
              <a:ext cx="2032" cy="242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22" name="Google Shape;1622;p25"/>
            <p:cNvSpPr txBox="1"/>
            <p:nvPr/>
          </p:nvSpPr>
          <p:spPr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usual HTTP request msg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cookie: 1678</a:t>
              </a:r>
              <a:endParaRPr/>
            </a:p>
          </p:txBody>
        </p:sp>
        <p:sp>
          <p:nvSpPr>
            <p:cNvPr id="1623" name="Google Shape;1623;p25"/>
            <p:cNvSpPr txBox="1"/>
            <p:nvPr/>
          </p:nvSpPr>
          <p:spPr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cookie-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specific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cxnSp>
          <p:nvCxnSpPr>
            <p:cNvPr id="1624" name="Google Shape;1624;p25"/>
            <p:cNvCxnSpPr/>
            <p:nvPr/>
          </p:nvCxnSpPr>
          <p:spPr>
            <a:xfrm flipH="1" rot="10800000">
              <a:off x="4181" y="2641"/>
              <a:ext cx="787" cy="86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625" name="Google Shape;1625;p25"/>
            <p:cNvSpPr txBox="1"/>
            <p:nvPr/>
          </p:nvSpPr>
          <p:spPr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access</a:t>
              </a:r>
              <a:endParaRPr/>
            </a:p>
          </p:txBody>
        </p:sp>
      </p:grpSp>
      <p:grpSp>
        <p:nvGrpSpPr>
          <p:cNvPr id="1626" name="Google Shape;1626;p25"/>
          <p:cNvGrpSpPr/>
          <p:nvPr/>
        </p:nvGrpSpPr>
        <p:grpSpPr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627" name="Google Shape;1627;p25"/>
            <p:cNvSpPr/>
            <p:nvPr/>
          </p:nvSpPr>
          <p:spPr>
            <a:xfrm>
              <a:off x="735" y="1746"/>
              <a:ext cx="773" cy="486"/>
            </a:xfrm>
            <a:prstGeom prst="can">
              <a:avLst>
                <a:gd fmla="val 25000" name="adj"/>
              </a:avLst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 txBox="1"/>
            <p:nvPr/>
          </p:nvSpPr>
          <p:spPr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ebay 8734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amazon 1678</a:t>
              </a:r>
              <a:endParaRPr b="1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9" name="Google Shape;1629;p25"/>
          <p:cNvSpPr txBox="1"/>
          <p:nvPr/>
        </p:nvSpPr>
        <p:spPr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1630" name="Google Shape;1630;p25"/>
          <p:cNvSpPr/>
          <p:nvPr/>
        </p:nvSpPr>
        <p:spPr>
          <a:xfrm>
            <a:off x="10104838" y="3202824"/>
            <a:ext cx="592138" cy="908050"/>
          </a:xfrm>
          <a:prstGeom prst="can">
            <a:avLst>
              <a:gd fmla="val 31004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1" name="Google Shape;1631;p25"/>
          <p:cNvGrpSpPr/>
          <p:nvPr/>
        </p:nvGrpSpPr>
        <p:grpSpPr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632" name="Google Shape;1632;p25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4206" y="429"/>
              <a:ext cx="1045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7" name="Google Shape;1637;p25"/>
            <p:cNvGrpSpPr/>
            <p:nvPr/>
          </p:nvGrpSpPr>
          <p:grpSpPr>
            <a:xfrm>
              <a:off x="4751" y="666"/>
              <a:ext cx="578" cy="148"/>
              <a:chOff x="616" y="2566"/>
              <a:chExt cx="721" cy="142"/>
            </a:xfrm>
          </p:grpSpPr>
          <p:sp>
            <p:nvSpPr>
              <p:cNvPr id="1638" name="Google Shape;1638;p25"/>
              <p:cNvSpPr/>
              <p:nvPr/>
            </p:nvSpPr>
            <p:spPr>
              <a:xfrm>
                <a:off x="616" y="2566"/>
                <a:ext cx="721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630" y="2580"/>
                <a:ext cx="687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0" name="Google Shape;1640;p25"/>
            <p:cNvSpPr/>
            <p:nvPr/>
          </p:nvSpPr>
          <p:spPr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1" name="Google Shape;1641;p25"/>
            <p:cNvGrpSpPr/>
            <p:nvPr/>
          </p:nvGrpSpPr>
          <p:grpSpPr>
            <a:xfrm>
              <a:off x="4745" y="996"/>
              <a:ext cx="583" cy="133"/>
              <a:chOff x="612" y="2570"/>
              <a:chExt cx="728" cy="138"/>
            </a:xfrm>
          </p:grpSpPr>
          <p:sp>
            <p:nvSpPr>
              <p:cNvPr id="1642" name="Google Shape;1642;p25"/>
              <p:cNvSpPr/>
              <p:nvPr/>
            </p:nvSpPr>
            <p:spPr>
              <a:xfrm>
                <a:off x="612" y="2570"/>
                <a:ext cx="728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625" y="2585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4" name="Google Shape;1644;p25"/>
            <p:cNvSpPr/>
            <p:nvPr/>
          </p:nvSpPr>
          <p:spPr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6" name="Google Shape;1646;p25"/>
            <p:cNvGrpSpPr/>
            <p:nvPr/>
          </p:nvGrpSpPr>
          <p:grpSpPr>
            <a:xfrm>
              <a:off x="4734" y="1627"/>
              <a:ext cx="584" cy="153"/>
              <a:chOff x="613" y="2568"/>
              <a:chExt cx="727" cy="141"/>
            </a:xfrm>
          </p:grpSpPr>
          <p:sp>
            <p:nvSpPr>
              <p:cNvPr id="1647" name="Google Shape;1647;p25"/>
              <p:cNvSpPr/>
              <p:nvPr/>
            </p:nvSpPr>
            <p:spPr>
              <a:xfrm>
                <a:off x="613" y="2568"/>
                <a:ext cx="727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627" y="2586"/>
                <a:ext cx="692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9" name="Google Shape;1649;p2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0" name="Google Shape;1650;p25"/>
            <p:cNvGrpSpPr/>
            <p:nvPr/>
          </p:nvGrpSpPr>
          <p:grpSpPr>
            <a:xfrm>
              <a:off x="4740" y="1326"/>
              <a:ext cx="584" cy="138"/>
              <a:chOff x="615" y="2567"/>
              <a:chExt cx="727" cy="138"/>
            </a:xfrm>
          </p:grpSpPr>
          <p:sp>
            <p:nvSpPr>
              <p:cNvPr id="1651" name="Google Shape;1651;p25"/>
              <p:cNvSpPr/>
              <p:nvPr/>
            </p:nvSpPr>
            <p:spPr>
              <a:xfrm>
                <a:off x="615" y="2567"/>
                <a:ext cx="727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629" y="2582"/>
                <a:ext cx="692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3" name="Google Shape;1653;p25"/>
            <p:cNvSpPr/>
            <p:nvPr/>
          </p:nvSpPr>
          <p:spPr>
            <a:xfrm>
              <a:off x="5251" y="429"/>
              <a:ext cx="66" cy="2288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>
              <a:off x="4206" y="2712"/>
              <a:ext cx="1067" cy="8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4" name="Google Shape;1664;p25"/>
          <p:cNvGrpSpPr/>
          <p:nvPr/>
        </p:nvGrpSpPr>
        <p:grpSpPr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descr="desktop_computer_stylized_medium" id="1665" name="Google Shape;166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25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7" name="Google Shape;1667;p25"/>
          <p:cNvCxnSpPr/>
          <p:nvPr/>
        </p:nvCxnSpPr>
        <p:spPr>
          <a:xfrm flipH="1">
            <a:off x="2999897" y="1993139"/>
            <a:ext cx="510" cy="446580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68" name="Google Shape;1668;p25"/>
          <p:cNvSpPr txBox="1"/>
          <p:nvPr/>
        </p:nvSpPr>
        <p:spPr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cxnSp>
        <p:nvCxnSpPr>
          <p:cNvPr id="1669" name="Google Shape;1669;p25"/>
          <p:cNvCxnSpPr/>
          <p:nvPr/>
        </p:nvCxnSpPr>
        <p:spPr>
          <a:xfrm flipH="1">
            <a:off x="6867352" y="2001551"/>
            <a:ext cx="510" cy="446580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70" name="Google Shape;1670;p25"/>
          <p:cNvSpPr txBox="1"/>
          <p:nvPr/>
        </p:nvSpPr>
        <p:spPr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26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 cookies: comments</a:t>
            </a:r>
            <a:endParaRPr sz="4400"/>
          </a:p>
        </p:txBody>
      </p:sp>
      <p:sp>
        <p:nvSpPr>
          <p:cNvPr id="1677" name="Google Shape;1677;p26"/>
          <p:cNvSpPr txBox="1"/>
          <p:nvPr/>
        </p:nvSpPr>
        <p:spPr>
          <a:xfrm>
            <a:off x="648049" y="1556443"/>
            <a:ext cx="6034668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What cookies can be used for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/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shopping carts</a:t>
            </a:r>
            <a:endParaRPr/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  <a:p>
            <a:pPr indent="-222250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session state (Web e-mail)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7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Web caches</a:t>
            </a:r>
            <a:endParaRPr sz="4400"/>
          </a:p>
        </p:txBody>
      </p:sp>
      <p:grpSp>
        <p:nvGrpSpPr>
          <p:cNvPr id="1684" name="Google Shape;1684;p27"/>
          <p:cNvGrpSpPr/>
          <p:nvPr/>
        </p:nvGrpSpPr>
        <p:grpSpPr>
          <a:xfrm>
            <a:off x="6272213" y="2445088"/>
            <a:ext cx="687387" cy="763588"/>
            <a:chOff x="-44" y="1473"/>
            <a:chExt cx="981" cy="1105"/>
          </a:xfrm>
        </p:grpSpPr>
        <p:pic>
          <p:nvPicPr>
            <p:cNvPr descr="desktop_computer_stylized_medium" id="1685" name="Google Shape;168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6" name="Google Shape;1686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27"/>
          <p:cNvGrpSpPr/>
          <p:nvPr/>
        </p:nvGrpSpPr>
        <p:grpSpPr>
          <a:xfrm>
            <a:off x="6337300" y="4318338"/>
            <a:ext cx="687388" cy="763588"/>
            <a:chOff x="-44" y="1473"/>
            <a:chExt cx="981" cy="1105"/>
          </a:xfrm>
        </p:grpSpPr>
        <p:pic>
          <p:nvPicPr>
            <p:cNvPr descr="desktop_computer_stylized_medium" id="1688" name="Google Shape;168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9" name="Google Shape;1689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10423525" y="2586376"/>
            <a:ext cx="433388" cy="715962"/>
            <a:chOff x="4140" y="429"/>
            <a:chExt cx="1425" cy="2396"/>
          </a:xfrm>
        </p:grpSpPr>
        <p:sp>
          <p:nvSpPr>
            <p:cNvPr id="1691" name="Google Shape;1691;p2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27"/>
            <p:cNvSpPr/>
            <p:nvPr/>
          </p:nvSpPr>
          <p:spPr>
            <a:xfrm>
              <a:off x="4208" y="429"/>
              <a:ext cx="1044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2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2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4213" y="695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6" name="Google Shape;1696;p27"/>
            <p:cNvGrpSpPr/>
            <p:nvPr/>
          </p:nvGrpSpPr>
          <p:grpSpPr>
            <a:xfrm>
              <a:off x="4751" y="668"/>
              <a:ext cx="579" cy="144"/>
              <a:chOff x="616" y="2568"/>
              <a:chExt cx="723" cy="138"/>
            </a:xfrm>
          </p:grpSpPr>
          <p:sp>
            <p:nvSpPr>
              <p:cNvPr id="1697" name="Google Shape;1697;p27"/>
              <p:cNvSpPr/>
              <p:nvPr/>
            </p:nvSpPr>
            <p:spPr>
              <a:xfrm>
                <a:off x="616" y="2568"/>
                <a:ext cx="723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27"/>
              <p:cNvSpPr/>
              <p:nvPr/>
            </p:nvSpPr>
            <p:spPr>
              <a:xfrm>
                <a:off x="629" y="2583"/>
                <a:ext cx="690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9" name="Google Shape;1699;p27"/>
            <p:cNvSpPr/>
            <p:nvPr/>
          </p:nvSpPr>
          <p:spPr>
            <a:xfrm>
              <a:off x="4224" y="101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0" name="Google Shape;1700;p27"/>
            <p:cNvGrpSpPr/>
            <p:nvPr/>
          </p:nvGrpSpPr>
          <p:grpSpPr>
            <a:xfrm>
              <a:off x="4745" y="992"/>
              <a:ext cx="585" cy="138"/>
              <a:chOff x="612" y="2566"/>
              <a:chExt cx="730" cy="143"/>
            </a:xfrm>
          </p:grpSpPr>
          <p:sp>
            <p:nvSpPr>
              <p:cNvPr id="1701" name="Google Shape;1701;p27"/>
              <p:cNvSpPr/>
              <p:nvPr/>
            </p:nvSpPr>
            <p:spPr>
              <a:xfrm>
                <a:off x="612" y="2566"/>
                <a:ext cx="730" cy="143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25" y="2583"/>
                <a:ext cx="697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3" name="Google Shape;1703;p27"/>
            <p:cNvSpPr/>
            <p:nvPr/>
          </p:nvSpPr>
          <p:spPr>
            <a:xfrm>
              <a:off x="4218" y="1359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7"/>
            <p:cNvSpPr/>
            <p:nvPr/>
          </p:nvSpPr>
          <p:spPr>
            <a:xfrm>
              <a:off x="4229" y="1656"/>
              <a:ext cx="595" cy="48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5" name="Google Shape;1705;p27"/>
            <p:cNvGrpSpPr/>
            <p:nvPr/>
          </p:nvGrpSpPr>
          <p:grpSpPr>
            <a:xfrm>
              <a:off x="4735" y="1629"/>
              <a:ext cx="580" cy="149"/>
              <a:chOff x="614" y="2570"/>
              <a:chExt cx="722" cy="137"/>
            </a:xfrm>
          </p:grpSpPr>
          <p:sp>
            <p:nvSpPr>
              <p:cNvPr id="1706" name="Google Shape;1706;p27"/>
              <p:cNvSpPr/>
              <p:nvPr/>
            </p:nvSpPr>
            <p:spPr>
              <a:xfrm>
                <a:off x="614" y="2570"/>
                <a:ext cx="722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27" y="2585"/>
                <a:ext cx="683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8" name="Google Shape;1708;p2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9" name="Google Shape;1709;p27"/>
            <p:cNvGrpSpPr/>
            <p:nvPr/>
          </p:nvGrpSpPr>
          <p:grpSpPr>
            <a:xfrm>
              <a:off x="4741" y="1327"/>
              <a:ext cx="580" cy="138"/>
              <a:chOff x="616" y="2568"/>
              <a:chExt cx="722" cy="138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616" y="2568"/>
                <a:ext cx="722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9" y="2584"/>
                <a:ext cx="689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2" name="Google Shape;1712;p27"/>
            <p:cNvSpPr/>
            <p:nvPr/>
          </p:nvSpPr>
          <p:spPr>
            <a:xfrm>
              <a:off x="5252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7"/>
            <p:cNvSpPr/>
            <p:nvPr/>
          </p:nvSpPr>
          <p:spPr>
            <a:xfrm>
              <a:off x="4140" y="2676"/>
              <a:ext cx="1201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4208" y="2713"/>
              <a:ext cx="1070" cy="8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27"/>
            <p:cNvSpPr/>
            <p:nvPr/>
          </p:nvSpPr>
          <p:spPr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3" name="Google Shape;1723;p27"/>
          <p:cNvSpPr txBox="1"/>
          <p:nvPr/>
        </p:nvSpPr>
        <p:spPr>
          <a:xfrm>
            <a:off x="794606" y="2233994"/>
            <a:ext cx="4908362" cy="37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configures browser to point to a (local)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Web cache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 sends all HTTP requests to cache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object in cache: cache returns object to client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cache requests object from origin server, caches received object, then returns object to client</a:t>
            </a:r>
            <a:endParaRPr/>
          </a:p>
        </p:txBody>
      </p:sp>
      <p:sp>
        <p:nvSpPr>
          <p:cNvPr id="1724" name="Google Shape;1724;p27"/>
          <p:cNvSpPr/>
          <p:nvPr/>
        </p:nvSpPr>
        <p:spPr>
          <a:xfrm>
            <a:off x="865380" y="1333500"/>
            <a:ext cx="1029261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satisfy client requests without involving origin server</a:t>
            </a:r>
            <a:endParaRPr/>
          </a:p>
        </p:txBody>
      </p:sp>
      <p:sp>
        <p:nvSpPr>
          <p:cNvPr id="1725" name="Google Shape;1725;p27"/>
          <p:cNvSpPr txBox="1"/>
          <p:nvPr/>
        </p:nvSpPr>
        <p:spPr>
          <a:xfrm>
            <a:off x="6416675" y="3118188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6" name="Google Shape;1726;p27"/>
          <p:cNvGrpSpPr/>
          <p:nvPr/>
        </p:nvGrpSpPr>
        <p:grpSpPr>
          <a:xfrm>
            <a:off x="8270000" y="2687749"/>
            <a:ext cx="786882" cy="1235302"/>
            <a:chOff x="8270000" y="2687749"/>
            <a:chExt cx="786882" cy="1235302"/>
          </a:xfrm>
        </p:grpSpPr>
        <p:grpSp>
          <p:nvGrpSpPr>
            <p:cNvPr id="1727" name="Google Shape;1727;p27"/>
            <p:cNvGrpSpPr/>
            <p:nvPr/>
          </p:nvGrpSpPr>
          <p:grpSpPr>
            <a:xfrm>
              <a:off x="8475663" y="3207088"/>
              <a:ext cx="400050" cy="715963"/>
              <a:chOff x="4140" y="429"/>
              <a:chExt cx="1425" cy="2396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5268" y="433"/>
                <a:ext cx="283" cy="2286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27"/>
              <p:cNvSpPr/>
              <p:nvPr/>
            </p:nvSpPr>
            <p:spPr>
              <a:xfrm>
                <a:off x="4208" y="429"/>
                <a:ext cx="1046" cy="2284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5321" y="570"/>
                <a:ext cx="169" cy="2115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27"/>
              <p:cNvSpPr/>
              <p:nvPr/>
            </p:nvSpPr>
            <p:spPr>
              <a:xfrm>
                <a:off x="4214" y="695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3" name="Google Shape;1733;p27"/>
              <p:cNvGrpSpPr/>
              <p:nvPr/>
            </p:nvGrpSpPr>
            <p:grpSpPr>
              <a:xfrm>
                <a:off x="4751" y="668"/>
                <a:ext cx="577" cy="144"/>
                <a:chOff x="616" y="2568"/>
                <a:chExt cx="720" cy="138"/>
              </a:xfrm>
            </p:grpSpPr>
            <p:sp>
              <p:nvSpPr>
                <p:cNvPr id="1734" name="Google Shape;1734;p27"/>
                <p:cNvSpPr/>
                <p:nvPr/>
              </p:nvSpPr>
              <p:spPr>
                <a:xfrm>
                  <a:off x="616" y="2568"/>
                  <a:ext cx="720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27"/>
                <p:cNvSpPr/>
                <p:nvPr/>
              </p:nvSpPr>
              <p:spPr>
                <a:xfrm>
                  <a:off x="630" y="2583"/>
                  <a:ext cx="670" cy="107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6" name="Google Shape;1736;p27"/>
              <p:cNvSpPr/>
              <p:nvPr/>
            </p:nvSpPr>
            <p:spPr>
              <a:xfrm>
                <a:off x="4225" y="1019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7" name="Google Shape;1737;p27"/>
              <p:cNvGrpSpPr/>
              <p:nvPr/>
            </p:nvGrpSpPr>
            <p:grpSpPr>
              <a:xfrm>
                <a:off x="4745" y="992"/>
                <a:ext cx="583" cy="138"/>
                <a:chOff x="612" y="2566"/>
                <a:chExt cx="727" cy="143"/>
              </a:xfrm>
            </p:grpSpPr>
            <p:sp>
              <p:nvSpPr>
                <p:cNvPr id="1738" name="Google Shape;1738;p27"/>
                <p:cNvSpPr/>
                <p:nvPr/>
              </p:nvSpPr>
              <p:spPr>
                <a:xfrm>
                  <a:off x="612" y="2566"/>
                  <a:ext cx="727" cy="14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27"/>
                <p:cNvSpPr/>
                <p:nvPr/>
              </p:nvSpPr>
              <p:spPr>
                <a:xfrm>
                  <a:off x="626" y="2583"/>
                  <a:ext cx="692" cy="11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40" name="Google Shape;1740;p27"/>
              <p:cNvSpPr/>
              <p:nvPr/>
            </p:nvSpPr>
            <p:spPr>
              <a:xfrm>
                <a:off x="4219" y="1359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27"/>
              <p:cNvSpPr/>
              <p:nvPr/>
            </p:nvSpPr>
            <p:spPr>
              <a:xfrm>
                <a:off x="4230" y="1656"/>
                <a:ext cx="594" cy="48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2" name="Google Shape;1742;p27"/>
              <p:cNvGrpSpPr/>
              <p:nvPr/>
            </p:nvGrpSpPr>
            <p:grpSpPr>
              <a:xfrm>
                <a:off x="4733" y="1629"/>
                <a:ext cx="583" cy="149"/>
                <a:chOff x="612" y="2570"/>
                <a:chExt cx="726" cy="137"/>
              </a:xfrm>
            </p:grpSpPr>
            <p:sp>
              <p:nvSpPr>
                <p:cNvPr id="1743" name="Google Shape;1743;p27"/>
                <p:cNvSpPr/>
                <p:nvPr/>
              </p:nvSpPr>
              <p:spPr>
                <a:xfrm>
                  <a:off x="612" y="2570"/>
                  <a:ext cx="726" cy="137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27"/>
                <p:cNvSpPr/>
                <p:nvPr/>
              </p:nvSpPr>
              <p:spPr>
                <a:xfrm>
                  <a:off x="627" y="2585"/>
                  <a:ext cx="690" cy="10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45" name="Google Shape;1745;p27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27"/>
              <p:cNvGrpSpPr/>
              <p:nvPr/>
            </p:nvGrpSpPr>
            <p:grpSpPr>
              <a:xfrm>
                <a:off x="4740" y="1327"/>
                <a:ext cx="583" cy="138"/>
                <a:chOff x="615" y="2568"/>
                <a:chExt cx="726" cy="138"/>
              </a:xfrm>
            </p:grpSpPr>
            <p:sp>
              <p:nvSpPr>
                <p:cNvPr id="1747" name="Google Shape;1747;p27"/>
                <p:cNvSpPr/>
                <p:nvPr/>
              </p:nvSpPr>
              <p:spPr>
                <a:xfrm>
                  <a:off x="615" y="2568"/>
                  <a:ext cx="726" cy="13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27"/>
                <p:cNvSpPr/>
                <p:nvPr/>
              </p:nvSpPr>
              <p:spPr>
                <a:xfrm>
                  <a:off x="629" y="2584"/>
                  <a:ext cx="690" cy="106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49" name="Google Shape;1749;p27"/>
              <p:cNvSpPr/>
              <p:nvPr/>
            </p:nvSpPr>
            <p:spPr>
              <a:xfrm>
                <a:off x="5248" y="429"/>
                <a:ext cx="68" cy="229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27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27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27"/>
              <p:cNvSpPr/>
              <p:nvPr/>
            </p:nvSpPr>
            <p:spPr>
              <a:xfrm>
                <a:off x="5520" y="2612"/>
                <a:ext cx="45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27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27"/>
              <p:cNvSpPr/>
              <p:nvPr/>
            </p:nvSpPr>
            <p:spPr>
              <a:xfrm>
                <a:off x="4140" y="2676"/>
                <a:ext cx="1199" cy="149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7"/>
              <p:cNvSpPr/>
              <p:nvPr/>
            </p:nvSpPr>
            <p:spPr>
              <a:xfrm>
                <a:off x="4208" y="2713"/>
                <a:ext cx="1069" cy="8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4310" y="2384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4485" y="2384"/>
                <a:ext cx="158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4660" y="2379"/>
                <a:ext cx="158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5062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0" name="Google Shape;1760;p27"/>
            <p:cNvSpPr txBox="1"/>
            <p:nvPr/>
          </p:nvSpPr>
          <p:spPr>
            <a:xfrm>
              <a:off x="8270000" y="2687749"/>
              <a:ext cx="786882" cy="590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Web 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1" name="Google Shape;1761;p27"/>
          <p:cNvSpPr txBox="1"/>
          <p:nvPr/>
        </p:nvSpPr>
        <p:spPr>
          <a:xfrm>
            <a:off x="6538913" y="5089863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2" name="Google Shape;1762;p27"/>
          <p:cNvGrpSpPr/>
          <p:nvPr/>
        </p:nvGrpSpPr>
        <p:grpSpPr>
          <a:xfrm>
            <a:off x="6912637" y="3660480"/>
            <a:ext cx="1493176" cy="945196"/>
            <a:chOff x="2940" y="2464"/>
            <a:chExt cx="941" cy="595"/>
          </a:xfrm>
        </p:grpSpPr>
        <p:cxnSp>
          <p:nvCxnSpPr>
            <p:cNvPr id="1763" name="Google Shape;1763;p27"/>
            <p:cNvCxnSpPr/>
            <p:nvPr/>
          </p:nvCxnSpPr>
          <p:spPr>
            <a:xfrm flipH="1" rot="10800000">
              <a:off x="2998" y="2580"/>
              <a:ext cx="883" cy="479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4" name="Google Shape;1764;p27"/>
            <p:cNvSpPr txBox="1"/>
            <p:nvPr/>
          </p:nvSpPr>
          <p:spPr>
            <a:xfrm rot="-1692639">
              <a:off x="2942" y="264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5" name="Google Shape;1765;p27"/>
          <p:cNvGrpSpPr/>
          <p:nvPr/>
        </p:nvGrpSpPr>
        <p:grpSpPr>
          <a:xfrm>
            <a:off x="7054850" y="3932576"/>
            <a:ext cx="1480212" cy="997118"/>
            <a:chOff x="3030" y="2635"/>
            <a:chExt cx="932" cy="628"/>
          </a:xfrm>
        </p:grpSpPr>
        <p:cxnSp>
          <p:nvCxnSpPr>
            <p:cNvPr id="1766" name="Google Shape;1766;p27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7" name="Google Shape;1767;p27"/>
            <p:cNvSpPr txBox="1"/>
            <p:nvPr/>
          </p:nvSpPr>
          <p:spPr>
            <a:xfrm rot="-1737783">
              <a:off x="3069" y="2846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8" name="Google Shape;1768;p27"/>
          <p:cNvGrpSpPr/>
          <p:nvPr/>
        </p:nvGrpSpPr>
        <p:grpSpPr>
          <a:xfrm>
            <a:off x="7010400" y="2667302"/>
            <a:ext cx="3251200" cy="936661"/>
            <a:chOff x="3002" y="1849"/>
            <a:chExt cx="2048" cy="590"/>
          </a:xfrm>
        </p:grpSpPr>
        <p:sp>
          <p:nvSpPr>
            <p:cNvPr id="1769" name="Google Shape;1769;p27"/>
            <p:cNvSpPr/>
            <p:nvPr/>
          </p:nvSpPr>
          <p:spPr>
            <a:xfrm>
              <a:off x="3002" y="1979"/>
              <a:ext cx="2048" cy="460"/>
            </a:xfrm>
            <a:custGeom>
              <a:rect b="b" l="l" r="r" t="t"/>
              <a:pathLst>
                <a:path extrusionOk="0" h="460" w="2048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27"/>
            <p:cNvSpPr txBox="1"/>
            <p:nvPr/>
          </p:nvSpPr>
          <p:spPr>
            <a:xfrm rot="1422049">
              <a:off x="3129" y="200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27"/>
            <p:cNvSpPr txBox="1"/>
            <p:nvPr/>
          </p:nvSpPr>
          <p:spPr>
            <a:xfrm rot="-1419968">
              <a:off x="4160" y="2015"/>
              <a:ext cx="82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request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2" name="Google Shape;1772;p27"/>
          <p:cNvSpPr txBox="1"/>
          <p:nvPr/>
        </p:nvSpPr>
        <p:spPr>
          <a:xfrm>
            <a:off x="10281826" y="3292132"/>
            <a:ext cx="708848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3" name="Google Shape;17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2588" y="2381588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4" name="Google Shape;1774;p27"/>
          <p:cNvGrpSpPr/>
          <p:nvPr/>
        </p:nvGrpSpPr>
        <p:grpSpPr>
          <a:xfrm>
            <a:off x="6237288" y="2421276"/>
            <a:ext cx="4110038" cy="1814512"/>
            <a:chOff x="2515" y="1687"/>
            <a:chExt cx="2589" cy="1143"/>
          </a:xfrm>
        </p:grpSpPr>
        <p:sp>
          <p:nvSpPr>
            <p:cNvPr id="1775" name="Google Shape;1775;p27"/>
            <p:cNvSpPr/>
            <p:nvPr/>
          </p:nvSpPr>
          <p:spPr>
            <a:xfrm>
              <a:off x="2985" y="2026"/>
              <a:ext cx="2119" cy="476"/>
            </a:xfrm>
            <a:custGeom>
              <a:rect b="b" l="l" r="r" t="t"/>
              <a:pathLst>
                <a:path extrusionOk="0" h="476" w="2119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7"/>
            <p:cNvSpPr txBox="1"/>
            <p:nvPr/>
          </p:nvSpPr>
          <p:spPr>
            <a:xfrm rot="1411598">
              <a:off x="2963" y="2243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27"/>
            <p:cNvSpPr txBox="1"/>
            <p:nvPr/>
          </p:nvSpPr>
          <p:spPr>
            <a:xfrm rot="-1415789">
              <a:off x="4193" y="2231"/>
              <a:ext cx="8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 b="0" i="0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78" name="Google Shape;177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9" name="Google Shape;177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0" name="Google Shape;17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4913" y="4362788"/>
            <a:ext cx="527050" cy="4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8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Web caches (aka proxy servers)</a:t>
            </a:r>
            <a:endParaRPr sz="4400"/>
          </a:p>
        </p:txBody>
      </p:sp>
      <p:sp>
        <p:nvSpPr>
          <p:cNvPr id="1787" name="Google Shape;1787;p28"/>
          <p:cNvSpPr txBox="1"/>
          <p:nvPr/>
        </p:nvSpPr>
        <p:spPr>
          <a:xfrm>
            <a:off x="600308" y="1534695"/>
            <a:ext cx="4752277" cy="213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13" lvl="0" marL="4079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cache acts as both client and server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for original requesting client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to origin server</a:t>
            </a:r>
            <a:endParaRPr/>
          </a:p>
        </p:txBody>
      </p:sp>
      <p:sp>
        <p:nvSpPr>
          <p:cNvPr id="1788" name="Google Shape;1788;p28"/>
          <p:cNvSpPr txBox="1"/>
          <p:nvPr/>
        </p:nvSpPr>
        <p:spPr>
          <a:xfrm>
            <a:off x="5544015" y="1534695"/>
            <a:ext cx="604767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caching?</a:t>
            </a:r>
            <a:endParaRPr/>
          </a:p>
          <a:p>
            <a:pPr indent="-287338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response time for client request </a:t>
            </a:r>
            <a:endParaRPr/>
          </a:p>
          <a:p>
            <a:pPr indent="-287338" lvl="1" marL="7508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 is closer to client</a:t>
            </a:r>
            <a:endParaRPr/>
          </a:p>
          <a:p>
            <a:pPr indent="-287338" lvl="0" marL="4079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traffic on an institution’s access link</a:t>
            </a:r>
            <a:endParaRPr/>
          </a:p>
        </p:txBody>
      </p:sp>
      <p:grpSp>
        <p:nvGrpSpPr>
          <p:cNvPr id="1789" name="Google Shape;1789;p28"/>
          <p:cNvGrpSpPr/>
          <p:nvPr/>
        </p:nvGrpSpPr>
        <p:grpSpPr>
          <a:xfrm>
            <a:off x="632391" y="3810000"/>
            <a:ext cx="4798594" cy="2217821"/>
            <a:chOff x="632391" y="3810000"/>
            <a:chExt cx="4798594" cy="2217821"/>
          </a:xfrm>
        </p:grpSpPr>
        <p:pic>
          <p:nvPicPr>
            <p:cNvPr id="1790" name="Google Shape;179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5462" y="5015497"/>
              <a:ext cx="4324685" cy="452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130" y="5587331"/>
              <a:ext cx="4364855" cy="440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2" name="Google Shape;1792;p28"/>
            <p:cNvSpPr txBox="1"/>
            <p:nvPr/>
          </p:nvSpPr>
          <p:spPr>
            <a:xfrm>
              <a:off x="632391" y="3810000"/>
              <a:ext cx="4757756" cy="1327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77813" lvl="0" marL="40798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server tells cache about object’s allowable caching in response header: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8" name="Google Shape;17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600" y="3598333"/>
            <a:ext cx="1255183" cy="1030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hot icon" id="1799" name="Google Shape;17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20660" y="3598333"/>
            <a:ext cx="721782" cy="721782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29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Caching example</a:t>
            </a:r>
            <a:endParaRPr sz="4800"/>
          </a:p>
        </p:txBody>
      </p:sp>
      <p:cxnSp>
        <p:nvCxnSpPr>
          <p:cNvPr id="1801" name="Google Shape;1801;p29"/>
          <p:cNvCxnSpPr/>
          <p:nvPr/>
        </p:nvCxnSpPr>
        <p:spPr>
          <a:xfrm>
            <a:off x="8083455" y="2487883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29"/>
          <p:cNvSpPr txBox="1"/>
          <p:nvPr/>
        </p:nvSpPr>
        <p:spPr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1803" name="Google Shape;1803;p29"/>
          <p:cNvCxnSpPr/>
          <p:nvPr/>
        </p:nvCxnSpPr>
        <p:spPr>
          <a:xfrm>
            <a:off x="8893080" y="2106883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29"/>
          <p:cNvCxnSpPr/>
          <p:nvPr/>
        </p:nvCxnSpPr>
        <p:spPr>
          <a:xfrm flipH="1">
            <a:off x="9521730" y="2144983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29"/>
          <p:cNvCxnSpPr/>
          <p:nvPr/>
        </p:nvCxnSpPr>
        <p:spPr>
          <a:xfrm flipH="1">
            <a:off x="9978930" y="2306908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29"/>
          <p:cNvCxnSpPr/>
          <p:nvPr/>
        </p:nvCxnSpPr>
        <p:spPr>
          <a:xfrm rot="10800000">
            <a:off x="10140855" y="3068908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Google Shape;1807;p29"/>
          <p:cNvSpPr/>
          <p:nvPr/>
        </p:nvSpPr>
        <p:spPr>
          <a:xfrm>
            <a:off x="8158067" y="2111064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29"/>
          <p:cNvSpPr txBox="1"/>
          <p:nvPr/>
        </p:nvSpPr>
        <p:spPr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29"/>
          <p:cNvSpPr/>
          <p:nvPr/>
        </p:nvSpPr>
        <p:spPr>
          <a:xfrm>
            <a:off x="7762780" y="4516708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0" name="Google Shape;1810;p29"/>
          <p:cNvCxnSpPr/>
          <p:nvPr/>
        </p:nvCxnSpPr>
        <p:spPr>
          <a:xfrm flipH="1">
            <a:off x="8197755" y="4780233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p29"/>
          <p:cNvCxnSpPr/>
          <p:nvPr/>
        </p:nvCxnSpPr>
        <p:spPr>
          <a:xfrm flipH="1">
            <a:off x="8707342" y="4827858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29"/>
          <p:cNvCxnSpPr/>
          <p:nvPr/>
        </p:nvCxnSpPr>
        <p:spPr>
          <a:xfrm flipH="1">
            <a:off x="9245505" y="4834208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29"/>
          <p:cNvCxnSpPr/>
          <p:nvPr/>
        </p:nvCxnSpPr>
        <p:spPr>
          <a:xfrm>
            <a:off x="9407430" y="3545158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4" name="Google Shape;1814;p29"/>
          <p:cNvSpPr txBox="1"/>
          <p:nvPr/>
        </p:nvSpPr>
        <p:spPr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29"/>
          <p:cNvSpPr txBox="1"/>
          <p:nvPr/>
        </p:nvSpPr>
        <p:spPr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29"/>
          <p:cNvSpPr txBox="1"/>
          <p:nvPr/>
        </p:nvSpPr>
        <p:spPr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9"/>
          <p:cNvSpPr/>
          <p:nvPr/>
        </p:nvSpPr>
        <p:spPr>
          <a:xfrm>
            <a:off x="3943717" y="4370340"/>
            <a:ext cx="940980" cy="509975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8" name="Google Shape;1818;p29"/>
          <p:cNvGrpSpPr/>
          <p:nvPr/>
        </p:nvGrpSpPr>
        <p:grpSpPr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1819" name="Google Shape;1819;p2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2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2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2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4" name="Google Shape;1824;p2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825" name="Google Shape;1825;p2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7" name="Google Shape;1827;p2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8" name="Google Shape;1828;p2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829" name="Google Shape;1829;p2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1" name="Google Shape;1831;p2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3" name="Google Shape;1833;p2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834" name="Google Shape;1834;p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6" name="Google Shape;1836;p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7" name="Google Shape;1837;p2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838" name="Google Shape;1838;p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0" name="Google Shape;1840;p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2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2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1" name="Google Shape;1851;p29"/>
          <p:cNvGrpSpPr/>
          <p:nvPr/>
        </p:nvGrpSpPr>
        <p:grpSpPr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descr="desktop_computer_stylized_medium" id="1852" name="Google Shape;1852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3" name="Google Shape;1853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29"/>
          <p:cNvGrpSpPr/>
          <p:nvPr/>
        </p:nvGrpSpPr>
        <p:grpSpPr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1855" name="Google Shape;1855;p2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0" name="Google Shape;1860;p2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861" name="Google Shape;1861;p2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3" name="Google Shape;1863;p2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4" name="Google Shape;1864;p2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865" name="Google Shape;1865;p2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7" name="Google Shape;1867;p2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2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9" name="Google Shape;1869;p2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870" name="Google Shape;1870;p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2" name="Google Shape;1872;p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3" name="Google Shape;1873;p2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874" name="Google Shape;1874;p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6" name="Google Shape;1876;p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7" name="Google Shape;1887;p29"/>
          <p:cNvGrpSpPr/>
          <p:nvPr/>
        </p:nvGrpSpPr>
        <p:grpSpPr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1888" name="Google Shape;1888;p2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3" name="Google Shape;1893;p2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894" name="Google Shape;1894;p2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6" name="Google Shape;1896;p2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7" name="Google Shape;1897;p2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898" name="Google Shape;1898;p2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0" name="Google Shape;1900;p2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2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2" name="Google Shape;1902;p2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903" name="Google Shape;1903;p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5" name="Google Shape;1905;p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6" name="Google Shape;1906;p2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907" name="Google Shape;1907;p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9" name="Google Shape;1909;p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2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2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2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0" name="Google Shape;1920;p29"/>
          <p:cNvGrpSpPr/>
          <p:nvPr/>
        </p:nvGrpSpPr>
        <p:grpSpPr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1921" name="Google Shape;1921;p2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2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2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6" name="Google Shape;1926;p2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927" name="Google Shape;1927;p2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2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2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931" name="Google Shape;1931;p2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2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5" name="Google Shape;1935;p2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936" name="Google Shape;1936;p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8" name="Google Shape;1938;p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9" name="Google Shape;1939;p2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940" name="Google Shape;1940;p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2" name="Google Shape;1942;p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3" name="Google Shape;1953;p29"/>
          <p:cNvGrpSpPr/>
          <p:nvPr/>
        </p:nvGrpSpPr>
        <p:grpSpPr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1954" name="Google Shape;1954;p2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9" name="Google Shape;1959;p29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1960" name="Google Shape;1960;p29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2" name="Google Shape;1962;p29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3" name="Google Shape;1963;p29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1964" name="Google Shape;1964;p29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6" name="Google Shape;1966;p29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29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8" name="Google Shape;1968;p29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1969" name="Google Shape;1969;p29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9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1" name="Google Shape;1971;p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2" name="Google Shape;1972;p29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1973" name="Google Shape;1973;p29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9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5" name="Google Shape;1975;p29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9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9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9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9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9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9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9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6" name="Google Shape;1986;p29"/>
          <p:cNvGrpSpPr/>
          <p:nvPr/>
        </p:nvGrpSpPr>
        <p:grpSpPr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descr="desktop_computer_stylized_medium" id="1987" name="Google Shape;1987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8" name="Google Shape;1988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9" name="Google Shape;1989;p29"/>
          <p:cNvGrpSpPr/>
          <p:nvPr/>
        </p:nvGrpSpPr>
        <p:grpSpPr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descr="desktop_computer_stylized_medium" id="1990" name="Google Shape;199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1" name="Google Shape;1991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2" name="Google Shape;1992;p29"/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1993" name="Google Shape;1993;p2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95" name="Google Shape;1995;p2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6" name="Google Shape;1996;p2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2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2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2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00" name="Google Shape;2000;p29"/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2001" name="Google Shape;2001;p2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02" name="Google Shape;2002;p2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03" name="Google Shape;2003;p2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04" name="Google Shape;2004;p2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2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2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2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08" name="Google Shape;2008;p29"/>
          <p:cNvSpPr/>
          <p:nvPr/>
        </p:nvSpPr>
        <p:spPr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.97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.0015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end-end delay  =  Internet delay +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access link delay + LAN delay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 2 sec + minutes + usecs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29"/>
          <p:cNvSpPr/>
          <p:nvPr/>
        </p:nvSpPr>
        <p:spPr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request rate from browsers to origin servers: 15/sec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data rate to browsers: 1.50 Mbps</a:t>
            </a:r>
            <a:endParaRPr/>
          </a:p>
        </p:txBody>
      </p:sp>
      <p:sp>
        <p:nvSpPr>
          <p:cNvPr id="2010" name="Google Shape;2010;p29"/>
          <p:cNvSpPr/>
          <p:nvPr/>
        </p:nvSpPr>
        <p:spPr>
          <a:xfrm>
            <a:off x="4316250" y="5809673"/>
            <a:ext cx="1119350" cy="591127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29"/>
          <p:cNvSpPr txBox="1"/>
          <p:nvPr/>
        </p:nvSpPr>
        <p:spPr>
          <a:xfrm>
            <a:off x="4884698" y="4320866"/>
            <a:ext cx="21257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rPr b="0" i="1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large queueing delays at high utilization!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71" name="Google Shape;71;p3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79" name="Google Shape;79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81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7" name="Google Shape;87;p3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8" name="Google Shape;88;p3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3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6" name="Google Shape;96;p3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3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3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3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3" name="Google Shape;113;p3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15" name="Google Shape;115;p3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139" name="Google Shape;13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40" name="Google Shape;14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141" name="Google Shape;14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3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" name="Google Shape;143;p3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3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145" name="Google Shape;145;p3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3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3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3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3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3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3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160" name="Google Shape;1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61" name="Google Shape;16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3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63" name="Google Shape;163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65" name="Google Shape;165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" name="Google Shape;170;p3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71" name="Google Shape;171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" name="Google Shape;178;p3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79" name="Google Shape;179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81" name="Google Shape;181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" name="Google Shape;186;p3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87" name="Google Shape;187;p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90" name="Google Shape;190;p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4" name="Google Shape;194;p3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95" name="Google Shape;195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7" name="Google Shape;197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8" name="Google Shape;198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2" name="Google Shape;202;p3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203" name="Google Shape;203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5" name="Google Shape;205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6" name="Google Shape;206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0" name="Google Shape;210;p3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211" name="Google Shape;211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3" name="Google Shape;213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Google Shape;214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8" name="Google Shape;218;p3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219" name="Google Shape;219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1" name="Google Shape;221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Google Shape;222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3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227" name="Google Shape;227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9" name="Google Shape;229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Google Shape;230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4" name="Google Shape;234;p3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235" name="Google Shape;235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7" name="Google Shape;237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8" name="Google Shape;238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3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243" name="Google Shape;243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5" name="Google Shape;245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6" name="Google Shape;246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0" name="Google Shape;250;p3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251" name="Google Shape;251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53" name="Google Shape;253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4" name="Google Shape;254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" name="Google Shape;258;p3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59" name="Google Shape;259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1" name="Google Shape;261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2" name="Google Shape;262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6" name="Google Shape;266;p3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67" name="Google Shape;267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9" name="Google Shape;269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Google Shape;270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274;p3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75" name="Google Shape;275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77" name="Google Shape;277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Google Shape;278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3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83" name="Google Shape;283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85" name="Google Shape;285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6" name="Google Shape;286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" name="Google Shape;290;p3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91" name="Google Shape;291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93" name="Google Shape;293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4" name="Google Shape;294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8" name="Google Shape;298;p3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99" name="Google Shape;299;p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01" name="Google Shape;301;p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2" name="Google Shape;302;p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6" name="Google Shape;306;p3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307" name="Google Shape;30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08" name="Google Shape;308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10" name="Google Shape;310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p3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318" name="Google Shape;318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3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3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331" name="Google Shape;331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2" name="Google Shape;332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3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334" name="Google Shape;33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5" name="Google Shape;335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3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337" name="Google Shape;337;p3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338" name="Google Shape;338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339" name="Google Shape;339;p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0" name="Google Shape;340;p3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341" name="Google Shape;341;p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2" name="Google Shape;342;p3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8" name="Google Shape;348;p3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49" name="Google Shape;349;p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5" name="Google Shape;355;p3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3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362" name="Google Shape;362;p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3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365" name="Google Shape;365;p3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366" name="Google Shape;366;p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7" name="Google Shape;367;p3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68" name="Google Shape;368;p3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69" name="Google Shape;369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70" name="Google Shape;370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71" name="Google Shape;371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2" name="Google Shape;372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3" name="Google Shape;373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4" name="Google Shape;374;p3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75" name="Google Shape;375;p3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76" name="Google Shape;376;p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77" name="Google Shape;377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8" name="Google Shape;378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79" name="Google Shape;379;p3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80" name="Google Shape;380;p3"/>
          <p:cNvGrpSpPr/>
          <p:nvPr/>
        </p:nvGrpSpPr>
        <p:grpSpPr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381" name="Google Shape;381;p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3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387" name="Google Shape;387;p3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9" name="Google Shape;389;p3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3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391" name="Google Shape;391;p3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3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3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396" name="Google Shape;396;p3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9" name="Google Shape;399;p3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00" name="Google Shape;400;p3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2" name="Google Shape;402;p3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414" name="Google Shape;414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417" name="Google Shape;417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8" name="Google Shape;418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20" name="Google Shape;42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7" name="Google Shape;427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28" name="Google Shape;428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441" name="Google Shape;441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444" name="Google Shape;444;p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3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447" name="Google Shape;447;p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48" name="Google Shape;448;p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3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50" name="Google Shape;450;p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58" name="Google Shape;458;p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3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3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475" name="Google Shape;475;p3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" name="Google Shape;477;p3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3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479" name="Google Shape;479;p3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3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3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484" name="Google Shape;484;p3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7" name="Google Shape;487;p3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488" name="Google Shape;488;p3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3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"/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3"/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503" name="Google Shape;503;p3"/>
            <p:cNvGrpSpPr/>
            <p:nvPr/>
          </p:nvGrpSpPr>
          <p:grpSpPr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descr="iphone_stylized_small" id="504" name="Google Shape;504;p3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505" name="Google Shape;505;p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3"/>
            <p:cNvGrpSpPr/>
            <p:nvPr/>
          </p:nvGrpSpPr>
          <p:grpSpPr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descr="desktop_computer_stylized_medium" id="507" name="Google Shape;507;p3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8" name="Google Shape;508;p3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9" name="Google Shape;509;p3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2" name="Google Shape;512;p3"/>
          <p:cNvCxnSpPr/>
          <p:nvPr/>
        </p:nvCxnSpPr>
        <p:spPr>
          <a:xfrm rot="10800000">
            <a:off x="8310623" y="5474824"/>
            <a:ext cx="1423686" cy="289367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3" name="Google Shape;513;p3"/>
          <p:cNvCxnSpPr/>
          <p:nvPr/>
        </p:nvCxnSpPr>
        <p:spPr>
          <a:xfrm>
            <a:off x="8370450" y="2297968"/>
            <a:ext cx="1700212" cy="3386138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4" name="Google Shape;514;p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Client-server </a:t>
            </a:r>
            <a:r>
              <a:rPr lang="en-US"/>
              <a:t>p</a:t>
            </a:r>
            <a:r>
              <a:rPr lang="en-US" sz="4400"/>
              <a:t>aradigm</a:t>
            </a:r>
            <a:endParaRPr sz="4400"/>
          </a:p>
        </p:txBody>
      </p:sp>
      <p:sp>
        <p:nvSpPr>
          <p:cNvPr id="515" name="Google Shape;515;p3"/>
          <p:cNvSpPr txBox="1"/>
          <p:nvPr/>
        </p:nvSpPr>
        <p:spPr>
          <a:xfrm>
            <a:off x="889178" y="1260346"/>
            <a:ext cx="5968498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server: 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always-on host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permanent IP address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often in data centers, for scaling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clients: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contact, communicate with server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have dynamic IP addresses</a:t>
            </a:r>
            <a:endParaRPr/>
          </a:p>
          <a:p>
            <a:pPr indent="-233362" lvl="0" marL="4667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communicate directly with each other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HTTP, IMAP, FTP</a:t>
            </a:r>
            <a:endParaRPr/>
          </a:p>
        </p:txBody>
      </p:sp>
      <p:grpSp>
        <p:nvGrpSpPr>
          <p:cNvPr id="516" name="Google Shape;516;p3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517" name="Google Shape;517;p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3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523" name="Google Shape;523;p3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" name="Google Shape;525;p3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3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527" name="Google Shape;527;p3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9" name="Google Shape;529;p3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3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532" name="Google Shape;532;p3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5" name="Google Shape;535;p3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536" name="Google Shape;536;p3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" name="Google Shape;538;p3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0"/>
          <p:cNvSpPr/>
          <p:nvPr/>
        </p:nvSpPr>
        <p:spPr>
          <a:xfrm>
            <a:off x="829733" y="4064001"/>
            <a:ext cx="6403933" cy="2297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.97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.0015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end-end delay  =  Internet delay +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access link delay + LAN delay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 2 sec + minutes + usecs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30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Option 1: buy a faster access link</a:t>
            </a:r>
            <a:endParaRPr sz="4400"/>
          </a:p>
        </p:txBody>
      </p:sp>
      <p:cxnSp>
        <p:nvCxnSpPr>
          <p:cNvPr id="2019" name="Google Shape;2019;p30"/>
          <p:cNvCxnSpPr/>
          <p:nvPr/>
        </p:nvCxnSpPr>
        <p:spPr>
          <a:xfrm>
            <a:off x="8083455" y="2487883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30"/>
          <p:cNvSpPr txBox="1"/>
          <p:nvPr/>
        </p:nvSpPr>
        <p:spPr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021" name="Google Shape;2021;p30"/>
          <p:cNvCxnSpPr/>
          <p:nvPr/>
        </p:nvCxnSpPr>
        <p:spPr>
          <a:xfrm>
            <a:off x="8893080" y="2106883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30"/>
          <p:cNvCxnSpPr/>
          <p:nvPr/>
        </p:nvCxnSpPr>
        <p:spPr>
          <a:xfrm flipH="1">
            <a:off x="9521730" y="2144983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30"/>
          <p:cNvCxnSpPr/>
          <p:nvPr/>
        </p:nvCxnSpPr>
        <p:spPr>
          <a:xfrm flipH="1">
            <a:off x="9978930" y="2306908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30"/>
          <p:cNvCxnSpPr/>
          <p:nvPr/>
        </p:nvCxnSpPr>
        <p:spPr>
          <a:xfrm rot="10800000">
            <a:off x="10140855" y="3068908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5" name="Google Shape;2025;p30"/>
          <p:cNvSpPr/>
          <p:nvPr/>
        </p:nvSpPr>
        <p:spPr>
          <a:xfrm>
            <a:off x="8158067" y="2111064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0"/>
          <p:cNvSpPr txBox="1"/>
          <p:nvPr/>
        </p:nvSpPr>
        <p:spPr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0"/>
          <p:cNvSpPr/>
          <p:nvPr/>
        </p:nvSpPr>
        <p:spPr>
          <a:xfrm>
            <a:off x="7762780" y="4516708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8" name="Google Shape;2028;p30"/>
          <p:cNvCxnSpPr/>
          <p:nvPr/>
        </p:nvCxnSpPr>
        <p:spPr>
          <a:xfrm flipH="1">
            <a:off x="8197755" y="4780233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30"/>
          <p:cNvCxnSpPr/>
          <p:nvPr/>
        </p:nvCxnSpPr>
        <p:spPr>
          <a:xfrm flipH="1">
            <a:off x="8707342" y="4827858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30"/>
          <p:cNvCxnSpPr/>
          <p:nvPr/>
        </p:nvCxnSpPr>
        <p:spPr>
          <a:xfrm flipH="1">
            <a:off x="9245505" y="4834208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30"/>
          <p:cNvCxnSpPr/>
          <p:nvPr/>
        </p:nvCxnSpPr>
        <p:spPr>
          <a:xfrm>
            <a:off x="9407430" y="3545158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30"/>
          <p:cNvSpPr txBox="1"/>
          <p:nvPr/>
        </p:nvSpPr>
        <p:spPr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30"/>
          <p:cNvSpPr txBox="1"/>
          <p:nvPr/>
        </p:nvSpPr>
        <p:spPr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0"/>
          <p:cNvSpPr txBox="1"/>
          <p:nvPr/>
        </p:nvSpPr>
        <p:spPr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5" name="Google Shape;2035;p30"/>
          <p:cNvGrpSpPr/>
          <p:nvPr/>
        </p:nvGrpSpPr>
        <p:grpSpPr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036" name="Google Shape;2036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1" name="Google Shape;2041;p3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042" name="Google Shape;2042;p3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3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4" name="Google Shape;2044;p3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5" name="Google Shape;2045;p3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046" name="Google Shape;2046;p3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3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8" name="Google Shape;2048;p3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0" name="Google Shape;2050;p3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051" name="Google Shape;2051;p3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3" name="Google Shape;2053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4" name="Google Shape;2054;p3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055" name="Google Shape;2055;p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7" name="Google Shape;2057;p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30"/>
          <p:cNvGrpSpPr/>
          <p:nvPr/>
        </p:nvGrpSpPr>
        <p:grpSpPr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descr="desktop_computer_stylized_medium" id="2069" name="Google Shape;2069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0" name="Google Shape;2070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1" name="Google Shape;2071;p30"/>
          <p:cNvGrpSpPr/>
          <p:nvPr/>
        </p:nvGrpSpPr>
        <p:grpSpPr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2072" name="Google Shape;2072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7" name="Google Shape;2077;p3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078" name="Google Shape;2078;p3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3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0" name="Google Shape;2080;p3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1" name="Google Shape;2081;p3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082" name="Google Shape;2082;p3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3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4" name="Google Shape;2084;p3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6" name="Google Shape;2086;p3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087" name="Google Shape;2087;p3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9" name="Google Shape;2089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0" name="Google Shape;2090;p3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091" name="Google Shape;2091;p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93" name="Google Shape;2093;p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30"/>
          <p:cNvGrpSpPr/>
          <p:nvPr/>
        </p:nvGrpSpPr>
        <p:grpSpPr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2105" name="Google Shape;2105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0" name="Google Shape;2110;p3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111" name="Google Shape;2111;p3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3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3" name="Google Shape;2113;p3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4" name="Google Shape;2114;p3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115" name="Google Shape;2115;p3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3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7" name="Google Shape;2117;p3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9" name="Google Shape;2119;p3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120" name="Google Shape;2120;p3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2" name="Google Shape;2122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3" name="Google Shape;2123;p3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124" name="Google Shape;2124;p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26" name="Google Shape;2126;p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7" name="Google Shape;2137;p30"/>
          <p:cNvGrpSpPr/>
          <p:nvPr/>
        </p:nvGrpSpPr>
        <p:grpSpPr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2138" name="Google Shape;2138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3" name="Google Shape;2143;p3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144" name="Google Shape;2144;p3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3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46" name="Google Shape;2146;p3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7" name="Google Shape;2147;p3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148" name="Google Shape;2148;p3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0" name="Google Shape;2150;p3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2" name="Google Shape;2152;p3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153" name="Google Shape;2153;p3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5" name="Google Shape;2155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56" name="Google Shape;2156;p3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157" name="Google Shape;2157;p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59" name="Google Shape;2159;p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0" name="Google Shape;2170;p30"/>
          <p:cNvGrpSpPr/>
          <p:nvPr/>
        </p:nvGrpSpPr>
        <p:grpSpPr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2171" name="Google Shape;2171;p3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6" name="Google Shape;2176;p30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177" name="Google Shape;2177;p30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30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9" name="Google Shape;2179;p30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0" name="Google Shape;2180;p30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181" name="Google Shape;2181;p30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30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3" name="Google Shape;2183;p30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5" name="Google Shape;2185;p30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186" name="Google Shape;2186;p30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30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8" name="Google Shape;2188;p3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89" name="Google Shape;2189;p30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190" name="Google Shape;2190;p30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30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92" name="Google Shape;2192;p30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3" name="Google Shape;2203;p30"/>
          <p:cNvGrpSpPr/>
          <p:nvPr/>
        </p:nvGrpSpPr>
        <p:grpSpPr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descr="desktop_computer_stylized_medium" id="2204" name="Google Shape;2204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5" name="Google Shape;2205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6" name="Google Shape;2206;p30"/>
          <p:cNvGrpSpPr/>
          <p:nvPr/>
        </p:nvGrpSpPr>
        <p:grpSpPr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descr="desktop_computer_stylized_medium" id="2207" name="Google Shape;2207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8" name="Google Shape;2208;p3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30"/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2210" name="Google Shape;2210;p3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12" name="Google Shape;2212;p3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3" name="Google Shape;2213;p3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3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6" name="Google Shape;2216;p3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7" name="Google Shape;2217;p30"/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2218" name="Google Shape;2218;p3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20" name="Google Shape;2220;p3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1" name="Google Shape;2221;p3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3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3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3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25" name="Google Shape;2225;p30"/>
          <p:cNvSpPr/>
          <p:nvPr/>
        </p:nvSpPr>
        <p:spPr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request rate from browsers to origin servers: 15/sec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data rate to browsers: 1.50 Mbps</a:t>
            </a:r>
            <a:endParaRPr/>
          </a:p>
        </p:txBody>
      </p:sp>
      <p:grpSp>
        <p:nvGrpSpPr>
          <p:cNvPr id="2226" name="Google Shape;2226;p30"/>
          <p:cNvGrpSpPr/>
          <p:nvPr/>
        </p:nvGrpSpPr>
        <p:grpSpPr>
          <a:xfrm>
            <a:off x="3269205" y="1370475"/>
            <a:ext cx="7974440" cy="2642996"/>
            <a:chOff x="3269205" y="1370475"/>
            <a:chExt cx="7974440" cy="2642996"/>
          </a:xfrm>
        </p:grpSpPr>
        <p:grpSp>
          <p:nvGrpSpPr>
            <p:cNvPr id="2227" name="Google Shape;2227;p30"/>
            <p:cNvGrpSpPr/>
            <p:nvPr/>
          </p:nvGrpSpPr>
          <p:grpSpPr>
            <a:xfrm>
              <a:off x="3269205" y="1370475"/>
              <a:ext cx="2248984" cy="736408"/>
              <a:chOff x="4785771" y="3827302"/>
              <a:chExt cx="2248984" cy="736408"/>
            </a:xfrm>
          </p:grpSpPr>
          <p:sp>
            <p:nvSpPr>
              <p:cNvPr id="2228" name="Google Shape;2228;p30"/>
              <p:cNvSpPr txBox="1"/>
              <p:nvPr/>
            </p:nvSpPr>
            <p:spPr>
              <a:xfrm>
                <a:off x="5449268" y="3827302"/>
                <a:ext cx="158548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154 Mbps</a:t>
                </a:r>
                <a:endParaRPr/>
              </a:p>
            </p:txBody>
          </p:sp>
          <p:sp>
            <p:nvSpPr>
              <p:cNvPr id="2229" name="Google Shape;2229;p30"/>
              <p:cNvSpPr/>
              <p:nvPr/>
            </p:nvSpPr>
            <p:spPr>
              <a:xfrm>
                <a:off x="4785771" y="4223523"/>
                <a:ext cx="611420" cy="340187"/>
              </a:xfrm>
              <a:prstGeom prst="rect">
                <a:avLst/>
              </a:prstGeom>
              <a:solidFill>
                <a:schemeClr val="lt1">
                  <a:alpha val="6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30" name="Google Shape;2230;p30"/>
              <p:cNvCxnSpPr/>
              <p:nvPr/>
            </p:nvCxnSpPr>
            <p:spPr>
              <a:xfrm flipH="1" rot="10800000">
                <a:off x="4828478" y="4140660"/>
                <a:ext cx="680225" cy="4230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231" name="Google Shape;2231;p30"/>
            <p:cNvGrpSpPr/>
            <p:nvPr/>
          </p:nvGrpSpPr>
          <p:grpSpPr>
            <a:xfrm>
              <a:off x="9113107" y="3496571"/>
              <a:ext cx="2130538" cy="516900"/>
              <a:chOff x="4352719" y="3567941"/>
              <a:chExt cx="2130538" cy="516900"/>
            </a:xfrm>
          </p:grpSpPr>
          <p:sp>
            <p:nvSpPr>
              <p:cNvPr id="2232" name="Google Shape;2232;p30"/>
              <p:cNvSpPr txBox="1"/>
              <p:nvPr/>
            </p:nvSpPr>
            <p:spPr>
              <a:xfrm>
                <a:off x="4897770" y="3567941"/>
                <a:ext cx="158548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154 Mbps</a:t>
                </a:r>
                <a:endParaRPr/>
              </a:p>
            </p:txBody>
          </p:sp>
          <p:sp>
            <p:nvSpPr>
              <p:cNvPr id="2233" name="Google Shape;2233;p30"/>
              <p:cNvSpPr/>
              <p:nvPr/>
            </p:nvSpPr>
            <p:spPr>
              <a:xfrm>
                <a:off x="4352719" y="3822059"/>
                <a:ext cx="527164" cy="262782"/>
              </a:xfrm>
              <a:prstGeom prst="rect">
                <a:avLst/>
              </a:prstGeom>
              <a:solidFill>
                <a:schemeClr val="lt1">
                  <a:alpha val="6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34" name="Google Shape;2234;p30"/>
              <p:cNvCxnSpPr/>
              <p:nvPr/>
            </p:nvCxnSpPr>
            <p:spPr>
              <a:xfrm flipH="1" rot="10800000">
                <a:off x="4459229" y="3805441"/>
                <a:ext cx="554004" cy="2371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235" name="Google Shape;2235;p30"/>
          <p:cNvGrpSpPr/>
          <p:nvPr/>
        </p:nvGrpSpPr>
        <p:grpSpPr>
          <a:xfrm>
            <a:off x="4067394" y="4387359"/>
            <a:ext cx="2583033" cy="461665"/>
            <a:chOff x="4114801" y="3880785"/>
            <a:chExt cx="2583033" cy="461665"/>
          </a:xfrm>
        </p:grpSpPr>
        <p:sp>
          <p:nvSpPr>
            <p:cNvPr id="2236" name="Google Shape;2236;p30"/>
            <p:cNvSpPr txBox="1"/>
            <p:nvPr/>
          </p:nvSpPr>
          <p:spPr>
            <a:xfrm>
              <a:off x="5112347" y="3880785"/>
              <a:ext cx="15854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.0097</a:t>
              </a: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4114801" y="3955100"/>
              <a:ext cx="498412" cy="340187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8" name="Google Shape;2238;p30"/>
            <p:cNvCxnSpPr/>
            <p:nvPr/>
          </p:nvCxnSpPr>
          <p:spPr>
            <a:xfrm>
              <a:off x="4234070" y="4117024"/>
              <a:ext cx="936703" cy="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39" name="Google Shape;2239;p30"/>
          <p:cNvGrpSpPr/>
          <p:nvPr/>
        </p:nvGrpSpPr>
        <p:grpSpPr>
          <a:xfrm>
            <a:off x="4351868" y="5927346"/>
            <a:ext cx="3101886" cy="698305"/>
            <a:chOff x="3557204" y="3415545"/>
            <a:chExt cx="3101886" cy="698305"/>
          </a:xfrm>
        </p:grpSpPr>
        <p:sp>
          <p:nvSpPr>
            <p:cNvPr id="2240" name="Google Shape;2240;p30"/>
            <p:cNvSpPr txBox="1"/>
            <p:nvPr/>
          </p:nvSpPr>
          <p:spPr>
            <a:xfrm>
              <a:off x="5555973" y="3652185"/>
              <a:ext cx="11031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msecs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3557204" y="3415545"/>
              <a:ext cx="1041334" cy="337988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2" name="Google Shape;2242;p30"/>
            <p:cNvCxnSpPr/>
            <p:nvPr/>
          </p:nvCxnSpPr>
          <p:spPr>
            <a:xfrm>
              <a:off x="3662316" y="3504654"/>
              <a:ext cx="1983056" cy="461665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43" name="Google Shape;2243;p30"/>
          <p:cNvSpPr txBox="1"/>
          <p:nvPr/>
        </p:nvSpPr>
        <p:spPr>
          <a:xfrm>
            <a:off x="870724" y="6212256"/>
            <a:ext cx="45657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Cost: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faster access link (expensive!)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31"/>
          <p:cNvSpPr/>
          <p:nvPr/>
        </p:nvSpPr>
        <p:spPr>
          <a:xfrm>
            <a:off x="922868" y="4719957"/>
            <a:ext cx="6361287" cy="2302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 utilization: .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end-end delay  =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50" name="Google Shape;2250;p31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Option 2: install a web cache</a:t>
            </a:r>
            <a:endParaRPr sz="4400"/>
          </a:p>
        </p:txBody>
      </p:sp>
      <p:cxnSp>
        <p:nvCxnSpPr>
          <p:cNvPr id="2251" name="Google Shape;2251;p31"/>
          <p:cNvCxnSpPr/>
          <p:nvPr/>
        </p:nvCxnSpPr>
        <p:spPr>
          <a:xfrm>
            <a:off x="8083455" y="2487883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31"/>
          <p:cNvSpPr txBox="1"/>
          <p:nvPr/>
        </p:nvSpPr>
        <p:spPr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253" name="Google Shape;2253;p31"/>
          <p:cNvCxnSpPr/>
          <p:nvPr/>
        </p:nvCxnSpPr>
        <p:spPr>
          <a:xfrm>
            <a:off x="8893080" y="2106883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31"/>
          <p:cNvCxnSpPr/>
          <p:nvPr/>
        </p:nvCxnSpPr>
        <p:spPr>
          <a:xfrm flipH="1">
            <a:off x="9521730" y="2144983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31"/>
          <p:cNvCxnSpPr/>
          <p:nvPr/>
        </p:nvCxnSpPr>
        <p:spPr>
          <a:xfrm flipH="1">
            <a:off x="9978930" y="2306908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31"/>
          <p:cNvCxnSpPr/>
          <p:nvPr/>
        </p:nvCxnSpPr>
        <p:spPr>
          <a:xfrm rot="10800000">
            <a:off x="10140855" y="3068908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7" name="Google Shape;2257;p31"/>
          <p:cNvSpPr/>
          <p:nvPr/>
        </p:nvSpPr>
        <p:spPr>
          <a:xfrm>
            <a:off x="8158067" y="2111064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31"/>
          <p:cNvSpPr txBox="1"/>
          <p:nvPr/>
        </p:nvSpPr>
        <p:spPr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31"/>
          <p:cNvSpPr/>
          <p:nvPr/>
        </p:nvSpPr>
        <p:spPr>
          <a:xfrm>
            <a:off x="7763006" y="4514213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0" name="Google Shape;2260;p31"/>
          <p:cNvCxnSpPr/>
          <p:nvPr/>
        </p:nvCxnSpPr>
        <p:spPr>
          <a:xfrm flipH="1">
            <a:off x="8197755" y="4780233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31"/>
          <p:cNvCxnSpPr/>
          <p:nvPr/>
        </p:nvCxnSpPr>
        <p:spPr>
          <a:xfrm flipH="1">
            <a:off x="8707342" y="4827858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31"/>
          <p:cNvCxnSpPr/>
          <p:nvPr/>
        </p:nvCxnSpPr>
        <p:spPr>
          <a:xfrm flipH="1">
            <a:off x="9245505" y="4834208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31"/>
          <p:cNvCxnSpPr/>
          <p:nvPr/>
        </p:nvCxnSpPr>
        <p:spPr>
          <a:xfrm>
            <a:off x="9407430" y="3545158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4" name="Google Shape;2264;p31"/>
          <p:cNvSpPr txBox="1"/>
          <p:nvPr/>
        </p:nvSpPr>
        <p:spPr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31"/>
          <p:cNvSpPr txBox="1"/>
          <p:nvPr/>
        </p:nvSpPr>
        <p:spPr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31"/>
          <p:cNvSpPr txBox="1"/>
          <p:nvPr/>
        </p:nvSpPr>
        <p:spPr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7" name="Google Shape;2267;p31"/>
          <p:cNvGrpSpPr/>
          <p:nvPr/>
        </p:nvGrpSpPr>
        <p:grpSpPr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268" name="Google Shape;2268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3" name="Google Shape;2273;p3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274" name="Google Shape;2274;p3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3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6" name="Google Shape;2276;p3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7" name="Google Shape;2277;p3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278" name="Google Shape;2278;p3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3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0" name="Google Shape;2280;p3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2" name="Google Shape;2282;p3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283" name="Google Shape;2283;p3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3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5" name="Google Shape;2285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6" name="Google Shape;2286;p3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287" name="Google Shape;2287;p3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9" name="Google Shape;2289;p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0" name="Google Shape;2300;p31"/>
          <p:cNvGrpSpPr/>
          <p:nvPr/>
        </p:nvGrpSpPr>
        <p:grpSpPr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descr="desktop_computer_stylized_medium" id="2301" name="Google Shape;230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2" name="Google Shape;2302;p3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3" name="Google Shape;2303;p31"/>
          <p:cNvGrpSpPr/>
          <p:nvPr/>
        </p:nvGrpSpPr>
        <p:grpSpPr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2304" name="Google Shape;2304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9" name="Google Shape;2309;p3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10" name="Google Shape;2310;p3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3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2" name="Google Shape;2312;p3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3" name="Google Shape;2313;p3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14" name="Google Shape;2314;p3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3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6" name="Google Shape;2316;p3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8" name="Google Shape;2318;p3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19" name="Google Shape;2319;p3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3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1" name="Google Shape;2321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2" name="Google Shape;2322;p3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23" name="Google Shape;2323;p3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5" name="Google Shape;2325;p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6" name="Google Shape;2336;p31"/>
          <p:cNvGrpSpPr/>
          <p:nvPr/>
        </p:nvGrpSpPr>
        <p:grpSpPr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2337" name="Google Shape;2337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2" name="Google Shape;2342;p3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43" name="Google Shape;2343;p3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3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5" name="Google Shape;2345;p3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6" name="Google Shape;2346;p3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47" name="Google Shape;2347;p3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3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49" name="Google Shape;2349;p3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1" name="Google Shape;2351;p3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52" name="Google Shape;2352;p3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3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4" name="Google Shape;2354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3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56" name="Google Shape;2356;p3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58" name="Google Shape;2358;p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9" name="Google Shape;2369;p31"/>
          <p:cNvGrpSpPr/>
          <p:nvPr/>
        </p:nvGrpSpPr>
        <p:grpSpPr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2370" name="Google Shape;2370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5" name="Google Shape;2375;p3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376" name="Google Shape;2376;p3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3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8" name="Google Shape;2378;p3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9" name="Google Shape;2379;p3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380" name="Google Shape;2380;p3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3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2" name="Google Shape;2382;p3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4" name="Google Shape;2384;p3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385" name="Google Shape;2385;p3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3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87" name="Google Shape;2387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8" name="Google Shape;2388;p3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389" name="Google Shape;2389;p3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91" name="Google Shape;2391;p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2" name="Google Shape;2402;p31"/>
          <p:cNvGrpSpPr/>
          <p:nvPr/>
        </p:nvGrpSpPr>
        <p:grpSpPr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2403" name="Google Shape;2403;p3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8" name="Google Shape;2408;p31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409" name="Google Shape;2409;p31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31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1" name="Google Shape;2411;p31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2" name="Google Shape;2412;p31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413" name="Google Shape;2413;p31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31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15" name="Google Shape;2415;p31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7" name="Google Shape;2417;p31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418" name="Google Shape;2418;p31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31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0" name="Google Shape;2420;p3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1" name="Google Shape;2421;p31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422" name="Google Shape;2422;p31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31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4" name="Google Shape;2424;p31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5" name="Google Shape;2435;p31"/>
          <p:cNvGrpSpPr/>
          <p:nvPr/>
        </p:nvGrpSpPr>
        <p:grpSpPr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descr="desktop_computer_stylized_medium" id="2436" name="Google Shape;243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7" name="Google Shape;2437;p3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8" name="Google Shape;2438;p31"/>
          <p:cNvGrpSpPr/>
          <p:nvPr/>
        </p:nvGrpSpPr>
        <p:grpSpPr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descr="desktop_computer_stylized_medium" id="2439" name="Google Shape;2439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0" name="Google Shape;2440;p3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2442" name="Google Shape;2442;p3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44" name="Google Shape;2444;p3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45" name="Google Shape;2445;p3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49" name="Google Shape;2449;p31"/>
          <p:cNvSpPr/>
          <p:nvPr/>
        </p:nvSpPr>
        <p:spPr>
          <a:xfrm>
            <a:off x="870724" y="1362307"/>
            <a:ext cx="6123957" cy="251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rate: 1.54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 from institutional router to server: 2 sec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object size: 100K bits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request rate from browsers to origin servers: 15/sec</a:t>
            </a:r>
            <a:endParaRPr/>
          </a:p>
          <a:p>
            <a:pPr indent="-342900" lvl="1" marL="8001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avg data rate to browsers: 1.50 Mbps</a:t>
            </a:r>
            <a:endParaRPr/>
          </a:p>
        </p:txBody>
      </p:sp>
      <p:grpSp>
        <p:nvGrpSpPr>
          <p:cNvPr id="2450" name="Google Shape;2450;p31"/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2451" name="Google Shape;2451;p3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453" name="Google Shape;2453;p3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4" name="Google Shape;2454;p3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3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3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58" name="Google Shape;2458;p31"/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2459" name="Google Shape;2459;p31"/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0" name="Google Shape;2460;p31"/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cxnSp>
            <p:nvCxnSpPr>
              <p:cNvPr id="2461" name="Google Shape;2461;p31"/>
              <p:cNvCxnSpPr/>
              <p:nvPr/>
            </p:nvCxnSpPr>
            <p:spPr>
              <a:xfrm>
                <a:off x="10966625" y="5189290"/>
                <a:ext cx="76200" cy="32226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62" name="Google Shape;2462;p31"/>
              <p:cNvGrpSpPr/>
              <p:nvPr/>
            </p:nvGrpSpPr>
            <p:grpSpPr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2463" name="Google Shape;2463;p31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4" name="Google Shape;2464;p31"/>
                <p:cNvSpPr/>
                <p:nvPr/>
              </p:nvSpPr>
              <p:spPr>
                <a:xfrm>
                  <a:off x="4206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5" name="Google Shape;2465;p31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6" name="Google Shape;2466;p31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7" name="Google Shape;2467;p31"/>
                <p:cNvSpPr/>
                <p:nvPr/>
              </p:nvSpPr>
              <p:spPr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68" name="Google Shape;2468;p31"/>
                <p:cNvGrpSpPr/>
                <p:nvPr/>
              </p:nvGrpSpPr>
              <p:grpSpPr>
                <a:xfrm>
                  <a:off x="4751" y="667"/>
                  <a:ext cx="581" cy="145"/>
                  <a:chOff x="616" y="2567"/>
                  <a:chExt cx="725" cy="139"/>
                </a:xfrm>
              </p:grpSpPr>
              <p:sp>
                <p:nvSpPr>
                  <p:cNvPr id="2469" name="Google Shape;2469;p31"/>
                  <p:cNvSpPr/>
                  <p:nvPr/>
                </p:nvSpPr>
                <p:spPr>
                  <a:xfrm>
                    <a:off x="616" y="2567"/>
                    <a:ext cx="725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0" name="Google Shape;2470;p31"/>
                  <p:cNvSpPr/>
                  <p:nvPr/>
                </p:nvSpPr>
                <p:spPr>
                  <a:xfrm>
                    <a:off x="631" y="2586"/>
                    <a:ext cx="695" cy="101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71" name="Google Shape;2471;p31"/>
                <p:cNvSpPr/>
                <p:nvPr/>
              </p:nvSpPr>
              <p:spPr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72" name="Google Shape;2472;p31"/>
                <p:cNvGrpSpPr/>
                <p:nvPr/>
              </p:nvGrpSpPr>
              <p:grpSpPr>
                <a:xfrm>
                  <a:off x="4745" y="997"/>
                  <a:ext cx="581" cy="132"/>
                  <a:chOff x="611" y="2571"/>
                  <a:chExt cx="725" cy="137"/>
                </a:xfrm>
              </p:grpSpPr>
              <p:sp>
                <p:nvSpPr>
                  <p:cNvPr id="2473" name="Google Shape;2473;p31"/>
                  <p:cNvSpPr/>
                  <p:nvPr/>
                </p:nvSpPr>
                <p:spPr>
                  <a:xfrm>
                    <a:off x="611" y="2571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4" name="Google Shape;2474;p31"/>
                  <p:cNvSpPr/>
                  <p:nvPr/>
                </p:nvSpPr>
                <p:spPr>
                  <a:xfrm>
                    <a:off x="626" y="2584"/>
                    <a:ext cx="695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75" name="Google Shape;2475;p31"/>
                <p:cNvSpPr/>
                <p:nvPr/>
              </p:nvSpPr>
              <p:spPr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6" name="Google Shape;2476;p31"/>
                <p:cNvSpPr/>
                <p:nvPr/>
              </p:nvSpPr>
              <p:spPr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77" name="Google Shape;2477;p31"/>
                <p:cNvGrpSpPr/>
                <p:nvPr/>
              </p:nvGrpSpPr>
              <p:grpSpPr>
                <a:xfrm>
                  <a:off x="4733" y="1630"/>
                  <a:ext cx="587" cy="146"/>
                  <a:chOff x="611" y="2571"/>
                  <a:chExt cx="731" cy="134"/>
                </a:xfrm>
              </p:grpSpPr>
              <p:sp>
                <p:nvSpPr>
                  <p:cNvPr id="2478" name="Google Shape;2478;p31"/>
                  <p:cNvSpPr/>
                  <p:nvPr/>
                </p:nvSpPr>
                <p:spPr>
                  <a:xfrm>
                    <a:off x="611" y="2571"/>
                    <a:ext cx="731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9" name="Google Shape;2479;p31"/>
                  <p:cNvSpPr/>
                  <p:nvPr/>
                </p:nvSpPr>
                <p:spPr>
                  <a:xfrm>
                    <a:off x="626" y="2589"/>
                    <a:ext cx="701" cy="9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80" name="Google Shape;2480;p31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481" name="Google Shape;2481;p31"/>
                <p:cNvGrpSpPr/>
                <p:nvPr/>
              </p:nvGrpSpPr>
              <p:grpSpPr>
                <a:xfrm>
                  <a:off x="4739" y="1327"/>
                  <a:ext cx="580" cy="139"/>
                  <a:chOff x="614" y="2568"/>
                  <a:chExt cx="723" cy="139"/>
                </a:xfrm>
              </p:grpSpPr>
              <p:sp>
                <p:nvSpPr>
                  <p:cNvPr id="2482" name="Google Shape;2482;p31"/>
                  <p:cNvSpPr/>
                  <p:nvPr/>
                </p:nvSpPr>
                <p:spPr>
                  <a:xfrm>
                    <a:off x="614" y="2568"/>
                    <a:ext cx="723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3" name="Google Shape;2483;p31"/>
                  <p:cNvSpPr/>
                  <p:nvPr/>
                </p:nvSpPr>
                <p:spPr>
                  <a:xfrm>
                    <a:off x="629" y="2581"/>
                    <a:ext cx="694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484" name="Google Shape;2484;p31"/>
                <p:cNvSpPr/>
                <p:nvPr/>
              </p:nvSpPr>
              <p:spPr>
                <a:xfrm>
                  <a:off x="5248" y="429"/>
                  <a:ext cx="72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5" name="Google Shape;2485;p31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6" name="Google Shape;2486;p31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7" name="Google Shape;2487;p31"/>
                <p:cNvSpPr/>
                <p:nvPr/>
              </p:nvSpPr>
              <p:spPr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8" name="Google Shape;2488;p31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9" name="Google Shape;2489;p31"/>
                <p:cNvSpPr/>
                <p:nvPr/>
              </p:nvSpPr>
              <p:spPr>
                <a:xfrm>
                  <a:off x="4140" y="2680"/>
                  <a:ext cx="1197" cy="14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0" name="Google Shape;2490;p31"/>
                <p:cNvSpPr/>
                <p:nvPr/>
              </p:nvSpPr>
              <p:spPr>
                <a:xfrm>
                  <a:off x="4206" y="2713"/>
                  <a:ext cx="1072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1" name="Google Shape;2491;p31"/>
                <p:cNvSpPr/>
                <p:nvPr/>
              </p:nvSpPr>
              <p:spPr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2" name="Google Shape;2492;p31"/>
                <p:cNvSpPr/>
                <p:nvPr/>
              </p:nvSpPr>
              <p:spPr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3" name="Google Shape;2493;p31"/>
                <p:cNvSpPr/>
                <p:nvPr/>
              </p:nvSpPr>
              <p:spPr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4" name="Google Shape;2494;p31"/>
                <p:cNvSpPr/>
                <p:nvPr/>
              </p:nvSpPr>
              <p:spPr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95" name="Google Shape;2495;p31"/>
          <p:cNvSpPr txBox="1"/>
          <p:nvPr/>
        </p:nvSpPr>
        <p:spPr>
          <a:xfrm>
            <a:off x="4483372" y="5180762"/>
            <a:ext cx="2818464" cy="690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How to compute link 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utilization, delay?</a:t>
            </a:r>
            <a:endParaRPr/>
          </a:p>
        </p:txBody>
      </p:sp>
      <p:sp>
        <p:nvSpPr>
          <p:cNvPr id="2496" name="Google Shape;2496;p31"/>
          <p:cNvSpPr txBox="1"/>
          <p:nvPr/>
        </p:nvSpPr>
        <p:spPr>
          <a:xfrm>
            <a:off x="853791" y="4053039"/>
            <a:ext cx="3306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Cost: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web cache (cheap!)</a:t>
            </a:r>
            <a:endParaRPr/>
          </a:p>
        </p:txBody>
      </p:sp>
      <p:sp>
        <p:nvSpPr>
          <p:cNvPr id="2497" name="Google Shape;2497;p31"/>
          <p:cNvSpPr txBox="1"/>
          <p:nvPr/>
        </p:nvSpPr>
        <p:spPr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local web cache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32"/>
          <p:cNvSpPr txBox="1"/>
          <p:nvPr>
            <p:ph type="title"/>
          </p:nvPr>
        </p:nvSpPr>
        <p:spPr>
          <a:xfrm>
            <a:off x="798691" y="379879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Calculating access link utilization, end-end delay with cache:</a:t>
            </a:r>
            <a:endParaRPr/>
          </a:p>
        </p:txBody>
      </p:sp>
      <p:cxnSp>
        <p:nvCxnSpPr>
          <p:cNvPr id="2504" name="Google Shape;2504;p32"/>
          <p:cNvCxnSpPr/>
          <p:nvPr/>
        </p:nvCxnSpPr>
        <p:spPr>
          <a:xfrm>
            <a:off x="8083455" y="2487883"/>
            <a:ext cx="285750" cy="1143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32"/>
          <p:cNvSpPr txBox="1"/>
          <p:nvPr/>
        </p:nvSpPr>
        <p:spPr>
          <a:xfrm>
            <a:off x="10512330" y="1902096"/>
            <a:ext cx="933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endParaRPr/>
          </a:p>
        </p:txBody>
      </p:sp>
      <p:cxnSp>
        <p:nvCxnSpPr>
          <p:cNvPr id="2506" name="Google Shape;2506;p32"/>
          <p:cNvCxnSpPr/>
          <p:nvPr/>
        </p:nvCxnSpPr>
        <p:spPr>
          <a:xfrm>
            <a:off x="8893080" y="2106883"/>
            <a:ext cx="66675" cy="2762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32"/>
          <p:cNvCxnSpPr/>
          <p:nvPr/>
        </p:nvCxnSpPr>
        <p:spPr>
          <a:xfrm flipH="1">
            <a:off x="9521730" y="2144983"/>
            <a:ext cx="9525" cy="238125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32"/>
          <p:cNvCxnSpPr/>
          <p:nvPr/>
        </p:nvCxnSpPr>
        <p:spPr>
          <a:xfrm flipH="1">
            <a:off x="9978930" y="2306908"/>
            <a:ext cx="133350" cy="20955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32"/>
          <p:cNvCxnSpPr/>
          <p:nvPr/>
        </p:nvCxnSpPr>
        <p:spPr>
          <a:xfrm rot="10800000">
            <a:off x="10140855" y="3068908"/>
            <a:ext cx="247650" cy="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0" name="Google Shape;2510;p32"/>
          <p:cNvSpPr/>
          <p:nvPr/>
        </p:nvSpPr>
        <p:spPr>
          <a:xfrm>
            <a:off x="8158067" y="2111064"/>
            <a:ext cx="2174875" cy="1581150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32"/>
          <p:cNvSpPr txBox="1"/>
          <p:nvPr/>
        </p:nvSpPr>
        <p:spPr>
          <a:xfrm>
            <a:off x="8874030" y="2432321"/>
            <a:ext cx="9318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Internet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32"/>
          <p:cNvSpPr/>
          <p:nvPr/>
        </p:nvSpPr>
        <p:spPr>
          <a:xfrm>
            <a:off x="7748492" y="4470671"/>
            <a:ext cx="2965450" cy="1390650"/>
          </a:xfrm>
          <a:custGeom>
            <a:rect b="b" l="l" r="r" t="t"/>
            <a:pathLst>
              <a:path extrusionOk="0" h="876" w="1868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3" name="Google Shape;2513;p32"/>
          <p:cNvCxnSpPr/>
          <p:nvPr/>
        </p:nvCxnSpPr>
        <p:spPr>
          <a:xfrm flipH="1">
            <a:off x="8197755" y="4780233"/>
            <a:ext cx="855662" cy="431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4" name="Google Shape;2514;p32"/>
          <p:cNvCxnSpPr/>
          <p:nvPr/>
        </p:nvCxnSpPr>
        <p:spPr>
          <a:xfrm flipH="1">
            <a:off x="8707342" y="4827858"/>
            <a:ext cx="563563" cy="3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5" name="Google Shape;2515;p32"/>
          <p:cNvCxnSpPr/>
          <p:nvPr/>
        </p:nvCxnSpPr>
        <p:spPr>
          <a:xfrm flipH="1">
            <a:off x="9245505" y="4834208"/>
            <a:ext cx="149225" cy="38258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6" name="Google Shape;2516;p32"/>
          <p:cNvCxnSpPr/>
          <p:nvPr/>
        </p:nvCxnSpPr>
        <p:spPr>
          <a:xfrm>
            <a:off x="9407430" y="3545158"/>
            <a:ext cx="0" cy="1062038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7" name="Google Shape;2517;p32"/>
          <p:cNvSpPr txBox="1"/>
          <p:nvPr/>
        </p:nvSpPr>
        <p:spPr>
          <a:xfrm>
            <a:off x="7775480" y="4357958"/>
            <a:ext cx="11985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institutional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32"/>
          <p:cNvSpPr txBox="1"/>
          <p:nvPr/>
        </p:nvSpPr>
        <p:spPr>
          <a:xfrm>
            <a:off x="9783667" y="4738958"/>
            <a:ext cx="12906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Gbps LAN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32"/>
          <p:cNvSpPr txBox="1"/>
          <p:nvPr/>
        </p:nvSpPr>
        <p:spPr>
          <a:xfrm>
            <a:off x="9409017" y="3734071"/>
            <a:ext cx="11906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1.54 Mbps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link</a:t>
            </a:r>
            <a:endParaRPr b="0" i="0" sz="2400" u="none" cap="none" strike="noStrik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0" name="Google Shape;2520;p32"/>
          <p:cNvGrpSpPr/>
          <p:nvPr/>
        </p:nvGrpSpPr>
        <p:grpSpPr>
          <a:xfrm>
            <a:off x="7735792" y="2035446"/>
            <a:ext cx="377825" cy="576262"/>
            <a:chOff x="4140" y="429"/>
            <a:chExt cx="1425" cy="2396"/>
          </a:xfrm>
        </p:grpSpPr>
        <p:sp>
          <p:nvSpPr>
            <p:cNvPr id="2521" name="Google Shape;2521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6" name="Google Shape;2526;p3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27" name="Google Shape;2527;p3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9" name="Google Shape;2529;p3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0" name="Google Shape;2530;p3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531" name="Google Shape;2531;p3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3" name="Google Shape;2533;p3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5" name="Google Shape;2535;p3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536" name="Google Shape;2536;p3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8" name="Google Shape;2538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9" name="Google Shape;2539;p3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540" name="Google Shape;2540;p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3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42" name="Google Shape;2542;p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3" name="Google Shape;2553;p32"/>
          <p:cNvGrpSpPr/>
          <p:nvPr/>
        </p:nvGrpSpPr>
        <p:grpSpPr>
          <a:xfrm>
            <a:off x="7885017" y="5148533"/>
            <a:ext cx="525463" cy="557213"/>
            <a:chOff x="-44" y="1473"/>
            <a:chExt cx="981" cy="1105"/>
          </a:xfrm>
        </p:grpSpPr>
        <p:pic>
          <p:nvPicPr>
            <p:cNvPr descr="desktop_computer_stylized_medium" id="2554" name="Google Shape;255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5" name="Google Shape;2555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6" name="Google Shape;2556;p32"/>
          <p:cNvGrpSpPr/>
          <p:nvPr/>
        </p:nvGrpSpPr>
        <p:grpSpPr>
          <a:xfrm>
            <a:off x="8650192" y="1557608"/>
            <a:ext cx="377825" cy="576263"/>
            <a:chOff x="4140" y="429"/>
            <a:chExt cx="1425" cy="2396"/>
          </a:xfrm>
        </p:grpSpPr>
        <p:sp>
          <p:nvSpPr>
            <p:cNvPr id="2557" name="Google Shape;2557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2" name="Google Shape;2562;p3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63" name="Google Shape;2563;p3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5" name="Google Shape;2565;p3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6" name="Google Shape;2566;p3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567" name="Google Shape;2567;p3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9" name="Google Shape;2569;p3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1" name="Google Shape;2571;p3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572" name="Google Shape;2572;p3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4" name="Google Shape;2574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5" name="Google Shape;2575;p3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576" name="Google Shape;2576;p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8" name="Google Shape;2578;p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9" name="Google Shape;2589;p32"/>
          <p:cNvGrpSpPr/>
          <p:nvPr/>
        </p:nvGrpSpPr>
        <p:grpSpPr>
          <a:xfrm>
            <a:off x="9402667" y="1589358"/>
            <a:ext cx="377825" cy="576263"/>
            <a:chOff x="4140" y="429"/>
            <a:chExt cx="1425" cy="2396"/>
          </a:xfrm>
        </p:grpSpPr>
        <p:sp>
          <p:nvSpPr>
            <p:cNvPr id="2590" name="Google Shape;2590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5" name="Google Shape;2595;p3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596" name="Google Shape;2596;p3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8" name="Google Shape;2598;p3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9" name="Google Shape;2599;p3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00" name="Google Shape;2600;p3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4" name="Google Shape;2604;p3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605" name="Google Shape;2605;p3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3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7" name="Google Shape;2607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8" name="Google Shape;2608;p3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609" name="Google Shape;2609;p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3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1" name="Google Shape;2611;p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2" name="Google Shape;2622;p32"/>
          <p:cNvGrpSpPr/>
          <p:nvPr/>
        </p:nvGrpSpPr>
        <p:grpSpPr>
          <a:xfrm>
            <a:off x="10012267" y="1741758"/>
            <a:ext cx="377825" cy="576263"/>
            <a:chOff x="4140" y="429"/>
            <a:chExt cx="1425" cy="2396"/>
          </a:xfrm>
        </p:grpSpPr>
        <p:sp>
          <p:nvSpPr>
            <p:cNvPr id="2623" name="Google Shape;2623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8" name="Google Shape;2628;p3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629" name="Google Shape;2629;p3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3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1" name="Google Shape;2631;p3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2" name="Google Shape;2632;p3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33" name="Google Shape;2633;p3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3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5" name="Google Shape;2635;p3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7" name="Google Shape;2637;p3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638" name="Google Shape;2638;p3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3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0" name="Google Shape;2640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1" name="Google Shape;2641;p3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642" name="Google Shape;2642;p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3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44" name="Google Shape;2644;p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5" name="Google Shape;2655;p32"/>
          <p:cNvGrpSpPr/>
          <p:nvPr/>
        </p:nvGrpSpPr>
        <p:grpSpPr>
          <a:xfrm>
            <a:off x="10340880" y="2687908"/>
            <a:ext cx="377825" cy="576263"/>
            <a:chOff x="4140" y="429"/>
            <a:chExt cx="1425" cy="2396"/>
          </a:xfrm>
        </p:grpSpPr>
        <p:sp>
          <p:nvSpPr>
            <p:cNvPr id="2656" name="Google Shape;2656;p3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4206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2"/>
            <p:cNvSpPr/>
            <p:nvPr/>
          </p:nvSpPr>
          <p:spPr>
            <a:xfrm>
              <a:off x="4212" y="693"/>
              <a:ext cx="599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1" name="Google Shape;2661;p32"/>
            <p:cNvGrpSpPr/>
            <p:nvPr/>
          </p:nvGrpSpPr>
          <p:grpSpPr>
            <a:xfrm>
              <a:off x="4751" y="667"/>
              <a:ext cx="581" cy="145"/>
              <a:chOff x="616" y="2567"/>
              <a:chExt cx="725" cy="139"/>
            </a:xfrm>
          </p:grpSpPr>
          <p:sp>
            <p:nvSpPr>
              <p:cNvPr id="2662" name="Google Shape;2662;p32"/>
              <p:cNvSpPr/>
              <p:nvPr/>
            </p:nvSpPr>
            <p:spPr>
              <a:xfrm>
                <a:off x="616" y="2567"/>
                <a:ext cx="725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631" y="2586"/>
                <a:ext cx="695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4" name="Google Shape;2664;p32"/>
            <p:cNvSpPr/>
            <p:nvPr/>
          </p:nvSpPr>
          <p:spPr>
            <a:xfrm>
              <a:off x="4224" y="1016"/>
              <a:ext cx="599" cy="5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65" name="Google Shape;2665;p32"/>
            <p:cNvGrpSpPr/>
            <p:nvPr/>
          </p:nvGrpSpPr>
          <p:grpSpPr>
            <a:xfrm>
              <a:off x="4745" y="997"/>
              <a:ext cx="581" cy="132"/>
              <a:chOff x="611" y="2571"/>
              <a:chExt cx="725" cy="137"/>
            </a:xfrm>
          </p:grpSpPr>
          <p:sp>
            <p:nvSpPr>
              <p:cNvPr id="2666" name="Google Shape;2666;p32"/>
              <p:cNvSpPr/>
              <p:nvPr/>
            </p:nvSpPr>
            <p:spPr>
              <a:xfrm>
                <a:off x="611" y="2571"/>
                <a:ext cx="725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626" y="2584"/>
                <a:ext cx="695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8" name="Google Shape;2668;p32"/>
            <p:cNvSpPr/>
            <p:nvPr/>
          </p:nvSpPr>
          <p:spPr>
            <a:xfrm>
              <a:off x="4218" y="1360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4230" y="1657"/>
              <a:ext cx="593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0" name="Google Shape;2670;p32"/>
            <p:cNvGrpSpPr/>
            <p:nvPr/>
          </p:nvGrpSpPr>
          <p:grpSpPr>
            <a:xfrm>
              <a:off x="4733" y="1630"/>
              <a:ext cx="587" cy="146"/>
              <a:chOff x="611" y="2571"/>
              <a:chExt cx="731" cy="134"/>
            </a:xfrm>
          </p:grpSpPr>
          <p:sp>
            <p:nvSpPr>
              <p:cNvPr id="2671" name="Google Shape;2671;p32"/>
              <p:cNvSpPr/>
              <p:nvPr/>
            </p:nvSpPr>
            <p:spPr>
              <a:xfrm>
                <a:off x="611" y="2571"/>
                <a:ext cx="731" cy="134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626" y="2589"/>
                <a:ext cx="701" cy="9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3" name="Google Shape;2673;p3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74" name="Google Shape;2674;p32"/>
            <p:cNvGrpSpPr/>
            <p:nvPr/>
          </p:nvGrpSpPr>
          <p:grpSpPr>
            <a:xfrm>
              <a:off x="4739" y="1327"/>
              <a:ext cx="580" cy="139"/>
              <a:chOff x="614" y="2568"/>
              <a:chExt cx="723" cy="139"/>
            </a:xfrm>
          </p:grpSpPr>
          <p:sp>
            <p:nvSpPr>
              <p:cNvPr id="2675" name="Google Shape;2675;p32"/>
              <p:cNvSpPr/>
              <p:nvPr/>
            </p:nvSpPr>
            <p:spPr>
              <a:xfrm>
                <a:off x="614" y="2568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629" y="2581"/>
                <a:ext cx="694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77" name="Google Shape;2677;p32"/>
            <p:cNvSpPr/>
            <p:nvPr/>
          </p:nvSpPr>
          <p:spPr>
            <a:xfrm>
              <a:off x="5248" y="429"/>
              <a:ext cx="72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5517" y="2614"/>
              <a:ext cx="48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140" y="2680"/>
              <a:ext cx="1197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206" y="2713"/>
              <a:ext cx="1072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4308" y="2383"/>
              <a:ext cx="156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487" y="2383"/>
              <a:ext cx="162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661" y="2383"/>
              <a:ext cx="162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5062" y="1835"/>
              <a:ext cx="84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p32"/>
          <p:cNvGrpSpPr/>
          <p:nvPr/>
        </p:nvGrpSpPr>
        <p:grpSpPr>
          <a:xfrm>
            <a:off x="8396192" y="5170758"/>
            <a:ext cx="525463" cy="557213"/>
            <a:chOff x="-44" y="1473"/>
            <a:chExt cx="981" cy="1105"/>
          </a:xfrm>
        </p:grpSpPr>
        <p:pic>
          <p:nvPicPr>
            <p:cNvPr descr="desktop_computer_stylized_medium" id="2689" name="Google Shape;268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0" name="Google Shape;2690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1" name="Google Shape;2691;p32"/>
          <p:cNvGrpSpPr/>
          <p:nvPr/>
        </p:nvGrpSpPr>
        <p:grpSpPr>
          <a:xfrm>
            <a:off x="8920067" y="5159646"/>
            <a:ext cx="525463" cy="557212"/>
            <a:chOff x="-44" y="1473"/>
            <a:chExt cx="981" cy="1105"/>
          </a:xfrm>
        </p:grpSpPr>
        <p:pic>
          <p:nvPicPr>
            <p:cNvPr descr="desktop_computer_stylized_medium" id="2692" name="Google Shape;269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3" name="Google Shape;2693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4" name="Google Shape;2694;p32"/>
          <p:cNvGrpSpPr/>
          <p:nvPr/>
        </p:nvGrpSpPr>
        <p:grpSpPr>
          <a:xfrm>
            <a:off x="8988913" y="3095664"/>
            <a:ext cx="889089" cy="466491"/>
            <a:chOff x="7493876" y="2774731"/>
            <a:chExt cx="1481958" cy="894622"/>
          </a:xfrm>
        </p:grpSpPr>
        <p:sp>
          <p:nvSpPr>
            <p:cNvPr id="2695" name="Google Shape;2695;p3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697" name="Google Shape;2697;p3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98" name="Google Shape;2698;p3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02" name="Google Shape;2702;p32"/>
          <p:cNvGrpSpPr/>
          <p:nvPr/>
        </p:nvGrpSpPr>
        <p:grpSpPr>
          <a:xfrm>
            <a:off x="8967576" y="4437217"/>
            <a:ext cx="889089" cy="466491"/>
            <a:chOff x="7493876" y="2774731"/>
            <a:chExt cx="1481958" cy="894622"/>
          </a:xfrm>
        </p:grpSpPr>
        <p:sp>
          <p:nvSpPr>
            <p:cNvPr id="2703" name="Google Shape;2703;p3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705" name="Google Shape;2705;p3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6" name="Google Shape;2706;p3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10" name="Google Shape;2710;p32"/>
          <p:cNvGrpSpPr/>
          <p:nvPr/>
        </p:nvGrpSpPr>
        <p:grpSpPr>
          <a:xfrm>
            <a:off x="9339961" y="4807753"/>
            <a:ext cx="811212" cy="1033463"/>
            <a:chOff x="9001301" y="5550914"/>
            <a:chExt cx="811212" cy="1033463"/>
          </a:xfrm>
        </p:grpSpPr>
        <p:sp>
          <p:nvSpPr>
            <p:cNvPr id="2711" name="Google Shape;2711;p32"/>
            <p:cNvSpPr/>
            <p:nvPr/>
          </p:nvSpPr>
          <p:spPr>
            <a:xfrm>
              <a:off x="9001301" y="5550914"/>
              <a:ext cx="811212" cy="1033463"/>
            </a:xfrm>
            <a:prstGeom prst="ellipse">
              <a:avLst/>
            </a:prstGeom>
            <a:solidFill>
              <a:srgbClr val="C00000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12" name="Google Shape;2712;p32"/>
            <p:cNvGrpSpPr/>
            <p:nvPr/>
          </p:nvGrpSpPr>
          <p:grpSpPr>
            <a:xfrm>
              <a:off x="9256094" y="5631762"/>
              <a:ext cx="377825" cy="800176"/>
              <a:chOff x="10907888" y="5189290"/>
              <a:chExt cx="377825" cy="800176"/>
            </a:xfrm>
          </p:grpSpPr>
          <p:cxnSp>
            <p:nvCxnSpPr>
              <p:cNvPr id="2713" name="Google Shape;2713;p32"/>
              <p:cNvCxnSpPr/>
              <p:nvPr/>
            </p:nvCxnSpPr>
            <p:spPr>
              <a:xfrm>
                <a:off x="10966625" y="5189290"/>
                <a:ext cx="76200" cy="322262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714" name="Google Shape;2714;p32"/>
              <p:cNvGrpSpPr/>
              <p:nvPr/>
            </p:nvGrpSpPr>
            <p:grpSpPr>
              <a:xfrm>
                <a:off x="10907888" y="5413204"/>
                <a:ext cx="377825" cy="576262"/>
                <a:chOff x="4140" y="429"/>
                <a:chExt cx="1425" cy="2396"/>
              </a:xfrm>
            </p:grpSpPr>
            <p:sp>
              <p:nvSpPr>
                <p:cNvPr id="2715" name="Google Shape;2715;p32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6" name="Google Shape;2716;p32"/>
                <p:cNvSpPr/>
                <p:nvPr/>
              </p:nvSpPr>
              <p:spPr>
                <a:xfrm>
                  <a:off x="4206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7" name="Google Shape;2717;p32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8" name="Google Shape;2718;p32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9" name="Google Shape;2719;p32"/>
                <p:cNvSpPr/>
                <p:nvPr/>
              </p:nvSpPr>
              <p:spPr>
                <a:xfrm>
                  <a:off x="4212" y="693"/>
                  <a:ext cx="599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720" name="Google Shape;2720;p32"/>
                <p:cNvGrpSpPr/>
                <p:nvPr/>
              </p:nvGrpSpPr>
              <p:grpSpPr>
                <a:xfrm>
                  <a:off x="4751" y="667"/>
                  <a:ext cx="581" cy="145"/>
                  <a:chOff x="616" y="2567"/>
                  <a:chExt cx="725" cy="139"/>
                </a:xfrm>
              </p:grpSpPr>
              <p:sp>
                <p:nvSpPr>
                  <p:cNvPr id="2721" name="Google Shape;2721;p32"/>
                  <p:cNvSpPr/>
                  <p:nvPr/>
                </p:nvSpPr>
                <p:spPr>
                  <a:xfrm>
                    <a:off x="616" y="2567"/>
                    <a:ext cx="725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2" name="Google Shape;2722;p32"/>
                  <p:cNvSpPr/>
                  <p:nvPr/>
                </p:nvSpPr>
                <p:spPr>
                  <a:xfrm>
                    <a:off x="631" y="2586"/>
                    <a:ext cx="695" cy="101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23" name="Google Shape;2723;p32"/>
                <p:cNvSpPr/>
                <p:nvPr/>
              </p:nvSpPr>
              <p:spPr>
                <a:xfrm>
                  <a:off x="4224" y="1016"/>
                  <a:ext cx="599" cy="53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724" name="Google Shape;2724;p32"/>
                <p:cNvGrpSpPr/>
                <p:nvPr/>
              </p:nvGrpSpPr>
              <p:grpSpPr>
                <a:xfrm>
                  <a:off x="4745" y="997"/>
                  <a:ext cx="581" cy="132"/>
                  <a:chOff x="611" y="2571"/>
                  <a:chExt cx="725" cy="137"/>
                </a:xfrm>
              </p:grpSpPr>
              <p:sp>
                <p:nvSpPr>
                  <p:cNvPr id="2725" name="Google Shape;2725;p32"/>
                  <p:cNvSpPr/>
                  <p:nvPr/>
                </p:nvSpPr>
                <p:spPr>
                  <a:xfrm>
                    <a:off x="611" y="2571"/>
                    <a:ext cx="725" cy="137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6" name="Google Shape;2726;p32"/>
                  <p:cNvSpPr/>
                  <p:nvPr/>
                </p:nvSpPr>
                <p:spPr>
                  <a:xfrm>
                    <a:off x="626" y="2584"/>
                    <a:ext cx="695" cy="11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27" name="Google Shape;2727;p32"/>
                <p:cNvSpPr/>
                <p:nvPr/>
              </p:nvSpPr>
              <p:spPr>
                <a:xfrm>
                  <a:off x="4218" y="1360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8" name="Google Shape;2728;p32"/>
                <p:cNvSpPr/>
                <p:nvPr/>
              </p:nvSpPr>
              <p:spPr>
                <a:xfrm>
                  <a:off x="4230" y="1657"/>
                  <a:ext cx="593" cy="46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729" name="Google Shape;2729;p32"/>
                <p:cNvGrpSpPr/>
                <p:nvPr/>
              </p:nvGrpSpPr>
              <p:grpSpPr>
                <a:xfrm>
                  <a:off x="4733" y="1630"/>
                  <a:ext cx="587" cy="146"/>
                  <a:chOff x="611" y="2571"/>
                  <a:chExt cx="731" cy="134"/>
                </a:xfrm>
              </p:grpSpPr>
              <p:sp>
                <p:nvSpPr>
                  <p:cNvPr id="2730" name="Google Shape;2730;p32"/>
                  <p:cNvSpPr/>
                  <p:nvPr/>
                </p:nvSpPr>
                <p:spPr>
                  <a:xfrm>
                    <a:off x="611" y="2571"/>
                    <a:ext cx="731" cy="134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1" name="Google Shape;2731;p32"/>
                  <p:cNvSpPr/>
                  <p:nvPr/>
                </p:nvSpPr>
                <p:spPr>
                  <a:xfrm>
                    <a:off x="626" y="2589"/>
                    <a:ext cx="701" cy="9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32" name="Google Shape;2732;p32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733" name="Google Shape;2733;p32"/>
                <p:cNvGrpSpPr/>
                <p:nvPr/>
              </p:nvGrpSpPr>
              <p:grpSpPr>
                <a:xfrm>
                  <a:off x="4739" y="1327"/>
                  <a:ext cx="580" cy="139"/>
                  <a:chOff x="614" y="2568"/>
                  <a:chExt cx="723" cy="139"/>
                </a:xfrm>
              </p:grpSpPr>
              <p:sp>
                <p:nvSpPr>
                  <p:cNvPr id="2734" name="Google Shape;2734;p32"/>
                  <p:cNvSpPr/>
                  <p:nvPr/>
                </p:nvSpPr>
                <p:spPr>
                  <a:xfrm>
                    <a:off x="614" y="2568"/>
                    <a:ext cx="723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35" name="Google Shape;2735;p32"/>
                  <p:cNvSpPr/>
                  <p:nvPr/>
                </p:nvSpPr>
                <p:spPr>
                  <a:xfrm>
                    <a:off x="629" y="2581"/>
                    <a:ext cx="694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1700"/>
                      <a:buFont typeface="Arial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36" name="Google Shape;2736;p32"/>
                <p:cNvSpPr/>
                <p:nvPr/>
              </p:nvSpPr>
              <p:spPr>
                <a:xfrm>
                  <a:off x="5248" y="429"/>
                  <a:ext cx="72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7" name="Google Shape;2737;p3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8" name="Google Shape;2738;p32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9" name="Google Shape;2739;p32"/>
                <p:cNvSpPr/>
                <p:nvPr/>
              </p:nvSpPr>
              <p:spPr>
                <a:xfrm>
                  <a:off x="5517" y="2614"/>
                  <a:ext cx="48" cy="92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0" name="Google Shape;2740;p32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1" name="Google Shape;2741;p32"/>
                <p:cNvSpPr/>
                <p:nvPr/>
              </p:nvSpPr>
              <p:spPr>
                <a:xfrm>
                  <a:off x="4140" y="2680"/>
                  <a:ext cx="1197" cy="14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2" name="Google Shape;2742;p32"/>
                <p:cNvSpPr/>
                <p:nvPr/>
              </p:nvSpPr>
              <p:spPr>
                <a:xfrm>
                  <a:off x="4206" y="2713"/>
                  <a:ext cx="1072" cy="79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3" name="Google Shape;2743;p32"/>
                <p:cNvSpPr/>
                <p:nvPr/>
              </p:nvSpPr>
              <p:spPr>
                <a:xfrm>
                  <a:off x="4308" y="2383"/>
                  <a:ext cx="156" cy="14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4" name="Google Shape;2744;p32"/>
                <p:cNvSpPr/>
                <p:nvPr/>
              </p:nvSpPr>
              <p:spPr>
                <a:xfrm>
                  <a:off x="4487" y="2383"/>
                  <a:ext cx="162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5" name="Google Shape;2745;p32"/>
                <p:cNvSpPr/>
                <p:nvPr/>
              </p:nvSpPr>
              <p:spPr>
                <a:xfrm>
                  <a:off x="4661" y="2383"/>
                  <a:ext cx="162" cy="139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6" name="Google Shape;2746;p32"/>
                <p:cNvSpPr/>
                <p:nvPr/>
              </p:nvSpPr>
              <p:spPr>
                <a:xfrm>
                  <a:off x="5062" y="1835"/>
                  <a:ext cx="84" cy="759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17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47" name="Google Shape;2747;p32"/>
          <p:cNvSpPr txBox="1"/>
          <p:nvPr/>
        </p:nvSpPr>
        <p:spPr>
          <a:xfrm>
            <a:off x="9443782" y="5793184"/>
            <a:ext cx="164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local web cache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8" name="Google Shape;2748;p32"/>
          <p:cNvSpPr txBox="1"/>
          <p:nvPr/>
        </p:nvSpPr>
        <p:spPr>
          <a:xfrm>
            <a:off x="889002" y="1405471"/>
            <a:ext cx="6166171" cy="1744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58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cache hit rate is 0.4:  </a:t>
            </a:r>
            <a:endParaRPr/>
          </a:p>
          <a:p>
            <a:pPr indent="-231775" lvl="0" marL="35242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40% requests served by cache, with low (msec) delay 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2749" name="Google Shape;2749;p32"/>
          <p:cNvSpPr/>
          <p:nvPr/>
        </p:nvSpPr>
        <p:spPr>
          <a:xfrm>
            <a:off x="1010219" y="2685374"/>
            <a:ext cx="616836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60% requests satisfied at origin </a:t>
            </a:r>
            <a:endParaRPr/>
          </a:p>
          <a:p>
            <a:pPr indent="-169863" lvl="1" marL="406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rate to browsers over access link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= 0.6 * 1.50 Mbps  =  .9 Mbps </a:t>
            </a:r>
            <a:endParaRPr/>
          </a:p>
          <a:p>
            <a:pPr indent="-287338" lvl="1" marL="4730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link utilization = 0.9/1.54 = .58 means low (msec) queueing delay at access link</a:t>
            </a:r>
            <a:endParaRPr/>
          </a:p>
        </p:txBody>
      </p:sp>
      <p:sp>
        <p:nvSpPr>
          <p:cNvPr id="2750" name="Google Shape;2750;p32"/>
          <p:cNvSpPr/>
          <p:nvPr/>
        </p:nvSpPr>
        <p:spPr>
          <a:xfrm>
            <a:off x="949326" y="4570944"/>
            <a:ext cx="6438281" cy="14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663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average end-end delay: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0.6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(delay from origin servers)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+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0.4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(delay when satisfied at cache)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0.6 (2.01) + 0.4 (~msecs) = ~ 1.2 secs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</p:txBody>
      </p:sp>
      <p:sp>
        <p:nvSpPr>
          <p:cNvPr id="2751" name="Google Shape;2751;p32"/>
          <p:cNvSpPr txBox="1"/>
          <p:nvPr/>
        </p:nvSpPr>
        <p:spPr>
          <a:xfrm>
            <a:off x="990600" y="6119336"/>
            <a:ext cx="92749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lower average end-end delay than with 154 Mbps link (and cheaper too!)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351d0bc5f31_0_1372"/>
          <p:cNvSpPr txBox="1"/>
          <p:nvPr>
            <p:ph type="title"/>
          </p:nvPr>
        </p:nvSpPr>
        <p:spPr>
          <a:xfrm>
            <a:off x="798691" y="379879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Conditional GET</a:t>
            </a:r>
            <a:endParaRPr sz="4400"/>
          </a:p>
        </p:txBody>
      </p:sp>
      <p:sp>
        <p:nvSpPr>
          <p:cNvPr id="2758" name="Google Shape;2758;g351d0bc5f31_0_1372"/>
          <p:cNvSpPr txBox="1"/>
          <p:nvPr/>
        </p:nvSpPr>
        <p:spPr>
          <a:xfrm>
            <a:off x="714337" y="1626575"/>
            <a:ext cx="5597400" cy="5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don’t send object if cache has up-to-date cached version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object transmission delay (or use of network resources)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client:</a:t>
            </a:r>
            <a:r>
              <a:rPr b="0" i="0" lang="en-US" sz="2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specify date of cached copy in HTTP request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server:</a:t>
            </a:r>
            <a:r>
              <a:rPr b="0" i="0" lang="en-US" sz="28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 contains no object if cached copy is up-to-date: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HTTP/1.0 304 Not Modified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9" name="Google Shape;2759;g351d0bc5f31_0_1372"/>
          <p:cNvCxnSpPr/>
          <p:nvPr/>
        </p:nvCxnSpPr>
        <p:spPr>
          <a:xfrm>
            <a:off x="7035490" y="2068251"/>
            <a:ext cx="33051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0" name="Google Shape;2760;g351d0bc5f31_0_1372"/>
          <p:cNvSpPr txBox="1"/>
          <p:nvPr/>
        </p:nvSpPr>
        <p:spPr>
          <a:xfrm>
            <a:off x="7341878" y="1952364"/>
            <a:ext cx="26814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1" name="Google Shape;2761;g351d0bc5f31_0_1372"/>
          <p:cNvCxnSpPr/>
          <p:nvPr/>
        </p:nvCxnSpPr>
        <p:spPr>
          <a:xfrm flipH="1">
            <a:off x="7054615" y="2814376"/>
            <a:ext cx="33051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62" name="Google Shape;2762;g351d0bc5f31_0_1372"/>
          <p:cNvGrpSpPr/>
          <p:nvPr/>
        </p:nvGrpSpPr>
        <p:grpSpPr>
          <a:xfrm>
            <a:off x="7322828" y="2808026"/>
            <a:ext cx="2857499" cy="1008063"/>
            <a:chOff x="2698" y="2036"/>
            <a:chExt cx="1800" cy="635"/>
          </a:xfrm>
        </p:grpSpPr>
        <p:sp>
          <p:nvSpPr>
            <p:cNvPr id="2763" name="Google Shape;2763;g351d0bc5f31_0_1372"/>
            <p:cNvSpPr/>
            <p:nvPr/>
          </p:nvSpPr>
          <p:spPr>
            <a:xfrm>
              <a:off x="2760" y="2071"/>
              <a:ext cx="1500" cy="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g351d0bc5f31_0_1372"/>
            <p:cNvSpPr txBox="1"/>
            <p:nvPr/>
          </p:nvSpPr>
          <p:spPr>
            <a:xfrm>
              <a:off x="2698" y="2036"/>
              <a:ext cx="1800" cy="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 response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HTTP/1.0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304 Not Modified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5" name="Google Shape;2765;g351d0bc5f31_0_1372"/>
          <p:cNvSpPr txBox="1"/>
          <p:nvPr/>
        </p:nvSpPr>
        <p:spPr>
          <a:xfrm>
            <a:off x="10420040" y="2103176"/>
            <a:ext cx="104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&lt;date&gt;</a:t>
            </a:r>
            <a:endParaRPr/>
          </a:p>
        </p:txBody>
      </p:sp>
      <p:cxnSp>
        <p:nvCxnSpPr>
          <p:cNvPr id="2766" name="Google Shape;2766;g351d0bc5f31_0_1372"/>
          <p:cNvCxnSpPr/>
          <p:nvPr/>
        </p:nvCxnSpPr>
        <p:spPr>
          <a:xfrm>
            <a:off x="6792603" y="4033576"/>
            <a:ext cx="390540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7" name="Google Shape;2767;g351d0bc5f31_0_1372"/>
          <p:cNvCxnSpPr/>
          <p:nvPr/>
        </p:nvCxnSpPr>
        <p:spPr>
          <a:xfrm>
            <a:off x="7102165" y="4632064"/>
            <a:ext cx="33051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8" name="Google Shape;2768;g351d0bc5f31_0_1372"/>
          <p:cNvSpPr txBox="1"/>
          <p:nvPr/>
        </p:nvSpPr>
        <p:spPr>
          <a:xfrm>
            <a:off x="7346640" y="4516176"/>
            <a:ext cx="26814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request msg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If-modified-since: &lt;date&gt;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9" name="Google Shape;2769;g351d0bc5f31_0_1372"/>
          <p:cNvCxnSpPr/>
          <p:nvPr/>
        </p:nvCxnSpPr>
        <p:spPr>
          <a:xfrm flipH="1">
            <a:off x="7121290" y="5411526"/>
            <a:ext cx="33051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0" name="Google Shape;2770;g351d0bc5f31_0_1372"/>
          <p:cNvSpPr txBox="1"/>
          <p:nvPr/>
        </p:nvSpPr>
        <p:spPr>
          <a:xfrm>
            <a:off x="7365690" y="5355964"/>
            <a:ext cx="2643300" cy="123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response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HTTP/1.0 200 OK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&lt;data&gt;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g351d0bc5f31_0_1372"/>
          <p:cNvSpPr txBox="1"/>
          <p:nvPr/>
        </p:nvSpPr>
        <p:spPr>
          <a:xfrm>
            <a:off x="10499415" y="4762239"/>
            <a:ext cx="104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&lt;date&gt;</a:t>
            </a:r>
            <a:endParaRPr/>
          </a:p>
        </p:txBody>
      </p:sp>
      <p:grpSp>
        <p:nvGrpSpPr>
          <p:cNvPr id="2772" name="Google Shape;2772;g351d0bc5f31_0_1372"/>
          <p:cNvGrpSpPr/>
          <p:nvPr/>
        </p:nvGrpSpPr>
        <p:grpSpPr>
          <a:xfrm>
            <a:off x="6311590" y="931601"/>
            <a:ext cx="4549195" cy="787428"/>
            <a:chOff x="6311590" y="931601"/>
            <a:chExt cx="4549195" cy="787428"/>
          </a:xfrm>
        </p:grpSpPr>
        <p:sp>
          <p:nvSpPr>
            <p:cNvPr id="2773" name="Google Shape;2773;g351d0bc5f31_0_1372"/>
            <p:cNvSpPr txBox="1"/>
            <p:nvPr/>
          </p:nvSpPr>
          <p:spPr>
            <a:xfrm>
              <a:off x="6311590" y="1015739"/>
              <a:ext cx="77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sp>
          <p:nvSpPr>
            <p:cNvPr id="2774" name="Google Shape;2774;g351d0bc5f31_0_1372"/>
            <p:cNvSpPr txBox="1"/>
            <p:nvPr/>
          </p:nvSpPr>
          <p:spPr>
            <a:xfrm>
              <a:off x="10023785" y="1010976"/>
              <a:ext cx="83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/>
            </a:p>
          </p:txBody>
        </p:sp>
        <p:grpSp>
          <p:nvGrpSpPr>
            <p:cNvPr id="2775" name="Google Shape;2775;g351d0bc5f31_0_1372"/>
            <p:cNvGrpSpPr/>
            <p:nvPr/>
          </p:nvGrpSpPr>
          <p:grpSpPr>
            <a:xfrm>
              <a:off x="9588190" y="931601"/>
              <a:ext cx="420485" cy="728734"/>
              <a:chOff x="4140" y="429"/>
              <a:chExt cx="1419" cy="2546"/>
            </a:xfrm>
          </p:grpSpPr>
          <p:sp>
            <p:nvSpPr>
              <p:cNvPr id="2776" name="Google Shape;2776;g351d0bc5f31_0_1372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7" name="Google Shape;2777;g351d0bc5f31_0_1372"/>
              <p:cNvSpPr/>
              <p:nvPr/>
            </p:nvSpPr>
            <p:spPr>
              <a:xfrm>
                <a:off x="4204" y="429"/>
                <a:ext cx="12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8" name="Google Shape;2778;g351d0bc5f31_0_1372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g351d0bc5f31_0_1372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0" name="Google Shape;2780;g351d0bc5f31_0_1372"/>
              <p:cNvSpPr/>
              <p:nvPr/>
            </p:nvSpPr>
            <p:spPr>
              <a:xfrm>
                <a:off x="4210" y="695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81" name="Google Shape;2781;g351d0bc5f31_0_1372"/>
              <p:cNvGrpSpPr/>
              <p:nvPr/>
            </p:nvGrpSpPr>
            <p:grpSpPr>
              <a:xfrm>
                <a:off x="4751" y="668"/>
                <a:ext cx="492" cy="16"/>
                <a:chOff x="616" y="2568"/>
                <a:chExt cx="614" cy="15"/>
              </a:xfrm>
            </p:grpSpPr>
            <p:sp>
              <p:nvSpPr>
                <p:cNvPr id="2782" name="Google Shape;2782;g351d0bc5f31_0_1372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3" name="Google Shape;2783;g351d0bc5f31_0_1372"/>
                <p:cNvSpPr/>
                <p:nvPr/>
              </p:nvSpPr>
              <p:spPr>
                <a:xfrm>
                  <a:off x="630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84" name="Google Shape;2784;g351d0bc5f31_0_1372"/>
              <p:cNvSpPr/>
              <p:nvPr/>
            </p:nvSpPr>
            <p:spPr>
              <a:xfrm>
                <a:off x="4226" y="1017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85" name="Google Shape;2785;g351d0bc5f31_0_1372"/>
              <p:cNvGrpSpPr/>
              <p:nvPr/>
            </p:nvGrpSpPr>
            <p:grpSpPr>
              <a:xfrm>
                <a:off x="4745" y="995"/>
                <a:ext cx="491" cy="16"/>
                <a:chOff x="612" y="2569"/>
                <a:chExt cx="613" cy="17"/>
              </a:xfrm>
            </p:grpSpPr>
            <p:sp>
              <p:nvSpPr>
                <p:cNvPr id="2786" name="Google Shape;2786;g351d0bc5f31_0_1372"/>
                <p:cNvSpPr/>
                <p:nvPr/>
              </p:nvSpPr>
              <p:spPr>
                <a:xfrm>
                  <a:off x="612" y="2569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g351d0bc5f31_0_1372"/>
                <p:cNvSpPr/>
                <p:nvPr/>
              </p:nvSpPr>
              <p:spPr>
                <a:xfrm>
                  <a:off x="625" y="258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88" name="Google Shape;2788;g351d0bc5f31_0_1372"/>
              <p:cNvSpPr/>
              <p:nvPr/>
            </p:nvSpPr>
            <p:spPr>
              <a:xfrm>
                <a:off x="4215" y="1355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9" name="Google Shape;2789;g351d0bc5f31_0_1372"/>
              <p:cNvSpPr/>
              <p:nvPr/>
            </p:nvSpPr>
            <p:spPr>
              <a:xfrm>
                <a:off x="4226" y="1655"/>
                <a:ext cx="600" cy="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90" name="Google Shape;2790;g351d0bc5f31_0_1372"/>
              <p:cNvGrpSpPr/>
              <p:nvPr/>
            </p:nvGrpSpPr>
            <p:grpSpPr>
              <a:xfrm>
                <a:off x="4735" y="1627"/>
                <a:ext cx="492" cy="16"/>
                <a:chOff x="614" y="2568"/>
                <a:chExt cx="613" cy="15"/>
              </a:xfrm>
            </p:grpSpPr>
            <p:sp>
              <p:nvSpPr>
                <p:cNvPr id="2791" name="Google Shape;2791;g351d0bc5f31_0_1372"/>
                <p:cNvSpPr/>
                <p:nvPr/>
              </p:nvSpPr>
              <p:spPr>
                <a:xfrm>
                  <a:off x="614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2" name="Google Shape;2792;g351d0bc5f31_0_1372"/>
                <p:cNvSpPr/>
                <p:nvPr/>
              </p:nvSpPr>
              <p:spPr>
                <a:xfrm>
                  <a:off x="627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93" name="Google Shape;2793;g351d0bc5f31_0_1372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94" name="Google Shape;2794;g351d0bc5f31_0_1372"/>
              <p:cNvGrpSpPr/>
              <p:nvPr/>
            </p:nvGrpSpPr>
            <p:grpSpPr>
              <a:xfrm>
                <a:off x="4740" y="1327"/>
                <a:ext cx="493" cy="17"/>
                <a:chOff x="615" y="2568"/>
                <a:chExt cx="614" cy="17"/>
              </a:xfrm>
            </p:grpSpPr>
            <p:sp>
              <p:nvSpPr>
                <p:cNvPr id="2795" name="Google Shape;2795;g351d0bc5f31_0_1372"/>
                <p:cNvSpPr/>
                <p:nvPr/>
              </p:nvSpPr>
              <p:spPr>
                <a:xfrm>
                  <a:off x="615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g351d0bc5f31_0_1372"/>
                <p:cNvSpPr/>
                <p:nvPr/>
              </p:nvSpPr>
              <p:spPr>
                <a:xfrm>
                  <a:off x="629" y="258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97" name="Google Shape;2797;g351d0bc5f31_0_1372"/>
              <p:cNvSpPr/>
              <p:nvPr/>
            </p:nvSpPr>
            <p:spPr>
              <a:xfrm>
                <a:off x="5249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8" name="Google Shape;2798;g351d0bc5f31_0_1372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9" name="Google Shape;2799;g351d0bc5f31_0_1372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0" name="Google Shape;2800;g351d0bc5f31_0_1372"/>
              <p:cNvSpPr/>
              <p:nvPr/>
            </p:nvSpPr>
            <p:spPr>
              <a:xfrm>
                <a:off x="5517" y="2609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1" name="Google Shape;2801;g351d0bc5f31_0_1372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2" name="Google Shape;2802;g351d0bc5f31_0_1372"/>
              <p:cNvSpPr/>
              <p:nvPr/>
            </p:nvSpPr>
            <p:spPr>
              <a:xfrm>
                <a:off x="4140" y="2675"/>
                <a:ext cx="1200" cy="30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3" name="Google Shape;2803;g351d0bc5f31_0_1372"/>
              <p:cNvSpPr/>
              <p:nvPr/>
            </p:nvSpPr>
            <p:spPr>
              <a:xfrm>
                <a:off x="4204" y="2709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4" name="Google Shape;2804;g351d0bc5f31_0_1372"/>
              <p:cNvSpPr/>
              <p:nvPr/>
            </p:nvSpPr>
            <p:spPr>
              <a:xfrm>
                <a:off x="4306" y="2381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5" name="Google Shape;2805;g351d0bc5f31_0_1372"/>
              <p:cNvSpPr/>
              <p:nvPr/>
            </p:nvSpPr>
            <p:spPr>
              <a:xfrm>
                <a:off x="4488" y="2381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6" name="Google Shape;2806;g351d0bc5f31_0_1372"/>
              <p:cNvSpPr/>
              <p:nvPr/>
            </p:nvSpPr>
            <p:spPr>
              <a:xfrm>
                <a:off x="4660" y="2381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7" name="Google Shape;2807;g351d0bc5f31_0_1372"/>
              <p:cNvSpPr/>
              <p:nvPr/>
            </p:nvSpPr>
            <p:spPr>
              <a:xfrm>
                <a:off x="5061" y="1838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8" name="Google Shape;2808;g351d0bc5f31_0_1372"/>
            <p:cNvGrpSpPr/>
            <p:nvPr/>
          </p:nvGrpSpPr>
          <p:grpSpPr>
            <a:xfrm>
              <a:off x="6887853" y="976051"/>
              <a:ext cx="742950" cy="742979"/>
              <a:chOff x="-44" y="1473"/>
              <a:chExt cx="981" cy="1105"/>
            </a:xfrm>
          </p:grpSpPr>
          <p:pic>
            <p:nvPicPr>
              <p:cNvPr descr="desktop_computer_stylized_medium" id="2809" name="Google Shape;2809;g351d0bc5f31_0_13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0" name="Google Shape;2810;g351d0bc5f31_0_137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11" name="Google Shape;2811;g351d0bc5f31_0_1372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351d0bc5f31_0_1431"/>
          <p:cNvSpPr txBox="1"/>
          <p:nvPr>
            <p:ph type="title"/>
          </p:nvPr>
        </p:nvSpPr>
        <p:spPr>
          <a:xfrm>
            <a:off x="651417" y="223762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HTTP/2</a:t>
            </a:r>
            <a:endParaRPr sz="4400"/>
          </a:p>
        </p:txBody>
      </p:sp>
      <p:sp>
        <p:nvSpPr>
          <p:cNvPr id="2818" name="Google Shape;2818;g351d0bc5f31_0_1431"/>
          <p:cNvSpPr txBox="1"/>
          <p:nvPr/>
        </p:nvSpPr>
        <p:spPr>
          <a:xfrm>
            <a:off x="572119" y="1236917"/>
            <a:ext cx="11117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b="0" i="1" lang="en-US" sz="36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Key goal: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decreased delay in multi-object HTTP requests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9" name="Google Shape;2819;g351d0bc5f31_0_1431"/>
          <p:cNvSpPr txBox="1"/>
          <p:nvPr/>
        </p:nvSpPr>
        <p:spPr>
          <a:xfrm>
            <a:off x="914400" y="2142059"/>
            <a:ext cx="106542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HTTP1.1:</a:t>
            </a:r>
            <a:r>
              <a:rPr b="0" i="0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introduced </a:t>
            </a:r>
            <a:r>
              <a:rPr b="0" i="0" lang="en-US" sz="32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multiple, pipelined GETs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over single TCP connection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responds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in-order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(FCFS: first-come-first-served scheduling) to GET requests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FCFS, small object may have to wait for transmission  (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head-of-line (HOL) blocking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behind large object(s)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 recovery (retransmitting lost TCP segments) stalls object transmission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g351d0bc5f31_0_1431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g351d0bc5f31_0_1439"/>
          <p:cNvSpPr txBox="1"/>
          <p:nvPr>
            <p:ph type="title"/>
          </p:nvPr>
        </p:nvSpPr>
        <p:spPr>
          <a:xfrm>
            <a:off x="651417" y="223762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HTTP/2</a:t>
            </a:r>
            <a:endParaRPr sz="4400"/>
          </a:p>
        </p:txBody>
      </p:sp>
      <p:sp>
        <p:nvSpPr>
          <p:cNvPr id="2827" name="Google Shape;2827;g351d0bc5f31_0_1439"/>
          <p:cNvSpPr txBox="1"/>
          <p:nvPr/>
        </p:nvSpPr>
        <p:spPr>
          <a:xfrm>
            <a:off x="901486" y="2150525"/>
            <a:ext cx="104583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HTTP/2: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7540, 2015]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increased flexibility at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sending objects to client: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methods, status codes, most header fields unchanged from HTTP 1.1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transmission order of requested objects based on client-specified object priority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(not necessarily FCFS)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unrequested objects to client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divide objects into frames, schedule frames to mitigate HOL blocking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g351d0bc5f31_0_1439"/>
          <p:cNvSpPr txBox="1"/>
          <p:nvPr/>
        </p:nvSpPr>
        <p:spPr>
          <a:xfrm>
            <a:off x="572119" y="1236917"/>
            <a:ext cx="11117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b="0" i="1" lang="en-US" sz="36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Key goal: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decreased delay in multi-object HTTP requests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g351d0bc5f31_0_1439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351d0bc5f31_0_1447"/>
          <p:cNvSpPr txBox="1"/>
          <p:nvPr>
            <p:ph type="title"/>
          </p:nvPr>
        </p:nvSpPr>
        <p:spPr>
          <a:xfrm>
            <a:off x="798691" y="379879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HTTP/2: mitigating HOL blocking</a:t>
            </a:r>
            <a:endParaRPr sz="4400"/>
          </a:p>
        </p:txBody>
      </p:sp>
      <p:sp>
        <p:nvSpPr>
          <p:cNvPr id="2836" name="Google Shape;2836;g351d0bc5f31_0_1447"/>
          <p:cNvSpPr txBox="1"/>
          <p:nvPr/>
        </p:nvSpPr>
        <p:spPr>
          <a:xfrm>
            <a:off x="798691" y="1274501"/>
            <a:ext cx="11117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1.1: client requests 1 large object (e.g., video file) and 3 smaller objects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g351d0bc5f31_0_1447"/>
          <p:cNvSpPr txBox="1"/>
          <p:nvPr/>
        </p:nvSpPr>
        <p:spPr>
          <a:xfrm>
            <a:off x="2900584" y="2902508"/>
            <a:ext cx="7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838" name="Google Shape;2838;g351d0bc5f31_0_1447"/>
          <p:cNvSpPr txBox="1"/>
          <p:nvPr/>
        </p:nvSpPr>
        <p:spPr>
          <a:xfrm>
            <a:off x="7029972" y="1892257"/>
            <a:ext cx="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grpSp>
        <p:nvGrpSpPr>
          <p:cNvPr id="2839" name="Google Shape;2839;g351d0bc5f31_0_1447"/>
          <p:cNvGrpSpPr/>
          <p:nvPr/>
        </p:nvGrpSpPr>
        <p:grpSpPr>
          <a:xfrm>
            <a:off x="7234967" y="2262203"/>
            <a:ext cx="420485" cy="728734"/>
            <a:chOff x="4140" y="429"/>
            <a:chExt cx="1419" cy="2546"/>
          </a:xfrm>
        </p:grpSpPr>
        <p:sp>
          <p:nvSpPr>
            <p:cNvPr id="2840" name="Google Shape;2840;g351d0bc5f31_0_1447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g351d0bc5f31_0_1447"/>
            <p:cNvSpPr/>
            <p:nvPr/>
          </p:nvSpPr>
          <p:spPr>
            <a:xfrm>
              <a:off x="4204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g351d0bc5f31_0_1447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g351d0bc5f31_0_14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g351d0bc5f31_0_1447"/>
            <p:cNvSpPr/>
            <p:nvPr/>
          </p:nvSpPr>
          <p:spPr>
            <a:xfrm>
              <a:off x="4210" y="69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5" name="Google Shape;2845;g351d0bc5f31_0_1447"/>
            <p:cNvGrpSpPr/>
            <p:nvPr/>
          </p:nvGrpSpPr>
          <p:grpSpPr>
            <a:xfrm>
              <a:off x="4751" y="668"/>
              <a:ext cx="492" cy="16"/>
              <a:chOff x="616" y="2568"/>
              <a:chExt cx="614" cy="15"/>
            </a:xfrm>
          </p:grpSpPr>
          <p:sp>
            <p:nvSpPr>
              <p:cNvPr id="2846" name="Google Shape;2846;g351d0bc5f31_0_1447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g351d0bc5f31_0_1447"/>
              <p:cNvSpPr/>
              <p:nvPr/>
            </p:nvSpPr>
            <p:spPr>
              <a:xfrm>
                <a:off x="630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8" name="Google Shape;2848;g351d0bc5f31_0_1447"/>
            <p:cNvSpPr/>
            <p:nvPr/>
          </p:nvSpPr>
          <p:spPr>
            <a:xfrm>
              <a:off x="4226" y="101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9" name="Google Shape;2849;g351d0bc5f31_0_1447"/>
            <p:cNvGrpSpPr/>
            <p:nvPr/>
          </p:nvGrpSpPr>
          <p:grpSpPr>
            <a:xfrm>
              <a:off x="4745" y="995"/>
              <a:ext cx="491" cy="16"/>
              <a:chOff x="612" y="2569"/>
              <a:chExt cx="613" cy="17"/>
            </a:xfrm>
          </p:grpSpPr>
          <p:sp>
            <p:nvSpPr>
              <p:cNvPr id="2850" name="Google Shape;2850;g351d0bc5f31_0_1447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1" name="Google Shape;2851;g351d0bc5f31_0_1447"/>
              <p:cNvSpPr/>
              <p:nvPr/>
            </p:nvSpPr>
            <p:spPr>
              <a:xfrm>
                <a:off x="625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2" name="Google Shape;2852;g351d0bc5f31_0_1447"/>
            <p:cNvSpPr/>
            <p:nvPr/>
          </p:nvSpPr>
          <p:spPr>
            <a:xfrm>
              <a:off x="4215" y="13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g351d0bc5f31_0_1447"/>
            <p:cNvSpPr/>
            <p:nvPr/>
          </p:nvSpPr>
          <p:spPr>
            <a:xfrm>
              <a:off x="4226" y="16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4" name="Google Shape;2854;g351d0bc5f31_0_1447"/>
            <p:cNvGrpSpPr/>
            <p:nvPr/>
          </p:nvGrpSpPr>
          <p:grpSpPr>
            <a:xfrm>
              <a:off x="4735" y="1627"/>
              <a:ext cx="492" cy="16"/>
              <a:chOff x="614" y="2568"/>
              <a:chExt cx="613" cy="15"/>
            </a:xfrm>
          </p:grpSpPr>
          <p:sp>
            <p:nvSpPr>
              <p:cNvPr id="2855" name="Google Shape;2855;g351d0bc5f31_0_1447"/>
              <p:cNvSpPr/>
              <p:nvPr/>
            </p:nvSpPr>
            <p:spPr>
              <a:xfrm>
                <a:off x="614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g351d0bc5f31_0_1447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57" name="Google Shape;2857;g351d0bc5f31_0_14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8" name="Google Shape;2858;g351d0bc5f31_0_1447"/>
            <p:cNvGrpSpPr/>
            <p:nvPr/>
          </p:nvGrpSpPr>
          <p:grpSpPr>
            <a:xfrm>
              <a:off x="4740" y="1327"/>
              <a:ext cx="493" cy="17"/>
              <a:chOff x="615" y="2568"/>
              <a:chExt cx="614" cy="17"/>
            </a:xfrm>
          </p:grpSpPr>
          <p:sp>
            <p:nvSpPr>
              <p:cNvPr id="2859" name="Google Shape;2859;g351d0bc5f31_0_1447"/>
              <p:cNvSpPr/>
              <p:nvPr/>
            </p:nvSpPr>
            <p:spPr>
              <a:xfrm>
                <a:off x="615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0" name="Google Shape;2860;g351d0bc5f31_0_1447"/>
              <p:cNvSpPr/>
              <p:nvPr/>
            </p:nvSpPr>
            <p:spPr>
              <a:xfrm>
                <a:off x="629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1" name="Google Shape;2861;g351d0bc5f31_0_1447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g351d0bc5f31_0_14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g351d0bc5f31_0_14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g351d0bc5f31_0_1447"/>
            <p:cNvSpPr/>
            <p:nvPr/>
          </p:nvSpPr>
          <p:spPr>
            <a:xfrm>
              <a:off x="5517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g351d0bc5f31_0_14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g351d0bc5f31_0_1447"/>
            <p:cNvSpPr/>
            <p:nvPr/>
          </p:nvSpPr>
          <p:spPr>
            <a:xfrm>
              <a:off x="4140" y="2675"/>
              <a:ext cx="1200" cy="30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g351d0bc5f31_0_1447"/>
            <p:cNvSpPr/>
            <p:nvPr/>
          </p:nvSpPr>
          <p:spPr>
            <a:xfrm>
              <a:off x="4204" y="2709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g351d0bc5f31_0_1447"/>
            <p:cNvSpPr/>
            <p:nvPr/>
          </p:nvSpPr>
          <p:spPr>
            <a:xfrm>
              <a:off x="4306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g351d0bc5f31_0_1447"/>
            <p:cNvSpPr/>
            <p:nvPr/>
          </p:nvSpPr>
          <p:spPr>
            <a:xfrm>
              <a:off x="4488" y="2381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g351d0bc5f31_0_1447"/>
            <p:cNvSpPr/>
            <p:nvPr/>
          </p:nvSpPr>
          <p:spPr>
            <a:xfrm>
              <a:off x="4660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g351d0bc5f31_0_1447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2" name="Google Shape;2872;g351d0bc5f31_0_1447"/>
          <p:cNvGrpSpPr/>
          <p:nvPr/>
        </p:nvGrpSpPr>
        <p:grpSpPr>
          <a:xfrm>
            <a:off x="2885332" y="2291964"/>
            <a:ext cx="742950" cy="742979"/>
            <a:chOff x="-44" y="1473"/>
            <a:chExt cx="981" cy="1105"/>
          </a:xfrm>
        </p:grpSpPr>
        <p:pic>
          <p:nvPicPr>
            <p:cNvPr descr="desktop_computer_stylized_medium" id="2873" name="Google Shape;2873;g351d0bc5f31_0_14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4" name="Google Shape;2874;g351d0bc5f31_0_14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75" name="Google Shape;2875;g351d0bc5f31_0_1447"/>
          <p:cNvCxnSpPr/>
          <p:nvPr/>
        </p:nvCxnSpPr>
        <p:spPr>
          <a:xfrm>
            <a:off x="3526536" y="2791484"/>
            <a:ext cx="3909900" cy="2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6" name="Google Shape;2876;g351d0bc5f31_0_1447"/>
          <p:cNvSpPr txBox="1"/>
          <p:nvPr/>
        </p:nvSpPr>
        <p:spPr>
          <a:xfrm>
            <a:off x="6093263" y="2667596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77" name="Google Shape;2877;g351d0bc5f31_0_1447"/>
          <p:cNvSpPr txBox="1"/>
          <p:nvPr/>
        </p:nvSpPr>
        <p:spPr>
          <a:xfrm>
            <a:off x="5291796" y="2596769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78" name="Google Shape;2878;g351d0bc5f31_0_1447"/>
          <p:cNvSpPr txBox="1"/>
          <p:nvPr/>
        </p:nvSpPr>
        <p:spPr>
          <a:xfrm>
            <a:off x="4513773" y="2538104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9" name="Google Shape;2879;g351d0bc5f31_0_1447"/>
          <p:cNvSpPr txBox="1"/>
          <p:nvPr/>
        </p:nvSpPr>
        <p:spPr>
          <a:xfrm>
            <a:off x="3721264" y="2473869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0" name="Google Shape;2880;g351d0bc5f31_0_1447"/>
          <p:cNvSpPr/>
          <p:nvPr/>
        </p:nvSpPr>
        <p:spPr>
          <a:xfrm>
            <a:off x="8620343" y="3108868"/>
            <a:ext cx="892200" cy="197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g351d0bc5f31_0_1447"/>
          <p:cNvSpPr/>
          <p:nvPr/>
        </p:nvSpPr>
        <p:spPr>
          <a:xfrm>
            <a:off x="8624001" y="5094824"/>
            <a:ext cx="892200" cy="1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2" name="Google Shape;2882;g351d0bc5f31_0_1447"/>
          <p:cNvGrpSpPr/>
          <p:nvPr/>
        </p:nvGrpSpPr>
        <p:grpSpPr>
          <a:xfrm>
            <a:off x="3400839" y="3064264"/>
            <a:ext cx="4053000" cy="2231566"/>
            <a:chOff x="3400839" y="3064264"/>
            <a:chExt cx="4053000" cy="2231566"/>
          </a:xfrm>
        </p:grpSpPr>
        <p:cxnSp>
          <p:nvCxnSpPr>
            <p:cNvPr id="2883" name="Google Shape;2883;g351d0bc5f31_0_1447"/>
            <p:cNvCxnSpPr/>
            <p:nvPr/>
          </p:nvCxnSpPr>
          <p:spPr>
            <a:xfrm flipH="1">
              <a:off x="3400839" y="5022530"/>
              <a:ext cx="4053000" cy="27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84" name="Google Shape;2884;g351d0bc5f31_0_1447"/>
            <p:cNvSpPr/>
            <p:nvPr/>
          </p:nvSpPr>
          <p:spPr>
            <a:xfrm>
              <a:off x="3517643" y="3064264"/>
              <a:ext cx="3868169" cy="2226179"/>
            </a:xfrm>
            <a:custGeom>
              <a:rect b="b" l="l" r="r" t="t"/>
              <a:pathLst>
                <a:path extrusionOk="0" h="2226179" w="386816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5" name="Google Shape;2885;g351d0bc5f31_0_1447"/>
          <p:cNvGrpSpPr/>
          <p:nvPr/>
        </p:nvGrpSpPr>
        <p:grpSpPr>
          <a:xfrm>
            <a:off x="3389739" y="5054301"/>
            <a:ext cx="4064100" cy="386561"/>
            <a:chOff x="3389739" y="5054301"/>
            <a:chExt cx="4064100" cy="386561"/>
          </a:xfrm>
        </p:grpSpPr>
        <p:cxnSp>
          <p:nvCxnSpPr>
            <p:cNvPr id="2886" name="Google Shape;2886;g351d0bc5f31_0_1447"/>
            <p:cNvCxnSpPr/>
            <p:nvPr/>
          </p:nvCxnSpPr>
          <p:spPr>
            <a:xfrm flipH="1">
              <a:off x="3389739" y="5161562"/>
              <a:ext cx="4064100" cy="279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87" name="Google Shape;2887;g351d0bc5f31_0_1447"/>
            <p:cNvSpPr/>
            <p:nvPr/>
          </p:nvSpPr>
          <p:spPr>
            <a:xfrm>
              <a:off x="3519116" y="5054301"/>
              <a:ext cx="3875928" cy="376761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8" name="Google Shape;2888;g351d0bc5f31_0_1447"/>
          <p:cNvGrpSpPr/>
          <p:nvPr/>
        </p:nvGrpSpPr>
        <p:grpSpPr>
          <a:xfrm>
            <a:off x="3401284" y="5445216"/>
            <a:ext cx="4028700" cy="376761"/>
            <a:chOff x="3401284" y="5445216"/>
            <a:chExt cx="4028700" cy="376761"/>
          </a:xfrm>
        </p:grpSpPr>
        <p:cxnSp>
          <p:nvCxnSpPr>
            <p:cNvPr id="2889" name="Google Shape;2889;g351d0bc5f31_0_1447"/>
            <p:cNvCxnSpPr/>
            <p:nvPr/>
          </p:nvCxnSpPr>
          <p:spPr>
            <a:xfrm flipH="1">
              <a:off x="3401284" y="5534648"/>
              <a:ext cx="4028700" cy="2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90" name="Google Shape;2890;g351d0bc5f31_0_1447"/>
            <p:cNvSpPr/>
            <p:nvPr/>
          </p:nvSpPr>
          <p:spPr>
            <a:xfrm>
              <a:off x="3504762" y="5445216"/>
              <a:ext cx="3875928" cy="376761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endParaRPr/>
            </a:p>
          </p:txBody>
        </p:sp>
      </p:grpSp>
      <p:grpSp>
        <p:nvGrpSpPr>
          <p:cNvPr id="2891" name="Google Shape;2891;g351d0bc5f31_0_1447"/>
          <p:cNvGrpSpPr/>
          <p:nvPr/>
        </p:nvGrpSpPr>
        <p:grpSpPr>
          <a:xfrm>
            <a:off x="1750769" y="5112121"/>
            <a:ext cx="1641300" cy="338700"/>
            <a:chOff x="1750769" y="5112121"/>
            <a:chExt cx="1641300" cy="338700"/>
          </a:xfrm>
        </p:grpSpPr>
        <p:cxnSp>
          <p:nvCxnSpPr>
            <p:cNvPr id="2892" name="Google Shape;2892;g351d0bc5f31_0_1447"/>
            <p:cNvCxnSpPr/>
            <p:nvPr/>
          </p:nvCxnSpPr>
          <p:spPr>
            <a:xfrm rot="10800000">
              <a:off x="1750769" y="5290443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893" name="Google Shape;2893;g351d0bc5f31_0_1447"/>
            <p:cNvGrpSpPr/>
            <p:nvPr/>
          </p:nvGrpSpPr>
          <p:grpSpPr>
            <a:xfrm>
              <a:off x="2136070" y="5112121"/>
              <a:ext cx="459000" cy="338700"/>
              <a:chOff x="2709565" y="5090498"/>
              <a:chExt cx="459000" cy="338700"/>
            </a:xfrm>
          </p:grpSpPr>
          <p:sp>
            <p:nvSpPr>
              <p:cNvPr id="2894" name="Google Shape;2894;g351d0bc5f31_0_1447"/>
              <p:cNvSpPr/>
              <p:nvPr/>
            </p:nvSpPr>
            <p:spPr>
              <a:xfrm>
                <a:off x="2785241" y="5146384"/>
                <a:ext cx="252600" cy="227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5" name="Google Shape;2895;g351d0bc5f31_0_1447"/>
              <p:cNvSpPr txBox="1"/>
              <p:nvPr/>
            </p:nvSpPr>
            <p:spPr>
              <a:xfrm>
                <a:off x="2709565" y="5090498"/>
                <a:ext cx="459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sp>
        <p:nvSpPr>
          <p:cNvPr id="2896" name="Google Shape;2896;g351d0bc5f31_0_1447"/>
          <p:cNvSpPr/>
          <p:nvPr/>
        </p:nvSpPr>
        <p:spPr>
          <a:xfrm>
            <a:off x="2453226" y="5330278"/>
            <a:ext cx="2526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7" name="Google Shape;2897;g351d0bc5f31_0_1447"/>
          <p:cNvGrpSpPr/>
          <p:nvPr/>
        </p:nvGrpSpPr>
        <p:grpSpPr>
          <a:xfrm>
            <a:off x="1750614" y="5274392"/>
            <a:ext cx="1641300" cy="338700"/>
            <a:chOff x="1750614" y="5274392"/>
            <a:chExt cx="1641300" cy="338700"/>
          </a:xfrm>
        </p:grpSpPr>
        <p:cxnSp>
          <p:nvCxnSpPr>
            <p:cNvPr id="2898" name="Google Shape;2898;g351d0bc5f31_0_1447"/>
            <p:cNvCxnSpPr/>
            <p:nvPr/>
          </p:nvCxnSpPr>
          <p:spPr>
            <a:xfrm rot="10800000">
              <a:off x="1750614" y="5442843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99" name="Google Shape;2899;g351d0bc5f31_0_1447"/>
            <p:cNvSpPr txBox="1"/>
            <p:nvPr/>
          </p:nvSpPr>
          <p:spPr>
            <a:xfrm>
              <a:off x="2384556" y="5274392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2900" name="Google Shape;2900;g351d0bc5f31_0_1447"/>
          <p:cNvGrpSpPr/>
          <p:nvPr/>
        </p:nvGrpSpPr>
        <p:grpSpPr>
          <a:xfrm>
            <a:off x="1750789" y="5500058"/>
            <a:ext cx="1644300" cy="338700"/>
            <a:chOff x="1750789" y="5500058"/>
            <a:chExt cx="1644300" cy="338700"/>
          </a:xfrm>
        </p:grpSpPr>
        <p:cxnSp>
          <p:nvCxnSpPr>
            <p:cNvPr id="2901" name="Google Shape;2901;g351d0bc5f31_0_1447"/>
            <p:cNvCxnSpPr/>
            <p:nvPr/>
          </p:nvCxnSpPr>
          <p:spPr>
            <a:xfrm rot="10800000">
              <a:off x="1750789" y="5670973"/>
              <a:ext cx="1644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02" name="Google Shape;2902;g351d0bc5f31_0_1447"/>
            <p:cNvSpPr txBox="1"/>
            <p:nvPr/>
          </p:nvSpPr>
          <p:spPr>
            <a:xfrm>
              <a:off x="2578111" y="5500058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2903" name="Google Shape;2903;g351d0bc5f31_0_1447"/>
          <p:cNvGrpSpPr/>
          <p:nvPr/>
        </p:nvGrpSpPr>
        <p:grpSpPr>
          <a:xfrm>
            <a:off x="1750768" y="5634943"/>
            <a:ext cx="1641300" cy="338700"/>
            <a:chOff x="1750768" y="5634943"/>
            <a:chExt cx="1641300" cy="338700"/>
          </a:xfrm>
        </p:grpSpPr>
        <p:cxnSp>
          <p:nvCxnSpPr>
            <p:cNvPr id="2904" name="Google Shape;2904;g351d0bc5f31_0_1447"/>
            <p:cNvCxnSpPr/>
            <p:nvPr/>
          </p:nvCxnSpPr>
          <p:spPr>
            <a:xfrm rot="10800000">
              <a:off x="1750768" y="5804632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05" name="Google Shape;2905;g351d0bc5f31_0_1447"/>
            <p:cNvSpPr txBox="1"/>
            <p:nvPr/>
          </p:nvSpPr>
          <p:spPr>
            <a:xfrm>
              <a:off x="2779553" y="5634943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906" name="Google Shape;2906;g351d0bc5f31_0_1447"/>
          <p:cNvSpPr/>
          <p:nvPr/>
        </p:nvSpPr>
        <p:spPr>
          <a:xfrm>
            <a:off x="8624002" y="5214579"/>
            <a:ext cx="892200" cy="1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g351d0bc5f31_0_1447"/>
          <p:cNvSpPr/>
          <p:nvPr/>
        </p:nvSpPr>
        <p:spPr>
          <a:xfrm>
            <a:off x="8624002" y="5303700"/>
            <a:ext cx="892200" cy="1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8" name="Google Shape;2908;g351d0bc5f31_0_1447"/>
          <p:cNvSpPr/>
          <p:nvPr/>
        </p:nvSpPr>
        <p:spPr>
          <a:xfrm>
            <a:off x="8620344" y="5425404"/>
            <a:ext cx="892200" cy="110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g351d0bc5f31_0_1447"/>
          <p:cNvSpPr txBox="1"/>
          <p:nvPr/>
        </p:nvSpPr>
        <p:spPr>
          <a:xfrm>
            <a:off x="8322039" y="2665582"/>
            <a:ext cx="25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data requested</a:t>
            </a:r>
            <a:endParaRPr/>
          </a:p>
        </p:txBody>
      </p:sp>
      <p:sp>
        <p:nvSpPr>
          <p:cNvPr id="2910" name="Google Shape;2910;g351d0bc5f31_0_1447"/>
          <p:cNvSpPr/>
          <p:nvPr/>
        </p:nvSpPr>
        <p:spPr>
          <a:xfrm>
            <a:off x="7955470" y="4068021"/>
            <a:ext cx="596700" cy="36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g351d0bc5f31_0_1447"/>
          <p:cNvSpPr/>
          <p:nvPr/>
        </p:nvSpPr>
        <p:spPr>
          <a:xfrm>
            <a:off x="10065868" y="3696565"/>
            <a:ext cx="3948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g351d0bc5f31_0_1447"/>
          <p:cNvSpPr txBox="1"/>
          <p:nvPr/>
        </p:nvSpPr>
        <p:spPr>
          <a:xfrm>
            <a:off x="9706653" y="389874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13" name="Google Shape;2913;g351d0bc5f31_0_1447"/>
          <p:cNvSpPr/>
          <p:nvPr/>
        </p:nvSpPr>
        <p:spPr>
          <a:xfrm>
            <a:off x="10303411" y="3858836"/>
            <a:ext cx="3948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g351d0bc5f31_0_1447"/>
          <p:cNvSpPr txBox="1"/>
          <p:nvPr/>
        </p:nvSpPr>
        <p:spPr>
          <a:xfrm>
            <a:off x="9717406" y="474795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15" name="Google Shape;2915;g351d0bc5f31_0_1447"/>
          <p:cNvSpPr txBox="1"/>
          <p:nvPr/>
        </p:nvSpPr>
        <p:spPr>
          <a:xfrm>
            <a:off x="9717374" y="5101897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16" name="Google Shape;2916;g351d0bc5f31_0_1447"/>
          <p:cNvSpPr txBox="1"/>
          <p:nvPr/>
        </p:nvSpPr>
        <p:spPr>
          <a:xfrm>
            <a:off x="9722211" y="542540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917" name="Google Shape;2917;g351d0bc5f31_0_1447"/>
          <p:cNvCxnSpPr/>
          <p:nvPr/>
        </p:nvCxnSpPr>
        <p:spPr>
          <a:xfrm>
            <a:off x="9583543" y="5324881"/>
            <a:ext cx="18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8" name="Google Shape;2918;g351d0bc5f31_0_1447"/>
          <p:cNvCxnSpPr/>
          <p:nvPr/>
        </p:nvCxnSpPr>
        <p:spPr>
          <a:xfrm flipH="1" rot="10800000">
            <a:off x="9589060" y="5022600"/>
            <a:ext cx="1806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9" name="Google Shape;2919;g351d0bc5f31_0_1447"/>
          <p:cNvCxnSpPr/>
          <p:nvPr/>
        </p:nvCxnSpPr>
        <p:spPr>
          <a:xfrm>
            <a:off x="9593643" y="5502519"/>
            <a:ext cx="1806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0" name="Google Shape;2920;g351d0bc5f31_0_1447"/>
          <p:cNvSpPr txBox="1"/>
          <p:nvPr/>
        </p:nvSpPr>
        <p:spPr>
          <a:xfrm>
            <a:off x="2410244" y="6238081"/>
            <a:ext cx="8451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delivered in order requested: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wait behind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1" name="Google Shape;2921;g351d0bc5f31_0_1447"/>
          <p:cNvGrpSpPr/>
          <p:nvPr/>
        </p:nvGrpSpPr>
        <p:grpSpPr>
          <a:xfrm>
            <a:off x="3400984" y="5195255"/>
            <a:ext cx="4029000" cy="477247"/>
            <a:chOff x="3400984" y="5195255"/>
            <a:chExt cx="4029000" cy="477247"/>
          </a:xfrm>
        </p:grpSpPr>
        <p:cxnSp>
          <p:nvCxnSpPr>
            <p:cNvPr id="2922" name="Google Shape;2922;g351d0bc5f31_0_1447"/>
            <p:cNvCxnSpPr/>
            <p:nvPr/>
          </p:nvCxnSpPr>
          <p:spPr>
            <a:xfrm flipH="1">
              <a:off x="3400984" y="5403102"/>
              <a:ext cx="4029000" cy="26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23" name="Google Shape;2923;g351d0bc5f31_0_1447"/>
            <p:cNvSpPr/>
            <p:nvPr/>
          </p:nvSpPr>
          <p:spPr>
            <a:xfrm>
              <a:off x="3520812" y="5195255"/>
              <a:ext cx="3866473" cy="468804"/>
            </a:xfrm>
            <a:custGeom>
              <a:rect b="b" l="l" r="r" t="t"/>
              <a:pathLst>
                <a:path extrusionOk="0" h="468804" w="3866473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4" name="Google Shape;2924;g351d0bc5f31_0_1447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351d0bc5f31_0_1541"/>
          <p:cNvSpPr txBox="1"/>
          <p:nvPr>
            <p:ph type="title"/>
          </p:nvPr>
        </p:nvSpPr>
        <p:spPr>
          <a:xfrm>
            <a:off x="798691" y="379879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HTTP/2: mitigating HOL blocking</a:t>
            </a:r>
            <a:endParaRPr sz="4400"/>
          </a:p>
        </p:txBody>
      </p:sp>
      <p:sp>
        <p:nvSpPr>
          <p:cNvPr id="2931" name="Google Shape;2931;g351d0bc5f31_0_1541"/>
          <p:cNvSpPr txBox="1"/>
          <p:nvPr/>
        </p:nvSpPr>
        <p:spPr>
          <a:xfrm>
            <a:off x="798691" y="1274501"/>
            <a:ext cx="111171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HTTP/2: objects divided into frames, frame transmission interleaved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g351d0bc5f31_0_1541"/>
          <p:cNvSpPr txBox="1"/>
          <p:nvPr/>
        </p:nvSpPr>
        <p:spPr>
          <a:xfrm>
            <a:off x="2900584" y="2902508"/>
            <a:ext cx="7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933" name="Google Shape;2933;g351d0bc5f31_0_1541"/>
          <p:cNvSpPr txBox="1"/>
          <p:nvPr/>
        </p:nvSpPr>
        <p:spPr>
          <a:xfrm>
            <a:off x="7029972" y="1892257"/>
            <a:ext cx="8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grpSp>
        <p:nvGrpSpPr>
          <p:cNvPr id="2934" name="Google Shape;2934;g351d0bc5f31_0_1541"/>
          <p:cNvGrpSpPr/>
          <p:nvPr/>
        </p:nvGrpSpPr>
        <p:grpSpPr>
          <a:xfrm>
            <a:off x="7234967" y="2262203"/>
            <a:ext cx="420485" cy="728734"/>
            <a:chOff x="4140" y="429"/>
            <a:chExt cx="1419" cy="2546"/>
          </a:xfrm>
        </p:grpSpPr>
        <p:sp>
          <p:nvSpPr>
            <p:cNvPr id="2935" name="Google Shape;2935;g351d0bc5f31_0_1541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g351d0bc5f31_0_1541"/>
            <p:cNvSpPr/>
            <p:nvPr/>
          </p:nvSpPr>
          <p:spPr>
            <a:xfrm>
              <a:off x="4204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g351d0bc5f31_0_1541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g351d0bc5f31_0_15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g351d0bc5f31_0_1541"/>
            <p:cNvSpPr/>
            <p:nvPr/>
          </p:nvSpPr>
          <p:spPr>
            <a:xfrm>
              <a:off x="4210" y="69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0" name="Google Shape;2940;g351d0bc5f31_0_1541"/>
            <p:cNvGrpSpPr/>
            <p:nvPr/>
          </p:nvGrpSpPr>
          <p:grpSpPr>
            <a:xfrm>
              <a:off x="4751" y="668"/>
              <a:ext cx="492" cy="16"/>
              <a:chOff x="616" y="2568"/>
              <a:chExt cx="614" cy="15"/>
            </a:xfrm>
          </p:grpSpPr>
          <p:sp>
            <p:nvSpPr>
              <p:cNvPr id="2941" name="Google Shape;2941;g351d0bc5f31_0_1541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g351d0bc5f31_0_1541"/>
              <p:cNvSpPr/>
              <p:nvPr/>
            </p:nvSpPr>
            <p:spPr>
              <a:xfrm>
                <a:off x="630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3" name="Google Shape;2943;g351d0bc5f31_0_1541"/>
            <p:cNvSpPr/>
            <p:nvPr/>
          </p:nvSpPr>
          <p:spPr>
            <a:xfrm>
              <a:off x="4226" y="101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4" name="Google Shape;2944;g351d0bc5f31_0_1541"/>
            <p:cNvGrpSpPr/>
            <p:nvPr/>
          </p:nvGrpSpPr>
          <p:grpSpPr>
            <a:xfrm>
              <a:off x="4745" y="995"/>
              <a:ext cx="491" cy="16"/>
              <a:chOff x="612" y="2569"/>
              <a:chExt cx="613" cy="17"/>
            </a:xfrm>
          </p:grpSpPr>
          <p:sp>
            <p:nvSpPr>
              <p:cNvPr id="2945" name="Google Shape;2945;g351d0bc5f31_0_1541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6" name="Google Shape;2946;g351d0bc5f31_0_1541"/>
              <p:cNvSpPr/>
              <p:nvPr/>
            </p:nvSpPr>
            <p:spPr>
              <a:xfrm>
                <a:off x="625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47" name="Google Shape;2947;g351d0bc5f31_0_1541"/>
            <p:cNvSpPr/>
            <p:nvPr/>
          </p:nvSpPr>
          <p:spPr>
            <a:xfrm>
              <a:off x="4215" y="13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8" name="Google Shape;2948;g351d0bc5f31_0_1541"/>
            <p:cNvSpPr/>
            <p:nvPr/>
          </p:nvSpPr>
          <p:spPr>
            <a:xfrm>
              <a:off x="4226" y="16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9" name="Google Shape;2949;g351d0bc5f31_0_1541"/>
            <p:cNvGrpSpPr/>
            <p:nvPr/>
          </p:nvGrpSpPr>
          <p:grpSpPr>
            <a:xfrm>
              <a:off x="4735" y="1627"/>
              <a:ext cx="492" cy="16"/>
              <a:chOff x="614" y="2568"/>
              <a:chExt cx="613" cy="15"/>
            </a:xfrm>
          </p:grpSpPr>
          <p:sp>
            <p:nvSpPr>
              <p:cNvPr id="2950" name="Google Shape;2950;g351d0bc5f31_0_1541"/>
              <p:cNvSpPr/>
              <p:nvPr/>
            </p:nvSpPr>
            <p:spPr>
              <a:xfrm>
                <a:off x="614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g351d0bc5f31_0_1541"/>
              <p:cNvSpPr/>
              <p:nvPr/>
            </p:nvSpPr>
            <p:spPr>
              <a:xfrm>
                <a:off x="627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2" name="Google Shape;2952;g351d0bc5f31_0_15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53" name="Google Shape;2953;g351d0bc5f31_0_1541"/>
            <p:cNvGrpSpPr/>
            <p:nvPr/>
          </p:nvGrpSpPr>
          <p:grpSpPr>
            <a:xfrm>
              <a:off x="4740" y="1327"/>
              <a:ext cx="493" cy="17"/>
              <a:chOff x="615" y="2568"/>
              <a:chExt cx="614" cy="17"/>
            </a:xfrm>
          </p:grpSpPr>
          <p:sp>
            <p:nvSpPr>
              <p:cNvPr id="2954" name="Google Shape;2954;g351d0bc5f31_0_1541"/>
              <p:cNvSpPr/>
              <p:nvPr/>
            </p:nvSpPr>
            <p:spPr>
              <a:xfrm>
                <a:off x="615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g351d0bc5f31_0_1541"/>
              <p:cNvSpPr/>
              <p:nvPr/>
            </p:nvSpPr>
            <p:spPr>
              <a:xfrm>
                <a:off x="629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56" name="Google Shape;2956;g351d0bc5f31_0_1541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g351d0bc5f31_0_15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g351d0bc5f31_0_15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g351d0bc5f31_0_1541"/>
            <p:cNvSpPr/>
            <p:nvPr/>
          </p:nvSpPr>
          <p:spPr>
            <a:xfrm>
              <a:off x="5517" y="2609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g351d0bc5f31_0_15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g351d0bc5f31_0_1541"/>
            <p:cNvSpPr/>
            <p:nvPr/>
          </p:nvSpPr>
          <p:spPr>
            <a:xfrm>
              <a:off x="4140" y="2675"/>
              <a:ext cx="1200" cy="30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g351d0bc5f31_0_1541"/>
            <p:cNvSpPr/>
            <p:nvPr/>
          </p:nvSpPr>
          <p:spPr>
            <a:xfrm>
              <a:off x="4204" y="2709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g351d0bc5f31_0_1541"/>
            <p:cNvSpPr/>
            <p:nvPr/>
          </p:nvSpPr>
          <p:spPr>
            <a:xfrm>
              <a:off x="4306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g351d0bc5f31_0_1541"/>
            <p:cNvSpPr/>
            <p:nvPr/>
          </p:nvSpPr>
          <p:spPr>
            <a:xfrm>
              <a:off x="4488" y="2381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g351d0bc5f31_0_1541"/>
            <p:cNvSpPr/>
            <p:nvPr/>
          </p:nvSpPr>
          <p:spPr>
            <a:xfrm>
              <a:off x="4660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g351d0bc5f31_0_1541"/>
            <p:cNvSpPr/>
            <p:nvPr/>
          </p:nvSpPr>
          <p:spPr>
            <a:xfrm>
              <a:off x="5061" y="1838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7" name="Google Shape;2967;g351d0bc5f31_0_1541"/>
          <p:cNvGrpSpPr/>
          <p:nvPr/>
        </p:nvGrpSpPr>
        <p:grpSpPr>
          <a:xfrm>
            <a:off x="2885332" y="2291964"/>
            <a:ext cx="742950" cy="742979"/>
            <a:chOff x="-44" y="1473"/>
            <a:chExt cx="981" cy="1105"/>
          </a:xfrm>
        </p:grpSpPr>
        <p:pic>
          <p:nvPicPr>
            <p:cNvPr descr="desktop_computer_stylized_medium" id="2968" name="Google Shape;2968;g351d0bc5f31_0_15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9" name="Google Shape;2969;g351d0bc5f31_0_15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70" name="Google Shape;2970;g351d0bc5f31_0_1541"/>
          <p:cNvCxnSpPr/>
          <p:nvPr/>
        </p:nvCxnSpPr>
        <p:spPr>
          <a:xfrm>
            <a:off x="3526536" y="2791484"/>
            <a:ext cx="3909900" cy="26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1" name="Google Shape;2971;g351d0bc5f31_0_1541"/>
          <p:cNvSpPr txBox="1"/>
          <p:nvPr/>
        </p:nvSpPr>
        <p:spPr>
          <a:xfrm>
            <a:off x="6093263" y="2667596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2" name="Google Shape;2972;g351d0bc5f31_0_1541"/>
          <p:cNvSpPr txBox="1"/>
          <p:nvPr/>
        </p:nvSpPr>
        <p:spPr>
          <a:xfrm>
            <a:off x="5291796" y="2596769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73" name="Google Shape;2973;g351d0bc5f31_0_1541"/>
          <p:cNvSpPr txBox="1"/>
          <p:nvPr/>
        </p:nvSpPr>
        <p:spPr>
          <a:xfrm>
            <a:off x="4513773" y="2538104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74" name="Google Shape;2974;g351d0bc5f31_0_1541"/>
          <p:cNvSpPr txBox="1"/>
          <p:nvPr/>
        </p:nvSpPr>
        <p:spPr>
          <a:xfrm>
            <a:off x="3721264" y="2473869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O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975" name="Google Shape;2975;g351d0bc5f31_0_1541"/>
          <p:cNvCxnSpPr/>
          <p:nvPr/>
        </p:nvCxnSpPr>
        <p:spPr>
          <a:xfrm flipH="1">
            <a:off x="3347336" y="5534648"/>
            <a:ext cx="4093800" cy="27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76" name="Google Shape;2976;g351d0bc5f31_0_1541"/>
          <p:cNvSpPr/>
          <p:nvPr/>
        </p:nvSpPr>
        <p:spPr>
          <a:xfrm>
            <a:off x="8620343" y="3108868"/>
            <a:ext cx="892200" cy="197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g351d0bc5f31_0_1541"/>
          <p:cNvSpPr/>
          <p:nvPr/>
        </p:nvSpPr>
        <p:spPr>
          <a:xfrm>
            <a:off x="8624001" y="5094824"/>
            <a:ext cx="892200" cy="11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8" name="Google Shape;2978;g351d0bc5f31_0_1541"/>
          <p:cNvSpPr/>
          <p:nvPr/>
        </p:nvSpPr>
        <p:spPr>
          <a:xfrm>
            <a:off x="3486512" y="3835610"/>
            <a:ext cx="3867383" cy="1978529"/>
          </a:xfrm>
          <a:custGeom>
            <a:rect b="b" l="l" r="r" t="t"/>
            <a:pathLst>
              <a:path extrusionOk="0" h="1978529" w="3867383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9" name="Google Shape;2979;g351d0bc5f31_0_1541"/>
          <p:cNvSpPr/>
          <p:nvPr/>
        </p:nvSpPr>
        <p:spPr>
          <a:xfrm>
            <a:off x="3479865" y="3207657"/>
            <a:ext cx="3875928" cy="376761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0" name="Google Shape;2980;g351d0bc5f31_0_1541"/>
          <p:cNvSpPr/>
          <p:nvPr/>
        </p:nvSpPr>
        <p:spPr>
          <a:xfrm>
            <a:off x="3479865" y="3336618"/>
            <a:ext cx="3875928" cy="376761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g351d0bc5f31_0_1541"/>
          <p:cNvSpPr/>
          <p:nvPr/>
        </p:nvSpPr>
        <p:spPr>
          <a:xfrm>
            <a:off x="3485129" y="3468086"/>
            <a:ext cx="3875928" cy="376761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g351d0bc5f31_0_1541"/>
          <p:cNvSpPr/>
          <p:nvPr/>
        </p:nvSpPr>
        <p:spPr>
          <a:xfrm>
            <a:off x="2231742" y="3441675"/>
            <a:ext cx="2526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3" name="Google Shape;2983;g351d0bc5f31_0_1541"/>
          <p:cNvGrpSpPr/>
          <p:nvPr/>
        </p:nvGrpSpPr>
        <p:grpSpPr>
          <a:xfrm>
            <a:off x="1770765" y="3385789"/>
            <a:ext cx="1641300" cy="338700"/>
            <a:chOff x="1770765" y="3385789"/>
            <a:chExt cx="1641300" cy="338700"/>
          </a:xfrm>
        </p:grpSpPr>
        <p:cxnSp>
          <p:nvCxnSpPr>
            <p:cNvPr id="2984" name="Google Shape;2984;g351d0bc5f31_0_1541"/>
            <p:cNvCxnSpPr/>
            <p:nvPr/>
          </p:nvCxnSpPr>
          <p:spPr>
            <a:xfrm rot="10800000">
              <a:off x="1770765" y="3564111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85" name="Google Shape;2985;g351d0bc5f31_0_1541"/>
            <p:cNvSpPr txBox="1"/>
            <p:nvPr/>
          </p:nvSpPr>
          <p:spPr>
            <a:xfrm>
              <a:off x="2156066" y="3385789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2986" name="Google Shape;2986;g351d0bc5f31_0_1541"/>
          <p:cNvSpPr/>
          <p:nvPr/>
        </p:nvSpPr>
        <p:spPr>
          <a:xfrm>
            <a:off x="2369264" y="3728151"/>
            <a:ext cx="2526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7" name="Google Shape;2987;g351d0bc5f31_0_1541"/>
          <p:cNvGrpSpPr/>
          <p:nvPr/>
        </p:nvGrpSpPr>
        <p:grpSpPr>
          <a:xfrm>
            <a:off x="1759530" y="3661763"/>
            <a:ext cx="1641300" cy="338700"/>
            <a:chOff x="1759530" y="3661763"/>
            <a:chExt cx="1641300" cy="338700"/>
          </a:xfrm>
        </p:grpSpPr>
        <p:cxnSp>
          <p:nvCxnSpPr>
            <p:cNvPr id="2988" name="Google Shape;2988;g351d0bc5f31_0_1541"/>
            <p:cNvCxnSpPr/>
            <p:nvPr/>
          </p:nvCxnSpPr>
          <p:spPr>
            <a:xfrm rot="10800000">
              <a:off x="1759530" y="3839649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89" name="Google Shape;2989;g351d0bc5f31_0_1541"/>
            <p:cNvSpPr txBox="1"/>
            <p:nvPr/>
          </p:nvSpPr>
          <p:spPr>
            <a:xfrm>
              <a:off x="2315510" y="3661763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990" name="Google Shape;2990;g351d0bc5f31_0_1541"/>
          <p:cNvSpPr/>
          <p:nvPr/>
        </p:nvSpPr>
        <p:spPr>
          <a:xfrm>
            <a:off x="8624002" y="5214579"/>
            <a:ext cx="892200" cy="1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g351d0bc5f31_0_1541"/>
          <p:cNvSpPr/>
          <p:nvPr/>
        </p:nvSpPr>
        <p:spPr>
          <a:xfrm>
            <a:off x="8624002" y="5303700"/>
            <a:ext cx="892200" cy="11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g351d0bc5f31_0_1541"/>
          <p:cNvSpPr/>
          <p:nvPr/>
        </p:nvSpPr>
        <p:spPr>
          <a:xfrm>
            <a:off x="8620344" y="5425404"/>
            <a:ext cx="892200" cy="110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g351d0bc5f31_0_1541"/>
          <p:cNvSpPr txBox="1"/>
          <p:nvPr/>
        </p:nvSpPr>
        <p:spPr>
          <a:xfrm>
            <a:off x="8345639" y="2644827"/>
            <a:ext cx="25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data requested</a:t>
            </a:r>
            <a:endParaRPr/>
          </a:p>
        </p:txBody>
      </p:sp>
      <p:sp>
        <p:nvSpPr>
          <p:cNvPr id="2994" name="Google Shape;2994;g351d0bc5f31_0_1541"/>
          <p:cNvSpPr/>
          <p:nvPr/>
        </p:nvSpPr>
        <p:spPr>
          <a:xfrm>
            <a:off x="7955470" y="4068021"/>
            <a:ext cx="596700" cy="36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g351d0bc5f31_0_1541"/>
          <p:cNvSpPr txBox="1"/>
          <p:nvPr/>
        </p:nvSpPr>
        <p:spPr>
          <a:xfrm>
            <a:off x="9706653" y="389874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96" name="Google Shape;2996;g351d0bc5f31_0_1541"/>
          <p:cNvSpPr/>
          <p:nvPr/>
        </p:nvSpPr>
        <p:spPr>
          <a:xfrm>
            <a:off x="10303411" y="3858836"/>
            <a:ext cx="394800" cy="2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g351d0bc5f31_0_1541"/>
          <p:cNvSpPr txBox="1"/>
          <p:nvPr/>
        </p:nvSpPr>
        <p:spPr>
          <a:xfrm>
            <a:off x="9717406" y="474795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98" name="Google Shape;2998;g351d0bc5f31_0_1541"/>
          <p:cNvSpPr txBox="1"/>
          <p:nvPr/>
        </p:nvSpPr>
        <p:spPr>
          <a:xfrm>
            <a:off x="9717374" y="5101897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99" name="Google Shape;2999;g351d0bc5f31_0_1541"/>
          <p:cNvSpPr txBox="1"/>
          <p:nvPr/>
        </p:nvSpPr>
        <p:spPr>
          <a:xfrm>
            <a:off x="9722211" y="5425404"/>
            <a:ext cx="7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3000" name="Google Shape;3000;g351d0bc5f31_0_1541"/>
          <p:cNvCxnSpPr/>
          <p:nvPr/>
        </p:nvCxnSpPr>
        <p:spPr>
          <a:xfrm>
            <a:off x="9583543" y="5324881"/>
            <a:ext cx="18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1" name="Google Shape;3001;g351d0bc5f31_0_1541"/>
          <p:cNvCxnSpPr/>
          <p:nvPr/>
        </p:nvCxnSpPr>
        <p:spPr>
          <a:xfrm flipH="1" rot="10800000">
            <a:off x="9589060" y="5022600"/>
            <a:ext cx="1806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2" name="Google Shape;3002;g351d0bc5f31_0_1541"/>
          <p:cNvCxnSpPr/>
          <p:nvPr/>
        </p:nvCxnSpPr>
        <p:spPr>
          <a:xfrm>
            <a:off x="9593643" y="5502519"/>
            <a:ext cx="180600" cy="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3" name="Google Shape;3003;g351d0bc5f31_0_1541"/>
          <p:cNvSpPr txBox="1"/>
          <p:nvPr/>
        </p:nvSpPr>
        <p:spPr>
          <a:xfrm>
            <a:off x="3131136" y="6194429"/>
            <a:ext cx="6552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delivered quickly, O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slightly delayed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4" name="Google Shape;3004;g351d0bc5f31_0_1541"/>
          <p:cNvGrpSpPr/>
          <p:nvPr/>
        </p:nvGrpSpPr>
        <p:grpSpPr>
          <a:xfrm>
            <a:off x="3362909" y="3078482"/>
            <a:ext cx="4053000" cy="381097"/>
            <a:chOff x="3362909" y="3078482"/>
            <a:chExt cx="4053000" cy="381097"/>
          </a:xfrm>
        </p:grpSpPr>
        <p:cxnSp>
          <p:nvCxnSpPr>
            <p:cNvPr id="3005" name="Google Shape;3005;g351d0bc5f31_0_1541"/>
            <p:cNvCxnSpPr/>
            <p:nvPr/>
          </p:nvCxnSpPr>
          <p:spPr>
            <a:xfrm flipH="1">
              <a:off x="3362909" y="3078482"/>
              <a:ext cx="4053000" cy="27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06" name="Google Shape;3006;g351d0bc5f31_0_1541"/>
            <p:cNvSpPr/>
            <p:nvPr/>
          </p:nvSpPr>
          <p:spPr>
            <a:xfrm>
              <a:off x="3479865" y="3082818"/>
              <a:ext cx="3875928" cy="376761"/>
            </a:xfrm>
            <a:custGeom>
              <a:rect b="b" l="l" r="r" t="t"/>
              <a:pathLst>
                <a:path extrusionOk="0" h="6552362" w="3875928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7" name="Google Shape;3007;g351d0bc5f31_0_1541"/>
          <p:cNvSpPr/>
          <p:nvPr/>
        </p:nvSpPr>
        <p:spPr>
          <a:xfrm>
            <a:off x="3480625" y="3596230"/>
            <a:ext cx="3875928" cy="376761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8" name="Google Shape;3008;g351d0bc5f31_0_1541"/>
          <p:cNvSpPr/>
          <p:nvPr/>
        </p:nvSpPr>
        <p:spPr>
          <a:xfrm>
            <a:off x="3485129" y="3719557"/>
            <a:ext cx="3875928" cy="376761"/>
          </a:xfrm>
          <a:custGeom>
            <a:rect b="b" l="l" r="r" t="t"/>
            <a:pathLst>
              <a:path extrusionOk="0" h="6552362" w="3875928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9" name="Google Shape;3009;g351d0bc5f31_0_1541"/>
          <p:cNvSpPr/>
          <p:nvPr/>
        </p:nvSpPr>
        <p:spPr>
          <a:xfrm>
            <a:off x="2575260" y="3949241"/>
            <a:ext cx="310800" cy="2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0" name="Google Shape;3010;g351d0bc5f31_0_1541"/>
          <p:cNvGrpSpPr/>
          <p:nvPr/>
        </p:nvGrpSpPr>
        <p:grpSpPr>
          <a:xfrm>
            <a:off x="1756530" y="3920514"/>
            <a:ext cx="1644300" cy="338700"/>
            <a:chOff x="1756530" y="3920514"/>
            <a:chExt cx="1644300" cy="338700"/>
          </a:xfrm>
        </p:grpSpPr>
        <p:cxnSp>
          <p:nvCxnSpPr>
            <p:cNvPr id="3011" name="Google Shape;3011;g351d0bc5f31_0_1541"/>
            <p:cNvCxnSpPr/>
            <p:nvPr/>
          </p:nvCxnSpPr>
          <p:spPr>
            <a:xfrm rot="10800000">
              <a:off x="1756530" y="4094530"/>
              <a:ext cx="1644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12" name="Google Shape;3012;g351d0bc5f31_0_1541"/>
            <p:cNvSpPr txBox="1"/>
            <p:nvPr/>
          </p:nvSpPr>
          <p:spPr>
            <a:xfrm>
              <a:off x="2554202" y="3920514"/>
              <a:ext cx="45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3013" name="Google Shape;3013;g351d0bc5f31_0_1541"/>
          <p:cNvSpPr/>
          <p:nvPr/>
        </p:nvSpPr>
        <p:spPr>
          <a:xfrm>
            <a:off x="2869378" y="5701781"/>
            <a:ext cx="2697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4" name="Google Shape;3014;g351d0bc5f31_0_1541"/>
          <p:cNvGrpSpPr/>
          <p:nvPr/>
        </p:nvGrpSpPr>
        <p:grpSpPr>
          <a:xfrm>
            <a:off x="1706164" y="5621746"/>
            <a:ext cx="1641300" cy="338700"/>
            <a:chOff x="1706164" y="5621746"/>
            <a:chExt cx="1641300" cy="338700"/>
          </a:xfrm>
        </p:grpSpPr>
        <p:cxnSp>
          <p:nvCxnSpPr>
            <p:cNvPr id="3015" name="Google Shape;3015;g351d0bc5f31_0_1541"/>
            <p:cNvCxnSpPr/>
            <p:nvPr/>
          </p:nvCxnSpPr>
          <p:spPr>
            <a:xfrm rot="10800000">
              <a:off x="1706164" y="5804632"/>
              <a:ext cx="1641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16" name="Google Shape;3016;g351d0bc5f31_0_1541"/>
            <p:cNvSpPr txBox="1"/>
            <p:nvPr/>
          </p:nvSpPr>
          <p:spPr>
            <a:xfrm>
              <a:off x="2801769" y="5621746"/>
              <a:ext cx="45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cxnSp>
        <p:nvCxnSpPr>
          <p:cNvPr id="3017" name="Google Shape;3017;g351d0bc5f31_0_1541"/>
          <p:cNvCxnSpPr/>
          <p:nvPr/>
        </p:nvCxnSpPr>
        <p:spPr>
          <a:xfrm>
            <a:off x="8570246" y="5311450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8" name="Google Shape;3018;g351d0bc5f31_0_1541"/>
          <p:cNvCxnSpPr/>
          <p:nvPr/>
        </p:nvCxnSpPr>
        <p:spPr>
          <a:xfrm>
            <a:off x="8585033" y="4956968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9" name="Google Shape;3019;g351d0bc5f31_0_1541"/>
          <p:cNvCxnSpPr/>
          <p:nvPr/>
        </p:nvCxnSpPr>
        <p:spPr>
          <a:xfrm>
            <a:off x="8579058" y="4824874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0" name="Google Shape;3020;g351d0bc5f31_0_1541"/>
          <p:cNvCxnSpPr/>
          <p:nvPr/>
        </p:nvCxnSpPr>
        <p:spPr>
          <a:xfrm>
            <a:off x="8573083" y="4692780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1" name="Google Shape;3021;g351d0bc5f31_0_1541"/>
          <p:cNvCxnSpPr/>
          <p:nvPr/>
        </p:nvCxnSpPr>
        <p:spPr>
          <a:xfrm>
            <a:off x="8567108" y="456068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2" name="Google Shape;3022;g351d0bc5f31_0_1541"/>
          <p:cNvCxnSpPr/>
          <p:nvPr/>
        </p:nvCxnSpPr>
        <p:spPr>
          <a:xfrm>
            <a:off x="8561133" y="4428592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3" name="Google Shape;3023;g351d0bc5f31_0_1541"/>
          <p:cNvCxnSpPr/>
          <p:nvPr/>
        </p:nvCxnSpPr>
        <p:spPr>
          <a:xfrm>
            <a:off x="8555158" y="4296498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4" name="Google Shape;3024;g351d0bc5f31_0_1541"/>
          <p:cNvCxnSpPr/>
          <p:nvPr/>
        </p:nvCxnSpPr>
        <p:spPr>
          <a:xfrm>
            <a:off x="8549183" y="4164404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5" name="Google Shape;3025;g351d0bc5f31_0_1541"/>
          <p:cNvCxnSpPr/>
          <p:nvPr/>
        </p:nvCxnSpPr>
        <p:spPr>
          <a:xfrm>
            <a:off x="8543208" y="4032310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6" name="Google Shape;3026;g351d0bc5f31_0_1541"/>
          <p:cNvCxnSpPr/>
          <p:nvPr/>
        </p:nvCxnSpPr>
        <p:spPr>
          <a:xfrm>
            <a:off x="8537233" y="390021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7" name="Google Shape;3027;g351d0bc5f31_0_1541"/>
          <p:cNvCxnSpPr/>
          <p:nvPr/>
        </p:nvCxnSpPr>
        <p:spPr>
          <a:xfrm>
            <a:off x="8531258" y="3768122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8" name="Google Shape;3028;g351d0bc5f31_0_1541"/>
          <p:cNvCxnSpPr/>
          <p:nvPr/>
        </p:nvCxnSpPr>
        <p:spPr>
          <a:xfrm>
            <a:off x="8525283" y="3636028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9" name="Google Shape;3029;g351d0bc5f31_0_1541"/>
          <p:cNvCxnSpPr/>
          <p:nvPr/>
        </p:nvCxnSpPr>
        <p:spPr>
          <a:xfrm>
            <a:off x="8540494" y="3503934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0" name="Google Shape;3030;g351d0bc5f31_0_1541"/>
          <p:cNvCxnSpPr/>
          <p:nvPr/>
        </p:nvCxnSpPr>
        <p:spPr>
          <a:xfrm>
            <a:off x="8534519" y="3371840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1" name="Google Shape;3031;g351d0bc5f31_0_1541"/>
          <p:cNvCxnSpPr/>
          <p:nvPr/>
        </p:nvCxnSpPr>
        <p:spPr>
          <a:xfrm>
            <a:off x="8535606" y="3239746"/>
            <a:ext cx="9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2" name="Google Shape;3032;g351d0bc5f31_0_1541"/>
          <p:cNvCxnSpPr/>
          <p:nvPr/>
        </p:nvCxnSpPr>
        <p:spPr>
          <a:xfrm flipH="1" rot="10800000">
            <a:off x="3452698" y="3962101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3" name="Google Shape;3033;g351d0bc5f31_0_1541"/>
          <p:cNvCxnSpPr/>
          <p:nvPr/>
        </p:nvCxnSpPr>
        <p:spPr>
          <a:xfrm flipH="1" rot="10800000">
            <a:off x="3392013" y="4113090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4" name="Google Shape;3034;g351d0bc5f31_0_1541"/>
          <p:cNvCxnSpPr/>
          <p:nvPr/>
        </p:nvCxnSpPr>
        <p:spPr>
          <a:xfrm flipH="1" rot="10800000">
            <a:off x="3403873" y="4250684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5" name="Google Shape;3035;g351d0bc5f31_0_1541"/>
          <p:cNvCxnSpPr/>
          <p:nvPr/>
        </p:nvCxnSpPr>
        <p:spPr>
          <a:xfrm flipH="1" rot="10800000">
            <a:off x="3415733" y="4399566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6" name="Google Shape;3036;g351d0bc5f31_0_1541"/>
          <p:cNvCxnSpPr/>
          <p:nvPr/>
        </p:nvCxnSpPr>
        <p:spPr>
          <a:xfrm flipH="1" rot="10800000">
            <a:off x="3474493" y="5562154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7" name="Google Shape;3037;g351d0bc5f31_0_1541"/>
          <p:cNvCxnSpPr/>
          <p:nvPr/>
        </p:nvCxnSpPr>
        <p:spPr>
          <a:xfrm flipH="1" rot="10800000">
            <a:off x="3486353" y="5716680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8" name="Google Shape;3038;g351d0bc5f31_0_1541"/>
          <p:cNvCxnSpPr/>
          <p:nvPr/>
        </p:nvCxnSpPr>
        <p:spPr>
          <a:xfrm flipH="1" rot="10800000">
            <a:off x="3467438" y="4527487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9" name="Google Shape;3039;g351d0bc5f31_0_1541"/>
          <p:cNvCxnSpPr/>
          <p:nvPr/>
        </p:nvCxnSpPr>
        <p:spPr>
          <a:xfrm flipH="1" rot="10800000">
            <a:off x="3406753" y="4678476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0" name="Google Shape;3040;g351d0bc5f31_0_1541"/>
          <p:cNvCxnSpPr/>
          <p:nvPr/>
        </p:nvCxnSpPr>
        <p:spPr>
          <a:xfrm flipH="1" rot="10800000">
            <a:off x="3418613" y="4816070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1" name="Google Shape;3041;g351d0bc5f31_0_1541"/>
          <p:cNvCxnSpPr/>
          <p:nvPr/>
        </p:nvCxnSpPr>
        <p:spPr>
          <a:xfrm flipH="1" rot="10800000">
            <a:off x="3430473" y="4964952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2" name="Google Shape;3042;g351d0bc5f31_0_1541"/>
          <p:cNvCxnSpPr/>
          <p:nvPr/>
        </p:nvCxnSpPr>
        <p:spPr>
          <a:xfrm flipH="1" rot="10800000">
            <a:off x="3482178" y="5092873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3" name="Google Shape;3043;g351d0bc5f31_0_1541"/>
          <p:cNvCxnSpPr/>
          <p:nvPr/>
        </p:nvCxnSpPr>
        <p:spPr>
          <a:xfrm flipH="1" rot="10800000">
            <a:off x="3421493" y="5243862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4" name="Google Shape;3044;g351d0bc5f31_0_1541"/>
          <p:cNvCxnSpPr/>
          <p:nvPr/>
        </p:nvCxnSpPr>
        <p:spPr>
          <a:xfrm flipH="1" rot="10800000">
            <a:off x="3433353" y="5381456"/>
            <a:ext cx="3980700" cy="289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5" name="Google Shape;3045;g351d0bc5f31_0_1541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g351d0bc5f31_0_1661"/>
          <p:cNvSpPr txBox="1"/>
          <p:nvPr>
            <p:ph type="title"/>
          </p:nvPr>
        </p:nvSpPr>
        <p:spPr>
          <a:xfrm>
            <a:off x="651417" y="223762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HTTP/2 to HTTP/3</a:t>
            </a:r>
            <a:endParaRPr sz="4400"/>
          </a:p>
        </p:txBody>
      </p:sp>
      <p:sp>
        <p:nvSpPr>
          <p:cNvPr id="3052" name="Google Shape;3052;g351d0bc5f31_0_1661"/>
          <p:cNvSpPr txBox="1"/>
          <p:nvPr/>
        </p:nvSpPr>
        <p:spPr>
          <a:xfrm>
            <a:off x="833751" y="1490127"/>
            <a:ext cx="10458300" cy="4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5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HTTP/2 over single TCP connection means: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recovery from packet loss still stalls all object transmissions</a:t>
            </a:r>
            <a:endParaRPr/>
          </a:p>
          <a:p>
            <a:pPr indent="-280987" lvl="1" marL="6889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 HTTP 1.1, browsers have incentive to open multiple parallel TCP connections to reduce stalling, increase overall throughput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security over vanilla TCP connection</a:t>
            </a:r>
            <a:endParaRPr/>
          </a:p>
          <a:p>
            <a:pPr indent="-280987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HTTP/3: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 security, per object error- and congestion-control (more pipelining) over UDP</a:t>
            </a:r>
            <a:endParaRPr/>
          </a:p>
          <a:p>
            <a:pPr indent="-280987" lvl="1" marL="6889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on HTTP/3 in transport layer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3" name="Google Shape;3053;g351d0bc5f31_0_1661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351d0bc5f31_0_1680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060" name="Google Shape;3060;g351d0bc5f31_0_1680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3061" name="Google Shape;3061;g351d0bc5f31_0_16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8" y="835025"/>
            <a:ext cx="6399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062" name="Google Shape;3062;g351d0bc5f31_0_1680"/>
          <p:cNvSpPr/>
          <p:nvPr/>
        </p:nvSpPr>
        <p:spPr>
          <a:xfrm>
            <a:off x="7685089" y="2220914"/>
            <a:ext cx="1100138" cy="282575"/>
          </a:xfrm>
          <a:custGeom>
            <a:rect b="b" l="l" r="r" t="t"/>
            <a:pathLst>
              <a:path extrusionOk="0" h="178" w="693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3" name="Google Shape;3063;g351d0bc5f31_0_1680"/>
          <p:cNvSpPr/>
          <p:nvPr/>
        </p:nvSpPr>
        <p:spPr>
          <a:xfrm>
            <a:off x="4125913" y="2220914"/>
            <a:ext cx="1784350" cy="282575"/>
          </a:xfrm>
          <a:custGeom>
            <a:rect b="b" l="l" r="r" t="t"/>
            <a:pathLst>
              <a:path extrusionOk="0" h="178" w="1124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4" name="Google Shape;3064;g351d0bc5f31_0_1680"/>
          <p:cNvSpPr txBox="1"/>
          <p:nvPr>
            <p:ph type="title"/>
          </p:nvPr>
        </p:nvSpPr>
        <p:spPr>
          <a:xfrm>
            <a:off x="905347" y="206376"/>
            <a:ext cx="87720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/>
              <a:t>FTP: the file transfer protocol</a:t>
            </a:r>
            <a:endParaRPr b="0" sz="4800"/>
          </a:p>
        </p:txBody>
      </p:sp>
      <p:sp>
        <p:nvSpPr>
          <p:cNvPr id="3065" name="Google Shape;3065;g351d0bc5f31_0_1680"/>
          <p:cNvSpPr txBox="1"/>
          <p:nvPr/>
        </p:nvSpPr>
        <p:spPr>
          <a:xfrm>
            <a:off x="6169026" y="1255713"/>
            <a:ext cx="17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grpSp>
        <p:nvGrpSpPr>
          <p:cNvPr id="3066" name="Google Shape;3066;g351d0bc5f31_0_1680"/>
          <p:cNvGrpSpPr/>
          <p:nvPr/>
        </p:nvGrpSpPr>
        <p:grpSpPr>
          <a:xfrm>
            <a:off x="8061325" y="1411289"/>
            <a:ext cx="952500" cy="952500"/>
            <a:chOff x="3914" y="1386"/>
            <a:chExt cx="600" cy="600"/>
          </a:xfrm>
        </p:grpSpPr>
        <p:sp>
          <p:nvSpPr>
            <p:cNvPr id="3067" name="Google Shape;3067;g351d0bc5f31_0_1680"/>
            <p:cNvSpPr/>
            <p:nvPr/>
          </p:nvSpPr>
          <p:spPr>
            <a:xfrm>
              <a:off x="3930" y="1386"/>
              <a:ext cx="300" cy="60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8" name="Google Shape;3068;g351d0bc5f31_0_1680"/>
            <p:cNvSpPr txBox="1"/>
            <p:nvPr/>
          </p:nvSpPr>
          <p:spPr>
            <a:xfrm>
              <a:off x="3914" y="146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g351d0bc5f31_0_1680"/>
          <p:cNvGrpSpPr/>
          <p:nvPr/>
        </p:nvGrpSpPr>
        <p:grpSpPr>
          <a:xfrm>
            <a:off x="4106863" y="1401764"/>
            <a:ext cx="1581150" cy="1074737"/>
            <a:chOff x="1645" y="1326"/>
            <a:chExt cx="996" cy="677"/>
          </a:xfrm>
        </p:grpSpPr>
        <p:sp>
          <p:nvSpPr>
            <p:cNvPr id="3070" name="Google Shape;3070;g351d0bc5f31_0_1680"/>
            <p:cNvSpPr/>
            <p:nvPr/>
          </p:nvSpPr>
          <p:spPr>
            <a:xfrm>
              <a:off x="2328" y="1326"/>
              <a:ext cx="300" cy="600"/>
            </a:xfrm>
            <a:prstGeom prst="rect">
              <a:avLst/>
            </a:prstGeom>
            <a:solidFill>
              <a:schemeClr val="hlink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1" name="Google Shape;3071;g351d0bc5f31_0_1680"/>
            <p:cNvSpPr/>
            <p:nvPr/>
          </p:nvSpPr>
          <p:spPr>
            <a:xfrm>
              <a:off x="1704" y="1332"/>
              <a:ext cx="600" cy="600"/>
            </a:xfrm>
            <a:prstGeom prst="rect">
              <a:avLst/>
            </a:prstGeom>
            <a:solidFill>
              <a:srgbClr val="33CCCC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2" name="Google Shape;3072;g351d0bc5f31_0_1680"/>
            <p:cNvSpPr txBox="1"/>
            <p:nvPr/>
          </p:nvSpPr>
          <p:spPr>
            <a:xfrm>
              <a:off x="1645" y="1343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b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351d0bc5f31_0_1680"/>
            <p:cNvSpPr txBox="1"/>
            <p:nvPr/>
          </p:nvSpPr>
          <p:spPr>
            <a:xfrm>
              <a:off x="2341" y="1403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 b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4" name="Google Shape;3074;g351d0bc5f31_0_1680"/>
          <p:cNvSpPr txBox="1"/>
          <p:nvPr/>
        </p:nvSpPr>
        <p:spPr>
          <a:xfrm>
            <a:off x="5405439" y="2522539"/>
            <a:ext cx="107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5" name="Google Shape;3075;g351d0bc5f31_0_1680"/>
          <p:cNvCxnSpPr/>
          <p:nvPr/>
        </p:nvCxnSpPr>
        <p:spPr>
          <a:xfrm>
            <a:off x="4743450" y="2239963"/>
            <a:ext cx="324000" cy="43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76" name="Google Shape;3076;g351d0bc5f31_0_1680"/>
          <p:cNvCxnSpPr/>
          <p:nvPr/>
        </p:nvCxnSpPr>
        <p:spPr>
          <a:xfrm flipH="1">
            <a:off x="5238826" y="2230438"/>
            <a:ext cx="333300" cy="43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77" name="Google Shape;3077;g351d0bc5f31_0_1680"/>
          <p:cNvSpPr txBox="1"/>
          <p:nvPr/>
        </p:nvSpPr>
        <p:spPr>
          <a:xfrm>
            <a:off x="8685214" y="2333626"/>
            <a:ext cx="145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8" name="Google Shape;3078;g351d0bc5f31_0_1680"/>
          <p:cNvCxnSpPr/>
          <p:nvPr/>
        </p:nvCxnSpPr>
        <p:spPr>
          <a:xfrm>
            <a:off x="8439150" y="2239964"/>
            <a:ext cx="0" cy="42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Alice" id="3079" name="Google Shape;3079;g351d0bc5f31_0_16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664" y="1454150"/>
            <a:ext cx="56197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3080" name="Google Shape;3080;g351d0bc5f31_0_1680"/>
          <p:cNvSpPr txBox="1"/>
          <p:nvPr/>
        </p:nvSpPr>
        <p:spPr>
          <a:xfrm>
            <a:off x="2903538" y="2162176"/>
            <a:ext cx="97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host</a:t>
            </a:r>
            <a:endParaRPr b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1" name="Google Shape;3081;g351d0bc5f31_0_1680"/>
          <p:cNvCxnSpPr/>
          <p:nvPr/>
        </p:nvCxnSpPr>
        <p:spPr>
          <a:xfrm>
            <a:off x="3552826" y="1849438"/>
            <a:ext cx="58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82" name="Google Shape;3082;g351d0bc5f31_0_1680"/>
          <p:cNvSpPr/>
          <p:nvPr/>
        </p:nvSpPr>
        <p:spPr>
          <a:xfrm>
            <a:off x="4857751" y="2673351"/>
            <a:ext cx="570000" cy="428700"/>
          </a:xfrm>
          <a:prstGeom prst="can">
            <a:avLst>
              <a:gd fmla="val 20218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3" name="Google Shape;3083;g351d0bc5f31_0_1680"/>
          <p:cNvSpPr/>
          <p:nvPr/>
        </p:nvSpPr>
        <p:spPr>
          <a:xfrm>
            <a:off x="8189913" y="2628901"/>
            <a:ext cx="570000" cy="428700"/>
          </a:xfrm>
          <a:prstGeom prst="can">
            <a:avLst>
              <a:gd fmla="val 20218" name="adj"/>
            </a:avLst>
          </a:prstGeom>
          <a:gradFill>
            <a:gsLst>
              <a:gs pos="0">
                <a:srgbClr val="000099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4" name="Google Shape;3084;g351d0bc5f31_0_1680"/>
          <p:cNvSpPr/>
          <p:nvPr/>
        </p:nvSpPr>
        <p:spPr>
          <a:xfrm>
            <a:off x="1184275" y="3790610"/>
            <a:ext cx="80136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 file to/from remote host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client/server model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client: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side that initiates transfer (either to/from remote)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server: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remote host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ftp: RFC 959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 server: port 21</a:t>
            </a:r>
            <a:endParaRPr/>
          </a:p>
        </p:txBody>
      </p:sp>
      <p:cxnSp>
        <p:nvCxnSpPr>
          <p:cNvPr id="3085" name="Google Shape;3085;g351d0bc5f31_0_1680"/>
          <p:cNvCxnSpPr/>
          <p:nvPr/>
        </p:nvCxnSpPr>
        <p:spPr>
          <a:xfrm>
            <a:off x="5889626" y="1714500"/>
            <a:ext cx="21876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3086" name="Google Shape;3086;g351d0bc5f31_0_1680"/>
          <p:cNvGrpSpPr/>
          <p:nvPr/>
        </p:nvGrpSpPr>
        <p:grpSpPr>
          <a:xfrm>
            <a:off x="7532688" y="2327275"/>
            <a:ext cx="474231" cy="750551"/>
            <a:chOff x="4140" y="429"/>
            <a:chExt cx="1419" cy="2400"/>
          </a:xfrm>
        </p:grpSpPr>
        <p:sp>
          <p:nvSpPr>
            <p:cNvPr id="3087" name="Google Shape;3087;g351d0bc5f31_0_168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8" name="Google Shape;3088;g351d0bc5f31_0_1680"/>
            <p:cNvSpPr/>
            <p:nvPr/>
          </p:nvSpPr>
          <p:spPr>
            <a:xfrm>
              <a:off x="4207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g351d0bc5f31_0_168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g351d0bc5f31_0_168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Google Shape;3091;g351d0bc5f31_0_1680"/>
            <p:cNvSpPr/>
            <p:nvPr/>
          </p:nvSpPr>
          <p:spPr>
            <a:xfrm>
              <a:off x="4211" y="693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2" name="Google Shape;3092;g351d0bc5f31_0_1680"/>
            <p:cNvGrpSpPr/>
            <p:nvPr/>
          </p:nvGrpSpPr>
          <p:grpSpPr>
            <a:xfrm>
              <a:off x="4748" y="668"/>
              <a:ext cx="495" cy="15"/>
              <a:chOff x="613" y="2568"/>
              <a:chExt cx="618" cy="14"/>
            </a:xfrm>
          </p:grpSpPr>
          <p:sp>
            <p:nvSpPr>
              <p:cNvPr id="3093" name="Google Shape;3093;g351d0bc5f31_0_1680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g351d0bc5f31_0_1680"/>
              <p:cNvSpPr/>
              <p:nvPr/>
            </p:nvSpPr>
            <p:spPr>
              <a:xfrm>
                <a:off x="631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5" name="Google Shape;3095;g351d0bc5f31_0_1680"/>
            <p:cNvSpPr/>
            <p:nvPr/>
          </p:nvSpPr>
          <p:spPr>
            <a:xfrm>
              <a:off x="4226" y="101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6" name="Google Shape;3096;g351d0bc5f31_0_1680"/>
            <p:cNvGrpSpPr/>
            <p:nvPr/>
          </p:nvGrpSpPr>
          <p:grpSpPr>
            <a:xfrm>
              <a:off x="4748" y="992"/>
              <a:ext cx="495" cy="15"/>
              <a:chOff x="615" y="2566"/>
              <a:chExt cx="618" cy="16"/>
            </a:xfrm>
          </p:grpSpPr>
          <p:sp>
            <p:nvSpPr>
              <p:cNvPr id="3097" name="Google Shape;3097;g351d0bc5f31_0_1680"/>
              <p:cNvSpPr/>
              <p:nvPr/>
            </p:nvSpPr>
            <p:spPr>
              <a:xfrm>
                <a:off x="615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g351d0bc5f31_0_1680"/>
              <p:cNvSpPr/>
              <p:nvPr/>
            </p:nvSpPr>
            <p:spPr>
              <a:xfrm>
                <a:off x="633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99" name="Google Shape;3099;g351d0bc5f31_0_1680"/>
            <p:cNvSpPr/>
            <p:nvPr/>
          </p:nvSpPr>
          <p:spPr>
            <a:xfrm>
              <a:off x="4216" y="135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g351d0bc5f31_0_1680"/>
            <p:cNvSpPr/>
            <p:nvPr/>
          </p:nvSpPr>
          <p:spPr>
            <a:xfrm>
              <a:off x="4230" y="16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1" name="Google Shape;3101;g351d0bc5f31_0_1680"/>
            <p:cNvGrpSpPr/>
            <p:nvPr/>
          </p:nvGrpSpPr>
          <p:grpSpPr>
            <a:xfrm>
              <a:off x="4733" y="1627"/>
              <a:ext cx="496" cy="15"/>
              <a:chOff x="612" y="2568"/>
              <a:chExt cx="618" cy="14"/>
            </a:xfrm>
          </p:grpSpPr>
          <p:sp>
            <p:nvSpPr>
              <p:cNvPr id="3102" name="Google Shape;3102;g351d0bc5f31_0_1680"/>
              <p:cNvSpPr/>
              <p:nvPr/>
            </p:nvSpPr>
            <p:spPr>
              <a:xfrm>
                <a:off x="612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g351d0bc5f31_0_1680"/>
              <p:cNvSpPr/>
              <p:nvPr/>
            </p:nvSpPr>
            <p:spPr>
              <a:xfrm>
                <a:off x="630" y="2582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4" name="Google Shape;3104;g351d0bc5f31_0_168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5" name="Google Shape;3105;g351d0bc5f31_0_1680"/>
            <p:cNvGrpSpPr/>
            <p:nvPr/>
          </p:nvGrpSpPr>
          <p:grpSpPr>
            <a:xfrm>
              <a:off x="4738" y="1328"/>
              <a:ext cx="496" cy="15"/>
              <a:chOff x="613" y="2569"/>
              <a:chExt cx="618" cy="15"/>
            </a:xfrm>
          </p:grpSpPr>
          <p:sp>
            <p:nvSpPr>
              <p:cNvPr id="3106" name="Google Shape;3106;g351d0bc5f31_0_1680"/>
              <p:cNvSpPr/>
              <p:nvPr/>
            </p:nvSpPr>
            <p:spPr>
              <a:xfrm>
                <a:off x="613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g351d0bc5f31_0_1680"/>
              <p:cNvSpPr/>
              <p:nvPr/>
            </p:nvSpPr>
            <p:spPr>
              <a:xfrm>
                <a:off x="631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8" name="Google Shape;3108;g351d0bc5f31_0_1680"/>
            <p:cNvSpPr/>
            <p:nvPr/>
          </p:nvSpPr>
          <p:spPr>
            <a:xfrm>
              <a:off x="5252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g351d0bc5f31_0_168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3110;g351d0bc5f31_0_168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g351d0bc5f31_0_1680"/>
            <p:cNvSpPr/>
            <p:nvPr/>
          </p:nvSpPr>
          <p:spPr>
            <a:xfrm>
              <a:off x="5518" y="2612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g351d0bc5f31_0_168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g351d0bc5f31_0_1680"/>
            <p:cNvSpPr/>
            <p:nvPr/>
          </p:nvSpPr>
          <p:spPr>
            <a:xfrm>
              <a:off x="4140" y="2678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g351d0bc5f31_0_1680"/>
            <p:cNvSpPr/>
            <p:nvPr/>
          </p:nvSpPr>
          <p:spPr>
            <a:xfrm>
              <a:off x="4207" y="2713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g351d0bc5f31_0_1680"/>
            <p:cNvSpPr/>
            <p:nvPr/>
          </p:nvSpPr>
          <p:spPr>
            <a:xfrm>
              <a:off x="4306" y="2383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351d0bc5f31_0_1680"/>
            <p:cNvSpPr/>
            <p:nvPr/>
          </p:nvSpPr>
          <p:spPr>
            <a:xfrm>
              <a:off x="4487" y="2383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g351d0bc5f31_0_1680"/>
            <p:cNvSpPr/>
            <p:nvPr/>
          </p:nvSpPr>
          <p:spPr>
            <a:xfrm>
              <a:off x="4663" y="2383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g351d0bc5f31_0_1680"/>
            <p:cNvSpPr/>
            <p:nvPr/>
          </p:nvSpPr>
          <p:spPr>
            <a:xfrm>
              <a:off x="5062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9" name="Google Shape;3119;g351d0bc5f31_0_1680"/>
          <p:cNvGrpSpPr/>
          <p:nvPr/>
        </p:nvGrpSpPr>
        <p:grpSpPr>
          <a:xfrm>
            <a:off x="3744913" y="2352676"/>
            <a:ext cx="830262" cy="849346"/>
            <a:chOff x="-44" y="1473"/>
            <a:chExt cx="981" cy="1105"/>
          </a:xfrm>
        </p:grpSpPr>
        <p:pic>
          <p:nvPicPr>
            <p:cNvPr descr="desktop_computer_stylized_medium" id="3120" name="Google Shape;3120;g351d0bc5f31_0_16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1" name="Google Shape;3121;g351d0bc5f31_0_168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"/>
          <p:cNvSpPr/>
          <p:nvPr/>
        </p:nvSpPr>
        <p:spPr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"/>
          <p:cNvSpPr/>
          <p:nvPr/>
        </p:nvSpPr>
        <p:spPr>
          <a:xfrm>
            <a:off x="7205350" y="3289251"/>
            <a:ext cx="1458912" cy="317850"/>
          </a:xfrm>
          <a:prstGeom prst="triangle">
            <a:avLst>
              <a:gd fmla="val 50000" name="adj"/>
            </a:avLst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560" name="Google Shape;560;p4"/>
          <p:cNvSpPr txBox="1"/>
          <p:nvPr/>
        </p:nvSpPr>
        <p:spPr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network</a:t>
            </a:r>
            <a:endParaRPr/>
          </a:p>
        </p:txBody>
      </p:sp>
      <p:sp>
        <p:nvSpPr>
          <p:cNvPr id="561" name="Google Shape;561;p4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562" name="Google Shape;562;p4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4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564" name="Google Shape;564;p4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6" name="Google Shape;566;p4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4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4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4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4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4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72" name="Google Shape;572;p4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573" name="Google Shape;573;p4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5" name="Google Shape;575;p4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4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4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4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4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4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1" name="Google Shape;581;p4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583" name="Google Shape;583;p4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"/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or regional ISP</a:t>
            </a:r>
            <a:endParaRPr/>
          </a:p>
        </p:txBody>
      </p:sp>
      <p:sp>
        <p:nvSpPr>
          <p:cNvPr id="585" name="Google Shape;585;p4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586" name="Google Shape;586;p4"/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4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4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4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4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4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2" name="Google Shape;592;p4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3" name="Google Shape;593;p4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4" name="Google Shape;594;p4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5" name="Google Shape;595;p4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6" name="Google Shape;596;p4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7" name="Google Shape;597;p4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98" name="Google Shape;598;p4"/>
          <p:cNvGrpSpPr/>
          <p:nvPr/>
        </p:nvGrpSpPr>
        <p:grpSpPr>
          <a:xfrm>
            <a:off x="7562238" y="2127325"/>
            <a:ext cx="3578867" cy="3640284"/>
            <a:chOff x="7562238" y="2127325"/>
            <a:chExt cx="3578867" cy="3640284"/>
          </a:xfrm>
        </p:grpSpPr>
        <p:grpSp>
          <p:nvGrpSpPr>
            <p:cNvPr id="599" name="Google Shape;599;p4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600" name="Google Shape;600;p4"/>
              <p:cNvCxnSpPr/>
              <p:nvPr/>
            </p:nvCxnSpPr>
            <p:spPr>
              <a:xfrm flipH="1" rot="5400000">
                <a:off x="9813692" y="5228612"/>
                <a:ext cx="388062" cy="75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4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4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4"/>
              <p:cNvCxnSpPr/>
              <p:nvPr/>
            </p:nvCxnSpPr>
            <p:spPr>
              <a:xfrm flipH="1" rot="10800000">
                <a:off x="8874149" y="4815390"/>
                <a:ext cx="569255" cy="24626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4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4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4"/>
              <p:cNvCxnSpPr/>
              <p:nvPr/>
            </p:nvCxnSpPr>
            <p:spPr>
              <a:xfrm flipH="1" rot="10800000">
                <a:off x="7972450" y="5267343"/>
                <a:ext cx="412750" cy="12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4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4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4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4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4"/>
              <p:cNvCxnSpPr/>
              <p:nvPr/>
            </p:nvCxnSpPr>
            <p:spPr>
              <a:xfrm flipH="1" rot="10800000">
                <a:off x="7881336" y="4017980"/>
                <a:ext cx="168275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4"/>
              <p:cNvCxnSpPr/>
              <p:nvPr/>
            </p:nvCxnSpPr>
            <p:spPr>
              <a:xfrm flipH="1" rot="5400000">
                <a:off x="9909628" y="5560344"/>
                <a:ext cx="366793" cy="148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4"/>
              <p:cNvCxnSpPr/>
              <p:nvPr/>
            </p:nvCxnSpPr>
            <p:spPr>
              <a:xfrm flipH="1" rot="10800000">
                <a:off x="8483508" y="5013435"/>
                <a:ext cx="404236" cy="2077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4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4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4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4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4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4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4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4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4"/>
              <p:cNvCxnSpPr/>
              <p:nvPr/>
            </p:nvCxnSpPr>
            <p:spPr>
              <a:xfrm flipH="1" rot="10800000">
                <a:off x="9402788" y="4090252"/>
                <a:ext cx="429324" cy="70560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4"/>
              <p:cNvCxnSpPr/>
              <p:nvPr/>
            </p:nvCxnSpPr>
            <p:spPr>
              <a:xfrm flipH="1" rot="10800000">
                <a:off x="8268637" y="4024329"/>
                <a:ext cx="969051" cy="3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descr="antenna_radiation_stylized" id="624" name="Google Shape;6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625" name="Google Shape;62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626" name="Google Shape;626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7" name="Google Shape;627;p4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8" name="Google Shape;628;p4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9" name="Google Shape;629;p4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630" name="Google Shape;630;p4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access_point_stylized_small" id="645" name="Google Shape;64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646" name="Google Shape;64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4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648" name="Google Shape;648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50" name="Google Shape;65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1" name="Google Shape;65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5" name="Google Shape;655;p4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656" name="Google Shape;656;p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8" name="Google Shape;658;p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9" name="Google Shape;659;p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3" name="Google Shape;663;p4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664" name="Google Shape;664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66" name="Google Shape;66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67" name="Google Shape;66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1" name="Google Shape;671;p4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672" name="Google Shape;672;p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4" name="Google Shape;674;p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5" name="Google Shape;675;p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9" name="Google Shape;679;p4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680" name="Google Shape;680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82" name="Google Shape;68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83" name="Google Shape;68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7" name="Google Shape;687;p4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688" name="Google Shape;688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90" name="Google Shape;69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91" name="Google Shape;69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4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696" name="Google Shape;696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698" name="Google Shape;69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99" name="Google Shape;69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4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704" name="Google Shape;704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06" name="Google Shape;70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07" name="Google Shape;70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1" name="Google Shape;711;p4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712" name="Google Shape;712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14" name="Google Shape;714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5" name="Google Shape;715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9" name="Google Shape;719;p4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720" name="Google Shape;720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22" name="Google Shape;72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23" name="Google Shape;72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7" name="Google Shape;727;p4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728" name="Google Shape;728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30" name="Google Shape;73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1" name="Google Shape;73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5" name="Google Shape;735;p4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736" name="Google Shape;736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38" name="Google Shape;73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9" name="Google Shape;73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3" name="Google Shape;743;p4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744" name="Google Shape;744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46" name="Google Shape;74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47" name="Google Shape;74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1" name="Google Shape;751;p4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752" name="Google Shape;752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54" name="Google Shape;754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5" name="Google Shape;755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9" name="Google Shape;759;p4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760" name="Google Shape;760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62" name="Google Shape;762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63" name="Google Shape;763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7" name="Google Shape;767;p4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768" name="Google Shape;768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70" name="Google Shape;770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1" name="Google Shape;771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5" name="Google Shape;775;p4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776" name="Google Shape;776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78" name="Google Shape;778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79" name="Google Shape;779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3" name="Google Shape;783;p4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784" name="Google Shape;784;p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786" name="Google Shape;786;p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87" name="Google Shape;787;p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1" name="Google Shape;791;p4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792" name="Google Shape;792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793" name="Google Shape;793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4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795" name="Google Shape;795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4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4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803" name="Google Shape;803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9" name="Google Shape;809;p4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4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816" name="Google Shape;816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817" name="Google Shape;817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8" name="Google Shape;818;p4"/>
          <p:cNvGrpSpPr/>
          <p:nvPr/>
        </p:nvGrpSpPr>
        <p:grpSpPr>
          <a:xfrm>
            <a:off x="7493518" y="3419140"/>
            <a:ext cx="350807" cy="310034"/>
            <a:chOff x="7487144" y="3389820"/>
            <a:chExt cx="350807" cy="310034"/>
          </a:xfrm>
        </p:grpSpPr>
        <p:pic>
          <p:nvPicPr>
            <p:cNvPr descr="antenna_stylized" id="819" name="Google Shape;819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820" name="Google Shape;820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09064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Google Shape;821;p4"/>
            <p:cNvSpPr/>
            <p:nvPr/>
          </p:nvSpPr>
          <p:spPr>
            <a:xfrm>
              <a:off x="7599014" y="3459979"/>
              <a:ext cx="230764" cy="155883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822" name="Google Shape;822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3" name="Google Shape;823;p4"/>
            <p:cNvSpPr/>
            <p:nvPr/>
          </p:nvSpPr>
          <p:spPr>
            <a:xfrm>
              <a:off x="7641029" y="3455381"/>
              <a:ext cx="195517" cy="2900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7596971" y="3455145"/>
              <a:ext cx="54275" cy="120745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7776652" y="3476723"/>
              <a:ext cx="58489" cy="13937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7596332" y="3569758"/>
              <a:ext cx="214545" cy="4704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7783165" y="3477902"/>
              <a:ext cx="54786" cy="139965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7596588" y="3576007"/>
              <a:ext cx="190792" cy="4645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4"/>
            <p:cNvGrpSpPr/>
            <p:nvPr/>
          </p:nvGrpSpPr>
          <p:grpSpPr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830" name="Google Shape;830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6" name="Google Shape;836;p4"/>
            <p:cNvSpPr/>
            <p:nvPr/>
          </p:nvSpPr>
          <p:spPr>
            <a:xfrm>
              <a:off x="7704243" y="3629776"/>
              <a:ext cx="78411" cy="6060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7504129" y="3634611"/>
              <a:ext cx="200625" cy="553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7504257" y="3624470"/>
              <a:ext cx="2171" cy="1120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504384" y="3578837"/>
              <a:ext cx="93225" cy="46340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510642" y="3626829"/>
              <a:ext cx="190281" cy="5318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"/>
            <p:cNvSpPr/>
            <p:nvPr/>
          </p:nvSpPr>
          <p:spPr>
            <a:xfrm flipH="1" rot="10800000">
              <a:off x="7700668" y="3623055"/>
              <a:ext cx="77645" cy="5506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4"/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descr="fridge2.png" id="843" name="Google Shape;843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844" name="Google Shape;844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5" name="Google Shape;845;p4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846" name="Google Shape;846;p4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847" name="Google Shape;847;p4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848" name="Google Shape;848;p4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849" name="Google Shape;849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850" name="Google Shape;850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851" name="Google Shape;851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852" name="Google Shape;852;p4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853" name="Google Shape;853;p4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854" name="Google Shape;854;p4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855" name="Google Shape;855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856" name="Google Shape;856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857" name="Google Shape;857;p4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858" name="Google Shape;858;p4"/>
          <p:cNvGrpSpPr/>
          <p:nvPr/>
        </p:nvGrpSpPr>
        <p:grpSpPr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859" name="Google Shape;859;p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4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865" name="Google Shape;865;p4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7" name="Google Shape;867;p4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8" name="Google Shape;868;p4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869" name="Google Shape;869;p4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1" name="Google Shape;871;p4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3" name="Google Shape;873;p4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874" name="Google Shape;874;p4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6" name="Google Shape;876;p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7" name="Google Shape;877;p4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878" name="Google Shape;878;p4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0" name="Google Shape;880;p4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1" name="Google Shape;891;p4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892" name="Google Shape;892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3" name="Google Shape;893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895" name="Google Shape;895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898" name="Google Shape;898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" name="Google Shape;899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4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901" name="Google Shape;901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902" name="Google Shape;902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4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904" name="Google Shape;904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" name="Google Shape;905;p4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1" name="Google Shape;911;p4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12" name="Google Shape;912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8" name="Google Shape;918;p4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4" name="Google Shape;924;p4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4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929" name="Google Shape;929;p4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1" name="Google Shape;931;p4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4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933" name="Google Shape;933;p4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p4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4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4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938" name="Google Shape;938;p4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4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1" name="Google Shape;941;p4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942" name="Google Shape;942;p4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4" name="Google Shape;944;p4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4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4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4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4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Peer-peer </a:t>
            </a:r>
            <a:r>
              <a:rPr lang="en-US"/>
              <a:t>a</a:t>
            </a:r>
            <a:r>
              <a:rPr lang="en-US" sz="4400"/>
              <a:t>rchitecture</a:t>
            </a:r>
            <a:endParaRPr sz="4400"/>
          </a:p>
        </p:txBody>
      </p:sp>
      <p:sp>
        <p:nvSpPr>
          <p:cNvPr id="956" name="Google Shape;956;p4"/>
          <p:cNvSpPr txBox="1"/>
          <p:nvPr/>
        </p:nvSpPr>
        <p:spPr>
          <a:xfrm>
            <a:off x="889178" y="1260346"/>
            <a:ext cx="5968498" cy="497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always-on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arbitrary end systems directly communicate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peers request service from other peers, provide service in return to other peers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self scalability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– new peers bring new service capacity, as well as new service demands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P2P file sharing</a:t>
            </a:r>
            <a:endParaRPr/>
          </a:p>
        </p:txBody>
      </p:sp>
      <p:grpSp>
        <p:nvGrpSpPr>
          <p:cNvPr id="957" name="Google Shape;957;p4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958" name="Google Shape;958;p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3" name="Google Shape;963;p4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964" name="Google Shape;964;p4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6" name="Google Shape;966;p4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7" name="Google Shape;967;p4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968" name="Google Shape;968;p4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0" name="Google Shape;970;p4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2" name="Google Shape;972;p4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973" name="Google Shape;973;p4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4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5" name="Google Shape;975;p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6" name="Google Shape;976;p4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977" name="Google Shape;977;p4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9" name="Google Shape;979;p4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4"/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1" name="Google Shape;991;p4"/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992" name="Google Shape;992;p4"/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"/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4" name="Google Shape;994;p4"/>
            <p:cNvCxnSpPr/>
            <p:nvPr/>
          </p:nvCxnSpPr>
          <p:spPr>
            <a:xfrm flipH="1">
              <a:off x="8353326" y="2438326"/>
              <a:ext cx="498897" cy="1114752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5" name="Google Shape;995;p4"/>
            <p:cNvCxnSpPr/>
            <p:nvPr/>
          </p:nvCxnSpPr>
          <p:spPr>
            <a:xfrm>
              <a:off x="7971176" y="2321758"/>
              <a:ext cx="1187" cy="2793530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96" name="Google Shape;996;p4"/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"/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"/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9" name="Google Shape;999;p4"/>
            <p:cNvCxnSpPr/>
            <p:nvPr/>
          </p:nvCxnSpPr>
          <p:spPr>
            <a:xfrm>
              <a:off x="9143664" y="2462348"/>
              <a:ext cx="228982" cy="3299611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00" name="Google Shape;1000;p4"/>
            <p:cNvCxnSpPr/>
            <p:nvPr/>
          </p:nvCxnSpPr>
          <p:spPr>
            <a:xfrm>
              <a:off x="8485044" y="3911282"/>
              <a:ext cx="764880" cy="1866664"/>
            </a:xfrm>
            <a:prstGeom prst="straightConnector1">
              <a:avLst/>
            </a:prstGeom>
            <a:noFill/>
            <a:ln cap="flat" cmpd="sng" w="76200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1001" name="Google Shape;1001;p4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1002" name="Google Shape;1002;p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003" name="Google Shape;1003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4" name="Google Shape;1004;p4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1005" name="Google Shape;1005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006" name="Google Shape;100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Google Shape;1007;p4"/>
          <p:cNvGrpSpPr/>
          <p:nvPr/>
        </p:nvGrpSpPr>
        <p:grpSpPr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descr="desktop_computer_stylized_medium" id="1008" name="Google Shape;1008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Google Shape;1009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1011" name="Google Shape;1011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2" name="Google Shape;1012;p4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3" name="Google Shape;1013;p4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1014" name="Google Shape;1014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015" name="Google Shape;1015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6" name="Google Shape;1016;p4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017" name="Google Shape;1017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Google Shape;1018;p4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4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25" name="Google Shape;1025;p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1" name="Google Shape;1031;p4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6" name="Shape 3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Google Shape;3127;g351d0bc5f31_0_1747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128" name="Google Shape;3128;g351d0bc5f31_0_1747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9" name="Google Shape;3129;g351d0bc5f31_0_1747"/>
          <p:cNvSpPr txBox="1"/>
          <p:nvPr>
            <p:ph type="title"/>
          </p:nvPr>
        </p:nvSpPr>
        <p:spPr>
          <a:xfrm>
            <a:off x="1167897" y="163513"/>
            <a:ext cx="84651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b="0" lang="en-US" sz="4000"/>
              <a:t>FTP: separate control, data connections</a:t>
            </a:r>
            <a:endParaRPr b="0" sz="4800"/>
          </a:p>
        </p:txBody>
      </p:sp>
      <p:sp>
        <p:nvSpPr>
          <p:cNvPr id="3130" name="Google Shape;3130;g351d0bc5f31_0_1747"/>
          <p:cNvSpPr txBox="1"/>
          <p:nvPr>
            <p:ph idx="1" type="body"/>
          </p:nvPr>
        </p:nvSpPr>
        <p:spPr>
          <a:xfrm>
            <a:off x="1228676" y="1414310"/>
            <a:ext cx="43179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FTP client contacts FTP server at port 21, using TCP 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client authorized over control connection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client browses remote directory, sends commands over control connection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when server receives file transfer command, </a:t>
            </a:r>
            <a:r>
              <a:rPr i="1" lang="en-US" sz="2400">
                <a:solidFill>
                  <a:srgbClr val="CC0000"/>
                </a:solidFill>
              </a:rPr>
              <a:t>server</a:t>
            </a:r>
            <a:r>
              <a:rPr lang="en-US" sz="2400"/>
              <a:t> opens </a:t>
            </a:r>
            <a:r>
              <a:rPr i="1" lang="en-US" sz="2400"/>
              <a:t>2</a:t>
            </a:r>
            <a:r>
              <a:rPr baseline="30000" i="1" lang="en-US" sz="2400"/>
              <a:t>nd</a:t>
            </a:r>
            <a:r>
              <a:rPr i="1" lang="en-US" sz="2400"/>
              <a:t> </a:t>
            </a:r>
            <a:r>
              <a:rPr lang="en-US" sz="2400"/>
              <a:t>TCP data connection (for file) </a:t>
            </a:r>
            <a:r>
              <a:rPr i="1" lang="en-US" sz="2400"/>
              <a:t>to </a:t>
            </a:r>
            <a:r>
              <a:rPr lang="en-US" sz="2400"/>
              <a:t>client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after transferring one file, server closes data connection</a:t>
            </a:r>
            <a:endParaRPr/>
          </a:p>
        </p:txBody>
      </p:sp>
      <p:sp>
        <p:nvSpPr>
          <p:cNvPr id="3131" name="Google Shape;3131;g351d0bc5f31_0_1747"/>
          <p:cNvSpPr txBox="1"/>
          <p:nvPr/>
        </p:nvSpPr>
        <p:spPr>
          <a:xfrm>
            <a:off x="6362700" y="2533651"/>
            <a:ext cx="717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3132" name="Google Shape;3132;g351d0bc5f31_0_1747"/>
          <p:cNvSpPr txBox="1"/>
          <p:nvPr/>
        </p:nvSpPr>
        <p:spPr>
          <a:xfrm>
            <a:off x="9380538" y="2543176"/>
            <a:ext cx="8193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cxnSp>
        <p:nvCxnSpPr>
          <p:cNvPr id="3133" name="Google Shape;3133;g351d0bc5f31_0_1747"/>
          <p:cNvCxnSpPr/>
          <p:nvPr/>
        </p:nvCxnSpPr>
        <p:spPr>
          <a:xfrm>
            <a:off x="7032626" y="2011363"/>
            <a:ext cx="2562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34" name="Google Shape;3134;g351d0bc5f31_0_1747"/>
          <p:cNvCxnSpPr/>
          <p:nvPr/>
        </p:nvCxnSpPr>
        <p:spPr>
          <a:xfrm flipH="1" rot="10800000">
            <a:off x="7051676" y="2325614"/>
            <a:ext cx="2562300" cy="9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35" name="Google Shape;3135;g351d0bc5f31_0_1747"/>
          <p:cNvSpPr txBox="1"/>
          <p:nvPr/>
        </p:nvSpPr>
        <p:spPr>
          <a:xfrm>
            <a:off x="7104064" y="1473200"/>
            <a:ext cx="2409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control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21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g351d0bc5f31_0_1747"/>
          <p:cNvSpPr txBox="1"/>
          <p:nvPr/>
        </p:nvSpPr>
        <p:spPr>
          <a:xfrm>
            <a:off x="7078664" y="2400300"/>
            <a:ext cx="24099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data connection,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 port 20</a:t>
            </a:r>
            <a:endParaRPr i="1" sz="24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g351d0bc5f31_0_1747"/>
          <p:cNvSpPr/>
          <p:nvPr/>
        </p:nvSpPr>
        <p:spPr>
          <a:xfrm>
            <a:off x="6227764" y="3425826"/>
            <a:ext cx="42975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opens another TCP data connection to transfer another file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 connection: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“out of band”</a:t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 server maintains “state”: current directory, earlier authentication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38" name="Google Shape;3138;g351d0bc5f31_0_17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4" y="868364"/>
            <a:ext cx="7769225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9" name="Google Shape;3139;g351d0bc5f31_0_1747"/>
          <p:cNvCxnSpPr/>
          <p:nvPr/>
        </p:nvCxnSpPr>
        <p:spPr>
          <a:xfrm>
            <a:off x="7250114" y="2697164"/>
            <a:ext cx="3906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40" name="Google Shape;3140;g351d0bc5f31_0_1747"/>
          <p:cNvGrpSpPr/>
          <p:nvPr/>
        </p:nvGrpSpPr>
        <p:grpSpPr>
          <a:xfrm>
            <a:off x="9653588" y="1674813"/>
            <a:ext cx="442616" cy="729878"/>
            <a:chOff x="4140" y="429"/>
            <a:chExt cx="1419" cy="2400"/>
          </a:xfrm>
        </p:grpSpPr>
        <p:sp>
          <p:nvSpPr>
            <p:cNvPr id="3141" name="Google Shape;3141;g351d0bc5f31_0_1747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2" name="Google Shape;3142;g351d0bc5f31_0_1747"/>
            <p:cNvSpPr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g351d0bc5f31_0_1747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4" name="Google Shape;3144;g351d0bc5f31_0_17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5" name="Google Shape;3145;g351d0bc5f31_0_1747"/>
            <p:cNvSpPr/>
            <p:nvPr/>
          </p:nvSpPr>
          <p:spPr>
            <a:xfrm>
              <a:off x="4211" y="69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46" name="Google Shape;3146;g351d0bc5f31_0_1747"/>
            <p:cNvGrpSpPr/>
            <p:nvPr/>
          </p:nvGrpSpPr>
          <p:grpSpPr>
            <a:xfrm>
              <a:off x="4751" y="669"/>
              <a:ext cx="496" cy="16"/>
              <a:chOff x="616" y="2569"/>
              <a:chExt cx="619" cy="15"/>
            </a:xfrm>
          </p:grpSpPr>
          <p:sp>
            <p:nvSpPr>
              <p:cNvPr id="3147" name="Google Shape;3147;g351d0bc5f31_0_1747"/>
              <p:cNvSpPr/>
              <p:nvPr/>
            </p:nvSpPr>
            <p:spPr>
              <a:xfrm>
                <a:off x="616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g351d0bc5f31_0_1747"/>
              <p:cNvSpPr/>
              <p:nvPr/>
            </p:nvSpPr>
            <p:spPr>
              <a:xfrm>
                <a:off x="635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9" name="Google Shape;3149;g351d0bc5f31_0_1747"/>
            <p:cNvSpPr/>
            <p:nvPr/>
          </p:nvSpPr>
          <p:spPr>
            <a:xfrm>
              <a:off x="4227" y="1019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0" name="Google Shape;3150;g351d0bc5f31_0_1747"/>
            <p:cNvGrpSpPr/>
            <p:nvPr/>
          </p:nvGrpSpPr>
          <p:grpSpPr>
            <a:xfrm>
              <a:off x="4745" y="993"/>
              <a:ext cx="496" cy="15"/>
              <a:chOff x="612" y="2567"/>
              <a:chExt cx="619" cy="16"/>
            </a:xfrm>
          </p:grpSpPr>
          <p:sp>
            <p:nvSpPr>
              <p:cNvPr id="3151" name="Google Shape;3151;g351d0bc5f31_0_1747"/>
              <p:cNvSpPr/>
              <p:nvPr/>
            </p:nvSpPr>
            <p:spPr>
              <a:xfrm>
                <a:off x="612" y="2567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g351d0bc5f31_0_1747"/>
              <p:cNvSpPr/>
              <p:nvPr/>
            </p:nvSpPr>
            <p:spPr>
              <a:xfrm>
                <a:off x="631" y="2583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3" name="Google Shape;3153;g351d0bc5f31_0_1747"/>
            <p:cNvSpPr/>
            <p:nvPr/>
          </p:nvSpPr>
          <p:spPr>
            <a:xfrm>
              <a:off x="4216" y="135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g351d0bc5f31_0_1747"/>
            <p:cNvSpPr/>
            <p:nvPr/>
          </p:nvSpPr>
          <p:spPr>
            <a:xfrm>
              <a:off x="4227" y="1656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55" name="Google Shape;3155;g351d0bc5f31_0_1747"/>
            <p:cNvGrpSpPr/>
            <p:nvPr/>
          </p:nvGrpSpPr>
          <p:grpSpPr>
            <a:xfrm>
              <a:off x="4736" y="1629"/>
              <a:ext cx="497" cy="16"/>
              <a:chOff x="615" y="2570"/>
              <a:chExt cx="619" cy="15"/>
            </a:xfrm>
          </p:grpSpPr>
          <p:sp>
            <p:nvSpPr>
              <p:cNvPr id="3156" name="Google Shape;3156;g351d0bc5f31_0_1747"/>
              <p:cNvSpPr/>
              <p:nvPr/>
            </p:nvSpPr>
            <p:spPr>
              <a:xfrm>
                <a:off x="615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g351d0bc5f31_0_1747"/>
              <p:cNvSpPr/>
              <p:nvPr/>
            </p:nvSpPr>
            <p:spPr>
              <a:xfrm>
                <a:off x="634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8" name="Google Shape;3158;g351d0bc5f31_0_17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59" name="Google Shape;3159;g351d0bc5f31_0_1747"/>
            <p:cNvGrpSpPr/>
            <p:nvPr/>
          </p:nvGrpSpPr>
          <p:grpSpPr>
            <a:xfrm>
              <a:off x="4741" y="1327"/>
              <a:ext cx="497" cy="16"/>
              <a:chOff x="616" y="2568"/>
              <a:chExt cx="619" cy="16"/>
            </a:xfrm>
          </p:grpSpPr>
          <p:sp>
            <p:nvSpPr>
              <p:cNvPr id="3160" name="Google Shape;3160;g351d0bc5f31_0_1747"/>
              <p:cNvSpPr/>
              <p:nvPr/>
            </p:nvSpPr>
            <p:spPr>
              <a:xfrm>
                <a:off x="616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g351d0bc5f31_0_1747"/>
              <p:cNvSpPr/>
              <p:nvPr/>
            </p:nvSpPr>
            <p:spPr>
              <a:xfrm>
                <a:off x="635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2" name="Google Shape;3162;g351d0bc5f31_0_1747"/>
            <p:cNvSpPr/>
            <p:nvPr/>
          </p:nvSpPr>
          <p:spPr>
            <a:xfrm>
              <a:off x="5249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g351d0bc5f31_0_17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4" name="Google Shape;3164;g351d0bc5f31_0_17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5" name="Google Shape;3165;g351d0bc5f31_0_1747"/>
            <p:cNvSpPr/>
            <p:nvPr/>
          </p:nvSpPr>
          <p:spPr>
            <a:xfrm>
              <a:off x="5519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g351d0bc5f31_0_17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7" name="Google Shape;3167;g351d0bc5f31_0_1747"/>
            <p:cNvSpPr/>
            <p:nvPr/>
          </p:nvSpPr>
          <p:spPr>
            <a:xfrm>
              <a:off x="4140" y="2679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g351d0bc5f31_0_1747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g351d0bc5f31_0_1747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g351d0bc5f31_0_1747"/>
            <p:cNvSpPr/>
            <p:nvPr/>
          </p:nvSpPr>
          <p:spPr>
            <a:xfrm>
              <a:off x="4486" y="2387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g351d0bc5f31_0_1747"/>
            <p:cNvSpPr/>
            <p:nvPr/>
          </p:nvSpPr>
          <p:spPr>
            <a:xfrm>
              <a:off x="4664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g351d0bc5f31_0_1747"/>
            <p:cNvSpPr/>
            <p:nvPr/>
          </p:nvSpPr>
          <p:spPr>
            <a:xfrm>
              <a:off x="5061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3" name="Google Shape;3173;g351d0bc5f31_0_1747"/>
          <p:cNvGrpSpPr/>
          <p:nvPr/>
        </p:nvGrpSpPr>
        <p:grpSpPr>
          <a:xfrm>
            <a:off x="6180139" y="1665288"/>
            <a:ext cx="873125" cy="893796"/>
            <a:chOff x="-44" y="1473"/>
            <a:chExt cx="981" cy="1105"/>
          </a:xfrm>
        </p:grpSpPr>
        <p:pic>
          <p:nvPicPr>
            <p:cNvPr descr="desktop_computer_stylized_medium" id="3174" name="Google Shape;3174;g351d0bc5f31_0_17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5" name="Google Shape;3175;g351d0bc5f31_0_17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g351d0bc5f31_0_1800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182" name="Google Shape;3182;g351d0bc5f31_0_1800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3" name="Google Shape;3183;g351d0bc5f31_0_1800"/>
          <p:cNvSpPr txBox="1"/>
          <p:nvPr>
            <p:ph type="title"/>
          </p:nvPr>
        </p:nvSpPr>
        <p:spPr>
          <a:xfrm>
            <a:off x="1167897" y="163513"/>
            <a:ext cx="84651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b="0" lang="en-US" sz="4000"/>
              <a:t>FTP: Control Connections</a:t>
            </a:r>
            <a:endParaRPr b="0" sz="4800"/>
          </a:p>
        </p:txBody>
      </p:sp>
      <p:pic>
        <p:nvPicPr>
          <p:cNvPr descr="underline_base" id="3184" name="Google Shape;3184;g351d0bc5f31_0_18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4" y="868364"/>
            <a:ext cx="7769225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-fTyeoNEi9AAEoznBtMyyA2rUu2_oifjiLqwdL3uXbGEB_QwjmKiVuWo_5NHIH-3My34q7tRbq0tdAT3Dw3LTXZ3X-wahPHZRkASd_vfQREg_Xjam48Z-ZvNEy2rP1XJXVl_FX5T" id="3185" name="Google Shape;3185;g351d0bc5f31_0_180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8314" y="1455938"/>
            <a:ext cx="9126900" cy="4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0" name="Shape 3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1" name="Google Shape;3191;g351d0bc5f31_0_1809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3192" name="Google Shape;3192;g351d0bc5f31_0_1809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3" name="Google Shape;3193;g351d0bc5f31_0_1809"/>
          <p:cNvSpPr txBox="1"/>
          <p:nvPr>
            <p:ph type="title"/>
          </p:nvPr>
        </p:nvSpPr>
        <p:spPr>
          <a:xfrm>
            <a:off x="1167897" y="163513"/>
            <a:ext cx="84651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b="0" lang="en-US" sz="4000"/>
              <a:t>FTP: Data Connections</a:t>
            </a:r>
            <a:endParaRPr b="0" sz="4800"/>
          </a:p>
        </p:txBody>
      </p:sp>
      <p:pic>
        <p:nvPicPr>
          <p:cNvPr descr="underline_base" id="3194" name="Google Shape;3194;g351d0bc5f31_0_1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0714" y="86836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95" name="Google Shape;3195;g351d0bc5f31_0_18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96" name="Google Shape;3196;g351d0bc5f31_0_18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470" y="1629345"/>
            <a:ext cx="5422731" cy="388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g351d0bc5f31_0_18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2" y="1438182"/>
            <a:ext cx="5945186" cy="49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2" name="Shape 3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g351d0bc5f31_0_1832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E-mail</a:t>
            </a:r>
            <a:endParaRPr sz="4400"/>
          </a:p>
        </p:txBody>
      </p:sp>
      <p:sp>
        <p:nvSpPr>
          <p:cNvPr id="3204" name="Google Shape;3204;g351d0bc5f31_0_1832"/>
          <p:cNvSpPr txBox="1"/>
          <p:nvPr/>
        </p:nvSpPr>
        <p:spPr>
          <a:xfrm>
            <a:off x="544512" y="1366838"/>
            <a:ext cx="7119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Three major components: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agents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servers 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mail transfer protocol: SMTP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User Agent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a.k.a. “mail reader”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composing, editing, reading mail messages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Outlook, iPhone mail client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outgoing, incoming messages stored on server</a:t>
            </a:r>
            <a:endParaRPr/>
          </a:p>
        </p:txBody>
      </p:sp>
      <p:grpSp>
        <p:nvGrpSpPr>
          <p:cNvPr id="3205" name="Google Shape;3205;g351d0bc5f31_0_1832"/>
          <p:cNvGrpSpPr/>
          <p:nvPr/>
        </p:nvGrpSpPr>
        <p:grpSpPr>
          <a:xfrm>
            <a:off x="9926119" y="5308075"/>
            <a:ext cx="1538288" cy="1079501"/>
            <a:chOff x="4458" y="3335"/>
            <a:chExt cx="969" cy="680"/>
          </a:xfrm>
        </p:grpSpPr>
        <p:sp>
          <p:nvSpPr>
            <p:cNvPr id="3206" name="Google Shape;3206;g351d0bc5f31_0_1832"/>
            <p:cNvSpPr txBox="1"/>
            <p:nvPr/>
          </p:nvSpPr>
          <p:spPr>
            <a:xfrm>
              <a:off x="4527" y="37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7" name="Google Shape;3207;g351d0bc5f31_0_1832"/>
            <p:cNvGrpSpPr/>
            <p:nvPr/>
          </p:nvGrpSpPr>
          <p:grpSpPr>
            <a:xfrm>
              <a:off x="4458" y="3408"/>
              <a:ext cx="387" cy="29"/>
              <a:chOff x="4314" y="3444"/>
              <a:chExt cx="387" cy="29"/>
            </a:xfrm>
          </p:grpSpPr>
          <p:sp>
            <p:nvSpPr>
              <p:cNvPr id="3208" name="Google Shape;3208;g351d0bc5f31_0_1832"/>
              <p:cNvSpPr/>
              <p:nvPr/>
            </p:nvSpPr>
            <p:spPr>
              <a:xfrm>
                <a:off x="4314" y="3444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09" name="Google Shape;3209;g351d0bc5f31_0_1832"/>
              <p:cNvCxnSpPr/>
              <p:nvPr/>
            </p:nvCxnSpPr>
            <p:spPr>
              <a:xfrm>
                <a:off x="4363" y="3472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0" name="Google Shape;3210;g351d0bc5f31_0_1832"/>
              <p:cNvCxnSpPr/>
              <p:nvPr/>
            </p:nvCxnSpPr>
            <p:spPr>
              <a:xfrm>
                <a:off x="4478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1" name="Google Shape;3211;g351d0bc5f31_0_1832"/>
              <p:cNvCxnSpPr/>
              <p:nvPr/>
            </p:nvCxnSpPr>
            <p:spPr>
              <a:xfrm>
                <a:off x="4527" y="347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2" name="Google Shape;3212;g351d0bc5f31_0_1832"/>
              <p:cNvCxnSpPr/>
              <p:nvPr/>
            </p:nvCxnSpPr>
            <p:spPr>
              <a:xfrm>
                <a:off x="4584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3" name="Google Shape;3213;g351d0bc5f31_0_1832"/>
              <p:cNvCxnSpPr/>
              <p:nvPr/>
            </p:nvCxnSpPr>
            <p:spPr>
              <a:xfrm>
                <a:off x="4645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4" name="Google Shape;3214;g351d0bc5f31_0_1832"/>
              <p:cNvCxnSpPr/>
              <p:nvPr/>
            </p:nvCxnSpPr>
            <p:spPr>
              <a:xfrm>
                <a:off x="4701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5" name="Google Shape;3215;g351d0bc5f31_0_1832"/>
              <p:cNvCxnSpPr/>
              <p:nvPr/>
            </p:nvCxnSpPr>
            <p:spPr>
              <a:xfrm>
                <a:off x="4416" y="3472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16" name="Google Shape;3216;g351d0bc5f31_0_1832"/>
            <p:cNvSpPr/>
            <p:nvPr/>
          </p:nvSpPr>
          <p:spPr>
            <a:xfrm>
              <a:off x="4472" y="3779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7" name="Google Shape;3217;g351d0bc5f31_0_1832"/>
            <p:cNvSpPr txBox="1"/>
            <p:nvPr/>
          </p:nvSpPr>
          <p:spPr>
            <a:xfrm>
              <a:off x="4514" y="3335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8" name="Google Shape;3218;g351d0bc5f31_0_1832"/>
          <p:cNvGrpSpPr/>
          <p:nvPr/>
        </p:nvGrpSpPr>
        <p:grpSpPr>
          <a:xfrm>
            <a:off x="7241455" y="1234950"/>
            <a:ext cx="3138487" cy="3538538"/>
            <a:chOff x="7241455" y="1234950"/>
            <a:chExt cx="3138487" cy="3538538"/>
          </a:xfrm>
        </p:grpSpPr>
        <p:grpSp>
          <p:nvGrpSpPr>
            <p:cNvPr id="3219" name="Google Shape;3219;g351d0bc5f31_0_1832"/>
            <p:cNvGrpSpPr/>
            <p:nvPr/>
          </p:nvGrpSpPr>
          <p:grpSpPr>
            <a:xfrm>
              <a:off x="9233767" y="2182687"/>
              <a:ext cx="1146175" cy="1190626"/>
              <a:chOff x="9233767" y="2182687"/>
              <a:chExt cx="1146175" cy="1190626"/>
            </a:xfrm>
          </p:grpSpPr>
          <p:grpSp>
            <p:nvGrpSpPr>
              <p:cNvPr id="3220" name="Google Shape;3220;g351d0bc5f31_0_1832"/>
              <p:cNvGrpSpPr/>
              <p:nvPr/>
            </p:nvGrpSpPr>
            <p:grpSpPr>
              <a:xfrm>
                <a:off x="9233767" y="2182687"/>
                <a:ext cx="475813" cy="717158"/>
                <a:chOff x="4140" y="429"/>
                <a:chExt cx="1419" cy="2400"/>
              </a:xfrm>
            </p:grpSpPr>
            <p:sp>
              <p:nvSpPr>
                <p:cNvPr id="3221" name="Google Shape;3221;g351d0bc5f31_0_1832"/>
                <p:cNvSpPr/>
                <p:nvPr/>
              </p:nvSpPr>
              <p:spPr>
                <a:xfrm>
                  <a:off x="5268" y="433"/>
                  <a:ext cx="283" cy="2283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2" name="Google Shape;3222;g351d0bc5f31_0_1832"/>
                <p:cNvSpPr/>
                <p:nvPr/>
              </p:nvSpPr>
              <p:spPr>
                <a:xfrm>
                  <a:off x="4206" y="429"/>
                  <a:ext cx="900" cy="2400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g351d0bc5f31_0_1832"/>
                <p:cNvSpPr/>
                <p:nvPr/>
              </p:nvSpPr>
              <p:spPr>
                <a:xfrm>
                  <a:off x="5321" y="570"/>
                  <a:ext cx="169" cy="2112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4" name="Google Shape;3224;g351d0bc5f31_0_1832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5" name="Google Shape;3225;g351d0bc5f31_0_1832"/>
                <p:cNvSpPr/>
                <p:nvPr/>
              </p:nvSpPr>
              <p:spPr>
                <a:xfrm>
                  <a:off x="4211" y="695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26" name="Google Shape;3226;g351d0bc5f31_0_1832"/>
                <p:cNvGrpSpPr/>
                <p:nvPr/>
              </p:nvGrpSpPr>
              <p:grpSpPr>
                <a:xfrm>
                  <a:off x="4751" y="668"/>
                  <a:ext cx="495" cy="16"/>
                  <a:chOff x="616" y="2568"/>
                  <a:chExt cx="618" cy="15"/>
                </a:xfrm>
              </p:grpSpPr>
              <p:sp>
                <p:nvSpPr>
                  <p:cNvPr id="3227" name="Google Shape;3227;g351d0bc5f31_0_1832"/>
                  <p:cNvSpPr/>
                  <p:nvPr/>
                </p:nvSpPr>
                <p:spPr>
                  <a:xfrm>
                    <a:off x="616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8" name="Google Shape;3228;g351d0bc5f31_0_1832"/>
                  <p:cNvSpPr/>
                  <p:nvPr/>
                </p:nvSpPr>
                <p:spPr>
                  <a:xfrm>
                    <a:off x="634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29" name="Google Shape;3229;g351d0bc5f31_0_1832"/>
                <p:cNvSpPr/>
                <p:nvPr/>
              </p:nvSpPr>
              <p:spPr>
                <a:xfrm>
                  <a:off x="4225" y="101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30" name="Google Shape;3230;g351d0bc5f31_0_1832"/>
                <p:cNvGrpSpPr/>
                <p:nvPr/>
              </p:nvGrpSpPr>
              <p:grpSpPr>
                <a:xfrm>
                  <a:off x="4746" y="992"/>
                  <a:ext cx="494" cy="16"/>
                  <a:chOff x="613" y="2566"/>
                  <a:chExt cx="617" cy="17"/>
                </a:xfrm>
              </p:grpSpPr>
              <p:sp>
                <p:nvSpPr>
                  <p:cNvPr id="3231" name="Google Shape;3231;g351d0bc5f31_0_1832"/>
                  <p:cNvSpPr/>
                  <p:nvPr/>
                </p:nvSpPr>
                <p:spPr>
                  <a:xfrm>
                    <a:off x="613" y="2566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2" name="Google Shape;3232;g351d0bc5f31_0_1832"/>
                  <p:cNvSpPr/>
                  <p:nvPr/>
                </p:nvSpPr>
                <p:spPr>
                  <a:xfrm>
                    <a:off x="630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33" name="Google Shape;3233;g351d0bc5f31_0_1832"/>
                <p:cNvSpPr/>
                <p:nvPr/>
              </p:nvSpPr>
              <p:spPr>
                <a:xfrm>
                  <a:off x="4216" y="135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4" name="Google Shape;3234;g351d0bc5f31_0_1832"/>
                <p:cNvSpPr/>
                <p:nvPr/>
              </p:nvSpPr>
              <p:spPr>
                <a:xfrm>
                  <a:off x="4230" y="1656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35" name="Google Shape;3235;g351d0bc5f31_0_1832"/>
                <p:cNvGrpSpPr/>
                <p:nvPr/>
              </p:nvGrpSpPr>
              <p:grpSpPr>
                <a:xfrm>
                  <a:off x="4737" y="1629"/>
                  <a:ext cx="496" cy="16"/>
                  <a:chOff x="616" y="2570"/>
                  <a:chExt cx="618" cy="15"/>
                </a:xfrm>
              </p:grpSpPr>
              <p:sp>
                <p:nvSpPr>
                  <p:cNvPr id="3236" name="Google Shape;3236;g351d0bc5f31_0_1832"/>
                  <p:cNvSpPr/>
                  <p:nvPr/>
                </p:nvSpPr>
                <p:spPr>
                  <a:xfrm>
                    <a:off x="616" y="2570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7" name="Google Shape;3237;g351d0bc5f31_0_1832"/>
                  <p:cNvSpPr/>
                  <p:nvPr/>
                </p:nvSpPr>
                <p:spPr>
                  <a:xfrm>
                    <a:off x="634" y="2585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38" name="Google Shape;3238;g351d0bc5f31_0_1832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39" name="Google Shape;3239;g351d0bc5f31_0_1832"/>
                <p:cNvGrpSpPr/>
                <p:nvPr/>
              </p:nvGrpSpPr>
              <p:grpSpPr>
                <a:xfrm>
                  <a:off x="4751" y="1327"/>
                  <a:ext cx="486" cy="16"/>
                  <a:chOff x="629" y="2568"/>
                  <a:chExt cx="605" cy="16"/>
                </a:xfrm>
              </p:grpSpPr>
              <p:sp>
                <p:nvSpPr>
                  <p:cNvPr id="3240" name="Google Shape;3240;g351d0bc5f31_0_1832"/>
                  <p:cNvSpPr/>
                  <p:nvPr/>
                </p:nvSpPr>
                <p:spPr>
                  <a:xfrm>
                    <a:off x="629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1" name="Google Shape;3241;g351d0bc5f31_0_1832"/>
                  <p:cNvSpPr/>
                  <p:nvPr/>
                </p:nvSpPr>
                <p:spPr>
                  <a:xfrm>
                    <a:off x="634" y="2584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42" name="Google Shape;3242;g351d0bc5f31_0_1832"/>
                <p:cNvSpPr/>
                <p:nvPr/>
              </p:nvSpPr>
              <p:spPr>
                <a:xfrm>
                  <a:off x="5248" y="429"/>
                  <a:ext cx="0" cy="240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3" name="Google Shape;3243;g351d0bc5f31_0_183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4" name="Google Shape;3244;g351d0bc5f31_0_1832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5" name="Google Shape;3245;g351d0bc5f31_0_1832"/>
                <p:cNvSpPr/>
                <p:nvPr/>
              </p:nvSpPr>
              <p:spPr>
                <a:xfrm>
                  <a:off x="5518" y="2612"/>
                  <a:ext cx="0" cy="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6" name="Google Shape;3246;g351d0bc5f31_0_1832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7" name="Google Shape;3247;g351d0bc5f31_0_1832"/>
                <p:cNvSpPr/>
                <p:nvPr/>
              </p:nvSpPr>
              <p:spPr>
                <a:xfrm>
                  <a:off x="4140" y="2676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8" name="Google Shape;3248;g351d0bc5f31_0_1832"/>
                <p:cNvSpPr/>
                <p:nvPr/>
              </p:nvSpPr>
              <p:spPr>
                <a:xfrm>
                  <a:off x="4206" y="2713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9" name="Google Shape;3249;g351d0bc5f31_0_1832"/>
                <p:cNvSpPr/>
                <p:nvPr/>
              </p:nvSpPr>
              <p:spPr>
                <a:xfrm>
                  <a:off x="4306" y="2384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0" name="Google Shape;3250;g351d0bc5f31_0_1832"/>
                <p:cNvSpPr/>
                <p:nvPr/>
              </p:nvSpPr>
              <p:spPr>
                <a:xfrm>
                  <a:off x="4486" y="2384"/>
                  <a:ext cx="300" cy="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1" name="Google Shape;3251;g351d0bc5f31_0_1832"/>
                <p:cNvSpPr/>
                <p:nvPr/>
              </p:nvSpPr>
              <p:spPr>
                <a:xfrm>
                  <a:off x="4661" y="2379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2" name="Google Shape;3252;g351d0bc5f31_0_1832"/>
                <p:cNvSpPr/>
                <p:nvPr/>
              </p:nvSpPr>
              <p:spPr>
                <a:xfrm>
                  <a:off x="5063" y="1837"/>
                  <a:ext cx="0" cy="9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3" name="Google Shape;3253;g351d0bc5f31_0_1832"/>
              <p:cNvGrpSpPr/>
              <p:nvPr/>
            </p:nvGrpSpPr>
            <p:grpSpPr>
              <a:xfrm>
                <a:off x="9424267" y="2381125"/>
                <a:ext cx="955675" cy="992188"/>
                <a:chOff x="4296" y="2627"/>
                <a:chExt cx="602" cy="625"/>
              </a:xfrm>
            </p:grpSpPr>
            <p:sp>
              <p:nvSpPr>
                <p:cNvPr id="3254" name="Google Shape;3254;g351d0bc5f31_0_1832"/>
                <p:cNvSpPr/>
                <p:nvPr/>
              </p:nvSpPr>
              <p:spPr>
                <a:xfrm>
                  <a:off x="4296" y="2652"/>
                  <a:ext cx="600" cy="600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5" name="Google Shape;3255;g351d0bc5f31_0_1832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6" name="Google Shape;3256;g351d0bc5f31_0_1832"/>
                <p:cNvSpPr/>
                <p:nvPr/>
              </p:nvSpPr>
              <p:spPr>
                <a:xfrm>
                  <a:off x="4320" y="3006"/>
                  <a:ext cx="300" cy="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57" name="Google Shape;3257;g351d0bc5f31_0_1832"/>
                <p:cNvCxnSpPr/>
                <p:nvPr/>
              </p:nvCxnSpPr>
              <p:spPr>
                <a:xfrm>
                  <a:off x="4369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58" name="Google Shape;3258;g351d0bc5f31_0_1832"/>
                <p:cNvCxnSpPr/>
                <p:nvPr/>
              </p:nvCxnSpPr>
              <p:spPr>
                <a:xfrm>
                  <a:off x="4478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59" name="Google Shape;3259;g351d0bc5f31_0_1832"/>
                <p:cNvCxnSpPr/>
                <p:nvPr/>
              </p:nvCxnSpPr>
              <p:spPr>
                <a:xfrm>
                  <a:off x="4533" y="3035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0" name="Google Shape;3260;g351d0bc5f31_0_1832"/>
                <p:cNvCxnSpPr/>
                <p:nvPr/>
              </p:nvCxnSpPr>
              <p:spPr>
                <a:xfrm>
                  <a:off x="4590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1" name="Google Shape;3261;g351d0bc5f31_0_1832"/>
                <p:cNvCxnSpPr/>
                <p:nvPr/>
              </p:nvCxnSpPr>
              <p:spPr>
                <a:xfrm>
                  <a:off x="4651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2" name="Google Shape;3262;g351d0bc5f31_0_1832"/>
                <p:cNvCxnSpPr/>
                <p:nvPr/>
              </p:nvCxnSpPr>
              <p:spPr>
                <a:xfrm>
                  <a:off x="4707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63" name="Google Shape;3263;g351d0bc5f31_0_1832"/>
                <p:cNvCxnSpPr/>
                <p:nvPr/>
              </p:nvCxnSpPr>
              <p:spPr>
                <a:xfrm>
                  <a:off x="4422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264" name="Google Shape;3264;g351d0bc5f31_0_1832"/>
                <p:cNvSpPr/>
                <p:nvPr/>
              </p:nvSpPr>
              <p:spPr>
                <a:xfrm>
                  <a:off x="4328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5" name="Google Shape;3265;g351d0bc5f31_0_1832"/>
                <p:cNvSpPr/>
                <p:nvPr/>
              </p:nvSpPr>
              <p:spPr>
                <a:xfrm>
                  <a:off x="4414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6" name="Google Shape;3266;g351d0bc5f31_0_1832"/>
                <p:cNvSpPr/>
                <p:nvPr/>
              </p:nvSpPr>
              <p:spPr>
                <a:xfrm>
                  <a:off x="4500" y="3172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7" name="Google Shape;3267;g351d0bc5f31_0_1832"/>
                <p:cNvSpPr/>
                <p:nvPr/>
              </p:nvSpPr>
              <p:spPr>
                <a:xfrm>
                  <a:off x="4597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8" name="Google Shape;3268;g351d0bc5f31_0_1832"/>
                <p:cNvSpPr/>
                <p:nvPr/>
              </p:nvSpPr>
              <p:spPr>
                <a:xfrm>
                  <a:off x="4693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69" name="Google Shape;3269;g351d0bc5f31_0_1832"/>
            <p:cNvGrpSpPr/>
            <p:nvPr/>
          </p:nvGrpSpPr>
          <p:grpSpPr>
            <a:xfrm>
              <a:off x="7241455" y="3576512"/>
              <a:ext cx="1138237" cy="1196976"/>
              <a:chOff x="7241455" y="3576512"/>
              <a:chExt cx="1138237" cy="1196976"/>
            </a:xfrm>
          </p:grpSpPr>
          <p:grpSp>
            <p:nvGrpSpPr>
              <p:cNvPr id="3270" name="Google Shape;3270;g351d0bc5f31_0_1832"/>
              <p:cNvGrpSpPr/>
              <p:nvPr/>
            </p:nvGrpSpPr>
            <p:grpSpPr>
              <a:xfrm>
                <a:off x="7241455" y="3576512"/>
                <a:ext cx="475813" cy="717158"/>
                <a:chOff x="4140" y="429"/>
                <a:chExt cx="1419" cy="2400"/>
              </a:xfrm>
            </p:grpSpPr>
            <p:sp>
              <p:nvSpPr>
                <p:cNvPr id="3271" name="Google Shape;3271;g351d0bc5f31_0_1832"/>
                <p:cNvSpPr/>
                <p:nvPr/>
              </p:nvSpPr>
              <p:spPr>
                <a:xfrm>
                  <a:off x="5268" y="433"/>
                  <a:ext cx="283" cy="2283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g351d0bc5f31_0_1832"/>
                <p:cNvSpPr/>
                <p:nvPr/>
              </p:nvSpPr>
              <p:spPr>
                <a:xfrm>
                  <a:off x="4206" y="429"/>
                  <a:ext cx="900" cy="2400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g351d0bc5f31_0_1832"/>
                <p:cNvSpPr/>
                <p:nvPr/>
              </p:nvSpPr>
              <p:spPr>
                <a:xfrm>
                  <a:off x="5321" y="570"/>
                  <a:ext cx="169" cy="2112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g351d0bc5f31_0_1832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g351d0bc5f31_0_1832"/>
                <p:cNvSpPr/>
                <p:nvPr/>
              </p:nvSpPr>
              <p:spPr>
                <a:xfrm>
                  <a:off x="4211" y="695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76" name="Google Shape;3276;g351d0bc5f31_0_1832"/>
                <p:cNvGrpSpPr/>
                <p:nvPr/>
              </p:nvGrpSpPr>
              <p:grpSpPr>
                <a:xfrm>
                  <a:off x="4751" y="668"/>
                  <a:ext cx="495" cy="16"/>
                  <a:chOff x="616" y="2568"/>
                  <a:chExt cx="618" cy="15"/>
                </a:xfrm>
              </p:grpSpPr>
              <p:sp>
                <p:nvSpPr>
                  <p:cNvPr id="3277" name="Google Shape;3277;g351d0bc5f31_0_1832"/>
                  <p:cNvSpPr/>
                  <p:nvPr/>
                </p:nvSpPr>
                <p:spPr>
                  <a:xfrm>
                    <a:off x="616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8" name="Google Shape;3278;g351d0bc5f31_0_1832"/>
                  <p:cNvSpPr/>
                  <p:nvPr/>
                </p:nvSpPr>
                <p:spPr>
                  <a:xfrm>
                    <a:off x="634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79" name="Google Shape;3279;g351d0bc5f31_0_1832"/>
                <p:cNvSpPr/>
                <p:nvPr/>
              </p:nvSpPr>
              <p:spPr>
                <a:xfrm>
                  <a:off x="4225" y="101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80" name="Google Shape;3280;g351d0bc5f31_0_1832"/>
                <p:cNvGrpSpPr/>
                <p:nvPr/>
              </p:nvGrpSpPr>
              <p:grpSpPr>
                <a:xfrm>
                  <a:off x="4746" y="992"/>
                  <a:ext cx="494" cy="16"/>
                  <a:chOff x="613" y="2566"/>
                  <a:chExt cx="617" cy="17"/>
                </a:xfrm>
              </p:grpSpPr>
              <p:sp>
                <p:nvSpPr>
                  <p:cNvPr id="3281" name="Google Shape;3281;g351d0bc5f31_0_1832"/>
                  <p:cNvSpPr/>
                  <p:nvPr/>
                </p:nvSpPr>
                <p:spPr>
                  <a:xfrm>
                    <a:off x="613" y="2566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2" name="Google Shape;3282;g351d0bc5f31_0_1832"/>
                  <p:cNvSpPr/>
                  <p:nvPr/>
                </p:nvSpPr>
                <p:spPr>
                  <a:xfrm>
                    <a:off x="630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83" name="Google Shape;3283;g351d0bc5f31_0_1832"/>
                <p:cNvSpPr/>
                <p:nvPr/>
              </p:nvSpPr>
              <p:spPr>
                <a:xfrm>
                  <a:off x="4216" y="135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4" name="Google Shape;3284;g351d0bc5f31_0_1832"/>
                <p:cNvSpPr/>
                <p:nvPr/>
              </p:nvSpPr>
              <p:spPr>
                <a:xfrm>
                  <a:off x="4230" y="1656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85" name="Google Shape;3285;g351d0bc5f31_0_1832"/>
                <p:cNvGrpSpPr/>
                <p:nvPr/>
              </p:nvGrpSpPr>
              <p:grpSpPr>
                <a:xfrm>
                  <a:off x="4737" y="1629"/>
                  <a:ext cx="496" cy="16"/>
                  <a:chOff x="616" y="2570"/>
                  <a:chExt cx="618" cy="15"/>
                </a:xfrm>
              </p:grpSpPr>
              <p:sp>
                <p:nvSpPr>
                  <p:cNvPr id="3286" name="Google Shape;3286;g351d0bc5f31_0_1832"/>
                  <p:cNvSpPr/>
                  <p:nvPr/>
                </p:nvSpPr>
                <p:spPr>
                  <a:xfrm>
                    <a:off x="616" y="2570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7" name="Google Shape;3287;g351d0bc5f31_0_1832"/>
                  <p:cNvSpPr/>
                  <p:nvPr/>
                </p:nvSpPr>
                <p:spPr>
                  <a:xfrm>
                    <a:off x="634" y="2585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88" name="Google Shape;3288;g351d0bc5f31_0_1832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89" name="Google Shape;3289;g351d0bc5f31_0_1832"/>
                <p:cNvGrpSpPr/>
                <p:nvPr/>
              </p:nvGrpSpPr>
              <p:grpSpPr>
                <a:xfrm>
                  <a:off x="4751" y="1327"/>
                  <a:ext cx="486" cy="16"/>
                  <a:chOff x="629" y="2568"/>
                  <a:chExt cx="605" cy="16"/>
                </a:xfrm>
              </p:grpSpPr>
              <p:sp>
                <p:nvSpPr>
                  <p:cNvPr id="3290" name="Google Shape;3290;g351d0bc5f31_0_1832"/>
                  <p:cNvSpPr/>
                  <p:nvPr/>
                </p:nvSpPr>
                <p:spPr>
                  <a:xfrm>
                    <a:off x="629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1" name="Google Shape;3291;g351d0bc5f31_0_1832"/>
                  <p:cNvSpPr/>
                  <p:nvPr/>
                </p:nvSpPr>
                <p:spPr>
                  <a:xfrm>
                    <a:off x="634" y="2584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92" name="Google Shape;3292;g351d0bc5f31_0_1832"/>
                <p:cNvSpPr/>
                <p:nvPr/>
              </p:nvSpPr>
              <p:spPr>
                <a:xfrm>
                  <a:off x="5248" y="429"/>
                  <a:ext cx="0" cy="240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3" name="Google Shape;3293;g351d0bc5f31_0_183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4" name="Google Shape;3294;g351d0bc5f31_0_1832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5" name="Google Shape;3295;g351d0bc5f31_0_1832"/>
                <p:cNvSpPr/>
                <p:nvPr/>
              </p:nvSpPr>
              <p:spPr>
                <a:xfrm>
                  <a:off x="5518" y="2612"/>
                  <a:ext cx="0" cy="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6" name="Google Shape;3296;g351d0bc5f31_0_1832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7" name="Google Shape;3297;g351d0bc5f31_0_1832"/>
                <p:cNvSpPr/>
                <p:nvPr/>
              </p:nvSpPr>
              <p:spPr>
                <a:xfrm>
                  <a:off x="4140" y="2676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8" name="Google Shape;3298;g351d0bc5f31_0_1832"/>
                <p:cNvSpPr/>
                <p:nvPr/>
              </p:nvSpPr>
              <p:spPr>
                <a:xfrm>
                  <a:off x="4206" y="2713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9" name="Google Shape;3299;g351d0bc5f31_0_1832"/>
                <p:cNvSpPr/>
                <p:nvPr/>
              </p:nvSpPr>
              <p:spPr>
                <a:xfrm>
                  <a:off x="4306" y="2384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0" name="Google Shape;3300;g351d0bc5f31_0_1832"/>
                <p:cNvSpPr/>
                <p:nvPr/>
              </p:nvSpPr>
              <p:spPr>
                <a:xfrm>
                  <a:off x="4486" y="2384"/>
                  <a:ext cx="300" cy="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1" name="Google Shape;3301;g351d0bc5f31_0_1832"/>
                <p:cNvSpPr/>
                <p:nvPr/>
              </p:nvSpPr>
              <p:spPr>
                <a:xfrm>
                  <a:off x="4661" y="2379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2" name="Google Shape;3302;g351d0bc5f31_0_1832"/>
                <p:cNvSpPr/>
                <p:nvPr/>
              </p:nvSpPr>
              <p:spPr>
                <a:xfrm>
                  <a:off x="5063" y="1837"/>
                  <a:ext cx="0" cy="9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03" name="Google Shape;3303;g351d0bc5f31_0_1832"/>
              <p:cNvGrpSpPr/>
              <p:nvPr/>
            </p:nvGrpSpPr>
            <p:grpSpPr>
              <a:xfrm>
                <a:off x="7424017" y="3781300"/>
                <a:ext cx="955675" cy="992188"/>
                <a:chOff x="4296" y="2627"/>
                <a:chExt cx="602" cy="625"/>
              </a:xfrm>
            </p:grpSpPr>
            <p:sp>
              <p:nvSpPr>
                <p:cNvPr id="3304" name="Google Shape;3304;g351d0bc5f31_0_1832"/>
                <p:cNvSpPr/>
                <p:nvPr/>
              </p:nvSpPr>
              <p:spPr>
                <a:xfrm>
                  <a:off x="4296" y="2652"/>
                  <a:ext cx="600" cy="600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5" name="Google Shape;3305;g351d0bc5f31_0_1832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6" name="Google Shape;3306;g351d0bc5f31_0_1832"/>
                <p:cNvSpPr/>
                <p:nvPr/>
              </p:nvSpPr>
              <p:spPr>
                <a:xfrm>
                  <a:off x="4320" y="3006"/>
                  <a:ext cx="300" cy="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07" name="Google Shape;3307;g351d0bc5f31_0_1832"/>
                <p:cNvCxnSpPr/>
                <p:nvPr/>
              </p:nvCxnSpPr>
              <p:spPr>
                <a:xfrm>
                  <a:off x="4369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08" name="Google Shape;3308;g351d0bc5f31_0_1832"/>
                <p:cNvCxnSpPr/>
                <p:nvPr/>
              </p:nvCxnSpPr>
              <p:spPr>
                <a:xfrm>
                  <a:off x="4478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09" name="Google Shape;3309;g351d0bc5f31_0_1832"/>
                <p:cNvCxnSpPr/>
                <p:nvPr/>
              </p:nvCxnSpPr>
              <p:spPr>
                <a:xfrm>
                  <a:off x="4533" y="3035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0" name="Google Shape;3310;g351d0bc5f31_0_1832"/>
                <p:cNvCxnSpPr/>
                <p:nvPr/>
              </p:nvCxnSpPr>
              <p:spPr>
                <a:xfrm>
                  <a:off x="4590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1" name="Google Shape;3311;g351d0bc5f31_0_1832"/>
                <p:cNvCxnSpPr/>
                <p:nvPr/>
              </p:nvCxnSpPr>
              <p:spPr>
                <a:xfrm>
                  <a:off x="4651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2" name="Google Shape;3312;g351d0bc5f31_0_1832"/>
                <p:cNvCxnSpPr/>
                <p:nvPr/>
              </p:nvCxnSpPr>
              <p:spPr>
                <a:xfrm>
                  <a:off x="4707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3" name="Google Shape;3313;g351d0bc5f31_0_1832"/>
                <p:cNvCxnSpPr/>
                <p:nvPr/>
              </p:nvCxnSpPr>
              <p:spPr>
                <a:xfrm>
                  <a:off x="4422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314" name="Google Shape;3314;g351d0bc5f31_0_1832"/>
                <p:cNvSpPr/>
                <p:nvPr/>
              </p:nvSpPr>
              <p:spPr>
                <a:xfrm>
                  <a:off x="4328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5" name="Google Shape;3315;g351d0bc5f31_0_1832"/>
                <p:cNvSpPr/>
                <p:nvPr/>
              </p:nvSpPr>
              <p:spPr>
                <a:xfrm>
                  <a:off x="4414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6" name="Google Shape;3316;g351d0bc5f31_0_1832"/>
                <p:cNvSpPr/>
                <p:nvPr/>
              </p:nvSpPr>
              <p:spPr>
                <a:xfrm>
                  <a:off x="4500" y="3172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7" name="Google Shape;3317;g351d0bc5f31_0_1832"/>
                <p:cNvSpPr/>
                <p:nvPr/>
              </p:nvSpPr>
              <p:spPr>
                <a:xfrm>
                  <a:off x="4597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8" name="Google Shape;3318;g351d0bc5f31_0_1832"/>
                <p:cNvSpPr/>
                <p:nvPr/>
              </p:nvSpPr>
              <p:spPr>
                <a:xfrm>
                  <a:off x="4693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19" name="Google Shape;3319;g351d0bc5f31_0_1832"/>
            <p:cNvGrpSpPr/>
            <p:nvPr/>
          </p:nvGrpSpPr>
          <p:grpSpPr>
            <a:xfrm>
              <a:off x="7263680" y="1234950"/>
              <a:ext cx="1116012" cy="1290638"/>
              <a:chOff x="7263680" y="1234950"/>
              <a:chExt cx="1116012" cy="1290638"/>
            </a:xfrm>
          </p:grpSpPr>
          <p:grpSp>
            <p:nvGrpSpPr>
              <p:cNvPr id="3320" name="Google Shape;3320;g351d0bc5f31_0_1832"/>
              <p:cNvGrpSpPr/>
              <p:nvPr/>
            </p:nvGrpSpPr>
            <p:grpSpPr>
              <a:xfrm>
                <a:off x="7263680" y="1234950"/>
                <a:ext cx="475813" cy="717158"/>
                <a:chOff x="4140" y="429"/>
                <a:chExt cx="1419" cy="2400"/>
              </a:xfrm>
            </p:grpSpPr>
            <p:sp>
              <p:nvSpPr>
                <p:cNvPr id="3321" name="Google Shape;3321;g351d0bc5f31_0_1832"/>
                <p:cNvSpPr/>
                <p:nvPr/>
              </p:nvSpPr>
              <p:spPr>
                <a:xfrm>
                  <a:off x="5268" y="433"/>
                  <a:ext cx="283" cy="2283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2" name="Google Shape;3322;g351d0bc5f31_0_1832"/>
                <p:cNvSpPr/>
                <p:nvPr/>
              </p:nvSpPr>
              <p:spPr>
                <a:xfrm>
                  <a:off x="4206" y="429"/>
                  <a:ext cx="900" cy="2400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3" name="Google Shape;3323;g351d0bc5f31_0_1832"/>
                <p:cNvSpPr/>
                <p:nvPr/>
              </p:nvSpPr>
              <p:spPr>
                <a:xfrm>
                  <a:off x="5321" y="570"/>
                  <a:ext cx="169" cy="2112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4" name="Google Shape;3324;g351d0bc5f31_0_1832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5" name="Google Shape;3325;g351d0bc5f31_0_1832"/>
                <p:cNvSpPr/>
                <p:nvPr/>
              </p:nvSpPr>
              <p:spPr>
                <a:xfrm>
                  <a:off x="4211" y="695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26" name="Google Shape;3326;g351d0bc5f31_0_1832"/>
                <p:cNvGrpSpPr/>
                <p:nvPr/>
              </p:nvGrpSpPr>
              <p:grpSpPr>
                <a:xfrm>
                  <a:off x="4751" y="668"/>
                  <a:ext cx="495" cy="16"/>
                  <a:chOff x="616" y="2568"/>
                  <a:chExt cx="618" cy="15"/>
                </a:xfrm>
              </p:grpSpPr>
              <p:sp>
                <p:nvSpPr>
                  <p:cNvPr id="3327" name="Google Shape;3327;g351d0bc5f31_0_1832"/>
                  <p:cNvSpPr/>
                  <p:nvPr/>
                </p:nvSpPr>
                <p:spPr>
                  <a:xfrm>
                    <a:off x="616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8" name="Google Shape;3328;g351d0bc5f31_0_1832"/>
                  <p:cNvSpPr/>
                  <p:nvPr/>
                </p:nvSpPr>
                <p:spPr>
                  <a:xfrm>
                    <a:off x="634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29" name="Google Shape;3329;g351d0bc5f31_0_1832"/>
                <p:cNvSpPr/>
                <p:nvPr/>
              </p:nvSpPr>
              <p:spPr>
                <a:xfrm>
                  <a:off x="4225" y="101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30" name="Google Shape;3330;g351d0bc5f31_0_1832"/>
                <p:cNvGrpSpPr/>
                <p:nvPr/>
              </p:nvGrpSpPr>
              <p:grpSpPr>
                <a:xfrm>
                  <a:off x="4746" y="992"/>
                  <a:ext cx="494" cy="16"/>
                  <a:chOff x="613" y="2566"/>
                  <a:chExt cx="617" cy="17"/>
                </a:xfrm>
              </p:grpSpPr>
              <p:sp>
                <p:nvSpPr>
                  <p:cNvPr id="3331" name="Google Shape;3331;g351d0bc5f31_0_1832"/>
                  <p:cNvSpPr/>
                  <p:nvPr/>
                </p:nvSpPr>
                <p:spPr>
                  <a:xfrm>
                    <a:off x="613" y="2566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2" name="Google Shape;3332;g351d0bc5f31_0_1832"/>
                  <p:cNvSpPr/>
                  <p:nvPr/>
                </p:nvSpPr>
                <p:spPr>
                  <a:xfrm>
                    <a:off x="630" y="2583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33" name="Google Shape;3333;g351d0bc5f31_0_1832"/>
                <p:cNvSpPr/>
                <p:nvPr/>
              </p:nvSpPr>
              <p:spPr>
                <a:xfrm>
                  <a:off x="4216" y="1359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4" name="Google Shape;3334;g351d0bc5f31_0_1832"/>
                <p:cNvSpPr/>
                <p:nvPr/>
              </p:nvSpPr>
              <p:spPr>
                <a:xfrm>
                  <a:off x="4230" y="1656"/>
                  <a:ext cx="600" cy="0"/>
                </a:xfrm>
                <a:prstGeom prst="rect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35" name="Google Shape;3335;g351d0bc5f31_0_1832"/>
                <p:cNvGrpSpPr/>
                <p:nvPr/>
              </p:nvGrpSpPr>
              <p:grpSpPr>
                <a:xfrm>
                  <a:off x="4737" y="1629"/>
                  <a:ext cx="496" cy="16"/>
                  <a:chOff x="616" y="2570"/>
                  <a:chExt cx="618" cy="15"/>
                </a:xfrm>
              </p:grpSpPr>
              <p:sp>
                <p:nvSpPr>
                  <p:cNvPr id="3336" name="Google Shape;3336;g351d0bc5f31_0_1832"/>
                  <p:cNvSpPr/>
                  <p:nvPr/>
                </p:nvSpPr>
                <p:spPr>
                  <a:xfrm>
                    <a:off x="616" y="2570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7" name="Google Shape;3337;g351d0bc5f31_0_1832"/>
                  <p:cNvSpPr/>
                  <p:nvPr/>
                </p:nvSpPr>
                <p:spPr>
                  <a:xfrm>
                    <a:off x="634" y="2585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38" name="Google Shape;3338;g351d0bc5f31_0_1832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339" name="Google Shape;3339;g351d0bc5f31_0_1832"/>
                <p:cNvGrpSpPr/>
                <p:nvPr/>
              </p:nvGrpSpPr>
              <p:grpSpPr>
                <a:xfrm>
                  <a:off x="4751" y="1327"/>
                  <a:ext cx="486" cy="16"/>
                  <a:chOff x="629" y="2568"/>
                  <a:chExt cx="605" cy="16"/>
                </a:xfrm>
              </p:grpSpPr>
              <p:sp>
                <p:nvSpPr>
                  <p:cNvPr id="3340" name="Google Shape;3340;g351d0bc5f31_0_1832"/>
                  <p:cNvSpPr/>
                  <p:nvPr/>
                </p:nvSpPr>
                <p:spPr>
                  <a:xfrm>
                    <a:off x="629" y="2568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1" name="Google Shape;3341;g351d0bc5f31_0_1832"/>
                  <p:cNvSpPr/>
                  <p:nvPr/>
                </p:nvSpPr>
                <p:spPr>
                  <a:xfrm>
                    <a:off x="634" y="2584"/>
                    <a:ext cx="600" cy="0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3333CC"/>
                      </a:buClr>
                      <a:buSzPts val="204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342" name="Google Shape;3342;g351d0bc5f31_0_1832"/>
                <p:cNvSpPr/>
                <p:nvPr/>
              </p:nvSpPr>
              <p:spPr>
                <a:xfrm>
                  <a:off x="5248" y="429"/>
                  <a:ext cx="0" cy="240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3" name="Google Shape;3343;g351d0bc5f31_0_1832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g351d0bc5f31_0_1832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5" name="Google Shape;3345;g351d0bc5f31_0_1832"/>
                <p:cNvSpPr/>
                <p:nvPr/>
              </p:nvSpPr>
              <p:spPr>
                <a:xfrm>
                  <a:off x="5518" y="2612"/>
                  <a:ext cx="0" cy="0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6" name="Google Shape;3346;g351d0bc5f31_0_1832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7" name="Google Shape;3347;g351d0bc5f31_0_1832"/>
                <p:cNvSpPr/>
                <p:nvPr/>
              </p:nvSpPr>
              <p:spPr>
                <a:xfrm>
                  <a:off x="4140" y="2676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8" name="Google Shape;3348;g351d0bc5f31_0_1832"/>
                <p:cNvSpPr/>
                <p:nvPr/>
              </p:nvSpPr>
              <p:spPr>
                <a:xfrm>
                  <a:off x="4206" y="2713"/>
                  <a:ext cx="12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0"/>
                </a:gra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g351d0bc5f31_0_1832"/>
                <p:cNvSpPr/>
                <p:nvPr/>
              </p:nvSpPr>
              <p:spPr>
                <a:xfrm>
                  <a:off x="4306" y="2384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g351d0bc5f31_0_1832"/>
                <p:cNvSpPr/>
                <p:nvPr/>
              </p:nvSpPr>
              <p:spPr>
                <a:xfrm>
                  <a:off x="4486" y="2384"/>
                  <a:ext cx="300" cy="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1" name="Google Shape;3351;g351d0bc5f31_0_1832"/>
                <p:cNvSpPr/>
                <p:nvPr/>
              </p:nvSpPr>
              <p:spPr>
                <a:xfrm>
                  <a:off x="4661" y="2379"/>
                  <a:ext cx="300" cy="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2" name="Google Shape;3352;g351d0bc5f31_0_1832"/>
                <p:cNvSpPr/>
                <p:nvPr/>
              </p:nvSpPr>
              <p:spPr>
                <a:xfrm>
                  <a:off x="5063" y="1837"/>
                  <a:ext cx="0" cy="90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53" name="Google Shape;3353;g351d0bc5f31_0_1832"/>
              <p:cNvGrpSpPr/>
              <p:nvPr/>
            </p:nvGrpSpPr>
            <p:grpSpPr>
              <a:xfrm>
                <a:off x="7424017" y="1533400"/>
                <a:ext cx="955675" cy="992188"/>
                <a:chOff x="4296" y="2627"/>
                <a:chExt cx="602" cy="625"/>
              </a:xfrm>
            </p:grpSpPr>
            <p:sp>
              <p:nvSpPr>
                <p:cNvPr id="3354" name="Google Shape;3354;g351d0bc5f31_0_1832"/>
                <p:cNvSpPr/>
                <p:nvPr/>
              </p:nvSpPr>
              <p:spPr>
                <a:xfrm>
                  <a:off x="4296" y="2652"/>
                  <a:ext cx="600" cy="600"/>
                </a:xfrm>
                <a:prstGeom prst="rect">
                  <a:avLst/>
                </a:prstGeom>
                <a:solidFill>
                  <a:srgbClr val="CCCCFF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g351d0bc5f31_0_1832"/>
                <p:cNvSpPr txBox="1"/>
                <p:nvPr/>
              </p:nvSpPr>
              <p:spPr>
                <a:xfrm>
                  <a:off x="4298" y="2627"/>
                  <a:ext cx="6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mail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server</a:t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6" name="Google Shape;3356;g351d0bc5f31_0_1832"/>
                <p:cNvSpPr/>
                <p:nvPr/>
              </p:nvSpPr>
              <p:spPr>
                <a:xfrm>
                  <a:off x="4320" y="3006"/>
                  <a:ext cx="300" cy="0"/>
                </a:xfrm>
                <a:prstGeom prst="rect">
                  <a:avLst/>
                </a:prstGeom>
                <a:solidFill>
                  <a:srgbClr val="00FF00"/>
                </a:solidFill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57" name="Google Shape;3357;g351d0bc5f31_0_1832"/>
                <p:cNvCxnSpPr/>
                <p:nvPr/>
              </p:nvCxnSpPr>
              <p:spPr>
                <a:xfrm>
                  <a:off x="4369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58" name="Google Shape;3358;g351d0bc5f31_0_1832"/>
                <p:cNvCxnSpPr/>
                <p:nvPr/>
              </p:nvCxnSpPr>
              <p:spPr>
                <a:xfrm>
                  <a:off x="4478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59" name="Google Shape;3359;g351d0bc5f31_0_1832"/>
                <p:cNvCxnSpPr/>
                <p:nvPr/>
              </p:nvCxnSpPr>
              <p:spPr>
                <a:xfrm>
                  <a:off x="4533" y="3035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0" name="Google Shape;3360;g351d0bc5f31_0_1832"/>
                <p:cNvCxnSpPr/>
                <p:nvPr/>
              </p:nvCxnSpPr>
              <p:spPr>
                <a:xfrm>
                  <a:off x="4590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1" name="Google Shape;3361;g351d0bc5f31_0_1832"/>
                <p:cNvCxnSpPr/>
                <p:nvPr/>
              </p:nvCxnSpPr>
              <p:spPr>
                <a:xfrm>
                  <a:off x="4651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2" name="Google Shape;3362;g351d0bc5f31_0_1832"/>
                <p:cNvCxnSpPr/>
                <p:nvPr/>
              </p:nvCxnSpPr>
              <p:spPr>
                <a:xfrm>
                  <a:off x="4707" y="3033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63" name="Google Shape;3363;g351d0bc5f31_0_1832"/>
                <p:cNvCxnSpPr/>
                <p:nvPr/>
              </p:nvCxnSpPr>
              <p:spPr>
                <a:xfrm>
                  <a:off x="4422" y="3034"/>
                  <a:ext cx="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364" name="Google Shape;3364;g351d0bc5f31_0_1832"/>
                <p:cNvSpPr/>
                <p:nvPr/>
              </p:nvSpPr>
              <p:spPr>
                <a:xfrm>
                  <a:off x="4328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g351d0bc5f31_0_1832"/>
                <p:cNvSpPr/>
                <p:nvPr/>
              </p:nvSpPr>
              <p:spPr>
                <a:xfrm>
                  <a:off x="4414" y="3173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6" name="Google Shape;3366;g351d0bc5f31_0_1832"/>
                <p:cNvSpPr/>
                <p:nvPr/>
              </p:nvSpPr>
              <p:spPr>
                <a:xfrm>
                  <a:off x="4500" y="3172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7" name="Google Shape;3367;g351d0bc5f31_0_1832"/>
                <p:cNvSpPr/>
                <p:nvPr/>
              </p:nvSpPr>
              <p:spPr>
                <a:xfrm>
                  <a:off x="4597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8" name="Google Shape;3368;g351d0bc5f31_0_1832"/>
                <p:cNvSpPr/>
                <p:nvPr/>
              </p:nvSpPr>
              <p:spPr>
                <a:xfrm>
                  <a:off x="4693" y="3170"/>
                  <a:ext cx="0" cy="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369" name="Google Shape;3369;g351d0bc5f31_0_1832"/>
          <p:cNvGrpSpPr/>
          <p:nvPr/>
        </p:nvGrpSpPr>
        <p:grpSpPr>
          <a:xfrm>
            <a:off x="7036667" y="2001712"/>
            <a:ext cx="2359026" cy="2370138"/>
            <a:chOff x="7036667" y="2001712"/>
            <a:chExt cx="2359026" cy="2370138"/>
          </a:xfrm>
        </p:grpSpPr>
        <p:grpSp>
          <p:nvGrpSpPr>
            <p:cNvPr id="3370" name="Google Shape;3370;g351d0bc5f31_0_1832"/>
            <p:cNvGrpSpPr/>
            <p:nvPr/>
          </p:nvGrpSpPr>
          <p:grpSpPr>
            <a:xfrm>
              <a:off x="8262217" y="3125812"/>
              <a:ext cx="1133476" cy="1246038"/>
              <a:chOff x="8262217" y="3125812"/>
              <a:chExt cx="1133476" cy="1246038"/>
            </a:xfrm>
          </p:grpSpPr>
          <p:cxnSp>
            <p:nvCxnSpPr>
              <p:cNvPr id="3371" name="Google Shape;3371;g351d0bc5f31_0_1832"/>
              <p:cNvCxnSpPr/>
              <p:nvPr/>
            </p:nvCxnSpPr>
            <p:spPr>
              <a:xfrm flipH="1" rot="10800000">
                <a:off x="8262217" y="3125812"/>
                <a:ext cx="1124100" cy="1085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72" name="Google Shape;3372;g351d0bc5f31_0_1832"/>
              <p:cNvGrpSpPr/>
              <p:nvPr/>
            </p:nvGrpSpPr>
            <p:grpSpPr>
              <a:xfrm>
                <a:off x="8365405" y="3419350"/>
                <a:ext cx="1030288" cy="952500"/>
                <a:chOff x="3749" y="2537"/>
                <a:chExt cx="649" cy="600"/>
              </a:xfrm>
            </p:grpSpPr>
            <p:sp>
              <p:nvSpPr>
                <p:cNvPr id="3373" name="Google Shape;3373;g351d0bc5f31_0_1832"/>
                <p:cNvSpPr/>
                <p:nvPr/>
              </p:nvSpPr>
              <p:spPr>
                <a:xfrm>
                  <a:off x="3798" y="2580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g351d0bc5f31_0_1832"/>
                <p:cNvSpPr txBox="1"/>
                <p:nvPr/>
              </p:nvSpPr>
              <p:spPr>
                <a:xfrm>
                  <a:off x="3749" y="2537"/>
                  <a:ext cx="6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  <p:grpSp>
          <p:nvGrpSpPr>
            <p:cNvPr id="3375" name="Google Shape;3375;g351d0bc5f31_0_1832"/>
            <p:cNvGrpSpPr/>
            <p:nvPr/>
          </p:nvGrpSpPr>
          <p:grpSpPr>
            <a:xfrm>
              <a:off x="8262217" y="2001712"/>
              <a:ext cx="1124100" cy="1112838"/>
              <a:chOff x="8262217" y="2001712"/>
              <a:chExt cx="1124100" cy="1112838"/>
            </a:xfrm>
          </p:grpSpPr>
          <p:cxnSp>
            <p:nvCxnSpPr>
              <p:cNvPr id="3376" name="Google Shape;3376;g351d0bc5f31_0_1832"/>
              <p:cNvCxnSpPr/>
              <p:nvPr/>
            </p:nvCxnSpPr>
            <p:spPr>
              <a:xfrm>
                <a:off x="8262217" y="2001712"/>
                <a:ext cx="1124100" cy="790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77" name="Google Shape;3377;g351d0bc5f31_0_1832"/>
              <p:cNvGrpSpPr/>
              <p:nvPr/>
            </p:nvGrpSpPr>
            <p:grpSpPr>
              <a:xfrm>
                <a:off x="8327305" y="2162050"/>
                <a:ext cx="1030288" cy="952500"/>
                <a:chOff x="3749" y="2537"/>
                <a:chExt cx="649" cy="600"/>
              </a:xfrm>
            </p:grpSpPr>
            <p:sp>
              <p:nvSpPr>
                <p:cNvPr id="3378" name="Google Shape;3378;g351d0bc5f31_0_1832"/>
                <p:cNvSpPr/>
                <p:nvPr/>
              </p:nvSpPr>
              <p:spPr>
                <a:xfrm>
                  <a:off x="3798" y="2580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9" name="Google Shape;3379;g351d0bc5f31_0_1832"/>
                <p:cNvSpPr txBox="1"/>
                <p:nvPr/>
              </p:nvSpPr>
              <p:spPr>
                <a:xfrm>
                  <a:off x="3749" y="2537"/>
                  <a:ext cx="6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  <p:grpSp>
          <p:nvGrpSpPr>
            <p:cNvPr id="3380" name="Google Shape;3380;g351d0bc5f31_0_1832"/>
            <p:cNvGrpSpPr/>
            <p:nvPr/>
          </p:nvGrpSpPr>
          <p:grpSpPr>
            <a:xfrm>
              <a:off x="7036667" y="2601862"/>
              <a:ext cx="996951" cy="1247700"/>
              <a:chOff x="7036667" y="2601862"/>
              <a:chExt cx="996951" cy="1247700"/>
            </a:xfrm>
          </p:grpSpPr>
          <p:cxnSp>
            <p:nvCxnSpPr>
              <p:cNvPr id="3381" name="Google Shape;3381;g351d0bc5f31_0_1832"/>
              <p:cNvCxnSpPr/>
              <p:nvPr/>
            </p:nvCxnSpPr>
            <p:spPr>
              <a:xfrm rot="10800000">
                <a:off x="7519267" y="2601862"/>
                <a:ext cx="0" cy="1247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CC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grpSp>
            <p:nvGrpSpPr>
              <p:cNvPr id="3382" name="Google Shape;3382;g351d0bc5f31_0_1832"/>
              <p:cNvGrpSpPr/>
              <p:nvPr/>
            </p:nvGrpSpPr>
            <p:grpSpPr>
              <a:xfrm>
                <a:off x="7036667" y="2809750"/>
                <a:ext cx="996951" cy="952500"/>
                <a:chOff x="3770" y="2495"/>
                <a:chExt cx="628" cy="600"/>
              </a:xfrm>
            </p:grpSpPr>
            <p:sp>
              <p:nvSpPr>
                <p:cNvPr id="3383" name="Google Shape;3383;g351d0bc5f31_0_1832"/>
                <p:cNvSpPr/>
                <p:nvPr/>
              </p:nvSpPr>
              <p:spPr>
                <a:xfrm>
                  <a:off x="3798" y="2580"/>
                  <a:ext cx="600" cy="3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38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4" name="Google Shape;3384;g351d0bc5f31_0_1832"/>
                <p:cNvSpPr txBox="1"/>
                <p:nvPr/>
              </p:nvSpPr>
              <p:spPr>
                <a:xfrm>
                  <a:off x="3770" y="2495"/>
                  <a:ext cx="6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C0000"/>
                    </a:buClr>
                    <a:buSzPts val="2800"/>
                    <a:buFont typeface="Calibri"/>
                    <a:buNone/>
                  </a:pPr>
                  <a:r>
                    <a:rPr b="0" i="0" lang="en-US" sz="2800" u="none" cap="none" strike="noStrike">
                      <a:solidFill>
                        <a:srgbClr val="CC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SMTP</a:t>
                  </a:r>
                  <a:endParaRPr/>
                </a:p>
              </p:txBody>
            </p:sp>
          </p:grpSp>
        </p:grpSp>
      </p:grpSp>
      <p:grpSp>
        <p:nvGrpSpPr>
          <p:cNvPr id="3385" name="Google Shape;3385;g351d0bc5f31_0_1832"/>
          <p:cNvGrpSpPr/>
          <p:nvPr/>
        </p:nvGrpSpPr>
        <p:grpSpPr>
          <a:xfrm>
            <a:off x="7646267" y="801562"/>
            <a:ext cx="3695701" cy="5118139"/>
            <a:chOff x="7646267" y="801562"/>
            <a:chExt cx="3695701" cy="5118139"/>
          </a:xfrm>
        </p:grpSpPr>
        <p:grpSp>
          <p:nvGrpSpPr>
            <p:cNvPr id="3386" name="Google Shape;3386;g351d0bc5f31_0_1832"/>
            <p:cNvGrpSpPr/>
            <p:nvPr/>
          </p:nvGrpSpPr>
          <p:grpSpPr>
            <a:xfrm>
              <a:off x="8016155" y="801562"/>
              <a:ext cx="952501" cy="1054139"/>
              <a:chOff x="3566" y="550"/>
              <a:chExt cx="600" cy="664"/>
            </a:xfrm>
          </p:grpSpPr>
          <p:grpSp>
            <p:nvGrpSpPr>
              <p:cNvPr id="3387" name="Google Shape;3387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388" name="Google Shape;3388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89" name="Google Shape;3389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90" name="Google Shape;3390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1" name="Google Shape;3391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2" name="Google Shape;3392;g351d0bc5f31_0_1832"/>
            <p:cNvGrpSpPr/>
            <p:nvPr/>
          </p:nvGrpSpPr>
          <p:grpSpPr>
            <a:xfrm>
              <a:off x="10052917" y="1617537"/>
              <a:ext cx="952501" cy="1054139"/>
              <a:chOff x="3566" y="550"/>
              <a:chExt cx="600" cy="664"/>
            </a:xfrm>
          </p:grpSpPr>
          <p:grpSp>
            <p:nvGrpSpPr>
              <p:cNvPr id="3393" name="Google Shape;3393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394" name="Google Shape;3394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95" name="Google Shape;3395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96" name="Google Shape;3396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7" name="Google Shape;3397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8" name="Google Shape;3398;g351d0bc5f31_0_1832"/>
            <p:cNvGrpSpPr/>
            <p:nvPr/>
          </p:nvGrpSpPr>
          <p:grpSpPr>
            <a:xfrm>
              <a:off x="10389467" y="2379537"/>
              <a:ext cx="952501" cy="1054139"/>
              <a:chOff x="3566" y="550"/>
              <a:chExt cx="600" cy="664"/>
            </a:xfrm>
          </p:grpSpPr>
          <p:grpSp>
            <p:nvGrpSpPr>
              <p:cNvPr id="3399" name="Google Shape;3399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400" name="Google Shape;3400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01" name="Google Shape;3401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02" name="Google Shape;3402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3" name="Google Shape;3403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4" name="Google Shape;3404;g351d0bc5f31_0_1832"/>
            <p:cNvGrpSpPr/>
            <p:nvPr/>
          </p:nvGrpSpPr>
          <p:grpSpPr>
            <a:xfrm>
              <a:off x="10257705" y="3427287"/>
              <a:ext cx="952501" cy="1054139"/>
              <a:chOff x="3566" y="550"/>
              <a:chExt cx="600" cy="664"/>
            </a:xfrm>
          </p:grpSpPr>
          <p:grpSp>
            <p:nvGrpSpPr>
              <p:cNvPr id="3405" name="Google Shape;3405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406" name="Google Shape;3406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07" name="Google Shape;3407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08" name="Google Shape;3408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9" name="Google Shape;3409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0" name="Google Shape;3410;g351d0bc5f31_0_1832"/>
            <p:cNvGrpSpPr/>
            <p:nvPr/>
          </p:nvGrpSpPr>
          <p:grpSpPr>
            <a:xfrm>
              <a:off x="7646267" y="4865562"/>
              <a:ext cx="952501" cy="1054139"/>
              <a:chOff x="3566" y="550"/>
              <a:chExt cx="600" cy="664"/>
            </a:xfrm>
          </p:grpSpPr>
          <p:grpSp>
            <p:nvGrpSpPr>
              <p:cNvPr id="3411" name="Google Shape;3411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412" name="Google Shape;3412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13" name="Google Shape;3413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14" name="Google Shape;3414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5" name="Google Shape;3415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6" name="Google Shape;3416;g351d0bc5f31_0_1832"/>
            <p:cNvGrpSpPr/>
            <p:nvPr/>
          </p:nvGrpSpPr>
          <p:grpSpPr>
            <a:xfrm>
              <a:off x="8374930" y="4246437"/>
              <a:ext cx="952501" cy="1054139"/>
              <a:chOff x="3566" y="550"/>
              <a:chExt cx="600" cy="664"/>
            </a:xfrm>
          </p:grpSpPr>
          <p:grpSp>
            <p:nvGrpSpPr>
              <p:cNvPr id="3417" name="Google Shape;3417;g351d0bc5f31_0_1832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418" name="Google Shape;3418;g351d0bc5f31_0_183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19" name="Google Shape;3419;g351d0bc5f31_0_183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20" name="Google Shape;3420;g351d0bc5f31_0_1832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1" name="Google Shape;3421;g351d0bc5f31_0_1832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22" name="Google Shape;3422;g351d0bc5f31_0_1832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g351d0bc5f31_0_2056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E-mail: mail servers</a:t>
            </a:r>
            <a:endParaRPr sz="4400"/>
          </a:p>
        </p:txBody>
      </p:sp>
      <p:grpSp>
        <p:nvGrpSpPr>
          <p:cNvPr id="3429" name="Google Shape;3429;g351d0bc5f31_0_2056"/>
          <p:cNvGrpSpPr/>
          <p:nvPr/>
        </p:nvGrpSpPr>
        <p:grpSpPr>
          <a:xfrm>
            <a:off x="9926119" y="5308075"/>
            <a:ext cx="1538288" cy="1079501"/>
            <a:chOff x="4458" y="3335"/>
            <a:chExt cx="969" cy="680"/>
          </a:xfrm>
        </p:grpSpPr>
        <p:sp>
          <p:nvSpPr>
            <p:cNvPr id="3430" name="Google Shape;3430;g351d0bc5f31_0_2056"/>
            <p:cNvSpPr txBox="1"/>
            <p:nvPr/>
          </p:nvSpPr>
          <p:spPr>
            <a:xfrm>
              <a:off x="4527" y="371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 mailbox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1" name="Google Shape;3431;g351d0bc5f31_0_2056"/>
            <p:cNvGrpSpPr/>
            <p:nvPr/>
          </p:nvGrpSpPr>
          <p:grpSpPr>
            <a:xfrm>
              <a:off x="4458" y="3408"/>
              <a:ext cx="387" cy="29"/>
              <a:chOff x="4314" y="3444"/>
              <a:chExt cx="387" cy="29"/>
            </a:xfrm>
          </p:grpSpPr>
          <p:sp>
            <p:nvSpPr>
              <p:cNvPr id="3432" name="Google Shape;3432;g351d0bc5f31_0_2056"/>
              <p:cNvSpPr/>
              <p:nvPr/>
            </p:nvSpPr>
            <p:spPr>
              <a:xfrm>
                <a:off x="4314" y="3444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33" name="Google Shape;3433;g351d0bc5f31_0_2056"/>
              <p:cNvCxnSpPr/>
              <p:nvPr/>
            </p:nvCxnSpPr>
            <p:spPr>
              <a:xfrm>
                <a:off x="4363" y="3472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4" name="Google Shape;3434;g351d0bc5f31_0_2056"/>
              <p:cNvCxnSpPr/>
              <p:nvPr/>
            </p:nvCxnSpPr>
            <p:spPr>
              <a:xfrm>
                <a:off x="4478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5" name="Google Shape;3435;g351d0bc5f31_0_2056"/>
              <p:cNvCxnSpPr/>
              <p:nvPr/>
            </p:nvCxnSpPr>
            <p:spPr>
              <a:xfrm>
                <a:off x="4527" y="347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6" name="Google Shape;3436;g351d0bc5f31_0_2056"/>
              <p:cNvCxnSpPr/>
              <p:nvPr/>
            </p:nvCxnSpPr>
            <p:spPr>
              <a:xfrm>
                <a:off x="4584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7" name="Google Shape;3437;g351d0bc5f31_0_2056"/>
              <p:cNvCxnSpPr/>
              <p:nvPr/>
            </p:nvCxnSpPr>
            <p:spPr>
              <a:xfrm>
                <a:off x="4645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8" name="Google Shape;3438;g351d0bc5f31_0_2056"/>
              <p:cNvCxnSpPr/>
              <p:nvPr/>
            </p:nvCxnSpPr>
            <p:spPr>
              <a:xfrm>
                <a:off x="4701" y="3471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9" name="Google Shape;3439;g351d0bc5f31_0_2056"/>
              <p:cNvCxnSpPr/>
              <p:nvPr/>
            </p:nvCxnSpPr>
            <p:spPr>
              <a:xfrm>
                <a:off x="4416" y="3472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440" name="Google Shape;3440;g351d0bc5f31_0_2056"/>
            <p:cNvSpPr/>
            <p:nvPr/>
          </p:nvSpPr>
          <p:spPr>
            <a:xfrm>
              <a:off x="4472" y="3779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38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g351d0bc5f31_0_2056"/>
            <p:cNvSpPr txBox="1"/>
            <p:nvPr/>
          </p:nvSpPr>
          <p:spPr>
            <a:xfrm>
              <a:off x="4514" y="3335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outgoing 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message queue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2" name="Google Shape;3442;g351d0bc5f31_0_2056"/>
          <p:cNvGrpSpPr/>
          <p:nvPr/>
        </p:nvGrpSpPr>
        <p:grpSpPr>
          <a:xfrm>
            <a:off x="7036667" y="801562"/>
            <a:ext cx="4305301" cy="5118139"/>
            <a:chOff x="2962" y="886"/>
            <a:chExt cx="2712" cy="3224"/>
          </a:xfrm>
        </p:grpSpPr>
        <p:grpSp>
          <p:nvGrpSpPr>
            <p:cNvPr id="3443" name="Google Shape;3443;g351d0bc5f31_0_2056"/>
            <p:cNvGrpSpPr/>
            <p:nvPr/>
          </p:nvGrpSpPr>
          <p:grpSpPr>
            <a:xfrm>
              <a:off x="4346" y="1756"/>
              <a:ext cx="300" cy="452"/>
              <a:chOff x="4140" y="429"/>
              <a:chExt cx="1419" cy="2400"/>
            </a:xfrm>
          </p:grpSpPr>
          <p:sp>
            <p:nvSpPr>
              <p:cNvPr id="3444" name="Google Shape;3444;g351d0bc5f31_0_2056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5" name="Google Shape;3445;g351d0bc5f31_0_2056"/>
              <p:cNvSpPr/>
              <p:nvPr/>
            </p:nvSpPr>
            <p:spPr>
              <a:xfrm>
                <a:off x="4206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6" name="Google Shape;3446;g351d0bc5f31_0_2056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7" name="Google Shape;3447;g351d0bc5f31_0_205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8" name="Google Shape;3448;g351d0bc5f31_0_2056"/>
              <p:cNvSpPr/>
              <p:nvPr/>
            </p:nvSpPr>
            <p:spPr>
              <a:xfrm>
                <a:off x="4211" y="695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49" name="Google Shape;3449;g351d0bc5f31_0_2056"/>
              <p:cNvGrpSpPr/>
              <p:nvPr/>
            </p:nvGrpSpPr>
            <p:grpSpPr>
              <a:xfrm>
                <a:off x="4751" y="668"/>
                <a:ext cx="495" cy="16"/>
                <a:chOff x="616" y="2568"/>
                <a:chExt cx="618" cy="15"/>
              </a:xfrm>
            </p:grpSpPr>
            <p:sp>
              <p:nvSpPr>
                <p:cNvPr id="3450" name="Google Shape;3450;g351d0bc5f31_0_2056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1" name="Google Shape;3451;g351d0bc5f31_0_2056"/>
                <p:cNvSpPr/>
                <p:nvPr/>
              </p:nvSpPr>
              <p:spPr>
                <a:xfrm>
                  <a:off x="634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52" name="Google Shape;3452;g351d0bc5f31_0_2056"/>
              <p:cNvSpPr/>
              <p:nvPr/>
            </p:nvSpPr>
            <p:spPr>
              <a:xfrm>
                <a:off x="4225" y="101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53" name="Google Shape;3453;g351d0bc5f31_0_2056"/>
              <p:cNvGrpSpPr/>
              <p:nvPr/>
            </p:nvGrpSpPr>
            <p:grpSpPr>
              <a:xfrm>
                <a:off x="4746" y="992"/>
                <a:ext cx="494" cy="16"/>
                <a:chOff x="613" y="2566"/>
                <a:chExt cx="617" cy="17"/>
              </a:xfrm>
            </p:grpSpPr>
            <p:sp>
              <p:nvSpPr>
                <p:cNvPr id="3454" name="Google Shape;3454;g351d0bc5f31_0_2056"/>
                <p:cNvSpPr/>
                <p:nvPr/>
              </p:nvSpPr>
              <p:spPr>
                <a:xfrm>
                  <a:off x="613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5" name="Google Shape;3455;g351d0bc5f31_0_2056"/>
                <p:cNvSpPr/>
                <p:nvPr/>
              </p:nvSpPr>
              <p:spPr>
                <a:xfrm>
                  <a:off x="630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56" name="Google Shape;3456;g351d0bc5f31_0_2056"/>
              <p:cNvSpPr/>
              <p:nvPr/>
            </p:nvSpPr>
            <p:spPr>
              <a:xfrm>
                <a:off x="4216" y="135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7" name="Google Shape;3457;g351d0bc5f31_0_2056"/>
              <p:cNvSpPr/>
              <p:nvPr/>
            </p:nvSpPr>
            <p:spPr>
              <a:xfrm>
                <a:off x="4230" y="1656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58" name="Google Shape;3458;g351d0bc5f31_0_2056"/>
              <p:cNvGrpSpPr/>
              <p:nvPr/>
            </p:nvGrpSpPr>
            <p:grpSpPr>
              <a:xfrm>
                <a:off x="4737" y="1629"/>
                <a:ext cx="496" cy="16"/>
                <a:chOff x="616" y="2570"/>
                <a:chExt cx="618" cy="15"/>
              </a:xfrm>
            </p:grpSpPr>
            <p:sp>
              <p:nvSpPr>
                <p:cNvPr id="3459" name="Google Shape;3459;g351d0bc5f31_0_2056"/>
                <p:cNvSpPr/>
                <p:nvPr/>
              </p:nvSpPr>
              <p:spPr>
                <a:xfrm>
                  <a:off x="616" y="257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0" name="Google Shape;3460;g351d0bc5f31_0_2056"/>
                <p:cNvSpPr/>
                <p:nvPr/>
              </p:nvSpPr>
              <p:spPr>
                <a:xfrm>
                  <a:off x="634" y="258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61" name="Google Shape;3461;g351d0bc5f31_0_205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2" name="Google Shape;3462;g351d0bc5f31_0_2056"/>
              <p:cNvGrpSpPr/>
              <p:nvPr/>
            </p:nvGrpSpPr>
            <p:grpSpPr>
              <a:xfrm>
                <a:off x="4751" y="1327"/>
                <a:ext cx="486" cy="16"/>
                <a:chOff x="629" y="2568"/>
                <a:chExt cx="605" cy="16"/>
              </a:xfrm>
            </p:grpSpPr>
            <p:sp>
              <p:nvSpPr>
                <p:cNvPr id="3463" name="Google Shape;3463;g351d0bc5f31_0_2056"/>
                <p:cNvSpPr/>
                <p:nvPr/>
              </p:nvSpPr>
              <p:spPr>
                <a:xfrm>
                  <a:off x="629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4" name="Google Shape;3464;g351d0bc5f31_0_2056"/>
                <p:cNvSpPr/>
                <p:nvPr/>
              </p:nvSpPr>
              <p:spPr>
                <a:xfrm>
                  <a:off x="634" y="2584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65" name="Google Shape;3465;g351d0bc5f31_0_2056"/>
              <p:cNvSpPr/>
              <p:nvPr/>
            </p:nvSpPr>
            <p:spPr>
              <a:xfrm>
                <a:off x="5248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6" name="Google Shape;3466;g351d0bc5f31_0_205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7" name="Google Shape;3467;g351d0bc5f31_0_205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8" name="Google Shape;3468;g351d0bc5f31_0_2056"/>
              <p:cNvSpPr/>
              <p:nvPr/>
            </p:nvSpPr>
            <p:spPr>
              <a:xfrm>
                <a:off x="5518" y="2612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9" name="Google Shape;3469;g351d0bc5f31_0_205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0" name="Google Shape;3470;g351d0bc5f31_0_2056"/>
              <p:cNvSpPr/>
              <p:nvPr/>
            </p:nvSpPr>
            <p:spPr>
              <a:xfrm>
                <a:off x="4140" y="2676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1" name="Google Shape;3471;g351d0bc5f31_0_2056"/>
              <p:cNvSpPr/>
              <p:nvPr/>
            </p:nvSpPr>
            <p:spPr>
              <a:xfrm>
                <a:off x="4206" y="2713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2" name="Google Shape;3472;g351d0bc5f31_0_2056"/>
              <p:cNvSpPr/>
              <p:nvPr/>
            </p:nvSpPr>
            <p:spPr>
              <a:xfrm>
                <a:off x="4306" y="2384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3" name="Google Shape;3473;g351d0bc5f31_0_2056"/>
              <p:cNvSpPr/>
              <p:nvPr/>
            </p:nvSpPr>
            <p:spPr>
              <a:xfrm>
                <a:off x="4486" y="2384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4" name="Google Shape;3474;g351d0bc5f31_0_2056"/>
              <p:cNvSpPr/>
              <p:nvPr/>
            </p:nvSpPr>
            <p:spPr>
              <a:xfrm>
                <a:off x="4661" y="2379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5" name="Google Shape;3475;g351d0bc5f31_0_2056"/>
              <p:cNvSpPr/>
              <p:nvPr/>
            </p:nvSpPr>
            <p:spPr>
              <a:xfrm>
                <a:off x="5063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6" name="Google Shape;3476;g351d0bc5f31_0_2056"/>
            <p:cNvGrpSpPr/>
            <p:nvPr/>
          </p:nvGrpSpPr>
          <p:grpSpPr>
            <a:xfrm>
              <a:off x="3091" y="2634"/>
              <a:ext cx="300" cy="452"/>
              <a:chOff x="4140" y="429"/>
              <a:chExt cx="1419" cy="2400"/>
            </a:xfrm>
          </p:grpSpPr>
          <p:sp>
            <p:nvSpPr>
              <p:cNvPr id="3477" name="Google Shape;3477;g351d0bc5f31_0_2056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8" name="Google Shape;3478;g351d0bc5f31_0_2056"/>
              <p:cNvSpPr/>
              <p:nvPr/>
            </p:nvSpPr>
            <p:spPr>
              <a:xfrm>
                <a:off x="4206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9" name="Google Shape;3479;g351d0bc5f31_0_2056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0" name="Google Shape;3480;g351d0bc5f31_0_205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1" name="Google Shape;3481;g351d0bc5f31_0_2056"/>
              <p:cNvSpPr/>
              <p:nvPr/>
            </p:nvSpPr>
            <p:spPr>
              <a:xfrm>
                <a:off x="4211" y="695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82" name="Google Shape;3482;g351d0bc5f31_0_2056"/>
              <p:cNvGrpSpPr/>
              <p:nvPr/>
            </p:nvGrpSpPr>
            <p:grpSpPr>
              <a:xfrm>
                <a:off x="4751" y="668"/>
                <a:ext cx="495" cy="16"/>
                <a:chOff x="616" y="2568"/>
                <a:chExt cx="618" cy="15"/>
              </a:xfrm>
            </p:grpSpPr>
            <p:sp>
              <p:nvSpPr>
                <p:cNvPr id="3483" name="Google Shape;3483;g351d0bc5f31_0_2056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4" name="Google Shape;3484;g351d0bc5f31_0_2056"/>
                <p:cNvSpPr/>
                <p:nvPr/>
              </p:nvSpPr>
              <p:spPr>
                <a:xfrm>
                  <a:off x="634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85" name="Google Shape;3485;g351d0bc5f31_0_2056"/>
              <p:cNvSpPr/>
              <p:nvPr/>
            </p:nvSpPr>
            <p:spPr>
              <a:xfrm>
                <a:off x="4225" y="101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86" name="Google Shape;3486;g351d0bc5f31_0_2056"/>
              <p:cNvGrpSpPr/>
              <p:nvPr/>
            </p:nvGrpSpPr>
            <p:grpSpPr>
              <a:xfrm>
                <a:off x="4746" y="992"/>
                <a:ext cx="494" cy="16"/>
                <a:chOff x="613" y="2566"/>
                <a:chExt cx="617" cy="17"/>
              </a:xfrm>
            </p:grpSpPr>
            <p:sp>
              <p:nvSpPr>
                <p:cNvPr id="3487" name="Google Shape;3487;g351d0bc5f31_0_2056"/>
                <p:cNvSpPr/>
                <p:nvPr/>
              </p:nvSpPr>
              <p:spPr>
                <a:xfrm>
                  <a:off x="613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8" name="Google Shape;3488;g351d0bc5f31_0_2056"/>
                <p:cNvSpPr/>
                <p:nvPr/>
              </p:nvSpPr>
              <p:spPr>
                <a:xfrm>
                  <a:off x="630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89" name="Google Shape;3489;g351d0bc5f31_0_2056"/>
              <p:cNvSpPr/>
              <p:nvPr/>
            </p:nvSpPr>
            <p:spPr>
              <a:xfrm>
                <a:off x="4216" y="135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g351d0bc5f31_0_2056"/>
              <p:cNvSpPr/>
              <p:nvPr/>
            </p:nvSpPr>
            <p:spPr>
              <a:xfrm>
                <a:off x="4230" y="1656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91" name="Google Shape;3491;g351d0bc5f31_0_2056"/>
              <p:cNvGrpSpPr/>
              <p:nvPr/>
            </p:nvGrpSpPr>
            <p:grpSpPr>
              <a:xfrm>
                <a:off x="4737" y="1629"/>
                <a:ext cx="496" cy="16"/>
                <a:chOff x="616" y="2570"/>
                <a:chExt cx="618" cy="15"/>
              </a:xfrm>
            </p:grpSpPr>
            <p:sp>
              <p:nvSpPr>
                <p:cNvPr id="3492" name="Google Shape;3492;g351d0bc5f31_0_2056"/>
                <p:cNvSpPr/>
                <p:nvPr/>
              </p:nvSpPr>
              <p:spPr>
                <a:xfrm>
                  <a:off x="616" y="257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3" name="Google Shape;3493;g351d0bc5f31_0_2056"/>
                <p:cNvSpPr/>
                <p:nvPr/>
              </p:nvSpPr>
              <p:spPr>
                <a:xfrm>
                  <a:off x="634" y="258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94" name="Google Shape;3494;g351d0bc5f31_0_205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95" name="Google Shape;3495;g351d0bc5f31_0_2056"/>
              <p:cNvGrpSpPr/>
              <p:nvPr/>
            </p:nvGrpSpPr>
            <p:grpSpPr>
              <a:xfrm>
                <a:off x="4751" y="1327"/>
                <a:ext cx="486" cy="16"/>
                <a:chOff x="629" y="2568"/>
                <a:chExt cx="605" cy="16"/>
              </a:xfrm>
            </p:grpSpPr>
            <p:sp>
              <p:nvSpPr>
                <p:cNvPr id="3496" name="Google Shape;3496;g351d0bc5f31_0_2056"/>
                <p:cNvSpPr/>
                <p:nvPr/>
              </p:nvSpPr>
              <p:spPr>
                <a:xfrm>
                  <a:off x="629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7" name="Google Shape;3497;g351d0bc5f31_0_2056"/>
                <p:cNvSpPr/>
                <p:nvPr/>
              </p:nvSpPr>
              <p:spPr>
                <a:xfrm>
                  <a:off x="634" y="2584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98" name="Google Shape;3498;g351d0bc5f31_0_2056"/>
              <p:cNvSpPr/>
              <p:nvPr/>
            </p:nvSpPr>
            <p:spPr>
              <a:xfrm>
                <a:off x="5248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g351d0bc5f31_0_205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g351d0bc5f31_0_205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g351d0bc5f31_0_2056"/>
              <p:cNvSpPr/>
              <p:nvPr/>
            </p:nvSpPr>
            <p:spPr>
              <a:xfrm>
                <a:off x="5518" y="2612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g351d0bc5f31_0_205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g351d0bc5f31_0_2056"/>
              <p:cNvSpPr/>
              <p:nvPr/>
            </p:nvSpPr>
            <p:spPr>
              <a:xfrm>
                <a:off x="4140" y="2676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4" name="Google Shape;3504;g351d0bc5f31_0_2056"/>
              <p:cNvSpPr/>
              <p:nvPr/>
            </p:nvSpPr>
            <p:spPr>
              <a:xfrm>
                <a:off x="4206" y="2713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5" name="Google Shape;3505;g351d0bc5f31_0_2056"/>
              <p:cNvSpPr/>
              <p:nvPr/>
            </p:nvSpPr>
            <p:spPr>
              <a:xfrm>
                <a:off x="4306" y="2384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6" name="Google Shape;3506;g351d0bc5f31_0_2056"/>
              <p:cNvSpPr/>
              <p:nvPr/>
            </p:nvSpPr>
            <p:spPr>
              <a:xfrm>
                <a:off x="4486" y="2384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7" name="Google Shape;3507;g351d0bc5f31_0_2056"/>
              <p:cNvSpPr/>
              <p:nvPr/>
            </p:nvSpPr>
            <p:spPr>
              <a:xfrm>
                <a:off x="4661" y="2379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8" name="Google Shape;3508;g351d0bc5f31_0_2056"/>
              <p:cNvSpPr/>
              <p:nvPr/>
            </p:nvSpPr>
            <p:spPr>
              <a:xfrm>
                <a:off x="5063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9" name="Google Shape;3509;g351d0bc5f31_0_2056"/>
            <p:cNvGrpSpPr/>
            <p:nvPr/>
          </p:nvGrpSpPr>
          <p:grpSpPr>
            <a:xfrm>
              <a:off x="3105" y="1159"/>
              <a:ext cx="300" cy="452"/>
              <a:chOff x="4140" y="429"/>
              <a:chExt cx="1419" cy="2400"/>
            </a:xfrm>
          </p:grpSpPr>
          <p:sp>
            <p:nvSpPr>
              <p:cNvPr id="3510" name="Google Shape;3510;g351d0bc5f31_0_2056"/>
              <p:cNvSpPr/>
              <p:nvPr/>
            </p:nvSpPr>
            <p:spPr>
              <a:xfrm>
                <a:off x="5268" y="433"/>
                <a:ext cx="283" cy="2283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1" name="Google Shape;3511;g351d0bc5f31_0_2056"/>
              <p:cNvSpPr/>
              <p:nvPr/>
            </p:nvSpPr>
            <p:spPr>
              <a:xfrm>
                <a:off x="4206" y="429"/>
                <a:ext cx="900" cy="2400"/>
              </a:xfrm>
              <a:prstGeom prst="rect">
                <a:avLst/>
              </a:pr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2" name="Google Shape;3512;g351d0bc5f31_0_2056"/>
              <p:cNvSpPr/>
              <p:nvPr/>
            </p:nvSpPr>
            <p:spPr>
              <a:xfrm>
                <a:off x="5321" y="570"/>
                <a:ext cx="169" cy="211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3" name="Google Shape;3513;g351d0bc5f31_0_2056"/>
              <p:cNvSpPr/>
              <p:nvPr/>
            </p:nvSpPr>
            <p:spPr>
              <a:xfrm>
                <a:off x="5284" y="1640"/>
                <a:ext cx="263" cy="189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4" name="Google Shape;3514;g351d0bc5f31_0_2056"/>
              <p:cNvSpPr/>
              <p:nvPr/>
            </p:nvSpPr>
            <p:spPr>
              <a:xfrm>
                <a:off x="4211" y="695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15" name="Google Shape;3515;g351d0bc5f31_0_2056"/>
              <p:cNvGrpSpPr/>
              <p:nvPr/>
            </p:nvGrpSpPr>
            <p:grpSpPr>
              <a:xfrm>
                <a:off x="4751" y="668"/>
                <a:ext cx="495" cy="16"/>
                <a:chOff x="616" y="2568"/>
                <a:chExt cx="618" cy="15"/>
              </a:xfrm>
            </p:grpSpPr>
            <p:sp>
              <p:nvSpPr>
                <p:cNvPr id="3516" name="Google Shape;3516;g351d0bc5f31_0_2056"/>
                <p:cNvSpPr/>
                <p:nvPr/>
              </p:nvSpPr>
              <p:spPr>
                <a:xfrm>
                  <a:off x="616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7" name="Google Shape;3517;g351d0bc5f31_0_2056"/>
                <p:cNvSpPr/>
                <p:nvPr/>
              </p:nvSpPr>
              <p:spPr>
                <a:xfrm>
                  <a:off x="634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18" name="Google Shape;3518;g351d0bc5f31_0_2056"/>
              <p:cNvSpPr/>
              <p:nvPr/>
            </p:nvSpPr>
            <p:spPr>
              <a:xfrm>
                <a:off x="4225" y="101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19" name="Google Shape;3519;g351d0bc5f31_0_2056"/>
              <p:cNvGrpSpPr/>
              <p:nvPr/>
            </p:nvGrpSpPr>
            <p:grpSpPr>
              <a:xfrm>
                <a:off x="4746" y="992"/>
                <a:ext cx="494" cy="16"/>
                <a:chOff x="613" y="2566"/>
                <a:chExt cx="617" cy="17"/>
              </a:xfrm>
            </p:grpSpPr>
            <p:sp>
              <p:nvSpPr>
                <p:cNvPr id="3520" name="Google Shape;3520;g351d0bc5f31_0_2056"/>
                <p:cNvSpPr/>
                <p:nvPr/>
              </p:nvSpPr>
              <p:spPr>
                <a:xfrm>
                  <a:off x="613" y="2566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1" name="Google Shape;3521;g351d0bc5f31_0_2056"/>
                <p:cNvSpPr/>
                <p:nvPr/>
              </p:nvSpPr>
              <p:spPr>
                <a:xfrm>
                  <a:off x="630" y="2583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2" name="Google Shape;3522;g351d0bc5f31_0_2056"/>
              <p:cNvSpPr/>
              <p:nvPr/>
            </p:nvSpPr>
            <p:spPr>
              <a:xfrm>
                <a:off x="4216" y="1359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3" name="Google Shape;3523;g351d0bc5f31_0_2056"/>
              <p:cNvSpPr/>
              <p:nvPr/>
            </p:nvSpPr>
            <p:spPr>
              <a:xfrm>
                <a:off x="4230" y="1656"/>
                <a:ext cx="600" cy="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24" name="Google Shape;3524;g351d0bc5f31_0_2056"/>
              <p:cNvGrpSpPr/>
              <p:nvPr/>
            </p:nvGrpSpPr>
            <p:grpSpPr>
              <a:xfrm>
                <a:off x="4737" y="1629"/>
                <a:ext cx="496" cy="16"/>
                <a:chOff x="616" y="2570"/>
                <a:chExt cx="618" cy="15"/>
              </a:xfrm>
            </p:grpSpPr>
            <p:sp>
              <p:nvSpPr>
                <p:cNvPr id="3525" name="Google Shape;3525;g351d0bc5f31_0_2056"/>
                <p:cNvSpPr/>
                <p:nvPr/>
              </p:nvSpPr>
              <p:spPr>
                <a:xfrm>
                  <a:off x="616" y="2570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6" name="Google Shape;3526;g351d0bc5f31_0_2056"/>
                <p:cNvSpPr/>
                <p:nvPr/>
              </p:nvSpPr>
              <p:spPr>
                <a:xfrm>
                  <a:off x="634" y="2585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7" name="Google Shape;3527;g351d0bc5f31_0_2056"/>
              <p:cNvSpPr/>
              <p:nvPr/>
            </p:nvSpPr>
            <p:spPr>
              <a:xfrm>
                <a:off x="5288" y="1354"/>
                <a:ext cx="263" cy="188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28" name="Google Shape;3528;g351d0bc5f31_0_2056"/>
              <p:cNvGrpSpPr/>
              <p:nvPr/>
            </p:nvGrpSpPr>
            <p:grpSpPr>
              <a:xfrm>
                <a:off x="4751" y="1327"/>
                <a:ext cx="486" cy="16"/>
                <a:chOff x="629" y="2568"/>
                <a:chExt cx="605" cy="16"/>
              </a:xfrm>
            </p:grpSpPr>
            <p:sp>
              <p:nvSpPr>
                <p:cNvPr id="3529" name="Google Shape;3529;g351d0bc5f31_0_2056"/>
                <p:cNvSpPr/>
                <p:nvPr/>
              </p:nvSpPr>
              <p:spPr>
                <a:xfrm>
                  <a:off x="629" y="2568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0" name="Google Shape;3530;g351d0bc5f31_0_2056"/>
                <p:cNvSpPr/>
                <p:nvPr/>
              </p:nvSpPr>
              <p:spPr>
                <a:xfrm>
                  <a:off x="634" y="2584"/>
                  <a:ext cx="600" cy="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31" name="Google Shape;3531;g351d0bc5f31_0_2056"/>
              <p:cNvSpPr/>
              <p:nvPr/>
            </p:nvSpPr>
            <p:spPr>
              <a:xfrm>
                <a:off x="5248" y="429"/>
                <a:ext cx="0" cy="2400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2" name="Google Shape;3532;g351d0bc5f31_0_2056"/>
              <p:cNvSpPr/>
              <p:nvPr/>
            </p:nvSpPr>
            <p:spPr>
              <a:xfrm>
                <a:off x="5312" y="1007"/>
                <a:ext cx="237" cy="213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3" name="Google Shape;3533;g351d0bc5f31_0_2056"/>
              <p:cNvSpPr/>
              <p:nvPr/>
            </p:nvSpPr>
            <p:spPr>
              <a:xfrm>
                <a:off x="5315" y="680"/>
                <a:ext cx="244" cy="24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4" name="Google Shape;3534;g351d0bc5f31_0_2056"/>
              <p:cNvSpPr/>
              <p:nvPr/>
            </p:nvSpPr>
            <p:spPr>
              <a:xfrm>
                <a:off x="5518" y="2612"/>
                <a:ext cx="0" cy="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5" name="Google Shape;3535;g351d0bc5f31_0_2056"/>
              <p:cNvSpPr/>
              <p:nvPr/>
            </p:nvSpPr>
            <p:spPr>
              <a:xfrm>
                <a:off x="5302" y="2614"/>
                <a:ext cx="245" cy="2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6" name="Google Shape;3536;g351d0bc5f31_0_2056"/>
              <p:cNvSpPr/>
              <p:nvPr/>
            </p:nvSpPr>
            <p:spPr>
              <a:xfrm>
                <a:off x="4140" y="2676"/>
                <a:ext cx="1200" cy="0"/>
              </a:xfrm>
              <a:prstGeom prst="roundRect">
                <a:avLst>
                  <a:gd fmla="val 50000" name="adj"/>
                </a:avLst>
              </a:prstGeom>
              <a:solidFill>
                <a:srgbClr val="DDDDDD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7" name="Google Shape;3537;g351d0bc5f31_0_2056"/>
              <p:cNvSpPr/>
              <p:nvPr/>
            </p:nvSpPr>
            <p:spPr>
              <a:xfrm>
                <a:off x="4206" y="2713"/>
                <a:ext cx="12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0"/>
              </a:gra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8" name="Google Shape;3538;g351d0bc5f31_0_2056"/>
              <p:cNvSpPr/>
              <p:nvPr/>
            </p:nvSpPr>
            <p:spPr>
              <a:xfrm>
                <a:off x="4306" y="2384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9" name="Google Shape;3539;g351d0bc5f31_0_2056"/>
              <p:cNvSpPr/>
              <p:nvPr/>
            </p:nvSpPr>
            <p:spPr>
              <a:xfrm>
                <a:off x="4486" y="2384"/>
                <a:ext cx="300" cy="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0" name="Google Shape;3540;g351d0bc5f31_0_2056"/>
              <p:cNvSpPr/>
              <p:nvPr/>
            </p:nvSpPr>
            <p:spPr>
              <a:xfrm>
                <a:off x="4661" y="2379"/>
                <a:ext cx="300" cy="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1" name="Google Shape;3541;g351d0bc5f31_0_2056"/>
              <p:cNvSpPr/>
              <p:nvPr/>
            </p:nvSpPr>
            <p:spPr>
              <a:xfrm>
                <a:off x="5063" y="1837"/>
                <a:ext cx="0" cy="9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42" name="Google Shape;3542;g351d0bc5f31_0_2056"/>
            <p:cNvCxnSpPr/>
            <p:nvPr/>
          </p:nvCxnSpPr>
          <p:spPr>
            <a:xfrm>
              <a:off x="3734" y="1642"/>
              <a:ext cx="600" cy="6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3543" name="Google Shape;3543;g351d0bc5f31_0_2056"/>
            <p:cNvGrpSpPr/>
            <p:nvPr/>
          </p:nvGrpSpPr>
          <p:grpSpPr>
            <a:xfrm>
              <a:off x="4466" y="1881"/>
              <a:ext cx="602" cy="625"/>
              <a:chOff x="4296" y="2627"/>
              <a:chExt cx="602" cy="625"/>
            </a:xfrm>
          </p:grpSpPr>
          <p:sp>
            <p:nvSpPr>
              <p:cNvPr id="3544" name="Google Shape;3544;g351d0bc5f31_0_2056"/>
              <p:cNvSpPr/>
              <p:nvPr/>
            </p:nvSpPr>
            <p:spPr>
              <a:xfrm>
                <a:off x="4296" y="2652"/>
                <a:ext cx="600" cy="6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5" name="Google Shape;3545;g351d0bc5f31_0_2056"/>
              <p:cNvSpPr txBox="1"/>
              <p:nvPr/>
            </p:nvSpPr>
            <p:spPr>
              <a:xfrm>
                <a:off x="4298" y="2627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6" name="Google Shape;3546;g351d0bc5f31_0_2056"/>
              <p:cNvSpPr/>
              <p:nvPr/>
            </p:nvSpPr>
            <p:spPr>
              <a:xfrm>
                <a:off x="4320" y="3006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47" name="Google Shape;3547;g351d0bc5f31_0_2056"/>
              <p:cNvCxnSpPr/>
              <p:nvPr/>
            </p:nvCxnSpPr>
            <p:spPr>
              <a:xfrm>
                <a:off x="4369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8" name="Google Shape;3548;g351d0bc5f31_0_2056"/>
              <p:cNvCxnSpPr/>
              <p:nvPr/>
            </p:nvCxnSpPr>
            <p:spPr>
              <a:xfrm>
                <a:off x="4478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9" name="Google Shape;3549;g351d0bc5f31_0_2056"/>
              <p:cNvCxnSpPr/>
              <p:nvPr/>
            </p:nvCxnSpPr>
            <p:spPr>
              <a:xfrm>
                <a:off x="4533" y="303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0" name="Google Shape;3550;g351d0bc5f31_0_2056"/>
              <p:cNvCxnSpPr/>
              <p:nvPr/>
            </p:nvCxnSpPr>
            <p:spPr>
              <a:xfrm>
                <a:off x="4590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1" name="Google Shape;3551;g351d0bc5f31_0_2056"/>
              <p:cNvCxnSpPr/>
              <p:nvPr/>
            </p:nvCxnSpPr>
            <p:spPr>
              <a:xfrm>
                <a:off x="4651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2" name="Google Shape;3552;g351d0bc5f31_0_2056"/>
              <p:cNvCxnSpPr/>
              <p:nvPr/>
            </p:nvCxnSpPr>
            <p:spPr>
              <a:xfrm>
                <a:off x="4707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3" name="Google Shape;3553;g351d0bc5f31_0_2056"/>
              <p:cNvCxnSpPr/>
              <p:nvPr/>
            </p:nvCxnSpPr>
            <p:spPr>
              <a:xfrm>
                <a:off x="4422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4" name="Google Shape;3554;g351d0bc5f31_0_2056"/>
              <p:cNvSpPr/>
              <p:nvPr/>
            </p:nvSpPr>
            <p:spPr>
              <a:xfrm>
                <a:off x="4328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5" name="Google Shape;3555;g351d0bc5f31_0_2056"/>
              <p:cNvSpPr/>
              <p:nvPr/>
            </p:nvSpPr>
            <p:spPr>
              <a:xfrm>
                <a:off x="4414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6" name="Google Shape;3556;g351d0bc5f31_0_2056"/>
              <p:cNvSpPr/>
              <p:nvPr/>
            </p:nvSpPr>
            <p:spPr>
              <a:xfrm>
                <a:off x="4500" y="3172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7" name="Google Shape;3557;g351d0bc5f31_0_2056"/>
              <p:cNvSpPr/>
              <p:nvPr/>
            </p:nvSpPr>
            <p:spPr>
              <a:xfrm>
                <a:off x="4597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8" name="Google Shape;3558;g351d0bc5f31_0_2056"/>
              <p:cNvSpPr/>
              <p:nvPr/>
            </p:nvSpPr>
            <p:spPr>
              <a:xfrm>
                <a:off x="4693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9" name="Google Shape;3559;g351d0bc5f31_0_2056"/>
            <p:cNvGrpSpPr/>
            <p:nvPr/>
          </p:nvGrpSpPr>
          <p:grpSpPr>
            <a:xfrm>
              <a:off x="3206" y="2763"/>
              <a:ext cx="602" cy="625"/>
              <a:chOff x="4296" y="2627"/>
              <a:chExt cx="602" cy="625"/>
            </a:xfrm>
          </p:grpSpPr>
          <p:sp>
            <p:nvSpPr>
              <p:cNvPr id="3560" name="Google Shape;3560;g351d0bc5f31_0_2056"/>
              <p:cNvSpPr/>
              <p:nvPr/>
            </p:nvSpPr>
            <p:spPr>
              <a:xfrm>
                <a:off x="4296" y="2652"/>
                <a:ext cx="600" cy="6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1" name="Google Shape;3561;g351d0bc5f31_0_2056"/>
              <p:cNvSpPr txBox="1"/>
              <p:nvPr/>
            </p:nvSpPr>
            <p:spPr>
              <a:xfrm>
                <a:off x="4298" y="2627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2" name="Google Shape;3562;g351d0bc5f31_0_2056"/>
              <p:cNvSpPr/>
              <p:nvPr/>
            </p:nvSpPr>
            <p:spPr>
              <a:xfrm>
                <a:off x="4320" y="3006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63" name="Google Shape;3563;g351d0bc5f31_0_2056"/>
              <p:cNvCxnSpPr/>
              <p:nvPr/>
            </p:nvCxnSpPr>
            <p:spPr>
              <a:xfrm>
                <a:off x="4369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4" name="Google Shape;3564;g351d0bc5f31_0_2056"/>
              <p:cNvCxnSpPr/>
              <p:nvPr/>
            </p:nvCxnSpPr>
            <p:spPr>
              <a:xfrm>
                <a:off x="4478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5" name="Google Shape;3565;g351d0bc5f31_0_2056"/>
              <p:cNvCxnSpPr/>
              <p:nvPr/>
            </p:nvCxnSpPr>
            <p:spPr>
              <a:xfrm>
                <a:off x="4533" y="303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6" name="Google Shape;3566;g351d0bc5f31_0_2056"/>
              <p:cNvCxnSpPr/>
              <p:nvPr/>
            </p:nvCxnSpPr>
            <p:spPr>
              <a:xfrm>
                <a:off x="4590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7" name="Google Shape;3567;g351d0bc5f31_0_2056"/>
              <p:cNvCxnSpPr/>
              <p:nvPr/>
            </p:nvCxnSpPr>
            <p:spPr>
              <a:xfrm>
                <a:off x="4651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8" name="Google Shape;3568;g351d0bc5f31_0_2056"/>
              <p:cNvCxnSpPr/>
              <p:nvPr/>
            </p:nvCxnSpPr>
            <p:spPr>
              <a:xfrm>
                <a:off x="4707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9" name="Google Shape;3569;g351d0bc5f31_0_2056"/>
              <p:cNvCxnSpPr/>
              <p:nvPr/>
            </p:nvCxnSpPr>
            <p:spPr>
              <a:xfrm>
                <a:off x="4422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70" name="Google Shape;3570;g351d0bc5f31_0_2056"/>
              <p:cNvSpPr/>
              <p:nvPr/>
            </p:nvSpPr>
            <p:spPr>
              <a:xfrm>
                <a:off x="4328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1" name="Google Shape;3571;g351d0bc5f31_0_2056"/>
              <p:cNvSpPr/>
              <p:nvPr/>
            </p:nvSpPr>
            <p:spPr>
              <a:xfrm>
                <a:off x="4414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2" name="Google Shape;3572;g351d0bc5f31_0_2056"/>
              <p:cNvSpPr/>
              <p:nvPr/>
            </p:nvSpPr>
            <p:spPr>
              <a:xfrm>
                <a:off x="4500" y="3172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3" name="Google Shape;3573;g351d0bc5f31_0_2056"/>
              <p:cNvSpPr/>
              <p:nvPr/>
            </p:nvSpPr>
            <p:spPr>
              <a:xfrm>
                <a:off x="4597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4" name="Google Shape;3574;g351d0bc5f31_0_2056"/>
              <p:cNvSpPr/>
              <p:nvPr/>
            </p:nvSpPr>
            <p:spPr>
              <a:xfrm>
                <a:off x="4693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5" name="Google Shape;3575;g351d0bc5f31_0_2056"/>
            <p:cNvGrpSpPr/>
            <p:nvPr/>
          </p:nvGrpSpPr>
          <p:grpSpPr>
            <a:xfrm>
              <a:off x="3206" y="1347"/>
              <a:ext cx="602" cy="625"/>
              <a:chOff x="4296" y="2627"/>
              <a:chExt cx="602" cy="625"/>
            </a:xfrm>
          </p:grpSpPr>
          <p:sp>
            <p:nvSpPr>
              <p:cNvPr id="3576" name="Google Shape;3576;g351d0bc5f31_0_2056"/>
              <p:cNvSpPr/>
              <p:nvPr/>
            </p:nvSpPr>
            <p:spPr>
              <a:xfrm>
                <a:off x="4296" y="2652"/>
                <a:ext cx="600" cy="6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7" name="Google Shape;3577;g351d0bc5f31_0_2056"/>
              <p:cNvSpPr txBox="1"/>
              <p:nvPr/>
            </p:nvSpPr>
            <p:spPr>
              <a:xfrm>
                <a:off x="4298" y="2627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mail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server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8" name="Google Shape;3578;g351d0bc5f31_0_2056"/>
              <p:cNvSpPr/>
              <p:nvPr/>
            </p:nvSpPr>
            <p:spPr>
              <a:xfrm>
                <a:off x="4320" y="3006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79" name="Google Shape;3579;g351d0bc5f31_0_2056"/>
              <p:cNvCxnSpPr/>
              <p:nvPr/>
            </p:nvCxnSpPr>
            <p:spPr>
              <a:xfrm>
                <a:off x="4369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0" name="Google Shape;3580;g351d0bc5f31_0_2056"/>
              <p:cNvCxnSpPr/>
              <p:nvPr/>
            </p:nvCxnSpPr>
            <p:spPr>
              <a:xfrm>
                <a:off x="4478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1" name="Google Shape;3581;g351d0bc5f31_0_2056"/>
              <p:cNvCxnSpPr/>
              <p:nvPr/>
            </p:nvCxnSpPr>
            <p:spPr>
              <a:xfrm>
                <a:off x="4533" y="303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2" name="Google Shape;3582;g351d0bc5f31_0_2056"/>
              <p:cNvCxnSpPr/>
              <p:nvPr/>
            </p:nvCxnSpPr>
            <p:spPr>
              <a:xfrm>
                <a:off x="4590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3" name="Google Shape;3583;g351d0bc5f31_0_2056"/>
              <p:cNvCxnSpPr/>
              <p:nvPr/>
            </p:nvCxnSpPr>
            <p:spPr>
              <a:xfrm>
                <a:off x="4651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4" name="Google Shape;3584;g351d0bc5f31_0_2056"/>
              <p:cNvCxnSpPr/>
              <p:nvPr/>
            </p:nvCxnSpPr>
            <p:spPr>
              <a:xfrm>
                <a:off x="4707" y="303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5" name="Google Shape;3585;g351d0bc5f31_0_2056"/>
              <p:cNvCxnSpPr/>
              <p:nvPr/>
            </p:nvCxnSpPr>
            <p:spPr>
              <a:xfrm>
                <a:off x="4422" y="303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86" name="Google Shape;3586;g351d0bc5f31_0_2056"/>
              <p:cNvSpPr/>
              <p:nvPr/>
            </p:nvSpPr>
            <p:spPr>
              <a:xfrm>
                <a:off x="4328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g351d0bc5f31_0_2056"/>
              <p:cNvSpPr/>
              <p:nvPr/>
            </p:nvSpPr>
            <p:spPr>
              <a:xfrm>
                <a:off x="4414" y="317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g351d0bc5f31_0_2056"/>
              <p:cNvSpPr/>
              <p:nvPr/>
            </p:nvSpPr>
            <p:spPr>
              <a:xfrm>
                <a:off x="4500" y="3172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g351d0bc5f31_0_2056"/>
              <p:cNvSpPr/>
              <p:nvPr/>
            </p:nvSpPr>
            <p:spPr>
              <a:xfrm>
                <a:off x="4597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g351d0bc5f31_0_2056"/>
              <p:cNvSpPr/>
              <p:nvPr/>
            </p:nvSpPr>
            <p:spPr>
              <a:xfrm>
                <a:off x="4693" y="317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591" name="Google Shape;3591;g351d0bc5f31_0_2056"/>
            <p:cNvCxnSpPr/>
            <p:nvPr/>
          </p:nvCxnSpPr>
          <p:spPr>
            <a:xfrm flipH="1" rot="10800000">
              <a:off x="3734" y="2434"/>
              <a:ext cx="600" cy="6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592" name="Google Shape;3592;g351d0bc5f31_0_2056"/>
            <p:cNvCxnSpPr/>
            <p:nvPr/>
          </p:nvCxnSpPr>
          <p:spPr>
            <a:xfrm rot="10800000">
              <a:off x="3266" y="1906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grpSp>
          <p:nvGrpSpPr>
            <p:cNvPr id="3593" name="Google Shape;3593;g351d0bc5f31_0_2056"/>
            <p:cNvGrpSpPr/>
            <p:nvPr/>
          </p:nvGrpSpPr>
          <p:grpSpPr>
            <a:xfrm>
              <a:off x="3799" y="2535"/>
              <a:ext cx="649" cy="600"/>
              <a:chOff x="3749" y="2537"/>
              <a:chExt cx="649" cy="600"/>
            </a:xfrm>
          </p:grpSpPr>
          <p:sp>
            <p:nvSpPr>
              <p:cNvPr id="3594" name="Google Shape;3594;g351d0bc5f31_0_2056"/>
              <p:cNvSpPr/>
              <p:nvPr/>
            </p:nvSpPr>
            <p:spPr>
              <a:xfrm>
                <a:off x="3798" y="258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g351d0bc5f31_0_2056"/>
              <p:cNvSpPr txBox="1"/>
              <p:nvPr/>
            </p:nvSpPr>
            <p:spPr>
              <a:xfrm>
                <a:off x="3749" y="2537"/>
                <a:ext cx="6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3596" name="Google Shape;3596;g351d0bc5f31_0_2056"/>
            <p:cNvGrpSpPr/>
            <p:nvPr/>
          </p:nvGrpSpPr>
          <p:grpSpPr>
            <a:xfrm>
              <a:off x="3775" y="1743"/>
              <a:ext cx="649" cy="600"/>
              <a:chOff x="3749" y="2537"/>
              <a:chExt cx="649" cy="600"/>
            </a:xfrm>
          </p:grpSpPr>
          <p:sp>
            <p:nvSpPr>
              <p:cNvPr id="3597" name="Google Shape;3597;g351d0bc5f31_0_2056"/>
              <p:cNvSpPr/>
              <p:nvPr/>
            </p:nvSpPr>
            <p:spPr>
              <a:xfrm>
                <a:off x="3798" y="258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8" name="Google Shape;3598;g351d0bc5f31_0_2056"/>
              <p:cNvSpPr txBox="1"/>
              <p:nvPr/>
            </p:nvSpPr>
            <p:spPr>
              <a:xfrm>
                <a:off x="3749" y="2537"/>
                <a:ext cx="6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3599" name="Google Shape;3599;g351d0bc5f31_0_2056"/>
            <p:cNvGrpSpPr/>
            <p:nvPr/>
          </p:nvGrpSpPr>
          <p:grpSpPr>
            <a:xfrm>
              <a:off x="2962" y="2151"/>
              <a:ext cx="628" cy="600"/>
              <a:chOff x="3770" y="2495"/>
              <a:chExt cx="628" cy="600"/>
            </a:xfrm>
          </p:grpSpPr>
          <p:sp>
            <p:nvSpPr>
              <p:cNvPr id="3600" name="Google Shape;3600;g351d0bc5f31_0_2056"/>
              <p:cNvSpPr/>
              <p:nvPr/>
            </p:nvSpPr>
            <p:spPr>
              <a:xfrm>
                <a:off x="3798" y="2580"/>
                <a:ext cx="6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1" name="Google Shape;3601;g351d0bc5f31_0_2056"/>
              <p:cNvSpPr txBox="1"/>
              <p:nvPr/>
            </p:nvSpPr>
            <p:spPr>
              <a:xfrm>
                <a:off x="3770" y="2495"/>
                <a:ext cx="6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2800"/>
                  <a:buFont typeface="Calibri"/>
                  <a:buNone/>
                </a:pPr>
                <a:r>
                  <a:rPr b="0" i="0" lang="en-US" sz="2800" u="none" cap="none" strike="noStrike">
                    <a:solidFill>
                      <a:srgbClr val="CC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SMTP</a:t>
                </a:r>
                <a:endParaRPr/>
              </a:p>
            </p:txBody>
          </p:sp>
        </p:grpSp>
        <p:grpSp>
          <p:nvGrpSpPr>
            <p:cNvPr id="3602" name="Google Shape;3602;g351d0bc5f31_0_2056"/>
            <p:cNvGrpSpPr/>
            <p:nvPr/>
          </p:nvGrpSpPr>
          <p:grpSpPr>
            <a:xfrm>
              <a:off x="3579" y="886"/>
              <a:ext cx="600" cy="664"/>
              <a:chOff x="3566" y="550"/>
              <a:chExt cx="600" cy="664"/>
            </a:xfrm>
          </p:grpSpPr>
          <p:grpSp>
            <p:nvGrpSpPr>
              <p:cNvPr id="3603" name="Google Shape;3603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04" name="Google Shape;3604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05" name="Google Shape;3605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06" name="Google Shape;3606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8" name="Google Shape;3608;g351d0bc5f31_0_2056"/>
            <p:cNvGrpSpPr/>
            <p:nvPr/>
          </p:nvGrpSpPr>
          <p:grpSpPr>
            <a:xfrm>
              <a:off x="4862" y="1400"/>
              <a:ext cx="600" cy="664"/>
              <a:chOff x="3566" y="550"/>
              <a:chExt cx="600" cy="664"/>
            </a:xfrm>
          </p:grpSpPr>
          <p:grpSp>
            <p:nvGrpSpPr>
              <p:cNvPr id="3609" name="Google Shape;3609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0" name="Google Shape;3610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11" name="Google Shape;3611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12" name="Google Shape;3612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3" name="Google Shape;3613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4" name="Google Shape;3614;g351d0bc5f31_0_2056"/>
            <p:cNvGrpSpPr/>
            <p:nvPr/>
          </p:nvGrpSpPr>
          <p:grpSpPr>
            <a:xfrm>
              <a:off x="5074" y="1880"/>
              <a:ext cx="600" cy="664"/>
              <a:chOff x="3566" y="550"/>
              <a:chExt cx="600" cy="664"/>
            </a:xfrm>
          </p:grpSpPr>
          <p:grpSp>
            <p:nvGrpSpPr>
              <p:cNvPr id="3615" name="Google Shape;3615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16" name="Google Shape;3616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17" name="Google Shape;3617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18" name="Google Shape;3618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0" name="Google Shape;3620;g351d0bc5f31_0_2056"/>
            <p:cNvGrpSpPr/>
            <p:nvPr/>
          </p:nvGrpSpPr>
          <p:grpSpPr>
            <a:xfrm>
              <a:off x="4991" y="2540"/>
              <a:ext cx="600" cy="664"/>
              <a:chOff x="3566" y="550"/>
              <a:chExt cx="600" cy="664"/>
            </a:xfrm>
          </p:grpSpPr>
          <p:grpSp>
            <p:nvGrpSpPr>
              <p:cNvPr id="3621" name="Google Shape;3621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22" name="Google Shape;3622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3" name="Google Shape;3623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24" name="Google Shape;3624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6" name="Google Shape;3626;g351d0bc5f31_0_2056"/>
            <p:cNvGrpSpPr/>
            <p:nvPr/>
          </p:nvGrpSpPr>
          <p:grpSpPr>
            <a:xfrm>
              <a:off x="3346" y="3446"/>
              <a:ext cx="600" cy="664"/>
              <a:chOff x="3566" y="550"/>
              <a:chExt cx="600" cy="664"/>
            </a:xfrm>
          </p:grpSpPr>
          <p:grpSp>
            <p:nvGrpSpPr>
              <p:cNvPr id="3627" name="Google Shape;3627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28" name="Google Shape;3628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29" name="Google Shape;3629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0" name="Google Shape;3630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2" name="Google Shape;3632;g351d0bc5f31_0_2056"/>
            <p:cNvGrpSpPr/>
            <p:nvPr/>
          </p:nvGrpSpPr>
          <p:grpSpPr>
            <a:xfrm>
              <a:off x="3805" y="3056"/>
              <a:ext cx="600" cy="664"/>
              <a:chOff x="3566" y="550"/>
              <a:chExt cx="600" cy="664"/>
            </a:xfrm>
          </p:grpSpPr>
          <p:grpSp>
            <p:nvGrpSpPr>
              <p:cNvPr id="3633" name="Google Shape;3633;g351d0bc5f31_0_2056"/>
              <p:cNvGrpSpPr/>
              <p:nvPr/>
            </p:nvGrpSpPr>
            <p:grpSpPr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descr="desktop_computer_stylized_medium" id="3634" name="Google Shape;3634;g351d0bc5f31_0_205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35" name="Google Shape;3635;g351d0bc5f31_0_205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333CC"/>
                    </a:buClr>
                    <a:buSzPts val="204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36" name="Google Shape;3636;g351d0bc5f31_0_2056"/>
              <p:cNvSpPr/>
              <p:nvPr/>
            </p:nvSpPr>
            <p:spPr>
              <a:xfrm>
                <a:off x="3611" y="576"/>
                <a:ext cx="3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38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g351d0bc5f31_0_2056"/>
              <p:cNvSpPr txBox="1"/>
              <p:nvPr/>
            </p:nvSpPr>
            <p:spPr>
              <a:xfrm>
                <a:off x="3566" y="550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38" name="Google Shape;3638;g351d0bc5f31_0_2056"/>
          <p:cNvSpPr txBox="1"/>
          <p:nvPr/>
        </p:nvSpPr>
        <p:spPr>
          <a:xfrm>
            <a:off x="660265" y="1387147"/>
            <a:ext cx="56739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mail servers: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mailbox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incoming messages for user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message queue</a:t>
            </a: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outgoing (to be sent) mail messages</a:t>
            </a:r>
            <a:endParaRPr/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 protocol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between mail servers to send email messages</a:t>
            </a:r>
            <a:endParaRPr/>
          </a:p>
          <a:p>
            <a:pPr indent="-230187" lvl="0" marL="411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mail server</a:t>
            </a:r>
            <a:endParaRPr/>
          </a:p>
          <a:p>
            <a:pPr indent="-230187" lvl="0" marL="4111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“server”: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mail server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9" name="Google Shape;3639;g351d0bc5f31_0_2056"/>
          <p:cNvGrpSpPr/>
          <p:nvPr/>
        </p:nvGrpSpPr>
        <p:grpSpPr>
          <a:xfrm>
            <a:off x="7171111" y="1995054"/>
            <a:ext cx="3710263" cy="3732450"/>
            <a:chOff x="7171111" y="1995054"/>
            <a:chExt cx="3710263" cy="3732450"/>
          </a:xfrm>
        </p:grpSpPr>
        <p:sp>
          <p:nvSpPr>
            <p:cNvPr id="3640" name="Google Shape;3640;g351d0bc5f31_0_2056"/>
            <p:cNvSpPr/>
            <p:nvPr/>
          </p:nvSpPr>
          <p:spPr>
            <a:xfrm>
              <a:off x="7215447" y="1995054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g351d0bc5f31_0_2056"/>
            <p:cNvSpPr/>
            <p:nvPr/>
          </p:nvSpPr>
          <p:spPr>
            <a:xfrm>
              <a:off x="9213272" y="2862348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g351d0bc5f31_0_2056"/>
            <p:cNvSpPr/>
            <p:nvPr/>
          </p:nvSpPr>
          <p:spPr>
            <a:xfrm>
              <a:off x="7171111" y="4261656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g351d0bc5f31_0_2056"/>
            <p:cNvSpPr/>
            <p:nvPr/>
          </p:nvSpPr>
          <p:spPr>
            <a:xfrm>
              <a:off x="9651074" y="5295204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4" name="Google Shape;3644;g351d0bc5f31_0_2056"/>
          <p:cNvGrpSpPr/>
          <p:nvPr/>
        </p:nvGrpSpPr>
        <p:grpSpPr>
          <a:xfrm>
            <a:off x="7223758" y="2263832"/>
            <a:ext cx="3272461" cy="4031708"/>
            <a:chOff x="7171111" y="1995054"/>
            <a:chExt cx="3272461" cy="4031708"/>
          </a:xfrm>
        </p:grpSpPr>
        <p:sp>
          <p:nvSpPr>
            <p:cNvPr id="3645" name="Google Shape;3645;g351d0bc5f31_0_2056"/>
            <p:cNvSpPr/>
            <p:nvPr/>
          </p:nvSpPr>
          <p:spPr>
            <a:xfrm>
              <a:off x="7215447" y="1995054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g351d0bc5f31_0_2056"/>
            <p:cNvSpPr/>
            <p:nvPr/>
          </p:nvSpPr>
          <p:spPr>
            <a:xfrm>
              <a:off x="9213272" y="2862348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647;g351d0bc5f31_0_2056"/>
            <p:cNvSpPr/>
            <p:nvPr/>
          </p:nvSpPr>
          <p:spPr>
            <a:xfrm>
              <a:off x="7171111" y="4261656"/>
              <a:ext cx="1230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648;g351d0bc5f31_0_2056"/>
            <p:cNvSpPr/>
            <p:nvPr/>
          </p:nvSpPr>
          <p:spPr>
            <a:xfrm>
              <a:off x="9590116" y="5594462"/>
              <a:ext cx="759300" cy="432300"/>
            </a:xfrm>
            <a:prstGeom prst="ellipse">
              <a:avLst/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9" name="Google Shape;3649;g351d0bc5f31_0_2056"/>
          <p:cNvGrpSpPr/>
          <p:nvPr/>
        </p:nvGrpSpPr>
        <p:grpSpPr>
          <a:xfrm>
            <a:off x="6988233" y="2128058"/>
            <a:ext cx="2391240" cy="1864680"/>
            <a:chOff x="6988233" y="2128058"/>
            <a:chExt cx="2391240" cy="1864680"/>
          </a:xfrm>
        </p:grpSpPr>
        <p:sp>
          <p:nvSpPr>
            <p:cNvPr id="3650" name="Google Shape;3650;g351d0bc5f31_0_2056"/>
            <p:cNvSpPr/>
            <p:nvPr/>
          </p:nvSpPr>
          <p:spPr>
            <a:xfrm>
              <a:off x="8262851" y="2128058"/>
              <a:ext cx="1080600" cy="615000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g351d0bc5f31_0_2056"/>
            <p:cNvSpPr/>
            <p:nvPr/>
          </p:nvSpPr>
          <p:spPr>
            <a:xfrm>
              <a:off x="8298873" y="3377738"/>
              <a:ext cx="1080600" cy="615000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2" name="Google Shape;3652;g351d0bc5f31_0_2056"/>
            <p:cNvSpPr/>
            <p:nvPr/>
          </p:nvSpPr>
          <p:spPr>
            <a:xfrm>
              <a:off x="6988233" y="2781993"/>
              <a:ext cx="1080600" cy="615000"/>
            </a:xfrm>
            <a:prstGeom prst="ellipse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3" name="Google Shape;3653;g351d0bc5f31_0_2056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8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351d0bc5f31_0_2286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SMTP RFC </a:t>
            </a:r>
            <a:r>
              <a:rPr lang="en-US" sz="3200"/>
              <a:t>(5321)</a:t>
            </a:r>
            <a:endParaRPr sz="4400"/>
          </a:p>
        </p:txBody>
      </p:sp>
      <p:sp>
        <p:nvSpPr>
          <p:cNvPr id="3660" name="Google Shape;3660;g351d0bc5f31_0_2286"/>
          <p:cNvSpPr txBox="1"/>
          <p:nvPr/>
        </p:nvSpPr>
        <p:spPr>
          <a:xfrm>
            <a:off x="693827" y="1364343"/>
            <a:ext cx="688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TCP to reliably transfer email message from client (mail server initiating connection) to server, port 25</a:t>
            </a:r>
            <a:endParaRPr/>
          </a:p>
          <a:p>
            <a:pPr indent="-222250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 transfer: sending server (acting like client) to receiving server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phases of transfer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handshaking (greeting)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transfer of messages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closure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command/response interaction (like HTTP)</a:t>
            </a:r>
            <a:endParaRPr b="0" i="0" sz="2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ASCII text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status code and phrase</a:t>
            </a:r>
            <a:endParaRPr/>
          </a:p>
        </p:txBody>
      </p:sp>
      <p:cxnSp>
        <p:nvCxnSpPr>
          <p:cNvPr id="3661" name="Google Shape;3661;g351d0bc5f31_0_2286"/>
          <p:cNvCxnSpPr/>
          <p:nvPr/>
        </p:nvCxnSpPr>
        <p:spPr>
          <a:xfrm>
            <a:off x="9759590" y="1806759"/>
            <a:ext cx="0" cy="449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62" name="Google Shape;3662;g351d0bc5f31_0_2286"/>
          <p:cNvCxnSpPr/>
          <p:nvPr/>
        </p:nvCxnSpPr>
        <p:spPr>
          <a:xfrm>
            <a:off x="11450277" y="1800409"/>
            <a:ext cx="0" cy="44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63" name="Google Shape;3663;g351d0bc5f31_0_2286"/>
          <p:cNvCxnSpPr/>
          <p:nvPr/>
        </p:nvCxnSpPr>
        <p:spPr>
          <a:xfrm>
            <a:off x="9773877" y="2038535"/>
            <a:ext cx="1684200" cy="3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4" name="Google Shape;3664;g351d0bc5f31_0_2286"/>
          <p:cNvCxnSpPr/>
          <p:nvPr/>
        </p:nvCxnSpPr>
        <p:spPr>
          <a:xfrm flipH="1">
            <a:off x="9776341" y="2443434"/>
            <a:ext cx="1673100" cy="4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5" name="Google Shape;3665;g351d0bc5f31_0_2286"/>
          <p:cNvCxnSpPr/>
          <p:nvPr/>
        </p:nvCxnSpPr>
        <p:spPr>
          <a:xfrm>
            <a:off x="9784153" y="2951434"/>
            <a:ext cx="1684200" cy="3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6" name="Google Shape;3666;g351d0bc5f31_0_2286"/>
          <p:cNvCxnSpPr/>
          <p:nvPr/>
        </p:nvCxnSpPr>
        <p:spPr>
          <a:xfrm>
            <a:off x="9369065" y="2013135"/>
            <a:ext cx="3906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7" name="Google Shape;3667;g351d0bc5f31_0_2286"/>
          <p:cNvSpPr txBox="1"/>
          <p:nvPr/>
        </p:nvSpPr>
        <p:spPr>
          <a:xfrm>
            <a:off x="8029576" y="1681861"/>
            <a:ext cx="13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 TCP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</p:txBody>
      </p:sp>
      <p:sp>
        <p:nvSpPr>
          <p:cNvPr id="3668" name="Google Shape;3668;g351d0bc5f31_0_2286"/>
          <p:cNvSpPr/>
          <p:nvPr/>
        </p:nvSpPr>
        <p:spPr>
          <a:xfrm>
            <a:off x="9504002" y="2063935"/>
            <a:ext cx="128700" cy="803400"/>
          </a:xfrm>
          <a:prstGeom prst="leftBrace">
            <a:avLst>
              <a:gd fmla="val 5205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9" name="Google Shape;3669;g351d0bc5f31_0_2286"/>
          <p:cNvSpPr txBox="1"/>
          <p:nvPr/>
        </p:nvSpPr>
        <p:spPr>
          <a:xfrm>
            <a:off x="9038028" y="2241821"/>
            <a:ext cx="57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RTT</a:t>
            </a:r>
            <a:endParaRPr/>
          </a:p>
        </p:txBody>
      </p:sp>
      <p:cxnSp>
        <p:nvCxnSpPr>
          <p:cNvPr id="3670" name="Google Shape;3670;g351d0bc5f31_0_2286"/>
          <p:cNvCxnSpPr/>
          <p:nvPr/>
        </p:nvCxnSpPr>
        <p:spPr>
          <a:xfrm>
            <a:off x="9434903" y="2884759"/>
            <a:ext cx="35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1" name="Google Shape;3671;g351d0bc5f31_0_2286"/>
          <p:cNvSpPr txBox="1"/>
          <p:nvPr/>
        </p:nvSpPr>
        <p:spPr>
          <a:xfrm>
            <a:off x="9733670" y="5983183"/>
            <a:ext cx="66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3672" name="Google Shape;3672;g351d0bc5f31_0_2286"/>
          <p:cNvGrpSpPr/>
          <p:nvPr/>
        </p:nvGrpSpPr>
        <p:grpSpPr>
          <a:xfrm>
            <a:off x="11321502" y="1113906"/>
            <a:ext cx="301453" cy="621616"/>
            <a:chOff x="4140" y="429"/>
            <a:chExt cx="1419" cy="2400"/>
          </a:xfrm>
        </p:grpSpPr>
        <p:sp>
          <p:nvSpPr>
            <p:cNvPr id="3673" name="Google Shape;3673;g351d0bc5f31_0_2286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4" name="Google Shape;3674;g351d0bc5f31_0_2286"/>
            <p:cNvSpPr/>
            <p:nvPr/>
          </p:nvSpPr>
          <p:spPr>
            <a:xfrm>
              <a:off x="4204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5" name="Google Shape;3675;g351d0bc5f31_0_2286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6" name="Google Shape;3676;g351d0bc5f31_0_228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7" name="Google Shape;3677;g351d0bc5f31_0_2286"/>
            <p:cNvSpPr/>
            <p:nvPr/>
          </p:nvSpPr>
          <p:spPr>
            <a:xfrm>
              <a:off x="4209" y="69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78" name="Google Shape;3678;g351d0bc5f31_0_2286"/>
            <p:cNvGrpSpPr/>
            <p:nvPr/>
          </p:nvGrpSpPr>
          <p:grpSpPr>
            <a:xfrm>
              <a:off x="4748" y="668"/>
              <a:ext cx="492" cy="17"/>
              <a:chOff x="613" y="2568"/>
              <a:chExt cx="614" cy="16"/>
            </a:xfrm>
          </p:grpSpPr>
          <p:sp>
            <p:nvSpPr>
              <p:cNvPr id="3679" name="Google Shape;3679;g351d0bc5f31_0_2286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g351d0bc5f31_0_2286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1" name="Google Shape;3681;g351d0bc5f31_0_2286"/>
            <p:cNvSpPr/>
            <p:nvPr/>
          </p:nvSpPr>
          <p:spPr>
            <a:xfrm>
              <a:off x="4225" y="101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2" name="Google Shape;3682;g351d0bc5f31_0_2286"/>
            <p:cNvGrpSpPr/>
            <p:nvPr/>
          </p:nvGrpSpPr>
          <p:grpSpPr>
            <a:xfrm>
              <a:off x="4749" y="996"/>
              <a:ext cx="491" cy="16"/>
              <a:chOff x="616" y="2570"/>
              <a:chExt cx="613" cy="17"/>
            </a:xfrm>
          </p:grpSpPr>
          <p:sp>
            <p:nvSpPr>
              <p:cNvPr id="3683" name="Google Shape;3683;g351d0bc5f31_0_2286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4" name="Google Shape;3684;g351d0bc5f31_0_2286"/>
              <p:cNvSpPr/>
              <p:nvPr/>
            </p:nvSpPr>
            <p:spPr>
              <a:xfrm>
                <a:off x="629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5" name="Google Shape;3685;g351d0bc5f31_0_2286"/>
            <p:cNvSpPr/>
            <p:nvPr/>
          </p:nvSpPr>
          <p:spPr>
            <a:xfrm>
              <a:off x="4215" y="13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g351d0bc5f31_0_2286"/>
            <p:cNvSpPr/>
            <p:nvPr/>
          </p:nvSpPr>
          <p:spPr>
            <a:xfrm>
              <a:off x="4225" y="165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87" name="Google Shape;3687;g351d0bc5f31_0_2286"/>
            <p:cNvGrpSpPr/>
            <p:nvPr/>
          </p:nvGrpSpPr>
          <p:grpSpPr>
            <a:xfrm>
              <a:off x="4733" y="1641"/>
              <a:ext cx="492" cy="5"/>
              <a:chOff x="611" y="2581"/>
              <a:chExt cx="613" cy="5"/>
            </a:xfrm>
          </p:grpSpPr>
          <p:sp>
            <p:nvSpPr>
              <p:cNvPr id="3688" name="Google Shape;3688;g351d0bc5f31_0_2286"/>
              <p:cNvSpPr/>
              <p:nvPr/>
            </p:nvSpPr>
            <p:spPr>
              <a:xfrm>
                <a:off x="611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g351d0bc5f31_0_2286"/>
              <p:cNvSpPr/>
              <p:nvPr/>
            </p:nvSpPr>
            <p:spPr>
              <a:xfrm>
                <a:off x="624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0" name="Google Shape;3690;g351d0bc5f31_0_228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91" name="Google Shape;3691;g351d0bc5f31_0_2286"/>
            <p:cNvGrpSpPr/>
            <p:nvPr/>
          </p:nvGrpSpPr>
          <p:grpSpPr>
            <a:xfrm>
              <a:off x="4737" y="1335"/>
              <a:ext cx="493" cy="11"/>
              <a:chOff x="612" y="2576"/>
              <a:chExt cx="614" cy="11"/>
            </a:xfrm>
          </p:grpSpPr>
          <p:sp>
            <p:nvSpPr>
              <p:cNvPr id="3692" name="Google Shape;3692;g351d0bc5f31_0_2286"/>
              <p:cNvSpPr/>
              <p:nvPr/>
            </p:nvSpPr>
            <p:spPr>
              <a:xfrm>
                <a:off x="612" y="257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g351d0bc5f31_0_2286"/>
              <p:cNvSpPr/>
              <p:nvPr/>
            </p:nvSpPr>
            <p:spPr>
              <a:xfrm>
                <a:off x="626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4" name="Google Shape;3694;g351d0bc5f31_0_2286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g351d0bc5f31_0_228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g351d0bc5f31_0_228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697;g351d0bc5f31_0_2286"/>
            <p:cNvSpPr/>
            <p:nvPr/>
          </p:nvSpPr>
          <p:spPr>
            <a:xfrm>
              <a:off x="5517" y="2614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g351d0bc5f31_0_228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g351d0bc5f31_0_2286"/>
            <p:cNvSpPr/>
            <p:nvPr/>
          </p:nvSpPr>
          <p:spPr>
            <a:xfrm>
              <a:off x="4140" y="2680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g351d0bc5f31_0_2286"/>
            <p:cNvSpPr/>
            <p:nvPr/>
          </p:nvSpPr>
          <p:spPr>
            <a:xfrm>
              <a:off x="4204" y="2708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g351d0bc5f31_0_2286"/>
            <p:cNvSpPr/>
            <p:nvPr/>
          </p:nvSpPr>
          <p:spPr>
            <a:xfrm>
              <a:off x="4305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g351d0bc5f31_0_2286"/>
            <p:cNvSpPr/>
            <p:nvPr/>
          </p:nvSpPr>
          <p:spPr>
            <a:xfrm>
              <a:off x="4487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g351d0bc5f31_0_2286"/>
            <p:cNvSpPr/>
            <p:nvPr/>
          </p:nvSpPr>
          <p:spPr>
            <a:xfrm>
              <a:off x="4663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g351d0bc5f31_0_2286"/>
            <p:cNvSpPr/>
            <p:nvPr/>
          </p:nvSpPr>
          <p:spPr>
            <a:xfrm>
              <a:off x="5063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5" name="Google Shape;3705;g351d0bc5f31_0_2286"/>
          <p:cNvGrpSpPr/>
          <p:nvPr/>
        </p:nvGrpSpPr>
        <p:grpSpPr>
          <a:xfrm>
            <a:off x="9628476" y="1133303"/>
            <a:ext cx="301453" cy="621616"/>
            <a:chOff x="4140" y="429"/>
            <a:chExt cx="1419" cy="2400"/>
          </a:xfrm>
        </p:grpSpPr>
        <p:sp>
          <p:nvSpPr>
            <p:cNvPr id="3706" name="Google Shape;3706;g351d0bc5f31_0_2286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7" name="Google Shape;3707;g351d0bc5f31_0_2286"/>
            <p:cNvSpPr/>
            <p:nvPr/>
          </p:nvSpPr>
          <p:spPr>
            <a:xfrm>
              <a:off x="4204" y="429"/>
              <a:ext cx="12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8" name="Google Shape;3708;g351d0bc5f31_0_2286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9" name="Google Shape;3709;g351d0bc5f31_0_228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0" name="Google Shape;3710;g351d0bc5f31_0_2286"/>
            <p:cNvSpPr/>
            <p:nvPr/>
          </p:nvSpPr>
          <p:spPr>
            <a:xfrm>
              <a:off x="4209" y="69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1" name="Google Shape;3711;g351d0bc5f31_0_2286"/>
            <p:cNvGrpSpPr/>
            <p:nvPr/>
          </p:nvGrpSpPr>
          <p:grpSpPr>
            <a:xfrm>
              <a:off x="4748" y="668"/>
              <a:ext cx="492" cy="17"/>
              <a:chOff x="613" y="2568"/>
              <a:chExt cx="614" cy="16"/>
            </a:xfrm>
          </p:grpSpPr>
          <p:sp>
            <p:nvSpPr>
              <p:cNvPr id="3712" name="Google Shape;3712;g351d0bc5f31_0_2286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g351d0bc5f31_0_2286"/>
              <p:cNvSpPr/>
              <p:nvPr/>
            </p:nvSpPr>
            <p:spPr>
              <a:xfrm>
                <a:off x="627" y="2584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4" name="Google Shape;3714;g351d0bc5f31_0_2286"/>
            <p:cNvSpPr/>
            <p:nvPr/>
          </p:nvSpPr>
          <p:spPr>
            <a:xfrm>
              <a:off x="4225" y="101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15" name="Google Shape;3715;g351d0bc5f31_0_2286"/>
            <p:cNvGrpSpPr/>
            <p:nvPr/>
          </p:nvGrpSpPr>
          <p:grpSpPr>
            <a:xfrm>
              <a:off x="4749" y="996"/>
              <a:ext cx="491" cy="16"/>
              <a:chOff x="616" y="2570"/>
              <a:chExt cx="613" cy="17"/>
            </a:xfrm>
          </p:grpSpPr>
          <p:sp>
            <p:nvSpPr>
              <p:cNvPr id="3716" name="Google Shape;3716;g351d0bc5f31_0_2286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g351d0bc5f31_0_2286"/>
              <p:cNvSpPr/>
              <p:nvPr/>
            </p:nvSpPr>
            <p:spPr>
              <a:xfrm>
                <a:off x="629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g351d0bc5f31_0_2286"/>
            <p:cNvSpPr/>
            <p:nvPr/>
          </p:nvSpPr>
          <p:spPr>
            <a:xfrm>
              <a:off x="4215" y="1357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g351d0bc5f31_0_2286"/>
            <p:cNvSpPr/>
            <p:nvPr/>
          </p:nvSpPr>
          <p:spPr>
            <a:xfrm>
              <a:off x="4225" y="1658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0" name="Google Shape;3720;g351d0bc5f31_0_2286"/>
            <p:cNvGrpSpPr/>
            <p:nvPr/>
          </p:nvGrpSpPr>
          <p:grpSpPr>
            <a:xfrm>
              <a:off x="4733" y="1641"/>
              <a:ext cx="492" cy="5"/>
              <a:chOff x="611" y="2581"/>
              <a:chExt cx="613" cy="5"/>
            </a:xfrm>
          </p:grpSpPr>
          <p:sp>
            <p:nvSpPr>
              <p:cNvPr id="3721" name="Google Shape;3721;g351d0bc5f31_0_2286"/>
              <p:cNvSpPr/>
              <p:nvPr/>
            </p:nvSpPr>
            <p:spPr>
              <a:xfrm>
                <a:off x="611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2" name="Google Shape;3722;g351d0bc5f31_0_2286"/>
              <p:cNvSpPr/>
              <p:nvPr/>
            </p:nvSpPr>
            <p:spPr>
              <a:xfrm>
                <a:off x="624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3" name="Google Shape;3723;g351d0bc5f31_0_228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4" name="Google Shape;3724;g351d0bc5f31_0_2286"/>
            <p:cNvGrpSpPr/>
            <p:nvPr/>
          </p:nvGrpSpPr>
          <p:grpSpPr>
            <a:xfrm>
              <a:off x="4737" y="1335"/>
              <a:ext cx="493" cy="11"/>
              <a:chOff x="612" y="2576"/>
              <a:chExt cx="614" cy="11"/>
            </a:xfrm>
          </p:grpSpPr>
          <p:sp>
            <p:nvSpPr>
              <p:cNvPr id="3725" name="Google Shape;3725;g351d0bc5f31_0_2286"/>
              <p:cNvSpPr/>
              <p:nvPr/>
            </p:nvSpPr>
            <p:spPr>
              <a:xfrm>
                <a:off x="612" y="257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6" name="Google Shape;3726;g351d0bc5f31_0_2286"/>
              <p:cNvSpPr/>
              <p:nvPr/>
            </p:nvSpPr>
            <p:spPr>
              <a:xfrm>
                <a:off x="626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7" name="Google Shape;3727;g351d0bc5f31_0_2286"/>
            <p:cNvSpPr/>
            <p:nvPr/>
          </p:nvSpPr>
          <p:spPr>
            <a:xfrm>
              <a:off x="5250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g351d0bc5f31_0_228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g351d0bc5f31_0_228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g351d0bc5f31_0_2286"/>
            <p:cNvSpPr/>
            <p:nvPr/>
          </p:nvSpPr>
          <p:spPr>
            <a:xfrm>
              <a:off x="5517" y="2614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g351d0bc5f31_0_228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g351d0bc5f31_0_2286"/>
            <p:cNvSpPr/>
            <p:nvPr/>
          </p:nvSpPr>
          <p:spPr>
            <a:xfrm>
              <a:off x="4140" y="2680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g351d0bc5f31_0_2286"/>
            <p:cNvSpPr/>
            <p:nvPr/>
          </p:nvSpPr>
          <p:spPr>
            <a:xfrm>
              <a:off x="4204" y="2708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g351d0bc5f31_0_2286"/>
            <p:cNvSpPr/>
            <p:nvPr/>
          </p:nvSpPr>
          <p:spPr>
            <a:xfrm>
              <a:off x="4305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g351d0bc5f31_0_2286"/>
            <p:cNvSpPr/>
            <p:nvPr/>
          </p:nvSpPr>
          <p:spPr>
            <a:xfrm>
              <a:off x="4487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g351d0bc5f31_0_2286"/>
            <p:cNvSpPr/>
            <p:nvPr/>
          </p:nvSpPr>
          <p:spPr>
            <a:xfrm>
              <a:off x="4663" y="2380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g351d0bc5f31_0_2286"/>
            <p:cNvSpPr/>
            <p:nvPr/>
          </p:nvSpPr>
          <p:spPr>
            <a:xfrm>
              <a:off x="5063" y="1835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8" name="Google Shape;3738;g351d0bc5f31_0_2286"/>
          <p:cNvGrpSpPr/>
          <p:nvPr/>
        </p:nvGrpSpPr>
        <p:grpSpPr>
          <a:xfrm>
            <a:off x="7963592" y="3346866"/>
            <a:ext cx="3507533" cy="1391400"/>
            <a:chOff x="7963592" y="3346866"/>
            <a:chExt cx="3507533" cy="1391400"/>
          </a:xfrm>
        </p:grpSpPr>
        <p:cxnSp>
          <p:nvCxnSpPr>
            <p:cNvPr id="3739" name="Google Shape;3739;g351d0bc5f31_0_2286"/>
            <p:cNvCxnSpPr/>
            <p:nvPr/>
          </p:nvCxnSpPr>
          <p:spPr>
            <a:xfrm flipH="1">
              <a:off x="9779113" y="3377229"/>
              <a:ext cx="1673100" cy="4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0" name="Google Shape;3740;g351d0bc5f31_0_2286"/>
            <p:cNvCxnSpPr/>
            <p:nvPr/>
          </p:nvCxnSpPr>
          <p:spPr>
            <a:xfrm>
              <a:off x="9786925" y="3835354"/>
              <a:ext cx="1684200" cy="390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41" name="Google Shape;3741;g351d0bc5f31_0_2286"/>
            <p:cNvCxnSpPr/>
            <p:nvPr/>
          </p:nvCxnSpPr>
          <p:spPr>
            <a:xfrm flipH="1">
              <a:off x="9781884" y="4294399"/>
              <a:ext cx="1673100" cy="403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2" name="Google Shape;3742;g351d0bc5f31_0_2286"/>
            <p:cNvSpPr txBox="1"/>
            <p:nvPr/>
          </p:nvSpPr>
          <p:spPr>
            <a:xfrm>
              <a:off x="10274100" y="3374969"/>
              <a:ext cx="5487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220</a:t>
              </a:r>
              <a:endParaRPr/>
            </a:p>
          </p:txBody>
        </p:sp>
        <p:sp>
          <p:nvSpPr>
            <p:cNvPr id="3743" name="Google Shape;3743;g351d0bc5f31_0_2286"/>
            <p:cNvSpPr txBox="1"/>
            <p:nvPr/>
          </p:nvSpPr>
          <p:spPr>
            <a:xfrm>
              <a:off x="10110616" y="4358640"/>
              <a:ext cx="11277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250 Hello</a:t>
              </a:r>
              <a:endParaRPr/>
            </a:p>
          </p:txBody>
        </p:sp>
        <p:sp>
          <p:nvSpPr>
            <p:cNvPr id="3744" name="Google Shape;3744;g351d0bc5f31_0_2286"/>
            <p:cNvSpPr txBox="1"/>
            <p:nvPr/>
          </p:nvSpPr>
          <p:spPr>
            <a:xfrm>
              <a:off x="10293496" y="3859879"/>
              <a:ext cx="6954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HELO</a:t>
              </a:r>
              <a:endParaRPr/>
            </a:p>
          </p:txBody>
        </p:sp>
        <p:sp>
          <p:nvSpPr>
            <p:cNvPr id="3745" name="Google Shape;3745;g351d0bc5f31_0_2286"/>
            <p:cNvSpPr/>
            <p:nvPr/>
          </p:nvSpPr>
          <p:spPr>
            <a:xfrm>
              <a:off x="9589901" y="3346866"/>
              <a:ext cx="152100" cy="1391400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g351d0bc5f31_0_2286"/>
            <p:cNvSpPr txBox="1"/>
            <p:nvPr/>
          </p:nvSpPr>
          <p:spPr>
            <a:xfrm>
              <a:off x="7963592" y="3757509"/>
              <a:ext cx="166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handshaking</a:t>
              </a:r>
              <a:endParaRPr/>
            </a:p>
          </p:txBody>
        </p:sp>
      </p:grpSp>
      <p:sp>
        <p:nvSpPr>
          <p:cNvPr id="3747" name="Google Shape;3747;g351d0bc5f31_0_2286"/>
          <p:cNvSpPr txBox="1"/>
          <p:nvPr/>
        </p:nvSpPr>
        <p:spPr>
          <a:xfrm>
            <a:off x="7699837" y="2515905"/>
            <a:ext cx="21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TCP connection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initiated</a:t>
            </a:r>
            <a:endParaRPr/>
          </a:p>
        </p:txBody>
      </p:sp>
      <p:sp>
        <p:nvSpPr>
          <p:cNvPr id="3748" name="Google Shape;3748;g351d0bc5f31_0_2286"/>
          <p:cNvSpPr txBox="1"/>
          <p:nvPr/>
        </p:nvSpPr>
        <p:spPr>
          <a:xfrm>
            <a:off x="8589284" y="482929"/>
            <a:ext cx="154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“client”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/>
          </a:p>
        </p:txBody>
      </p:sp>
      <p:sp>
        <p:nvSpPr>
          <p:cNvPr id="3749" name="Google Shape;3749;g351d0bc5f31_0_2286"/>
          <p:cNvSpPr txBox="1"/>
          <p:nvPr/>
        </p:nvSpPr>
        <p:spPr>
          <a:xfrm>
            <a:off x="10344050" y="485700"/>
            <a:ext cx="154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“server”</a:t>
            </a:r>
            <a:endParaRPr/>
          </a:p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SMTP server</a:t>
            </a:r>
            <a:endParaRPr/>
          </a:p>
        </p:txBody>
      </p:sp>
      <p:grpSp>
        <p:nvGrpSpPr>
          <p:cNvPr id="3750" name="Google Shape;3750;g351d0bc5f31_0_2286"/>
          <p:cNvGrpSpPr/>
          <p:nvPr/>
        </p:nvGrpSpPr>
        <p:grpSpPr>
          <a:xfrm>
            <a:off x="7966363" y="4829303"/>
            <a:ext cx="1745158" cy="1391400"/>
            <a:chOff x="7966363" y="4829303"/>
            <a:chExt cx="1745158" cy="1391400"/>
          </a:xfrm>
        </p:grpSpPr>
        <p:sp>
          <p:nvSpPr>
            <p:cNvPr id="3751" name="Google Shape;3751;g351d0bc5f31_0_2286"/>
            <p:cNvSpPr/>
            <p:nvPr/>
          </p:nvSpPr>
          <p:spPr>
            <a:xfrm>
              <a:off x="9559421" y="4829303"/>
              <a:ext cx="152100" cy="1391400"/>
            </a:xfrm>
            <a:prstGeom prst="leftBrace">
              <a:avLst>
                <a:gd fmla="val 5205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g351d0bc5f31_0_2286"/>
            <p:cNvSpPr txBox="1"/>
            <p:nvPr/>
          </p:nvSpPr>
          <p:spPr>
            <a:xfrm>
              <a:off x="7966363" y="5223320"/>
              <a:ext cx="166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SMTP transfers</a:t>
              </a:r>
              <a:endParaRPr/>
            </a:p>
          </p:txBody>
        </p:sp>
      </p:grpSp>
      <p:sp>
        <p:nvSpPr>
          <p:cNvPr id="3753" name="Google Shape;3753;g351d0bc5f31_0_2286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8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351d0bc5f31_0_2385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Scenario: Alice sends e-mail to Bob</a:t>
            </a:r>
            <a:endParaRPr sz="4400"/>
          </a:p>
        </p:txBody>
      </p:sp>
      <p:sp>
        <p:nvSpPr>
          <p:cNvPr id="3760" name="Google Shape;3760;g351d0bc5f31_0_2385"/>
          <p:cNvSpPr txBox="1"/>
          <p:nvPr/>
        </p:nvSpPr>
        <p:spPr>
          <a:xfrm>
            <a:off x="707567" y="1371600"/>
            <a:ext cx="50712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1) Alice uses UA to compose e-mail message “to” bob@someschool.edu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Google Shape;3761;g351d0bc5f31_0_2385"/>
          <p:cNvSpPr txBox="1"/>
          <p:nvPr/>
        </p:nvSpPr>
        <p:spPr>
          <a:xfrm>
            <a:off x="6638017" y="1329168"/>
            <a:ext cx="5071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SMTP client sends Alice’s message over the TCP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762" name="Google Shape;3762;g351d0bc5f31_0_2385"/>
          <p:cNvGrpSpPr/>
          <p:nvPr/>
        </p:nvGrpSpPr>
        <p:grpSpPr>
          <a:xfrm>
            <a:off x="2304142" y="4981175"/>
            <a:ext cx="912865" cy="1054139"/>
            <a:chOff x="3574" y="550"/>
            <a:chExt cx="575" cy="664"/>
          </a:xfrm>
        </p:grpSpPr>
        <p:grpSp>
          <p:nvGrpSpPr>
            <p:cNvPr id="3763" name="Google Shape;3763;g351d0bc5f31_0_2385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764" name="Google Shape;3764;g351d0bc5f31_0_23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65" name="Google Shape;3765;g351d0bc5f31_0_238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6" name="Google Shape;3766;g351d0bc5f31_0_2385"/>
            <p:cNvSpPr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g351d0bc5f31_0_2385"/>
            <p:cNvSpPr txBox="1"/>
            <p:nvPr/>
          </p:nvSpPr>
          <p:spPr>
            <a:xfrm>
              <a:off x="3574" y="550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8" name="Google Shape;3768;g351d0bc5f31_0_2385"/>
          <p:cNvGrpSpPr/>
          <p:nvPr/>
        </p:nvGrpSpPr>
        <p:grpSpPr>
          <a:xfrm>
            <a:off x="6014130" y="4712887"/>
            <a:ext cx="509008" cy="694896"/>
            <a:chOff x="4140" y="429"/>
            <a:chExt cx="1419" cy="2400"/>
          </a:xfrm>
        </p:grpSpPr>
        <p:sp>
          <p:nvSpPr>
            <p:cNvPr id="3769" name="Google Shape;3769;g351d0bc5f31_0_238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g351d0bc5f31_0_2385"/>
            <p:cNvSpPr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g351d0bc5f31_0_238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g351d0bc5f31_0_238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g351d0bc5f31_0_2385"/>
            <p:cNvSpPr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4" name="Google Shape;3774;g351d0bc5f31_0_2385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775" name="Google Shape;3775;g351d0bc5f31_0_2385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6" name="Google Shape;3776;g351d0bc5f31_0_2385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7" name="Google Shape;3777;g351d0bc5f31_0_2385"/>
            <p:cNvSpPr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8" name="Google Shape;3778;g351d0bc5f31_0_2385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779" name="Google Shape;3779;g351d0bc5f31_0_2385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0" name="Google Shape;3780;g351d0bc5f31_0_2385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1" name="Google Shape;3781;g351d0bc5f31_0_2385"/>
            <p:cNvSpPr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g351d0bc5f31_0_2385"/>
            <p:cNvSpPr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3" name="Google Shape;3783;g351d0bc5f31_0_2385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784" name="Google Shape;3784;g351d0bc5f31_0_2385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5" name="Google Shape;3785;g351d0bc5f31_0_2385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6" name="Google Shape;3786;g351d0bc5f31_0_238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7" name="Google Shape;3787;g351d0bc5f31_0_2385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788" name="Google Shape;3788;g351d0bc5f31_0_2385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9" name="Google Shape;3789;g351d0bc5f31_0_2385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0" name="Google Shape;3790;g351d0bc5f31_0_2385"/>
            <p:cNvSpPr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g351d0bc5f31_0_238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g351d0bc5f31_0_238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g351d0bc5f31_0_2385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g351d0bc5f31_0_238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g351d0bc5f31_0_2385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g351d0bc5f31_0_2385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g351d0bc5f31_0_2385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g351d0bc5f31_0_2385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g351d0bc5f31_0_2385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g351d0bc5f31_0_2385"/>
            <p:cNvSpPr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1" name="Google Shape;3801;g351d0bc5f31_0_2385"/>
          <p:cNvGrpSpPr/>
          <p:nvPr/>
        </p:nvGrpSpPr>
        <p:grpSpPr>
          <a:xfrm>
            <a:off x="3836080" y="4768450"/>
            <a:ext cx="509008" cy="694895"/>
            <a:chOff x="4140" y="429"/>
            <a:chExt cx="1419" cy="2400"/>
          </a:xfrm>
        </p:grpSpPr>
        <p:sp>
          <p:nvSpPr>
            <p:cNvPr id="3802" name="Google Shape;3802;g351d0bc5f31_0_2385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g351d0bc5f31_0_2385"/>
            <p:cNvSpPr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g351d0bc5f31_0_2385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g351d0bc5f31_0_2385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g351d0bc5f31_0_2385"/>
            <p:cNvSpPr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07" name="Google Shape;3807;g351d0bc5f31_0_2385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808" name="Google Shape;3808;g351d0bc5f31_0_2385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9" name="Google Shape;3809;g351d0bc5f31_0_2385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0" name="Google Shape;3810;g351d0bc5f31_0_2385"/>
            <p:cNvSpPr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1" name="Google Shape;3811;g351d0bc5f31_0_2385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812" name="Google Shape;3812;g351d0bc5f31_0_2385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3" name="Google Shape;3813;g351d0bc5f31_0_2385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4" name="Google Shape;3814;g351d0bc5f31_0_2385"/>
            <p:cNvSpPr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g351d0bc5f31_0_2385"/>
            <p:cNvSpPr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6" name="Google Shape;3816;g351d0bc5f31_0_2385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817" name="Google Shape;3817;g351d0bc5f31_0_2385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8" name="Google Shape;3818;g351d0bc5f31_0_2385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19" name="Google Shape;3819;g351d0bc5f31_0_2385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0" name="Google Shape;3820;g351d0bc5f31_0_2385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821" name="Google Shape;3821;g351d0bc5f31_0_2385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2" name="Google Shape;3822;g351d0bc5f31_0_2385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3" name="Google Shape;3823;g351d0bc5f31_0_2385"/>
            <p:cNvSpPr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g351d0bc5f31_0_2385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g351d0bc5f31_0_2385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g351d0bc5f31_0_2385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g351d0bc5f31_0_2385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g351d0bc5f31_0_2385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g351d0bc5f31_0_2385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g351d0bc5f31_0_2385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g351d0bc5f31_0_2385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g351d0bc5f31_0_2385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g351d0bc5f31_0_2385"/>
            <p:cNvSpPr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4" name="Google Shape;3834;g351d0bc5f31_0_2385"/>
          <p:cNvGrpSpPr/>
          <p:nvPr/>
        </p:nvGrpSpPr>
        <p:grpSpPr>
          <a:xfrm>
            <a:off x="3969430" y="5055787"/>
            <a:ext cx="965200" cy="992188"/>
            <a:chOff x="4296" y="2627"/>
            <a:chExt cx="608" cy="625"/>
          </a:xfrm>
        </p:grpSpPr>
        <p:sp>
          <p:nvSpPr>
            <p:cNvPr id="3835" name="Google Shape;3835;g351d0bc5f31_0_2385"/>
            <p:cNvSpPr/>
            <p:nvPr/>
          </p:nvSpPr>
          <p:spPr>
            <a:xfrm>
              <a:off x="4296" y="2652"/>
              <a:ext cx="600" cy="6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g351d0bc5f31_0_2385"/>
            <p:cNvSpPr txBox="1"/>
            <p:nvPr/>
          </p:nvSpPr>
          <p:spPr>
            <a:xfrm>
              <a:off x="4304" y="262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g351d0bc5f31_0_2385"/>
            <p:cNvSpPr/>
            <p:nvPr/>
          </p:nvSpPr>
          <p:spPr>
            <a:xfrm>
              <a:off x="4320" y="3006"/>
              <a:ext cx="300" cy="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8" name="Google Shape;3838;g351d0bc5f31_0_2385"/>
            <p:cNvCxnSpPr/>
            <p:nvPr/>
          </p:nvCxnSpPr>
          <p:spPr>
            <a:xfrm>
              <a:off x="4369" y="303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9" name="Google Shape;3839;g351d0bc5f31_0_2385"/>
            <p:cNvCxnSpPr/>
            <p:nvPr/>
          </p:nvCxnSpPr>
          <p:spPr>
            <a:xfrm>
              <a:off x="4478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0" name="Google Shape;3840;g351d0bc5f31_0_2385"/>
            <p:cNvCxnSpPr/>
            <p:nvPr/>
          </p:nvCxnSpPr>
          <p:spPr>
            <a:xfrm>
              <a:off x="4533" y="303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1" name="Google Shape;3841;g351d0bc5f31_0_2385"/>
            <p:cNvCxnSpPr/>
            <p:nvPr/>
          </p:nvCxnSpPr>
          <p:spPr>
            <a:xfrm>
              <a:off x="4590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2" name="Google Shape;3842;g351d0bc5f31_0_2385"/>
            <p:cNvCxnSpPr/>
            <p:nvPr/>
          </p:nvCxnSpPr>
          <p:spPr>
            <a:xfrm>
              <a:off x="4651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3" name="Google Shape;3843;g351d0bc5f31_0_2385"/>
            <p:cNvCxnSpPr/>
            <p:nvPr/>
          </p:nvCxnSpPr>
          <p:spPr>
            <a:xfrm>
              <a:off x="4707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4" name="Google Shape;3844;g351d0bc5f31_0_2385"/>
            <p:cNvCxnSpPr/>
            <p:nvPr/>
          </p:nvCxnSpPr>
          <p:spPr>
            <a:xfrm>
              <a:off x="4422" y="303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45" name="Google Shape;3845;g351d0bc5f31_0_2385"/>
            <p:cNvSpPr/>
            <p:nvPr/>
          </p:nvSpPr>
          <p:spPr>
            <a:xfrm>
              <a:off x="4328" y="317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g351d0bc5f31_0_2385"/>
            <p:cNvSpPr/>
            <p:nvPr/>
          </p:nvSpPr>
          <p:spPr>
            <a:xfrm>
              <a:off x="4414" y="317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g351d0bc5f31_0_2385"/>
            <p:cNvSpPr/>
            <p:nvPr/>
          </p:nvSpPr>
          <p:spPr>
            <a:xfrm>
              <a:off x="4500" y="3172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g351d0bc5f31_0_2385"/>
            <p:cNvSpPr/>
            <p:nvPr/>
          </p:nvSpPr>
          <p:spPr>
            <a:xfrm>
              <a:off x="4597" y="317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g351d0bc5f31_0_2385"/>
            <p:cNvSpPr/>
            <p:nvPr/>
          </p:nvSpPr>
          <p:spPr>
            <a:xfrm>
              <a:off x="4693" y="317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lice" id="3850" name="Google Shape;3850;g351d0bc5f31_0_2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3851" name="Google Shape;3851;g351d0bc5f31_0_23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2" name="Google Shape;3852;g351d0bc5f31_0_2385"/>
          <p:cNvGrpSpPr/>
          <p:nvPr/>
        </p:nvGrpSpPr>
        <p:grpSpPr>
          <a:xfrm>
            <a:off x="6160180" y="5001812"/>
            <a:ext cx="965200" cy="992188"/>
            <a:chOff x="4296" y="2627"/>
            <a:chExt cx="608" cy="625"/>
          </a:xfrm>
        </p:grpSpPr>
        <p:sp>
          <p:nvSpPr>
            <p:cNvPr id="3853" name="Google Shape;3853;g351d0bc5f31_0_2385"/>
            <p:cNvSpPr/>
            <p:nvPr/>
          </p:nvSpPr>
          <p:spPr>
            <a:xfrm>
              <a:off x="4296" y="2652"/>
              <a:ext cx="600" cy="6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g351d0bc5f31_0_2385"/>
            <p:cNvSpPr txBox="1"/>
            <p:nvPr/>
          </p:nvSpPr>
          <p:spPr>
            <a:xfrm>
              <a:off x="4304" y="262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g351d0bc5f31_0_2385"/>
            <p:cNvSpPr/>
            <p:nvPr/>
          </p:nvSpPr>
          <p:spPr>
            <a:xfrm>
              <a:off x="4320" y="3006"/>
              <a:ext cx="300" cy="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56" name="Google Shape;3856;g351d0bc5f31_0_2385"/>
            <p:cNvCxnSpPr/>
            <p:nvPr/>
          </p:nvCxnSpPr>
          <p:spPr>
            <a:xfrm>
              <a:off x="4369" y="303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7" name="Google Shape;3857;g351d0bc5f31_0_2385"/>
            <p:cNvCxnSpPr/>
            <p:nvPr/>
          </p:nvCxnSpPr>
          <p:spPr>
            <a:xfrm>
              <a:off x="4478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8" name="Google Shape;3858;g351d0bc5f31_0_2385"/>
            <p:cNvCxnSpPr/>
            <p:nvPr/>
          </p:nvCxnSpPr>
          <p:spPr>
            <a:xfrm>
              <a:off x="4533" y="303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9" name="Google Shape;3859;g351d0bc5f31_0_2385"/>
            <p:cNvCxnSpPr/>
            <p:nvPr/>
          </p:nvCxnSpPr>
          <p:spPr>
            <a:xfrm>
              <a:off x="4590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0" name="Google Shape;3860;g351d0bc5f31_0_2385"/>
            <p:cNvCxnSpPr/>
            <p:nvPr/>
          </p:nvCxnSpPr>
          <p:spPr>
            <a:xfrm>
              <a:off x="4651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1" name="Google Shape;3861;g351d0bc5f31_0_2385"/>
            <p:cNvCxnSpPr/>
            <p:nvPr/>
          </p:nvCxnSpPr>
          <p:spPr>
            <a:xfrm>
              <a:off x="4707" y="303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2" name="Google Shape;3862;g351d0bc5f31_0_2385"/>
            <p:cNvCxnSpPr/>
            <p:nvPr/>
          </p:nvCxnSpPr>
          <p:spPr>
            <a:xfrm>
              <a:off x="4422" y="303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3" name="Google Shape;3863;g351d0bc5f31_0_2385"/>
            <p:cNvSpPr/>
            <p:nvPr/>
          </p:nvSpPr>
          <p:spPr>
            <a:xfrm>
              <a:off x="4328" y="317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g351d0bc5f31_0_2385"/>
            <p:cNvSpPr/>
            <p:nvPr/>
          </p:nvSpPr>
          <p:spPr>
            <a:xfrm>
              <a:off x="4414" y="317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g351d0bc5f31_0_2385"/>
            <p:cNvSpPr/>
            <p:nvPr/>
          </p:nvSpPr>
          <p:spPr>
            <a:xfrm>
              <a:off x="4500" y="3172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g351d0bc5f31_0_2385"/>
            <p:cNvSpPr/>
            <p:nvPr/>
          </p:nvSpPr>
          <p:spPr>
            <a:xfrm>
              <a:off x="4597" y="317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g351d0bc5f31_0_2385"/>
            <p:cNvSpPr/>
            <p:nvPr/>
          </p:nvSpPr>
          <p:spPr>
            <a:xfrm>
              <a:off x="4693" y="317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68" name="Google Shape;3868;g351d0bc5f31_0_2385"/>
          <p:cNvCxnSpPr/>
          <p:nvPr/>
        </p:nvCxnSpPr>
        <p:spPr>
          <a:xfrm>
            <a:off x="3089955" y="5593950"/>
            <a:ext cx="892200" cy="14610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9" name="Google Shape;3869;g351d0bc5f31_0_2385"/>
          <p:cNvCxnSpPr/>
          <p:nvPr/>
        </p:nvCxnSpPr>
        <p:spPr>
          <a:xfrm>
            <a:off x="4775880" y="5728887"/>
            <a:ext cx="1379400" cy="21900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0" name="Google Shape;3870;g351d0bc5f31_0_2385"/>
          <p:cNvCxnSpPr/>
          <p:nvPr/>
        </p:nvCxnSpPr>
        <p:spPr>
          <a:xfrm flipH="1" rot="10800000">
            <a:off x="7006317" y="5508362"/>
            <a:ext cx="1027200" cy="426900"/>
          </a:xfrm>
          <a:prstGeom prst="straightConnector1">
            <a:avLst/>
          </a:prstGeom>
          <a:noFill/>
          <a:ln cap="flat" cmpd="sng" w="12700">
            <a:solidFill>
              <a:srgbClr val="3333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1" name="Google Shape;3871;g351d0bc5f31_0_2385"/>
          <p:cNvSpPr/>
          <p:nvPr/>
        </p:nvSpPr>
        <p:spPr>
          <a:xfrm>
            <a:off x="2220005" y="5043087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g351d0bc5f31_0_2385"/>
          <p:cNvSpPr/>
          <p:nvPr/>
        </p:nvSpPr>
        <p:spPr>
          <a:xfrm>
            <a:off x="3329667" y="5538387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g351d0bc5f31_0_2385"/>
          <p:cNvSpPr/>
          <p:nvPr/>
        </p:nvSpPr>
        <p:spPr>
          <a:xfrm>
            <a:off x="4201205" y="5617762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g351d0bc5f31_0_2385"/>
          <p:cNvSpPr/>
          <p:nvPr/>
        </p:nvSpPr>
        <p:spPr>
          <a:xfrm>
            <a:off x="5312455" y="5703487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g351d0bc5f31_0_2385"/>
          <p:cNvSpPr/>
          <p:nvPr/>
        </p:nvSpPr>
        <p:spPr>
          <a:xfrm>
            <a:off x="6417355" y="6035275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g351d0bc5f31_0_2385"/>
          <p:cNvSpPr/>
          <p:nvPr/>
        </p:nvSpPr>
        <p:spPr>
          <a:xfrm>
            <a:off x="7339692" y="5605062"/>
            <a:ext cx="292200" cy="244500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g351d0bc5f31_0_2385"/>
          <p:cNvSpPr txBox="1"/>
          <p:nvPr/>
        </p:nvSpPr>
        <p:spPr>
          <a:xfrm>
            <a:off x="3485242" y="6168625"/>
            <a:ext cx="181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Alice’s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g351d0bc5f31_0_2385"/>
          <p:cNvSpPr txBox="1"/>
          <p:nvPr/>
        </p:nvSpPr>
        <p:spPr>
          <a:xfrm>
            <a:off x="5760130" y="6232125"/>
            <a:ext cx="17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36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Bob’s mail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9" name="Google Shape;3879;g351d0bc5f31_0_2385"/>
          <p:cNvGrpSpPr/>
          <p:nvPr/>
        </p:nvGrpSpPr>
        <p:grpSpPr>
          <a:xfrm>
            <a:off x="7833405" y="4908150"/>
            <a:ext cx="912864" cy="1054139"/>
            <a:chOff x="3574" y="550"/>
            <a:chExt cx="575" cy="664"/>
          </a:xfrm>
        </p:grpSpPr>
        <p:grpSp>
          <p:nvGrpSpPr>
            <p:cNvPr id="3880" name="Google Shape;3880;g351d0bc5f31_0_2385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3881" name="Google Shape;3881;g351d0bc5f31_0_238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2" name="Google Shape;3882;g351d0bc5f31_0_238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3" name="Google Shape;3883;g351d0bc5f31_0_2385"/>
            <p:cNvSpPr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g351d0bc5f31_0_2385"/>
            <p:cNvSpPr txBox="1"/>
            <p:nvPr/>
          </p:nvSpPr>
          <p:spPr>
            <a:xfrm>
              <a:off x="3574" y="550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5" name="Google Shape;3885;g351d0bc5f31_0_2385"/>
          <p:cNvSpPr txBox="1"/>
          <p:nvPr/>
        </p:nvSpPr>
        <p:spPr>
          <a:xfrm>
            <a:off x="728885" y="2279968"/>
            <a:ext cx="50712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2) Alice’s UA sends message to her mail server using SMTP; message placed in message queue</a:t>
            </a:r>
            <a:endParaRPr/>
          </a:p>
        </p:txBody>
      </p:sp>
      <p:sp>
        <p:nvSpPr>
          <p:cNvPr id="3886" name="Google Shape;3886;g351d0bc5f31_0_2385"/>
          <p:cNvSpPr txBox="1"/>
          <p:nvPr/>
        </p:nvSpPr>
        <p:spPr>
          <a:xfrm>
            <a:off x="739565" y="3432318"/>
            <a:ext cx="54486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3) client side of SMTP at mail server opens TCP connection with Bob’s mail server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7" name="Google Shape;3887;g351d0bc5f31_0_2385"/>
          <p:cNvSpPr txBox="1"/>
          <p:nvPr/>
        </p:nvSpPr>
        <p:spPr>
          <a:xfrm>
            <a:off x="6633422" y="2275557"/>
            <a:ext cx="3810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5) Bob’s mail server places the message in Bob’s mailbox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8" name="Google Shape;3888;g351d0bc5f31_0_2385"/>
          <p:cNvSpPr txBox="1"/>
          <p:nvPr/>
        </p:nvSpPr>
        <p:spPr>
          <a:xfrm>
            <a:off x="6630762" y="3460095"/>
            <a:ext cx="3810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6) Bob invokes his user agent to read message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9" name="Google Shape;3889;g351d0bc5f31_0_2385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351d0bc5f31_0_2520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Sample SMTP interaction</a:t>
            </a:r>
            <a:endParaRPr sz="4400"/>
          </a:p>
        </p:txBody>
      </p:sp>
      <p:sp>
        <p:nvSpPr>
          <p:cNvPr id="3896" name="Google Shape;3896;g351d0bc5f31_0_2520"/>
          <p:cNvSpPr/>
          <p:nvPr/>
        </p:nvSpPr>
        <p:spPr>
          <a:xfrm>
            <a:off x="1160995" y="1183947"/>
            <a:ext cx="98700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crepes.fr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hamburger.edu</a:t>
            </a: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7" name="Google Shape;3897;g351d0bc5f31_0_2520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51d0bc5f31_0_2527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SMTP: observations</a:t>
            </a:r>
            <a:endParaRPr sz="4400"/>
          </a:p>
        </p:txBody>
      </p:sp>
      <p:sp>
        <p:nvSpPr>
          <p:cNvPr id="3904" name="Google Shape;3904;g351d0bc5f31_0_2527"/>
          <p:cNvSpPr txBox="1"/>
          <p:nvPr/>
        </p:nvSpPr>
        <p:spPr>
          <a:xfrm>
            <a:off x="7119664" y="1518446"/>
            <a:ext cx="4194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uses persistent connections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requires message (header &amp; body) to be in 7-bit ASCII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server uses CRLF.CRLF to determine end of message</a:t>
            </a:r>
            <a:endParaRPr/>
          </a:p>
        </p:txBody>
      </p:sp>
      <p:sp>
        <p:nvSpPr>
          <p:cNvPr id="3905" name="Google Shape;3905;g351d0bc5f31_0_2527"/>
          <p:cNvSpPr txBox="1"/>
          <p:nvPr/>
        </p:nvSpPr>
        <p:spPr>
          <a:xfrm>
            <a:off x="651330" y="1460390"/>
            <a:ext cx="6183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comparison with HTTP:</a:t>
            </a:r>
            <a:endParaRPr/>
          </a:p>
          <a:p>
            <a:pPr indent="-317500" lvl="0" marL="576262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 client pull</a:t>
            </a:r>
            <a:endParaRPr/>
          </a:p>
          <a:p>
            <a:pPr indent="-317500" lvl="0" marL="5762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SMTP: client push</a:t>
            </a:r>
            <a:endParaRPr/>
          </a:p>
          <a:p>
            <a:pPr indent="-317500" lvl="0" marL="57626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have ASCII command/response interaction, status codes</a:t>
            </a:r>
            <a:endParaRPr/>
          </a:p>
          <a:p>
            <a:pPr indent="-317500" lvl="0" marL="57626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 each object encapsulated in its own response message</a:t>
            </a:r>
            <a:endParaRPr/>
          </a:p>
          <a:p>
            <a:pPr indent="-317500" lvl="0" marL="57626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SMTP: multiple objects sent in multipart message</a:t>
            </a:r>
            <a:endParaRPr/>
          </a:p>
        </p:txBody>
      </p:sp>
      <p:sp>
        <p:nvSpPr>
          <p:cNvPr id="3906" name="Google Shape;3906;g351d0bc5f31_0_2527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351d0bc5f31_0_2535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Mail message format</a:t>
            </a:r>
            <a:endParaRPr sz="4400"/>
          </a:p>
        </p:txBody>
      </p:sp>
      <p:sp>
        <p:nvSpPr>
          <p:cNvPr id="3913" name="Google Shape;3913;g351d0bc5f31_0_2535"/>
          <p:cNvSpPr txBox="1"/>
          <p:nvPr/>
        </p:nvSpPr>
        <p:spPr>
          <a:xfrm>
            <a:off x="819954" y="1518446"/>
            <a:ext cx="107016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SMTP: protocol for exchanging e-mail messages, defined in RFC 5321 (like RFC 7231 defines HTTP)</a:t>
            </a:r>
            <a:endParaRPr/>
          </a:p>
          <a:p>
            <a:pPr indent="0" lvl="0" marL="1428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2822 defines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e-mail message itself (like HTML defines syntax for web documents)</a:t>
            </a:r>
            <a:endParaRPr/>
          </a:p>
        </p:txBody>
      </p:sp>
      <p:sp>
        <p:nvSpPr>
          <p:cNvPr id="3914" name="Google Shape;3914;g351d0bc5f31_0_2535"/>
          <p:cNvSpPr/>
          <p:nvPr/>
        </p:nvSpPr>
        <p:spPr>
          <a:xfrm>
            <a:off x="8111539" y="3317071"/>
            <a:ext cx="2832000" cy="431700"/>
          </a:xfrm>
          <a:prstGeom prst="rect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/>
          </a:p>
        </p:txBody>
      </p:sp>
      <p:sp>
        <p:nvSpPr>
          <p:cNvPr id="3915" name="Google Shape;3915;g351d0bc5f31_0_2535"/>
          <p:cNvSpPr/>
          <p:nvPr/>
        </p:nvSpPr>
        <p:spPr>
          <a:xfrm>
            <a:off x="8111539" y="4129871"/>
            <a:ext cx="2832000" cy="1740000"/>
          </a:xfrm>
          <a:prstGeom prst="rect">
            <a:avLst/>
          </a:prstGeom>
          <a:solidFill>
            <a:srgbClr val="3333CC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sp>
        <p:nvSpPr>
          <p:cNvPr id="3916" name="Google Shape;3916;g351d0bc5f31_0_2535"/>
          <p:cNvSpPr/>
          <p:nvPr/>
        </p:nvSpPr>
        <p:spPr>
          <a:xfrm>
            <a:off x="7908339" y="3202771"/>
            <a:ext cx="3238500" cy="307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7" name="Google Shape;3917;g351d0bc5f31_0_2535"/>
          <p:cNvCxnSpPr/>
          <p:nvPr/>
        </p:nvCxnSpPr>
        <p:spPr>
          <a:xfrm flipH="1" rot="10800000">
            <a:off x="1567314" y="5094613"/>
            <a:ext cx="6544200" cy="8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8" name="Google Shape;3918;g351d0bc5f31_0_2535"/>
          <p:cNvSpPr txBox="1"/>
          <p:nvPr/>
        </p:nvSpPr>
        <p:spPr>
          <a:xfrm>
            <a:off x="11272252" y="3537734"/>
            <a:ext cx="79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endParaRPr/>
          </a:p>
        </p:txBody>
      </p:sp>
      <p:cxnSp>
        <p:nvCxnSpPr>
          <p:cNvPr id="3919" name="Google Shape;3919;g351d0bc5f31_0_2535"/>
          <p:cNvCxnSpPr/>
          <p:nvPr/>
        </p:nvCxnSpPr>
        <p:spPr>
          <a:xfrm rot="10800000">
            <a:off x="10384939" y="3977471"/>
            <a:ext cx="96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0" name="Google Shape;3920;g351d0bc5f31_0_2535"/>
          <p:cNvCxnSpPr/>
          <p:nvPr/>
        </p:nvCxnSpPr>
        <p:spPr>
          <a:xfrm>
            <a:off x="3614057" y="3531161"/>
            <a:ext cx="44250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1" name="Google Shape;3921;g351d0bc5f31_0_2535"/>
          <p:cNvSpPr txBox="1"/>
          <p:nvPr/>
        </p:nvSpPr>
        <p:spPr>
          <a:xfrm>
            <a:off x="889227" y="3300140"/>
            <a:ext cx="63792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487" lvl="0" marL="3460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 lines, e.g.,</a:t>
            </a:r>
            <a:endParaRPr/>
          </a:p>
          <a:p>
            <a:pPr indent="-223837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endParaRPr/>
          </a:p>
          <a:p>
            <a:pPr indent="-223837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From:</a:t>
            </a:r>
            <a:endParaRPr/>
          </a:p>
          <a:p>
            <a:pPr indent="-223837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Subject:</a:t>
            </a:r>
            <a:endParaRPr/>
          </a:p>
          <a:p>
            <a:pPr indent="0" lvl="1" marL="4032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lines, within the body of the email message area different from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SMTP MAIL FROM:, RCPT TO: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commands!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Body: the “message” , ASCII characters only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2" name="Google Shape;3922;g351d0bc5f31_0_2535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Processes communicating</a:t>
            </a:r>
            <a:endParaRPr sz="4400"/>
          </a:p>
        </p:txBody>
      </p:sp>
      <p:sp>
        <p:nvSpPr>
          <p:cNvPr id="1043" name="Google Shape;1043;p5"/>
          <p:cNvSpPr txBox="1"/>
          <p:nvPr/>
        </p:nvSpPr>
        <p:spPr>
          <a:xfrm>
            <a:off x="606042" y="1565977"/>
            <a:ext cx="53091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process: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running within a host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same host, two processes communicate using 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inter-process communication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(defined by OS)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processes in different hosts communicate by exchanging </a:t>
            </a: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endParaRPr/>
          </a:p>
          <a:p>
            <a:pPr indent="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5"/>
          <p:cNvSpPr/>
          <p:nvPr/>
        </p:nvSpPr>
        <p:spPr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applications with P2P architectures have client processes &amp; server processes</a:t>
            </a:r>
            <a:endParaRPr/>
          </a:p>
        </p:txBody>
      </p:sp>
      <p:grpSp>
        <p:nvGrpSpPr>
          <p:cNvPr id="1045" name="Google Shape;1045;p5"/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1046" name="Google Shape;1046;p5"/>
            <p:cNvSpPr txBox="1"/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2250" lvl="0" marL="3524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process:</a:t>
              </a: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 that initiates communication</a:t>
              </a:r>
              <a:endParaRPr/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1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server process:</a:t>
              </a: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 that waits to be contacted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6974010" y="1786951"/>
              <a:ext cx="4092575" cy="2062163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"/>
            <p:cNvSpPr txBox="1"/>
            <p:nvPr/>
          </p:nvSpPr>
          <p:spPr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clients, servers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351d0bc5f31_0_2550"/>
          <p:cNvSpPr txBox="1"/>
          <p:nvPr>
            <p:ph type="title"/>
          </p:nvPr>
        </p:nvSpPr>
        <p:spPr>
          <a:xfrm>
            <a:off x="798691" y="289325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Retrieving email: mail access protocols</a:t>
            </a:r>
            <a:endParaRPr sz="4400"/>
          </a:p>
        </p:txBody>
      </p:sp>
      <p:grpSp>
        <p:nvGrpSpPr>
          <p:cNvPr id="3929" name="Google Shape;3929;g351d0bc5f31_0_2550"/>
          <p:cNvGrpSpPr/>
          <p:nvPr/>
        </p:nvGrpSpPr>
        <p:grpSpPr>
          <a:xfrm>
            <a:off x="4451528" y="1694089"/>
            <a:ext cx="509008" cy="694896"/>
            <a:chOff x="4140" y="429"/>
            <a:chExt cx="1419" cy="2400"/>
          </a:xfrm>
        </p:grpSpPr>
        <p:sp>
          <p:nvSpPr>
            <p:cNvPr id="3930" name="Google Shape;3930;g351d0bc5f31_0_255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g351d0bc5f31_0_2550"/>
            <p:cNvSpPr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g351d0bc5f31_0_255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g351d0bc5f31_0_25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g351d0bc5f31_0_2550"/>
            <p:cNvSpPr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5" name="Google Shape;3935;g351d0bc5f31_0_2550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936" name="Google Shape;3936;g351d0bc5f31_0_2550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7" name="Google Shape;3937;g351d0bc5f31_0_2550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8" name="Google Shape;3938;g351d0bc5f31_0_2550"/>
            <p:cNvSpPr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9" name="Google Shape;3939;g351d0bc5f31_0_2550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940" name="Google Shape;3940;g351d0bc5f31_0_2550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1" name="Google Shape;3941;g351d0bc5f31_0_2550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2" name="Google Shape;3942;g351d0bc5f31_0_2550"/>
            <p:cNvSpPr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g351d0bc5f31_0_2550"/>
            <p:cNvSpPr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4" name="Google Shape;3944;g351d0bc5f31_0_2550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945" name="Google Shape;3945;g351d0bc5f31_0_2550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6" name="Google Shape;3946;g351d0bc5f31_0_2550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7" name="Google Shape;3947;g351d0bc5f31_0_25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8" name="Google Shape;3948;g351d0bc5f31_0_2550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949" name="Google Shape;3949;g351d0bc5f31_0_2550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0" name="Google Shape;3950;g351d0bc5f31_0_2550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51" name="Google Shape;3951;g351d0bc5f31_0_2550"/>
            <p:cNvSpPr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g351d0bc5f31_0_25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g351d0bc5f31_0_25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g351d0bc5f31_0_2550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g351d0bc5f31_0_25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g351d0bc5f31_0_2550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g351d0bc5f31_0_2550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g351d0bc5f31_0_2550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g351d0bc5f31_0_2550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g351d0bc5f31_0_2550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g351d0bc5f31_0_2550"/>
            <p:cNvSpPr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2" name="Google Shape;3962;g351d0bc5f31_0_2550"/>
          <p:cNvGrpSpPr/>
          <p:nvPr/>
        </p:nvGrpSpPr>
        <p:grpSpPr>
          <a:xfrm>
            <a:off x="6137453" y="1703614"/>
            <a:ext cx="509008" cy="694896"/>
            <a:chOff x="4140" y="429"/>
            <a:chExt cx="1419" cy="2400"/>
          </a:xfrm>
        </p:grpSpPr>
        <p:sp>
          <p:nvSpPr>
            <p:cNvPr id="3963" name="Google Shape;3963;g351d0bc5f31_0_2550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g351d0bc5f31_0_2550"/>
            <p:cNvSpPr/>
            <p:nvPr/>
          </p:nvSpPr>
          <p:spPr>
            <a:xfrm>
              <a:off x="4206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g351d0bc5f31_0_2550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g351d0bc5f31_0_25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g351d0bc5f31_0_2550"/>
            <p:cNvSpPr/>
            <p:nvPr/>
          </p:nvSpPr>
          <p:spPr>
            <a:xfrm>
              <a:off x="4211" y="692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8" name="Google Shape;3968;g351d0bc5f31_0_2550"/>
            <p:cNvGrpSpPr/>
            <p:nvPr/>
          </p:nvGrpSpPr>
          <p:grpSpPr>
            <a:xfrm>
              <a:off x="4751" y="670"/>
              <a:ext cx="494" cy="17"/>
              <a:chOff x="616" y="2570"/>
              <a:chExt cx="617" cy="16"/>
            </a:xfrm>
          </p:grpSpPr>
          <p:sp>
            <p:nvSpPr>
              <p:cNvPr id="3969" name="Google Shape;3969;g351d0bc5f31_0_2550"/>
              <p:cNvSpPr/>
              <p:nvPr/>
            </p:nvSpPr>
            <p:spPr>
              <a:xfrm>
                <a:off x="616" y="2570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0" name="Google Shape;3970;g351d0bc5f31_0_2550"/>
              <p:cNvSpPr/>
              <p:nvPr/>
            </p:nvSpPr>
            <p:spPr>
              <a:xfrm>
                <a:off x="633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1" name="Google Shape;3971;g351d0bc5f31_0_2550"/>
            <p:cNvSpPr/>
            <p:nvPr/>
          </p:nvSpPr>
          <p:spPr>
            <a:xfrm>
              <a:off x="4224" y="1021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72" name="Google Shape;3972;g351d0bc5f31_0_2550"/>
            <p:cNvGrpSpPr/>
            <p:nvPr/>
          </p:nvGrpSpPr>
          <p:grpSpPr>
            <a:xfrm>
              <a:off x="4746" y="994"/>
              <a:ext cx="494" cy="16"/>
              <a:chOff x="613" y="2568"/>
              <a:chExt cx="617" cy="17"/>
            </a:xfrm>
          </p:grpSpPr>
          <p:sp>
            <p:nvSpPr>
              <p:cNvPr id="3973" name="Google Shape;3973;g351d0bc5f31_0_2550"/>
              <p:cNvSpPr/>
              <p:nvPr/>
            </p:nvSpPr>
            <p:spPr>
              <a:xfrm>
                <a:off x="613" y="2568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4" name="Google Shape;3974;g351d0bc5f31_0_2550"/>
              <p:cNvSpPr/>
              <p:nvPr/>
            </p:nvSpPr>
            <p:spPr>
              <a:xfrm>
                <a:off x="630" y="2585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5" name="Google Shape;3975;g351d0bc5f31_0_2550"/>
            <p:cNvSpPr/>
            <p:nvPr/>
          </p:nvSpPr>
          <p:spPr>
            <a:xfrm>
              <a:off x="4215" y="1356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g351d0bc5f31_0_2550"/>
            <p:cNvSpPr/>
            <p:nvPr/>
          </p:nvSpPr>
          <p:spPr>
            <a:xfrm>
              <a:off x="4229" y="1657"/>
              <a:ext cx="600" cy="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77" name="Google Shape;3977;g351d0bc5f31_0_2550"/>
            <p:cNvGrpSpPr/>
            <p:nvPr/>
          </p:nvGrpSpPr>
          <p:grpSpPr>
            <a:xfrm>
              <a:off x="4733" y="1641"/>
              <a:ext cx="495" cy="5"/>
              <a:chOff x="612" y="2581"/>
              <a:chExt cx="616" cy="5"/>
            </a:xfrm>
          </p:grpSpPr>
          <p:sp>
            <p:nvSpPr>
              <p:cNvPr id="3978" name="Google Shape;3978;g351d0bc5f31_0_2550"/>
              <p:cNvSpPr/>
              <p:nvPr/>
            </p:nvSpPr>
            <p:spPr>
              <a:xfrm>
                <a:off x="612" y="258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9" name="Google Shape;3979;g351d0bc5f31_0_2550"/>
              <p:cNvSpPr/>
              <p:nvPr/>
            </p:nvSpPr>
            <p:spPr>
              <a:xfrm>
                <a:off x="628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0" name="Google Shape;3980;g351d0bc5f31_0_25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1" name="Google Shape;3981;g351d0bc5f31_0_2550"/>
            <p:cNvGrpSpPr/>
            <p:nvPr/>
          </p:nvGrpSpPr>
          <p:grpSpPr>
            <a:xfrm>
              <a:off x="4737" y="1328"/>
              <a:ext cx="495" cy="17"/>
              <a:chOff x="612" y="2569"/>
              <a:chExt cx="617" cy="17"/>
            </a:xfrm>
          </p:grpSpPr>
          <p:sp>
            <p:nvSpPr>
              <p:cNvPr id="3982" name="Google Shape;3982;g351d0bc5f31_0_2550"/>
              <p:cNvSpPr/>
              <p:nvPr/>
            </p:nvSpPr>
            <p:spPr>
              <a:xfrm>
                <a:off x="612" y="2569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3" name="Google Shape;3983;g351d0bc5f31_0_2550"/>
              <p:cNvSpPr/>
              <p:nvPr/>
            </p:nvSpPr>
            <p:spPr>
              <a:xfrm>
                <a:off x="629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4" name="Google Shape;3984;g351d0bc5f31_0_2550"/>
            <p:cNvSpPr/>
            <p:nvPr/>
          </p:nvSpPr>
          <p:spPr>
            <a:xfrm>
              <a:off x="5251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g351d0bc5f31_0_25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g351d0bc5f31_0_25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g351d0bc5f31_0_2550"/>
            <p:cNvSpPr/>
            <p:nvPr/>
          </p:nvSpPr>
          <p:spPr>
            <a:xfrm>
              <a:off x="5516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g351d0bc5f31_0_25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g351d0bc5f31_0_2550"/>
            <p:cNvSpPr/>
            <p:nvPr/>
          </p:nvSpPr>
          <p:spPr>
            <a:xfrm>
              <a:off x="4140" y="2677"/>
              <a:ext cx="1200" cy="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g351d0bc5f31_0_2550"/>
            <p:cNvSpPr/>
            <p:nvPr/>
          </p:nvSpPr>
          <p:spPr>
            <a:xfrm>
              <a:off x="4206" y="2710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g351d0bc5f31_0_2550"/>
            <p:cNvSpPr/>
            <p:nvPr/>
          </p:nvSpPr>
          <p:spPr>
            <a:xfrm>
              <a:off x="4308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g351d0bc5f31_0_2550"/>
            <p:cNvSpPr/>
            <p:nvPr/>
          </p:nvSpPr>
          <p:spPr>
            <a:xfrm>
              <a:off x="4485" y="2386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g351d0bc5f31_0_2550"/>
            <p:cNvSpPr/>
            <p:nvPr/>
          </p:nvSpPr>
          <p:spPr>
            <a:xfrm>
              <a:off x="4662" y="2381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g351d0bc5f31_0_2550"/>
            <p:cNvSpPr/>
            <p:nvPr/>
          </p:nvSpPr>
          <p:spPr>
            <a:xfrm>
              <a:off x="5060" y="1833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5" name="Google Shape;3995;g351d0bc5f31_0_2550"/>
          <p:cNvGrpSpPr/>
          <p:nvPr/>
        </p:nvGrpSpPr>
        <p:grpSpPr>
          <a:xfrm>
            <a:off x="4159429" y="2103665"/>
            <a:ext cx="1905001" cy="1074738"/>
            <a:chOff x="1716" y="1206"/>
            <a:chExt cx="1200" cy="677"/>
          </a:xfrm>
        </p:grpSpPr>
        <p:sp>
          <p:nvSpPr>
            <p:cNvPr id="3996" name="Google Shape;3996;g351d0bc5f31_0_2550"/>
            <p:cNvSpPr txBox="1"/>
            <p:nvPr/>
          </p:nvSpPr>
          <p:spPr>
            <a:xfrm>
              <a:off x="1716" y="158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sender’s e-mail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7" name="Google Shape;3997;g351d0bc5f31_0_2550"/>
            <p:cNvGrpSpPr/>
            <p:nvPr/>
          </p:nvGrpSpPr>
          <p:grpSpPr>
            <a:xfrm>
              <a:off x="1992" y="1206"/>
              <a:ext cx="600" cy="300"/>
              <a:chOff x="2070" y="2004"/>
              <a:chExt cx="600" cy="300"/>
            </a:xfrm>
          </p:grpSpPr>
          <p:sp>
            <p:nvSpPr>
              <p:cNvPr id="3998" name="Google Shape;3998;g351d0bc5f31_0_2550"/>
              <p:cNvSpPr/>
              <p:nvPr/>
            </p:nvSpPr>
            <p:spPr>
              <a:xfrm>
                <a:off x="2070" y="2004"/>
                <a:ext cx="600" cy="300"/>
              </a:xfrm>
              <a:prstGeom prst="rect">
                <a:avLst/>
              </a:prstGeom>
              <a:solidFill>
                <a:srgbClr val="CCCCFF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999" name="Google Shape;3999;g351d0bc5f31_0_2550"/>
              <p:cNvSpPr/>
              <p:nvPr/>
            </p:nvSpPr>
            <p:spPr>
              <a:xfrm>
                <a:off x="2094" y="2076"/>
                <a:ext cx="300" cy="0"/>
              </a:xfrm>
              <a:prstGeom prst="rect">
                <a:avLst/>
              </a:prstGeom>
              <a:solidFill>
                <a:srgbClr val="00FF00"/>
              </a:solidFill>
              <a:ln cap="flat" cmpd="sng" w="190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4000" name="Google Shape;4000;g351d0bc5f31_0_2550"/>
              <p:cNvCxnSpPr/>
              <p:nvPr/>
            </p:nvCxnSpPr>
            <p:spPr>
              <a:xfrm>
                <a:off x="2143" y="210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1" name="Google Shape;4001;g351d0bc5f31_0_2550"/>
              <p:cNvCxnSpPr/>
              <p:nvPr/>
            </p:nvCxnSpPr>
            <p:spPr>
              <a:xfrm>
                <a:off x="2252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2" name="Google Shape;4002;g351d0bc5f31_0_2550"/>
              <p:cNvCxnSpPr/>
              <p:nvPr/>
            </p:nvCxnSpPr>
            <p:spPr>
              <a:xfrm>
                <a:off x="2307" y="2105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3" name="Google Shape;4003;g351d0bc5f31_0_2550"/>
              <p:cNvCxnSpPr/>
              <p:nvPr/>
            </p:nvCxnSpPr>
            <p:spPr>
              <a:xfrm>
                <a:off x="2364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4" name="Google Shape;4004;g351d0bc5f31_0_2550"/>
              <p:cNvCxnSpPr/>
              <p:nvPr/>
            </p:nvCxnSpPr>
            <p:spPr>
              <a:xfrm>
                <a:off x="2425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5" name="Google Shape;4005;g351d0bc5f31_0_2550"/>
              <p:cNvCxnSpPr/>
              <p:nvPr/>
            </p:nvCxnSpPr>
            <p:spPr>
              <a:xfrm>
                <a:off x="2481" y="2103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6" name="Google Shape;4006;g351d0bc5f31_0_2550"/>
              <p:cNvCxnSpPr/>
              <p:nvPr/>
            </p:nvCxnSpPr>
            <p:spPr>
              <a:xfrm>
                <a:off x="2196" y="2104"/>
                <a:ext cx="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07" name="Google Shape;4007;g351d0bc5f31_0_2550"/>
              <p:cNvSpPr/>
              <p:nvPr/>
            </p:nvSpPr>
            <p:spPr>
              <a:xfrm>
                <a:off x="2102" y="224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08" name="Google Shape;4008;g351d0bc5f31_0_2550"/>
              <p:cNvSpPr/>
              <p:nvPr/>
            </p:nvSpPr>
            <p:spPr>
              <a:xfrm>
                <a:off x="2188" y="2243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09" name="Google Shape;4009;g351d0bc5f31_0_2550"/>
              <p:cNvSpPr/>
              <p:nvPr/>
            </p:nvSpPr>
            <p:spPr>
              <a:xfrm>
                <a:off x="2274" y="2242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10" name="Google Shape;4010;g351d0bc5f31_0_2550"/>
              <p:cNvSpPr/>
              <p:nvPr/>
            </p:nvSpPr>
            <p:spPr>
              <a:xfrm>
                <a:off x="2371" y="224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11" name="Google Shape;4011;g351d0bc5f31_0_2550"/>
              <p:cNvSpPr/>
              <p:nvPr/>
            </p:nvSpPr>
            <p:spPr>
              <a:xfrm>
                <a:off x="2467" y="2240"/>
                <a:ext cx="0" cy="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204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sp>
        <p:nvSpPr>
          <p:cNvPr id="4012" name="Google Shape;4012;g351d0bc5f31_0_2550"/>
          <p:cNvSpPr txBox="1"/>
          <p:nvPr/>
        </p:nvSpPr>
        <p:spPr>
          <a:xfrm>
            <a:off x="3510141" y="1582964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4013" name="Google Shape;4013;g351d0bc5f31_0_2550"/>
          <p:cNvSpPr/>
          <p:nvPr/>
        </p:nvSpPr>
        <p:spPr>
          <a:xfrm>
            <a:off x="5270678" y="1573439"/>
            <a:ext cx="8574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4" name="Google Shape;4014;g351d0bc5f31_0_2550"/>
          <p:cNvSpPr txBox="1"/>
          <p:nvPr/>
        </p:nvSpPr>
        <p:spPr>
          <a:xfrm>
            <a:off x="5111928" y="1594077"/>
            <a:ext cx="8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</p:txBody>
      </p:sp>
      <p:sp>
        <p:nvSpPr>
          <p:cNvPr id="4015" name="Google Shape;4015;g351d0bc5f31_0_2550"/>
          <p:cNvSpPr txBox="1"/>
          <p:nvPr/>
        </p:nvSpPr>
        <p:spPr>
          <a:xfrm>
            <a:off x="5734133" y="2714852"/>
            <a:ext cx="1792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receiver’s e-mail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6" name="Google Shape;4016;g351d0bc5f31_0_2550"/>
          <p:cNvGrpSpPr/>
          <p:nvPr/>
        </p:nvGrpSpPr>
        <p:grpSpPr>
          <a:xfrm>
            <a:off x="6289853" y="2116364"/>
            <a:ext cx="952500" cy="476250"/>
            <a:chOff x="2070" y="2004"/>
            <a:chExt cx="600" cy="300"/>
          </a:xfrm>
        </p:grpSpPr>
        <p:sp>
          <p:nvSpPr>
            <p:cNvPr id="4017" name="Google Shape;4017;g351d0bc5f31_0_2550"/>
            <p:cNvSpPr/>
            <p:nvPr/>
          </p:nvSpPr>
          <p:spPr>
            <a:xfrm>
              <a:off x="2070" y="2004"/>
              <a:ext cx="600" cy="3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8" name="Google Shape;4018;g351d0bc5f31_0_2550"/>
            <p:cNvSpPr/>
            <p:nvPr/>
          </p:nvSpPr>
          <p:spPr>
            <a:xfrm>
              <a:off x="2094" y="2076"/>
              <a:ext cx="300" cy="0"/>
            </a:xfrm>
            <a:prstGeom prst="rect">
              <a:avLst/>
            </a:prstGeom>
            <a:solidFill>
              <a:srgbClr val="00FF00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019" name="Google Shape;4019;g351d0bc5f31_0_2550"/>
            <p:cNvCxnSpPr/>
            <p:nvPr/>
          </p:nvCxnSpPr>
          <p:spPr>
            <a:xfrm>
              <a:off x="2143" y="210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0" name="Google Shape;4020;g351d0bc5f31_0_2550"/>
            <p:cNvCxnSpPr/>
            <p:nvPr/>
          </p:nvCxnSpPr>
          <p:spPr>
            <a:xfrm>
              <a:off x="2252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1" name="Google Shape;4021;g351d0bc5f31_0_2550"/>
            <p:cNvCxnSpPr/>
            <p:nvPr/>
          </p:nvCxnSpPr>
          <p:spPr>
            <a:xfrm>
              <a:off x="2307" y="2105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2" name="Google Shape;4022;g351d0bc5f31_0_2550"/>
            <p:cNvCxnSpPr/>
            <p:nvPr/>
          </p:nvCxnSpPr>
          <p:spPr>
            <a:xfrm>
              <a:off x="2364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3" name="Google Shape;4023;g351d0bc5f31_0_2550"/>
            <p:cNvCxnSpPr/>
            <p:nvPr/>
          </p:nvCxnSpPr>
          <p:spPr>
            <a:xfrm>
              <a:off x="2425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4" name="Google Shape;4024;g351d0bc5f31_0_2550"/>
            <p:cNvCxnSpPr/>
            <p:nvPr/>
          </p:nvCxnSpPr>
          <p:spPr>
            <a:xfrm>
              <a:off x="2481" y="210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5" name="Google Shape;4025;g351d0bc5f31_0_2550"/>
            <p:cNvCxnSpPr/>
            <p:nvPr/>
          </p:nvCxnSpPr>
          <p:spPr>
            <a:xfrm>
              <a:off x="2196" y="210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6" name="Google Shape;4026;g351d0bc5f31_0_2550"/>
            <p:cNvSpPr/>
            <p:nvPr/>
          </p:nvSpPr>
          <p:spPr>
            <a:xfrm>
              <a:off x="2102" y="224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7" name="Google Shape;4027;g351d0bc5f31_0_2550"/>
            <p:cNvSpPr/>
            <p:nvPr/>
          </p:nvSpPr>
          <p:spPr>
            <a:xfrm>
              <a:off x="2188" y="2243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8" name="Google Shape;4028;g351d0bc5f31_0_2550"/>
            <p:cNvSpPr/>
            <p:nvPr/>
          </p:nvSpPr>
          <p:spPr>
            <a:xfrm>
              <a:off x="2274" y="2242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9" name="Google Shape;4029;g351d0bc5f31_0_2550"/>
            <p:cNvSpPr/>
            <p:nvPr/>
          </p:nvSpPr>
          <p:spPr>
            <a:xfrm>
              <a:off x="2371" y="224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30" name="Google Shape;4030;g351d0bc5f31_0_2550"/>
            <p:cNvSpPr/>
            <p:nvPr/>
          </p:nvSpPr>
          <p:spPr>
            <a:xfrm>
              <a:off x="2467" y="2240"/>
              <a:ext cx="0" cy="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descr="Alice" id="4031" name="Google Shape;4031;g351d0bc5f31_0_2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4032" name="Google Shape;4032;g351d0bc5f31_0_25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3" name="Google Shape;4033;g351d0bc5f31_0_2550"/>
          <p:cNvCxnSpPr/>
          <p:nvPr/>
        </p:nvCxnSpPr>
        <p:spPr>
          <a:xfrm>
            <a:off x="3492678" y="2021114"/>
            <a:ext cx="903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4" name="Google Shape;4034;g351d0bc5f31_0_2550"/>
          <p:cNvCxnSpPr/>
          <p:nvPr/>
        </p:nvCxnSpPr>
        <p:spPr>
          <a:xfrm>
            <a:off x="5123041" y="2017939"/>
            <a:ext cx="903300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35" name="Google Shape;4035;g351d0bc5f31_0_2550"/>
          <p:cNvGrpSpPr/>
          <p:nvPr/>
        </p:nvGrpSpPr>
        <p:grpSpPr>
          <a:xfrm>
            <a:off x="6699252" y="1424214"/>
            <a:ext cx="1816279" cy="1182525"/>
            <a:chOff x="6699252" y="1424214"/>
            <a:chExt cx="1816279" cy="1182525"/>
          </a:xfrm>
        </p:grpSpPr>
        <p:sp>
          <p:nvSpPr>
            <p:cNvPr id="4036" name="Google Shape;4036;g351d0bc5f31_0_2550"/>
            <p:cNvSpPr txBox="1"/>
            <p:nvPr/>
          </p:nvSpPr>
          <p:spPr>
            <a:xfrm>
              <a:off x="6699252" y="1424214"/>
              <a:ext cx="1786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e-mail access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protocol</a:t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7" name="Google Shape;4037;g351d0bc5f31_0_2550"/>
            <p:cNvCxnSpPr/>
            <p:nvPr/>
          </p:nvCxnSpPr>
          <p:spPr>
            <a:xfrm>
              <a:off x="6742291" y="2014764"/>
              <a:ext cx="1697100" cy="15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38" name="Google Shape;4038;g351d0bc5f31_0_2550"/>
            <p:cNvSpPr txBox="1"/>
            <p:nvPr/>
          </p:nvSpPr>
          <p:spPr>
            <a:xfrm>
              <a:off x="7064731" y="2043339"/>
              <a:ext cx="14508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(e.g.,</a:t>
              </a: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IMAP, HTTP</a:t>
              </a:r>
              <a:r>
                <a:rPr b="0" i="1" lang="en-US" sz="1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  <p:grpSp>
        <p:nvGrpSpPr>
          <p:cNvPr id="4039" name="Google Shape;4039;g351d0bc5f31_0_2550"/>
          <p:cNvGrpSpPr/>
          <p:nvPr/>
        </p:nvGrpSpPr>
        <p:grpSpPr>
          <a:xfrm>
            <a:off x="2556053" y="1535339"/>
            <a:ext cx="912865" cy="1054139"/>
            <a:chOff x="3574" y="550"/>
            <a:chExt cx="575" cy="664"/>
          </a:xfrm>
        </p:grpSpPr>
        <p:grpSp>
          <p:nvGrpSpPr>
            <p:cNvPr id="4040" name="Google Shape;4040;g351d0bc5f31_0_2550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4041" name="Google Shape;4041;g351d0bc5f31_0_255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2" name="Google Shape;4042;g351d0bc5f31_0_25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3" name="Google Shape;4043;g351d0bc5f31_0_2550"/>
            <p:cNvSpPr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g351d0bc5f31_0_2550"/>
            <p:cNvSpPr txBox="1"/>
            <p:nvPr/>
          </p:nvSpPr>
          <p:spPr>
            <a:xfrm>
              <a:off x="3574" y="550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5" name="Google Shape;4045;g351d0bc5f31_0_2550"/>
          <p:cNvGrpSpPr/>
          <p:nvPr/>
        </p:nvGrpSpPr>
        <p:grpSpPr>
          <a:xfrm>
            <a:off x="8456791" y="1538514"/>
            <a:ext cx="912864" cy="1054139"/>
            <a:chOff x="3574" y="550"/>
            <a:chExt cx="575" cy="664"/>
          </a:xfrm>
        </p:grpSpPr>
        <p:grpSp>
          <p:nvGrpSpPr>
            <p:cNvPr id="4046" name="Google Shape;4046;g351d0bc5f31_0_2550"/>
            <p:cNvGrpSpPr/>
            <p:nvPr/>
          </p:nvGrpSpPr>
          <p:grpSpPr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descr="desktop_computer_stylized_medium" id="4047" name="Google Shape;4047;g351d0bc5f31_0_255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8" name="Google Shape;4048;g351d0bc5f31_0_25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9" name="Google Shape;4049;g351d0bc5f31_0_2550"/>
            <p:cNvSpPr/>
            <p:nvPr/>
          </p:nvSpPr>
          <p:spPr>
            <a:xfrm>
              <a:off x="3611" y="576"/>
              <a:ext cx="300" cy="300"/>
            </a:xfrm>
            <a:prstGeom prst="rect">
              <a:avLst/>
            </a:prstGeom>
            <a:solidFill>
              <a:srgbClr val="CCCC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g351d0bc5f31_0_2550"/>
            <p:cNvSpPr txBox="1"/>
            <p:nvPr/>
          </p:nvSpPr>
          <p:spPr>
            <a:xfrm>
              <a:off x="3574" y="550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1" name="Google Shape;4051;g351d0bc5f31_0_2550"/>
          <p:cNvSpPr txBox="1"/>
          <p:nvPr/>
        </p:nvSpPr>
        <p:spPr>
          <a:xfrm>
            <a:off x="478971" y="3418624"/>
            <a:ext cx="112485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SMTP: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delivery/storage of e-mail messages to receiver’s server</a:t>
            </a:r>
            <a:endParaRPr/>
          </a:p>
          <a:p>
            <a:pPr indent="-222250" lvl="0" marL="3524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access protocol: retrieval from server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IMAP: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Internet Mail Access Protocol [RFC 3501]: messages stored on server, IMAP provides retrieval, deletion, folders of stored messages on server</a:t>
            </a:r>
            <a:endParaRPr/>
          </a:p>
          <a:p>
            <a:pPr indent="-288925" lvl="0" marL="3460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HTTP: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gmail, Hotmail, Yahoo!Mail, etc. provides web-based interface on top of STMP (to send), IMAP (or POP) to retrieve e-mail messages</a:t>
            </a:r>
            <a:endParaRPr/>
          </a:p>
          <a:p>
            <a:pPr indent="-920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2" name="Google Shape;4052;g351d0bc5f31_0_2550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Layer: 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1d0bc5f31_0_2679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059" name="Google Shape;4059;g351d0bc5f31_0_2679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4060" name="Google Shape;4060;g351d0bc5f31_0_2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314" y="858838"/>
            <a:ext cx="3317875" cy="163512"/>
          </a:xfrm>
          <a:prstGeom prst="rect">
            <a:avLst/>
          </a:prstGeom>
          <a:noFill/>
          <a:ln>
            <a:noFill/>
          </a:ln>
        </p:spPr>
      </p:pic>
      <p:sp>
        <p:nvSpPr>
          <p:cNvPr id="4061" name="Google Shape;4061;g351d0bc5f31_0_2679"/>
          <p:cNvSpPr txBox="1"/>
          <p:nvPr>
            <p:ph type="title"/>
          </p:nvPr>
        </p:nvSpPr>
        <p:spPr>
          <a:xfrm>
            <a:off x="1927225" y="131764"/>
            <a:ext cx="7772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POP3 protocol</a:t>
            </a:r>
            <a:endParaRPr/>
          </a:p>
        </p:txBody>
      </p:sp>
      <p:sp>
        <p:nvSpPr>
          <p:cNvPr id="4062" name="Google Shape;4062;g351d0bc5f31_0_2679"/>
          <p:cNvSpPr txBox="1"/>
          <p:nvPr>
            <p:ph idx="1" type="body"/>
          </p:nvPr>
        </p:nvSpPr>
        <p:spPr>
          <a:xfrm>
            <a:off x="2019301" y="1438275"/>
            <a:ext cx="397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authorization phase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client commands: 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2000"/>
              <a:t> declare username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lang="en-US" sz="2000"/>
              <a:t> password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server responses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-ERR</a:t>
            </a:r>
            <a:endParaRPr sz="1800"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transaction phase,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chemeClr val="dk2"/>
                </a:solidFill>
              </a:rPr>
              <a:t>client:</a:t>
            </a:r>
            <a:endParaRPr sz="2400"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en-US" sz="2000"/>
              <a:t> list message numbers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lang="en-US" sz="2000"/>
              <a:t> retrieve message by number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lang="en-US" sz="2000"/>
              <a:t> delete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 sz="2000"/>
          </a:p>
        </p:txBody>
      </p:sp>
      <p:sp>
        <p:nvSpPr>
          <p:cNvPr id="4063" name="Google Shape;4063;g351d0bc5f31_0_2679"/>
          <p:cNvSpPr txBox="1"/>
          <p:nvPr/>
        </p:nvSpPr>
        <p:spPr>
          <a:xfrm>
            <a:off x="5864225" y="2309813"/>
            <a:ext cx="4324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list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+OK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4" name="Google Shape;4064;g351d0bc5f31_0_2679"/>
          <p:cNvSpPr txBox="1"/>
          <p:nvPr/>
        </p:nvSpPr>
        <p:spPr>
          <a:xfrm>
            <a:off x="6513513" y="590550"/>
            <a:ext cx="3981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POP3 server ready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user bob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pass hungry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 successfully logged 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5" name="Google Shape;4065;g351d0bc5f31_0_2679"/>
          <p:cNvSpPr/>
          <p:nvPr/>
        </p:nvSpPr>
        <p:spPr>
          <a:xfrm>
            <a:off x="6496051" y="847726"/>
            <a:ext cx="371475" cy="1457325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6" name="Google Shape;4066;g351d0bc5f31_0_2679"/>
          <p:cNvCxnSpPr/>
          <p:nvPr/>
        </p:nvCxnSpPr>
        <p:spPr>
          <a:xfrm flipH="1" rot="10800000">
            <a:off x="5010151" y="1449314"/>
            <a:ext cx="1400100" cy="238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7" name="Google Shape;4067;g351d0bc5f31_0_2679"/>
          <p:cNvSpPr/>
          <p:nvPr/>
        </p:nvSpPr>
        <p:spPr>
          <a:xfrm>
            <a:off x="6497639" y="2428876"/>
            <a:ext cx="371475" cy="3895726"/>
          </a:xfrm>
          <a:custGeom>
            <a:rect b="b" l="l" r="r" t="t"/>
            <a:pathLst>
              <a:path extrusionOk="0" h="918" w="234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68" name="Google Shape;4068;g351d0bc5f31_0_2679"/>
          <p:cNvCxnSpPr/>
          <p:nvPr/>
        </p:nvCxnSpPr>
        <p:spPr>
          <a:xfrm flipH="1" rot="10800000">
            <a:off x="4676775" y="3941913"/>
            <a:ext cx="1733700" cy="323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3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g351d0bc5f31_0_2694"/>
          <p:cNvSpPr txBox="1"/>
          <p:nvPr>
            <p:ph idx="11" type="ftr"/>
          </p:nvPr>
        </p:nvSpPr>
        <p:spPr>
          <a:xfrm>
            <a:off x="7100888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4075" name="Google Shape;4075;g351d0bc5f31_0_2694"/>
          <p:cNvSpPr txBox="1"/>
          <p:nvPr>
            <p:ph idx="4294967295" type="sldNum"/>
          </p:nvPr>
        </p:nvSpPr>
        <p:spPr>
          <a:xfrm>
            <a:off x="9848851" y="6462714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4076" name="Google Shape;4076;g351d0bc5f31_0_26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6" y="957264"/>
            <a:ext cx="59420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77" name="Google Shape;4077;g351d0bc5f31_0_2694"/>
          <p:cNvSpPr txBox="1"/>
          <p:nvPr>
            <p:ph type="title"/>
          </p:nvPr>
        </p:nvSpPr>
        <p:spPr>
          <a:xfrm>
            <a:off x="1905000" y="293689"/>
            <a:ext cx="7772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POP3 (more) and IMAP</a:t>
            </a:r>
            <a:endParaRPr/>
          </a:p>
        </p:txBody>
      </p:sp>
      <p:sp>
        <p:nvSpPr>
          <p:cNvPr id="4078" name="Google Shape;4078;g351d0bc5f31_0_2694"/>
          <p:cNvSpPr txBox="1"/>
          <p:nvPr>
            <p:ph idx="1" type="body"/>
          </p:nvPr>
        </p:nvSpPr>
        <p:spPr>
          <a:xfrm>
            <a:off x="2044700" y="13430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more about POP3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previous example uses POP3 “download and delete” mode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Bob cannot re-read e-mail if he changes client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POP3 “download-and-keep”: copies of messages on different clients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POP3 is stateless across sessions</a:t>
            </a:r>
            <a:endParaRPr/>
          </a:p>
        </p:txBody>
      </p:sp>
      <p:sp>
        <p:nvSpPr>
          <p:cNvPr id="4079" name="Google Shape;4079;g351d0bc5f31_0_2694"/>
          <p:cNvSpPr txBox="1"/>
          <p:nvPr>
            <p:ph idx="2" type="body"/>
          </p:nvPr>
        </p:nvSpPr>
        <p:spPr>
          <a:xfrm>
            <a:off x="6007100" y="13811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IMAP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keeps all messages in one place: at server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allows user to organize messages in folders</a:t>
            </a:r>
            <a:endParaRPr/>
          </a:p>
          <a:p>
            <a:pPr indent="-2222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keeps user state across sessions:</a:t>
            </a:r>
            <a:endParaRPr/>
          </a:p>
          <a:p>
            <a:pPr indent="-231775" lvl="1" marL="6953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names of folders and mappings between message IDs and folder name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4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p33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DNS: Domain Name System</a:t>
            </a:r>
            <a:endParaRPr sz="4400"/>
          </a:p>
        </p:txBody>
      </p:sp>
      <p:sp>
        <p:nvSpPr>
          <p:cNvPr id="4086" name="Google Shape;4086;p33"/>
          <p:cNvSpPr txBox="1"/>
          <p:nvPr/>
        </p:nvSpPr>
        <p:spPr>
          <a:xfrm>
            <a:off x="753721" y="1340962"/>
            <a:ext cx="490197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people: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many identifiers: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SSN, name, passport #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Internet hosts, routers: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address (32 bit) - used for addressing datagrams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“name”, e.g., cs.umass.edu - used by humans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to map between IP address and name, and vice versa ?</a:t>
            </a:r>
            <a:endParaRPr/>
          </a:p>
        </p:txBody>
      </p:sp>
      <p:sp>
        <p:nvSpPr>
          <p:cNvPr id="4087" name="Google Shape;4087;p33"/>
          <p:cNvSpPr txBox="1"/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Domain Name System (DNS):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distributed database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implemented in hierarchy of many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name servers</a:t>
            </a:r>
            <a:endParaRPr b="0" i="0" sz="2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application-layer protocol: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hosts, DNS servers communicate to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names (address/name translation)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Internet function,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implemented as application-layer protocol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at network’s “edge”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p34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DNS: services, structure</a:t>
            </a:r>
            <a:endParaRPr sz="4400"/>
          </a:p>
        </p:txBody>
      </p:sp>
      <p:sp>
        <p:nvSpPr>
          <p:cNvPr id="4094" name="Google Shape;4094;p34"/>
          <p:cNvSpPr txBox="1"/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 Why not centralize DNS?</a:t>
            </a:r>
            <a:endParaRPr/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endParaRPr/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 volume</a:t>
            </a:r>
            <a:endParaRPr/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distant centralized database</a:t>
            </a:r>
            <a:endParaRPr/>
          </a:p>
          <a:p>
            <a:pPr indent="-233362" lvl="0" marL="58261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5" name="Google Shape;4095;p34"/>
          <p:cNvSpPr txBox="1"/>
          <p:nvPr/>
        </p:nvSpPr>
        <p:spPr>
          <a:xfrm>
            <a:off x="731837" y="1300163"/>
            <a:ext cx="5808663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 services: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hostname-to-IP-address translation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aliasing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canonical, alias names</a:t>
            </a:r>
            <a:endParaRPr/>
          </a:p>
          <a:p>
            <a:pPr indent="-2873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 aliasing</a:t>
            </a:r>
            <a:endParaRPr/>
          </a:p>
          <a:p>
            <a:pPr indent="-287338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distribution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replicated Web servers: many IP addresses correspond to one name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6" name="Google Shape;4096;p34"/>
          <p:cNvSpPr txBox="1"/>
          <p:nvPr/>
        </p:nvSpPr>
        <p:spPr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1788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1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doesn‘t scale!</a:t>
            </a:r>
            <a:endParaRPr/>
          </a:p>
          <a:p>
            <a:pPr indent="-292100" lvl="0" marL="466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Comcast DNS servers alone: 600B DNS queries/day</a:t>
            </a:r>
            <a:endParaRPr/>
          </a:p>
          <a:p>
            <a:pPr indent="-292100" lvl="0" marL="466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Akamai DNS servers alone: 2.2T DNS queries/day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Google Shape;4102;p35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DNS: a distributed, hierarchical </a:t>
            </a:r>
            <a:r>
              <a:rPr lang="en-US"/>
              <a:t>d</a:t>
            </a:r>
            <a:r>
              <a:rPr lang="en-US" sz="4400"/>
              <a:t>atabase</a:t>
            </a:r>
            <a:endParaRPr sz="4400"/>
          </a:p>
        </p:txBody>
      </p:sp>
      <p:sp>
        <p:nvSpPr>
          <p:cNvPr id="4103" name="Google Shape;4103;p35"/>
          <p:cNvSpPr txBox="1"/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Client wants IP address for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www.amazon.com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; 1</a:t>
            </a:r>
            <a:r>
              <a:rPr b="0" baseline="3000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approximation: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queries root server to find .com DNS server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queries .com DNS server to get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amazon.com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  <a:endParaRPr/>
          </a:p>
          <a:p>
            <a:pPr indent="-2159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queries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amazon.com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server to get 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www.amazon.com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4" name="Google Shape;4104;p35"/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4105" name="Google Shape;4105;p35"/>
            <p:cNvSpPr txBox="1"/>
            <p:nvPr/>
          </p:nvSpPr>
          <p:spPr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.com DNS servers</a:t>
              </a:r>
              <a:endParaRPr/>
            </a:p>
          </p:txBody>
        </p:sp>
        <p:sp>
          <p:nvSpPr>
            <p:cNvPr id="4106" name="Google Shape;4106;p35"/>
            <p:cNvSpPr txBox="1"/>
            <p:nvPr/>
          </p:nvSpPr>
          <p:spPr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.org DNS servers</a:t>
              </a:r>
              <a:endParaRPr/>
            </a:p>
          </p:txBody>
        </p:sp>
        <p:sp>
          <p:nvSpPr>
            <p:cNvPr id="4107" name="Google Shape;4107;p35"/>
            <p:cNvSpPr txBox="1"/>
            <p:nvPr/>
          </p:nvSpPr>
          <p:spPr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.edu DNS servers</a:t>
              </a:r>
              <a:endParaRPr/>
            </a:p>
          </p:txBody>
        </p:sp>
        <p:cxnSp>
          <p:nvCxnSpPr>
            <p:cNvPr id="4108" name="Google Shape;4108;p35"/>
            <p:cNvCxnSpPr/>
            <p:nvPr/>
          </p:nvCxnSpPr>
          <p:spPr>
            <a:xfrm flipH="1">
              <a:off x="2538547" y="1831861"/>
              <a:ext cx="2075302" cy="60110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9" name="Google Shape;4109;p35"/>
            <p:cNvCxnSpPr/>
            <p:nvPr/>
          </p:nvCxnSpPr>
          <p:spPr>
            <a:xfrm>
              <a:off x="4901588" y="1815164"/>
              <a:ext cx="0" cy="61640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0" name="Google Shape;4110;p35"/>
            <p:cNvCxnSpPr/>
            <p:nvPr/>
          </p:nvCxnSpPr>
          <p:spPr>
            <a:xfrm>
              <a:off x="5257908" y="1831861"/>
              <a:ext cx="2146864" cy="601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1" name="Google Shape;4111;p35"/>
            <p:cNvSpPr txBox="1"/>
            <p:nvPr/>
          </p:nvSpPr>
          <p:spPr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12" name="Google Shape;4112;p35"/>
            <p:cNvSpPr txBox="1"/>
            <p:nvPr/>
          </p:nvSpPr>
          <p:spPr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13" name="Google Shape;4113;p35"/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Top Level Domain</a:t>
              </a:r>
              <a:endParaRPr/>
            </a:p>
          </p:txBody>
        </p:sp>
      </p:grpSp>
      <p:grpSp>
        <p:nvGrpSpPr>
          <p:cNvPr id="4114" name="Google Shape;4114;p35"/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4115" name="Google Shape;4115;p35"/>
            <p:cNvSpPr txBox="1"/>
            <p:nvPr/>
          </p:nvSpPr>
          <p:spPr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4116" name="Google Shape;4116;p35"/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/>
            </a:p>
          </p:txBody>
        </p:sp>
      </p:grpSp>
      <p:grpSp>
        <p:nvGrpSpPr>
          <p:cNvPr id="4117" name="Google Shape;4117;p35"/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4118" name="Google Shape;4118;p35"/>
            <p:cNvSpPr txBox="1"/>
            <p:nvPr/>
          </p:nvSpPr>
          <p:spPr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nyu.edu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19" name="Google Shape;4119;p35"/>
            <p:cNvSpPr txBox="1"/>
            <p:nvPr/>
          </p:nvSpPr>
          <p:spPr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20" name="Google Shape;4120;p35"/>
            <p:cNvCxnSpPr/>
            <p:nvPr/>
          </p:nvCxnSpPr>
          <p:spPr>
            <a:xfrm flipH="1">
              <a:off x="6774130" y="2766905"/>
              <a:ext cx="559079" cy="42021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1" name="Google Shape;4121;p35"/>
            <p:cNvCxnSpPr/>
            <p:nvPr/>
          </p:nvCxnSpPr>
          <p:spPr>
            <a:xfrm>
              <a:off x="7762582" y="2766905"/>
              <a:ext cx="500935" cy="42021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2" name="Google Shape;4122;p35"/>
            <p:cNvSpPr txBox="1"/>
            <p:nvPr/>
          </p:nvSpPr>
          <p:spPr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23" name="Google Shape;4123;p35"/>
            <p:cNvSpPr txBox="1"/>
            <p:nvPr/>
          </p:nvSpPr>
          <p:spPr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24" name="Google Shape;4124;p35"/>
            <p:cNvCxnSpPr/>
            <p:nvPr/>
          </p:nvCxnSpPr>
          <p:spPr>
            <a:xfrm flipH="1">
              <a:off x="1666383" y="2773863"/>
              <a:ext cx="369738" cy="41325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5" name="Google Shape;4125;p35"/>
            <p:cNvCxnSpPr/>
            <p:nvPr/>
          </p:nvCxnSpPr>
          <p:spPr>
            <a:xfrm>
              <a:off x="2538547" y="2773863"/>
              <a:ext cx="429373" cy="42577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6" name="Google Shape;4126;p35"/>
            <p:cNvSpPr txBox="1"/>
            <p:nvPr/>
          </p:nvSpPr>
          <p:spPr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127" name="Google Shape;4127;p35"/>
            <p:cNvCxnSpPr/>
            <p:nvPr/>
          </p:nvCxnSpPr>
          <p:spPr>
            <a:xfrm>
              <a:off x="4904570" y="2766905"/>
              <a:ext cx="0" cy="41743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8" name="Google Shape;4128;p35"/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Authoritative</a:t>
              </a:r>
              <a:endParaRPr/>
            </a:p>
          </p:txBody>
        </p:sp>
        <p:sp>
          <p:nvSpPr>
            <p:cNvPr id="4129" name="Google Shape;4129;p35"/>
            <p:cNvSpPr txBox="1"/>
            <p:nvPr/>
          </p:nvSpPr>
          <p:spPr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30" name="Google Shape;4130;p35"/>
            <p:cNvSpPr txBox="1"/>
            <p:nvPr/>
          </p:nvSpPr>
          <p:spPr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31" name="Google Shape;4131;p35"/>
            <p:cNvSpPr txBox="1"/>
            <p:nvPr/>
          </p:nvSpPr>
          <p:spPr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32" name="Google Shape;4132;p35"/>
            <p:cNvSpPr txBox="1"/>
            <p:nvPr/>
          </p:nvSpPr>
          <p:spPr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8" name="Google Shape;41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464" y="1529543"/>
            <a:ext cx="7122656" cy="21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39" name="Google Shape;4139;p36"/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0" name="Google Shape;4140;p3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DNS: root </a:t>
            </a:r>
            <a:r>
              <a:rPr lang="en-US"/>
              <a:t>n</a:t>
            </a:r>
            <a:r>
              <a:rPr lang="en-US" sz="4400"/>
              <a:t>ame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4141" name="Google Shape;4141;p36"/>
          <p:cNvSpPr txBox="1"/>
          <p:nvPr/>
        </p:nvSpPr>
        <p:spPr>
          <a:xfrm>
            <a:off x="651717" y="1432390"/>
            <a:ext cx="5444283" cy="245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official, contact-of-last-resort by name servers that can not resolve name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6" name="Shape 4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" name="Google Shape;4147;p3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DNS: root </a:t>
            </a:r>
            <a:r>
              <a:rPr lang="en-US"/>
              <a:t>n</a:t>
            </a:r>
            <a:r>
              <a:rPr lang="en-US" sz="4400"/>
              <a:t>ame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pic>
        <p:nvPicPr>
          <p:cNvPr id="4148" name="Google Shape;41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2856025"/>
            <a:ext cx="62611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9" name="Google Shape;4149;p37"/>
          <p:cNvSpPr txBox="1"/>
          <p:nvPr/>
        </p:nvSpPr>
        <p:spPr>
          <a:xfrm>
            <a:off x="651717" y="1432390"/>
            <a:ext cx="5444283" cy="2455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4032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official, contact-of-last-resort by name servers that can not resolve name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incredibly important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function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 couldn’t function without it!</a:t>
            </a:r>
            <a:endParaRPr/>
          </a:p>
          <a:p>
            <a:pPr indent="-317500" lvl="1" marL="635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DNSSEC – provides security (authentication, message integrity)</a:t>
            </a:r>
            <a:endParaRPr/>
          </a:p>
          <a:p>
            <a:pPr indent="-288925" lvl="0" marL="4032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(Internet Corporation for Assigned Names and Numbers)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root DNS domain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0" name="Google Shape;4150;p37"/>
          <p:cNvSpPr/>
          <p:nvPr/>
        </p:nvSpPr>
        <p:spPr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13 logical root name “servers” worldwide each “server” replicated many times (~200 servers in US)</a:t>
            </a:r>
            <a:endParaRPr b="0" i="0" sz="2000" u="none" cap="none" strike="noStrike">
              <a:solidFill>
                <a:srgbClr val="0000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38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Top-Level Domain, and </a:t>
            </a:r>
            <a:r>
              <a:rPr lang="en-US"/>
              <a:t>a</a:t>
            </a:r>
            <a:r>
              <a:rPr lang="en-US" sz="4400"/>
              <a:t>uthoritative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4157" name="Google Shape;4157;p38"/>
          <p:cNvSpPr txBox="1"/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Top-Level Domain (TLD) servers: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responsible for .com, .org, .net, .edu, .aero, .jobs, .museums, and all top-level country domains, e.g.: .cn, .uk, .fr, .ca, .jp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Solutions: authoritative registry for .com, .net TLD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Educause: .edu TLD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8" name="Google Shape;4158;p38"/>
          <p:cNvSpPr txBox="1"/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authoritative DNS servers: 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organization’s own DNS server(s), providing authoritative hostname to IP mappings for organization’s named hosts </a:t>
            </a:r>
            <a:endParaRPr/>
          </a:p>
          <a:p>
            <a:pPr indent="-287338" lvl="1" marL="4603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maintained by organization or service provider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9" name="Google Shape;41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332" y="3122476"/>
            <a:ext cx="5317067" cy="16064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0" name="Google Shape;4160;p38"/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161" name="Google Shape;4161;p38"/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62" name="Google Shape;4162;p38"/>
            <p:cNvCxnSpPr/>
            <p:nvPr/>
          </p:nvCxnSpPr>
          <p:spPr>
            <a:xfrm>
              <a:off x="4419600" y="1744133"/>
              <a:ext cx="1998133" cy="1998133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63" name="Google Shape;4163;p38"/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4164" name="Google Shape;4164;p38"/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078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65" name="Google Shape;4165;p38"/>
            <p:cNvCxnSpPr/>
            <p:nvPr/>
          </p:nvCxnSpPr>
          <p:spPr>
            <a:xfrm flipH="1" rot="10800000">
              <a:off x="5249333" y="4267199"/>
              <a:ext cx="999068" cy="541868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3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Local DNS name </a:t>
            </a:r>
            <a:r>
              <a:rPr lang="en-US"/>
              <a:t>s</a:t>
            </a:r>
            <a:r>
              <a:rPr lang="en-US" sz="4400"/>
              <a:t>ervers</a:t>
            </a:r>
            <a:endParaRPr sz="4400"/>
          </a:p>
        </p:txBody>
      </p:sp>
      <p:sp>
        <p:nvSpPr>
          <p:cNvPr id="4172" name="Google Shape;4172;p39"/>
          <p:cNvSpPr txBox="1"/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host makes DNS query, it is sent to its 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DNS server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DNS server returns reply, answering:</a:t>
            </a:r>
            <a:endParaRPr/>
          </a:p>
          <a:p>
            <a:pPr indent="-23177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its local cache of recent name-to-address translation pairs (possibly out of date!)</a:t>
            </a:r>
            <a:endParaRPr/>
          </a:p>
          <a:p>
            <a:pPr indent="-23177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forwarding request into DNS hierarchy for resolution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ISP has local DNS name server; to find yours: </a:t>
            </a:r>
            <a:endParaRPr/>
          </a:p>
          <a:p>
            <a:pPr indent="-231775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MacOS: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% scutil --dns</a:t>
            </a:r>
            <a:endParaRPr b="0" i="0" sz="2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&gt;ipconfig /all</a:t>
            </a:r>
            <a:endParaRPr/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DNS server doesn’t strictly belong to hierarchy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Sockets</a:t>
            </a:r>
            <a:endParaRPr sz="4400"/>
          </a:p>
        </p:txBody>
      </p:sp>
      <p:sp>
        <p:nvSpPr>
          <p:cNvPr id="1055" name="Google Shape;1055;p6"/>
          <p:cNvSpPr txBox="1"/>
          <p:nvPr/>
        </p:nvSpPr>
        <p:spPr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sends/receives messages to/from its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socket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 analogous to door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process shoves message out door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process relies on transport infrastructure on other side of door to deliver message to socket at receiving process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sockets involved: one on each side</a:t>
            </a:r>
            <a:endParaRPr/>
          </a:p>
        </p:txBody>
      </p:sp>
      <p:sp>
        <p:nvSpPr>
          <p:cNvPr id="1056" name="Google Shape;1056;p6"/>
          <p:cNvSpPr/>
          <p:nvPr/>
        </p:nvSpPr>
        <p:spPr>
          <a:xfrm>
            <a:off x="8482481" y="4098352"/>
            <a:ext cx="736600" cy="1998662"/>
          </a:xfrm>
          <a:custGeom>
            <a:rect b="b" l="l" r="r" t="t"/>
            <a:pathLst>
              <a:path extrusionOk="0" h="1259" w="464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6"/>
          <p:cNvSpPr/>
          <p:nvPr/>
        </p:nvSpPr>
        <p:spPr>
          <a:xfrm>
            <a:off x="5167781" y="5395339"/>
            <a:ext cx="1808162" cy="1031875"/>
          </a:xfrm>
          <a:custGeom>
            <a:rect b="b" l="l" r="r" t="t"/>
            <a:pathLst>
              <a:path extrusionOk="0" h="1662" w="2135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6"/>
          <p:cNvSpPr txBox="1"/>
          <p:nvPr/>
        </p:nvSpPr>
        <p:spPr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cxnSp>
        <p:nvCxnSpPr>
          <p:cNvPr id="1059" name="Google Shape;1059;p6"/>
          <p:cNvCxnSpPr/>
          <p:nvPr/>
        </p:nvCxnSpPr>
        <p:spPr>
          <a:xfrm>
            <a:off x="4926481" y="5938264"/>
            <a:ext cx="2211387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0" name="Google Shape;1060;p6"/>
          <p:cNvSpPr txBox="1"/>
          <p:nvPr/>
        </p:nvSpPr>
        <p:spPr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6"/>
          <p:cNvSpPr txBox="1"/>
          <p:nvPr/>
        </p:nvSpPr>
        <p:spPr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controlled by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app developer</a:t>
            </a:r>
            <a:endParaRPr/>
          </a:p>
        </p:txBody>
      </p:sp>
      <p:sp>
        <p:nvSpPr>
          <p:cNvPr id="1062" name="Google Shape;1062;p6"/>
          <p:cNvSpPr/>
          <p:nvPr/>
        </p:nvSpPr>
        <p:spPr>
          <a:xfrm>
            <a:off x="2742081" y="4161852"/>
            <a:ext cx="758825" cy="1997075"/>
          </a:xfrm>
          <a:custGeom>
            <a:rect b="b" l="l" r="r" t="t"/>
            <a:pathLst>
              <a:path extrusionOk="0" h="1258" w="47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6"/>
          <p:cNvSpPr/>
          <p:nvPr/>
        </p:nvSpPr>
        <p:spPr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6"/>
          <p:cNvSpPr/>
          <p:nvPr/>
        </p:nvSpPr>
        <p:spPr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5" name="Google Shape;1065;p6"/>
          <p:cNvCxnSpPr/>
          <p:nvPr/>
        </p:nvCxnSpPr>
        <p:spPr>
          <a:xfrm>
            <a:off x="3516781" y="493178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6"/>
          <p:cNvSpPr txBox="1"/>
          <p:nvPr/>
        </p:nvSpPr>
        <p:spPr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067" name="Google Shape;1067;p6"/>
          <p:cNvCxnSpPr/>
          <p:nvPr/>
        </p:nvCxnSpPr>
        <p:spPr>
          <a:xfrm>
            <a:off x="3524718" y="52524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6"/>
          <p:cNvCxnSpPr/>
          <p:nvPr/>
        </p:nvCxnSpPr>
        <p:spPr>
          <a:xfrm>
            <a:off x="3510431" y="556202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6"/>
          <p:cNvCxnSpPr/>
          <p:nvPr/>
        </p:nvCxnSpPr>
        <p:spPr>
          <a:xfrm>
            <a:off x="3510431" y="584777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6"/>
          <p:cNvSpPr txBox="1"/>
          <p:nvPr/>
        </p:nvSpPr>
        <p:spPr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071" name="Google Shape;1071;p6"/>
          <p:cNvSpPr txBox="1"/>
          <p:nvPr/>
        </p:nvSpPr>
        <p:spPr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072" name="Google Shape;1072;p6"/>
          <p:cNvSpPr txBox="1"/>
          <p:nvPr/>
        </p:nvSpPr>
        <p:spPr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073" name="Google Shape;1073;p6"/>
          <p:cNvSpPr txBox="1"/>
          <p:nvPr/>
        </p:nvSpPr>
        <p:spPr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074" name="Google Shape;1074;p6"/>
          <p:cNvSpPr/>
          <p:nvPr/>
        </p:nvSpPr>
        <p:spPr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075" name="Google Shape;1075;p6"/>
          <p:cNvGrpSpPr/>
          <p:nvPr/>
        </p:nvGrpSpPr>
        <p:grpSpPr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1076" name="Google Shape;1076;p6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6"/>
          <p:cNvSpPr/>
          <p:nvPr/>
        </p:nvSpPr>
        <p:spPr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1" name="Google Shape;1081;p6"/>
          <p:cNvSpPr/>
          <p:nvPr/>
        </p:nvSpPr>
        <p:spPr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2" name="Google Shape;1082;p6"/>
          <p:cNvCxnSpPr/>
          <p:nvPr/>
        </p:nvCxnSpPr>
        <p:spPr>
          <a:xfrm>
            <a:off x="7179143" y="49032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6"/>
          <p:cNvSpPr txBox="1"/>
          <p:nvPr/>
        </p:nvSpPr>
        <p:spPr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transport</a:t>
            </a:r>
            <a:endParaRPr/>
          </a:p>
        </p:txBody>
      </p:sp>
      <p:cxnSp>
        <p:nvCxnSpPr>
          <p:cNvPr id="1084" name="Google Shape;1084;p6"/>
          <p:cNvCxnSpPr/>
          <p:nvPr/>
        </p:nvCxnSpPr>
        <p:spPr>
          <a:xfrm>
            <a:off x="7187081" y="522388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5" name="Google Shape;1085;p6"/>
          <p:cNvCxnSpPr/>
          <p:nvPr/>
        </p:nvCxnSpPr>
        <p:spPr>
          <a:xfrm>
            <a:off x="7172793" y="553345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6" name="Google Shape;1086;p6"/>
          <p:cNvCxnSpPr/>
          <p:nvPr/>
        </p:nvCxnSpPr>
        <p:spPr>
          <a:xfrm>
            <a:off x="7172793" y="581920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"/>
          <p:cNvSpPr txBox="1"/>
          <p:nvPr/>
        </p:nvSpPr>
        <p:spPr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endParaRPr/>
          </a:p>
        </p:txBody>
      </p:sp>
      <p:sp>
        <p:nvSpPr>
          <p:cNvPr id="1088" name="Google Shape;1088;p6"/>
          <p:cNvSpPr txBox="1"/>
          <p:nvPr/>
        </p:nvSpPr>
        <p:spPr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physical</a:t>
            </a:r>
            <a:endParaRPr/>
          </a:p>
        </p:txBody>
      </p:sp>
      <p:sp>
        <p:nvSpPr>
          <p:cNvPr id="1089" name="Google Shape;1089;p6"/>
          <p:cNvSpPr txBox="1"/>
          <p:nvPr/>
        </p:nvSpPr>
        <p:spPr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link</a:t>
            </a:r>
            <a:endParaRPr/>
          </a:p>
        </p:txBody>
      </p:sp>
      <p:sp>
        <p:nvSpPr>
          <p:cNvPr id="1090" name="Google Shape;1090;p6"/>
          <p:cNvSpPr txBox="1"/>
          <p:nvPr/>
        </p:nvSpPr>
        <p:spPr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rgbClr val="969696"/>
                </a:solidFill>
                <a:latin typeface="Tahoma"/>
                <a:ea typeface="Tahoma"/>
                <a:cs typeface="Tahoma"/>
                <a:sym typeface="Tahoma"/>
              </a:rPr>
              <a:t>network</a:t>
            </a:r>
            <a:endParaRPr/>
          </a:p>
        </p:txBody>
      </p:sp>
      <p:sp>
        <p:nvSpPr>
          <p:cNvPr id="1091" name="Google Shape;1091;p6"/>
          <p:cNvSpPr/>
          <p:nvPr/>
        </p:nvSpPr>
        <p:spPr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grpSp>
        <p:nvGrpSpPr>
          <p:cNvPr id="1092" name="Google Shape;1092;p6"/>
          <p:cNvGrpSpPr/>
          <p:nvPr/>
        </p:nvGrpSpPr>
        <p:grpSpPr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93" name="Google Shape;1093;p6"/>
            <p:cNvSpPr/>
            <p:nvPr/>
          </p:nvSpPr>
          <p:spPr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97" name="Google Shape;1097;p6"/>
          <p:cNvCxnSpPr/>
          <p:nvPr/>
        </p:nvCxnSpPr>
        <p:spPr>
          <a:xfrm rot="10800000">
            <a:off x="8361831" y="4539677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"/>
          <p:cNvCxnSpPr/>
          <p:nvPr/>
        </p:nvCxnSpPr>
        <p:spPr>
          <a:xfrm>
            <a:off x="8587256" y="4965127"/>
            <a:ext cx="0" cy="10223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6"/>
          <p:cNvCxnSpPr/>
          <p:nvPr/>
        </p:nvCxnSpPr>
        <p:spPr>
          <a:xfrm rot="10800000">
            <a:off x="8611068" y="5465189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"/>
          <p:cNvSpPr txBox="1"/>
          <p:nvPr/>
        </p:nvSpPr>
        <p:spPr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endParaRPr/>
          </a:p>
        </p:txBody>
      </p:sp>
      <p:cxnSp>
        <p:nvCxnSpPr>
          <p:cNvPr id="1101" name="Google Shape;1101;p6"/>
          <p:cNvCxnSpPr/>
          <p:nvPr/>
        </p:nvCxnSpPr>
        <p:spPr>
          <a:xfrm flipH="1" rot="10800000">
            <a:off x="4528018" y="4420614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"/>
          <p:cNvCxnSpPr/>
          <p:nvPr/>
        </p:nvCxnSpPr>
        <p:spPr>
          <a:xfrm rot="10800000">
            <a:off x="6463181" y="4409502"/>
            <a:ext cx="968375" cy="4349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3" name="Google Shape;1103;p6"/>
          <p:cNvGrpSpPr/>
          <p:nvPr/>
        </p:nvGrpSpPr>
        <p:grpSpPr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descr="desktop_computer_stylized_medium" id="1104" name="Google Shape;110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5" name="Google Shape;1105;p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6" name="Google Shape;1106;p6"/>
          <p:cNvGrpSpPr/>
          <p:nvPr/>
        </p:nvGrpSpPr>
        <p:grpSpPr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descr="desktop_computer_stylized_medium" id="1107" name="Google Shape;110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8" name="Google Shape;1108;p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4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 name resolution: iterated query</a:t>
            </a:r>
            <a:endParaRPr sz="4400"/>
          </a:p>
        </p:txBody>
      </p:sp>
      <p:sp>
        <p:nvSpPr>
          <p:cNvPr id="4179" name="Google Shape;4179;p40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0" name="Google Shape;4180;p40"/>
          <p:cNvSpPr/>
          <p:nvPr/>
        </p:nvSpPr>
        <p:spPr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Iterated query:</a:t>
            </a:r>
            <a:endParaRPr/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contacted server replies with name of server to contact</a:t>
            </a:r>
            <a:endParaRPr/>
          </a:p>
          <a:p>
            <a:pPr indent="-28575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“I don’t know this name, but ask this server”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1" name="Google Shape;4181;p40"/>
          <p:cNvSpPr txBox="1"/>
          <p:nvPr/>
        </p:nvSpPr>
        <p:spPr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2" name="Google Shape;4182;p40"/>
          <p:cNvSpPr txBox="1"/>
          <p:nvPr/>
        </p:nvSpPr>
        <p:spPr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3" name="Google Shape;4183;p40"/>
          <p:cNvSpPr txBox="1"/>
          <p:nvPr/>
        </p:nvSpPr>
        <p:spPr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4" name="Google Shape;4184;p40"/>
          <p:cNvCxnSpPr/>
          <p:nvPr/>
        </p:nvCxnSpPr>
        <p:spPr>
          <a:xfrm>
            <a:off x="6489235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5" name="Google Shape;4185;p40"/>
          <p:cNvCxnSpPr/>
          <p:nvPr/>
        </p:nvCxnSpPr>
        <p:spPr>
          <a:xfrm flipH="1" rot="10800000">
            <a:off x="7968785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6" name="Google Shape;4186;p40"/>
          <p:cNvCxnSpPr/>
          <p:nvPr/>
        </p:nvCxnSpPr>
        <p:spPr>
          <a:xfrm flipH="1" rot="10800000">
            <a:off x="8254535" y="3167743"/>
            <a:ext cx="1485900" cy="95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7" name="Google Shape;4187;p40"/>
          <p:cNvCxnSpPr/>
          <p:nvPr/>
        </p:nvCxnSpPr>
        <p:spPr>
          <a:xfrm rot="10800000">
            <a:off x="8254535" y="3339193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8" name="Google Shape;4188;p40"/>
          <p:cNvCxnSpPr/>
          <p:nvPr/>
        </p:nvCxnSpPr>
        <p:spPr>
          <a:xfrm flipH="1">
            <a:off x="8178335" y="2234293"/>
            <a:ext cx="733425" cy="762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9" name="Google Shape;4189;p40"/>
          <p:cNvCxnSpPr/>
          <p:nvPr/>
        </p:nvCxnSpPr>
        <p:spPr>
          <a:xfrm rot="10800000">
            <a:off x="6381511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190" name="Google Shape;4190;p40"/>
          <p:cNvGrpSpPr/>
          <p:nvPr/>
        </p:nvGrpSpPr>
        <p:grpSpPr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4191" name="Google Shape;4191;p40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40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3" name="Google Shape;4193;p40"/>
          <p:cNvSpPr txBox="1"/>
          <p:nvPr/>
        </p:nvSpPr>
        <p:spPr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4" name="Google Shape;4194;p40"/>
          <p:cNvSpPr txBox="1"/>
          <p:nvPr/>
        </p:nvSpPr>
        <p:spPr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5" name="Google Shape;4195;p40"/>
          <p:cNvSpPr txBox="1"/>
          <p:nvPr/>
        </p:nvSpPr>
        <p:spPr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6" name="Google Shape;4196;p40"/>
          <p:cNvSpPr txBox="1"/>
          <p:nvPr/>
        </p:nvSpPr>
        <p:spPr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7" name="Google Shape;4197;p40"/>
          <p:cNvSpPr txBox="1"/>
          <p:nvPr/>
        </p:nvSpPr>
        <p:spPr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8" name="Google Shape;4198;p40"/>
          <p:cNvSpPr txBox="1"/>
          <p:nvPr/>
        </p:nvSpPr>
        <p:spPr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" name="Google Shape;4199;p40"/>
          <p:cNvSpPr txBox="1"/>
          <p:nvPr/>
        </p:nvSpPr>
        <p:spPr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0" name="Google Shape;4200;p40"/>
          <p:cNvSpPr txBox="1"/>
          <p:nvPr/>
        </p:nvSpPr>
        <p:spPr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1" name="Google Shape;4201;p40"/>
          <p:cNvSpPr txBox="1"/>
          <p:nvPr/>
        </p:nvSpPr>
        <p:spPr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2" name="Google Shape;4202;p40"/>
          <p:cNvCxnSpPr/>
          <p:nvPr/>
        </p:nvCxnSpPr>
        <p:spPr>
          <a:xfrm>
            <a:off x="8187860" y="3499530"/>
            <a:ext cx="1493838" cy="1314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3" name="Google Shape;4203;p40"/>
          <p:cNvCxnSpPr/>
          <p:nvPr/>
        </p:nvCxnSpPr>
        <p:spPr>
          <a:xfrm rot="10800000">
            <a:off x="8148173" y="3624943"/>
            <a:ext cx="1493837" cy="13017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4" name="Google Shape;4204;p40"/>
          <p:cNvSpPr txBox="1"/>
          <p:nvPr/>
        </p:nvSpPr>
        <p:spPr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5" name="Google Shape;4205;p40"/>
          <p:cNvGrpSpPr/>
          <p:nvPr/>
        </p:nvGrpSpPr>
        <p:grpSpPr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descr="desktop_computer_stylized_medium" id="4206" name="Google Shape;420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7" name="Google Shape;4207;p4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8" name="Google Shape;4208;p40"/>
          <p:cNvGrpSpPr/>
          <p:nvPr/>
        </p:nvGrpSpPr>
        <p:grpSpPr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4209" name="Google Shape;4209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0" name="Google Shape;4210;p4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1" name="Google Shape;4211;p40"/>
          <p:cNvGrpSpPr/>
          <p:nvPr/>
        </p:nvGrpSpPr>
        <p:grpSpPr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4212" name="Google Shape;4212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40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4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7" name="Google Shape;4217;p40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218" name="Google Shape;4218;p40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0" name="Google Shape;4220;p40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1" name="Google Shape;4221;p40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222" name="Google Shape;4222;p40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4" name="Google Shape;4224;p40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40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6" name="Google Shape;4226;p40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227" name="Google Shape;4227;p40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9" name="Google Shape;4229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0" name="Google Shape;4230;p40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33" name="Google Shape;4233;p40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4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4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40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40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40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40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40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4" name="Google Shape;4244;p40"/>
          <p:cNvGrpSpPr/>
          <p:nvPr/>
        </p:nvGrpSpPr>
        <p:grpSpPr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4245" name="Google Shape;4245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40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4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0" name="Google Shape;4250;p40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251" name="Google Shape;4251;p40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3" name="Google Shape;4253;p40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4" name="Google Shape;4254;p40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255" name="Google Shape;4255;p40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7" name="Google Shape;4257;p40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40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9" name="Google Shape;4259;p40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260" name="Google Shape;4260;p40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2" name="Google Shape;4262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3" name="Google Shape;4263;p40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264" name="Google Shape;4264;p40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6" name="Google Shape;4266;p40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4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4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40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40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40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40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40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7" name="Google Shape;4277;p40"/>
          <p:cNvGrpSpPr/>
          <p:nvPr/>
        </p:nvGrpSpPr>
        <p:grpSpPr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4278" name="Google Shape;4278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40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4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3" name="Google Shape;4283;p40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284" name="Google Shape;4284;p40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5" name="Google Shape;4285;p40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6" name="Google Shape;4286;p40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7" name="Google Shape;4287;p40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288" name="Google Shape;4288;p40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9" name="Google Shape;4289;p40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0" name="Google Shape;4290;p40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40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2" name="Google Shape;4292;p40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293" name="Google Shape;4293;p40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4" name="Google Shape;4294;p40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5" name="Google Shape;4295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96" name="Google Shape;4296;p40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297" name="Google Shape;4297;p40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8" name="Google Shape;4298;p40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9" name="Google Shape;4299;p40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4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4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40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40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40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40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40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0" name="Google Shape;4310;p40"/>
          <p:cNvGrpSpPr/>
          <p:nvPr/>
        </p:nvGrpSpPr>
        <p:grpSpPr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4311" name="Google Shape;4311;p4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40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4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4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40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6" name="Google Shape;4316;p40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317" name="Google Shape;4317;p40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8" name="Google Shape;4318;p40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19" name="Google Shape;4319;p40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0" name="Google Shape;4320;p40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321" name="Google Shape;4321;p40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2" name="Google Shape;4322;p40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3" name="Google Shape;4323;p40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40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5" name="Google Shape;4325;p40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326" name="Google Shape;4326;p40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7" name="Google Shape;4327;p40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8" name="Google Shape;4328;p4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29" name="Google Shape;4329;p40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330" name="Google Shape;4330;p40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1" name="Google Shape;4331;p40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2" name="Google Shape;4332;p40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4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4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40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4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40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40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40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40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40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40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7" name="Shape 4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8" name="Google Shape;4348;p41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 name resolution: recursive query</a:t>
            </a:r>
            <a:endParaRPr sz="4400"/>
          </a:p>
        </p:txBody>
      </p:sp>
      <p:sp>
        <p:nvSpPr>
          <p:cNvPr id="4349" name="Google Shape;4349;p41"/>
          <p:cNvSpPr txBox="1"/>
          <p:nvPr/>
        </p:nvSpPr>
        <p:spPr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requesting host at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engineering.nyu.edu</a:t>
            </a:r>
            <a:endParaRPr b="0" i="1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0" name="Google Shape;4350;p41"/>
          <p:cNvSpPr txBox="1"/>
          <p:nvPr/>
        </p:nvSpPr>
        <p:spPr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gaia.cs.umass.edu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1" name="Google Shape;4351;p41"/>
          <p:cNvSpPr txBox="1"/>
          <p:nvPr/>
        </p:nvSpPr>
        <p:spPr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2" name="Google Shape;4352;p41"/>
          <p:cNvCxnSpPr/>
          <p:nvPr/>
        </p:nvCxnSpPr>
        <p:spPr>
          <a:xfrm>
            <a:off x="6104927" y="3275781"/>
            <a:ext cx="1196994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3" name="Google Shape;4353;p41"/>
          <p:cNvCxnSpPr/>
          <p:nvPr/>
        </p:nvCxnSpPr>
        <p:spPr>
          <a:xfrm flipH="1" rot="10800000">
            <a:off x="7584477" y="2005693"/>
            <a:ext cx="914400" cy="9715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4" name="Google Shape;4354;p41"/>
          <p:cNvCxnSpPr/>
          <p:nvPr/>
        </p:nvCxnSpPr>
        <p:spPr>
          <a:xfrm>
            <a:off x="9672062" y="3760198"/>
            <a:ext cx="2427" cy="702311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5" name="Google Shape;4355;p41"/>
          <p:cNvCxnSpPr/>
          <p:nvPr/>
        </p:nvCxnSpPr>
        <p:spPr>
          <a:xfrm rot="10800000">
            <a:off x="9491701" y="3747010"/>
            <a:ext cx="2427" cy="734919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6" name="Google Shape;4356;p41"/>
          <p:cNvCxnSpPr/>
          <p:nvPr/>
        </p:nvCxnSpPr>
        <p:spPr>
          <a:xfrm>
            <a:off x="9038381" y="2075731"/>
            <a:ext cx="405154" cy="841218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7" name="Google Shape;4357;p41"/>
          <p:cNvCxnSpPr/>
          <p:nvPr/>
        </p:nvCxnSpPr>
        <p:spPr>
          <a:xfrm rot="10800000">
            <a:off x="5997203" y="3439703"/>
            <a:ext cx="1319232" cy="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58" name="Google Shape;4358;p41"/>
          <p:cNvGrpSpPr/>
          <p:nvPr/>
        </p:nvGrpSpPr>
        <p:grpSpPr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4359" name="Google Shape;4359;p41"/>
            <p:cNvSpPr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204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41"/>
            <p:cNvSpPr txBox="1"/>
            <p:nvPr/>
          </p:nvSpPr>
          <p:spPr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DNS server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400"/>
                <a:buFont typeface="Arial"/>
                <a:buNone/>
              </a:pPr>
              <a:r>
                <a:rPr b="0" i="1" lang="en-US" sz="1400" u="none" cap="none" strike="noStrik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dns.nyu.edu</a:t>
              </a:r>
              <a:endParaRPr b="0" i="1" sz="1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1" name="Google Shape;4361;p41"/>
          <p:cNvSpPr txBox="1"/>
          <p:nvPr/>
        </p:nvSpPr>
        <p:spPr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2" name="Google Shape;4362;p41"/>
          <p:cNvSpPr txBox="1"/>
          <p:nvPr/>
        </p:nvSpPr>
        <p:spPr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3" name="Google Shape;4363;p41"/>
          <p:cNvSpPr txBox="1"/>
          <p:nvPr/>
        </p:nvSpPr>
        <p:spPr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4" name="Google Shape;4364;p41"/>
          <p:cNvSpPr txBox="1"/>
          <p:nvPr/>
        </p:nvSpPr>
        <p:spPr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5" name="Google Shape;4365;p41"/>
          <p:cNvSpPr txBox="1"/>
          <p:nvPr/>
        </p:nvSpPr>
        <p:spPr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6" name="Google Shape;4366;p41"/>
          <p:cNvSpPr txBox="1"/>
          <p:nvPr/>
        </p:nvSpPr>
        <p:spPr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7" name="Google Shape;4367;p41"/>
          <p:cNvSpPr txBox="1"/>
          <p:nvPr/>
        </p:nvSpPr>
        <p:spPr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authoritative DNS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dns.cs.umass.edu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8" name="Google Shape;4368;p41"/>
          <p:cNvSpPr txBox="1"/>
          <p:nvPr/>
        </p:nvSpPr>
        <p:spPr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9" name="Google Shape;4369;p41"/>
          <p:cNvSpPr txBox="1"/>
          <p:nvPr/>
        </p:nvSpPr>
        <p:spPr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2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0" name="Google Shape;4370;p41"/>
          <p:cNvCxnSpPr/>
          <p:nvPr/>
        </p:nvCxnSpPr>
        <p:spPr>
          <a:xfrm rot="10800000">
            <a:off x="8981775" y="2427554"/>
            <a:ext cx="344289" cy="64545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1" name="Google Shape;4371;p41"/>
          <p:cNvCxnSpPr/>
          <p:nvPr/>
        </p:nvCxnSpPr>
        <p:spPr>
          <a:xfrm flipH="1">
            <a:off x="7792268" y="2275514"/>
            <a:ext cx="710991" cy="774754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2" name="Google Shape;4372;p41"/>
          <p:cNvSpPr txBox="1"/>
          <p:nvPr/>
        </p:nvSpPr>
        <p:spPr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TLD DNS server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3" name="Google Shape;4373;p41"/>
          <p:cNvGrpSpPr/>
          <p:nvPr/>
        </p:nvGrpSpPr>
        <p:grpSpPr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descr="desktop_computer_stylized_medium" id="4374" name="Google Shape;4374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5" name="Google Shape;4375;p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6" name="Google Shape;4376;p41"/>
          <p:cNvGrpSpPr/>
          <p:nvPr/>
        </p:nvGrpSpPr>
        <p:grpSpPr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descr="desktop_computer_stylized_medium" id="4377" name="Google Shape;4377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8" name="Google Shape;4378;p4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9" name="Google Shape;4379;p41"/>
          <p:cNvGrpSpPr/>
          <p:nvPr/>
        </p:nvGrpSpPr>
        <p:grpSpPr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4380" name="Google Shape;4380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41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41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5" name="Google Shape;4385;p41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386" name="Google Shape;4386;p41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41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8" name="Google Shape;4388;p41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89" name="Google Shape;4389;p41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390" name="Google Shape;4390;p41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1" name="Google Shape;4391;p41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2" name="Google Shape;4392;p41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41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4" name="Google Shape;4394;p41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395" name="Google Shape;4395;p4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6" name="Google Shape;4396;p41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7" name="Google Shape;4397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8" name="Google Shape;4398;p41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399" name="Google Shape;4399;p41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0" name="Google Shape;4400;p41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1" name="Google Shape;4401;p41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41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4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41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41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41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41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41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2" name="Google Shape;4412;p41"/>
          <p:cNvGrpSpPr/>
          <p:nvPr/>
        </p:nvGrpSpPr>
        <p:grpSpPr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4413" name="Google Shape;4413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41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41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18" name="Google Shape;4418;p41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419" name="Google Shape;4419;p41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41"/>
              <p:cNvSpPr/>
              <p:nvPr/>
            </p:nvSpPr>
            <p:spPr>
              <a:xfrm>
                <a:off x="628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1" name="Google Shape;4421;p41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2" name="Google Shape;4422;p41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423" name="Google Shape;4423;p41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41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5" name="Google Shape;4425;p41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41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27" name="Google Shape;4427;p41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428" name="Google Shape;4428;p4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9" name="Google Shape;4429;p41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0" name="Google Shape;4430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1" name="Google Shape;4431;p41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432" name="Google Shape;4432;p41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3" name="Google Shape;4433;p41"/>
              <p:cNvSpPr/>
              <p:nvPr/>
            </p:nvSpPr>
            <p:spPr>
              <a:xfrm>
                <a:off x="626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34" name="Google Shape;4434;p41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41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4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41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41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41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41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41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5" name="Google Shape;4445;p41"/>
          <p:cNvGrpSpPr/>
          <p:nvPr/>
        </p:nvGrpSpPr>
        <p:grpSpPr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4446" name="Google Shape;4446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41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41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1" name="Google Shape;4451;p41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452" name="Google Shape;4452;p41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41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4" name="Google Shape;4454;p41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5" name="Google Shape;4455;p41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456" name="Google Shape;4456;p41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7" name="Google Shape;4457;p41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8" name="Google Shape;4458;p41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41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0" name="Google Shape;4460;p41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461" name="Google Shape;4461;p4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2" name="Google Shape;4462;p41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3" name="Google Shape;4463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4" name="Google Shape;4464;p41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465" name="Google Shape;4465;p41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6" name="Google Shape;4466;p41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7" name="Google Shape;4467;p41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41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4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41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41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41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41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41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8" name="Google Shape;4478;p41"/>
          <p:cNvGrpSpPr/>
          <p:nvPr/>
        </p:nvGrpSpPr>
        <p:grpSpPr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4479" name="Google Shape;4479;p4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41"/>
            <p:cNvSpPr/>
            <p:nvPr/>
          </p:nvSpPr>
          <p:spPr>
            <a:xfrm>
              <a:off x="4204" y="429"/>
              <a:ext cx="1048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4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4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41"/>
            <p:cNvSpPr/>
            <p:nvPr/>
          </p:nvSpPr>
          <p:spPr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4" name="Google Shape;4484;p41"/>
            <p:cNvGrpSpPr/>
            <p:nvPr/>
          </p:nvGrpSpPr>
          <p:grpSpPr>
            <a:xfrm>
              <a:off x="4748" y="666"/>
              <a:ext cx="579" cy="148"/>
              <a:chOff x="613" y="2566"/>
              <a:chExt cx="723" cy="142"/>
            </a:xfrm>
          </p:grpSpPr>
          <p:sp>
            <p:nvSpPr>
              <p:cNvPr id="4485" name="Google Shape;4485;p41"/>
              <p:cNvSpPr/>
              <p:nvPr/>
            </p:nvSpPr>
            <p:spPr>
              <a:xfrm>
                <a:off x="613" y="2566"/>
                <a:ext cx="723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6" name="Google Shape;4486;p41"/>
              <p:cNvSpPr/>
              <p:nvPr/>
            </p:nvSpPr>
            <p:spPr>
              <a:xfrm>
                <a:off x="627" y="2583"/>
                <a:ext cx="694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87" name="Google Shape;4487;p41"/>
            <p:cNvSpPr/>
            <p:nvPr/>
          </p:nvSpPr>
          <p:spPr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88" name="Google Shape;4488;p41"/>
            <p:cNvGrpSpPr/>
            <p:nvPr/>
          </p:nvGrpSpPr>
          <p:grpSpPr>
            <a:xfrm>
              <a:off x="4749" y="992"/>
              <a:ext cx="579" cy="136"/>
              <a:chOff x="616" y="2566"/>
              <a:chExt cx="723" cy="141"/>
            </a:xfrm>
          </p:grpSpPr>
          <p:sp>
            <p:nvSpPr>
              <p:cNvPr id="4489" name="Google Shape;4489;p41"/>
              <p:cNvSpPr/>
              <p:nvPr/>
            </p:nvSpPr>
            <p:spPr>
              <a:xfrm>
                <a:off x="616" y="2566"/>
                <a:ext cx="723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0" name="Google Shape;4490;p41"/>
              <p:cNvSpPr/>
              <p:nvPr/>
            </p:nvSpPr>
            <p:spPr>
              <a:xfrm>
                <a:off x="630" y="2585"/>
                <a:ext cx="694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1" name="Google Shape;4491;p41"/>
            <p:cNvSpPr/>
            <p:nvPr/>
          </p:nvSpPr>
          <p:spPr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41"/>
            <p:cNvSpPr/>
            <p:nvPr/>
          </p:nvSpPr>
          <p:spPr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3" name="Google Shape;4493;p41"/>
            <p:cNvGrpSpPr/>
            <p:nvPr/>
          </p:nvGrpSpPr>
          <p:grpSpPr>
            <a:xfrm>
              <a:off x="4737" y="1627"/>
              <a:ext cx="580" cy="142"/>
              <a:chOff x="616" y="2568"/>
              <a:chExt cx="722" cy="131"/>
            </a:xfrm>
          </p:grpSpPr>
          <p:sp>
            <p:nvSpPr>
              <p:cNvPr id="4494" name="Google Shape;4494;p41"/>
              <p:cNvSpPr/>
              <p:nvPr/>
            </p:nvSpPr>
            <p:spPr>
              <a:xfrm>
                <a:off x="616" y="2568"/>
                <a:ext cx="722" cy="13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5" name="Google Shape;4495;p41"/>
              <p:cNvSpPr/>
              <p:nvPr/>
            </p:nvSpPr>
            <p:spPr>
              <a:xfrm>
                <a:off x="630" y="2584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6" name="Google Shape;4496;p4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7" name="Google Shape;4497;p41"/>
            <p:cNvGrpSpPr/>
            <p:nvPr/>
          </p:nvGrpSpPr>
          <p:grpSpPr>
            <a:xfrm>
              <a:off x="4737" y="1325"/>
              <a:ext cx="585" cy="142"/>
              <a:chOff x="611" y="2566"/>
              <a:chExt cx="729" cy="142"/>
            </a:xfrm>
          </p:grpSpPr>
          <p:sp>
            <p:nvSpPr>
              <p:cNvPr id="4498" name="Google Shape;4498;p41"/>
              <p:cNvSpPr/>
              <p:nvPr/>
            </p:nvSpPr>
            <p:spPr>
              <a:xfrm>
                <a:off x="611" y="2566"/>
                <a:ext cx="729" cy="142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9" name="Google Shape;4499;p41"/>
              <p:cNvSpPr/>
              <p:nvPr/>
            </p:nvSpPr>
            <p:spPr>
              <a:xfrm>
                <a:off x="625" y="2583"/>
                <a:ext cx="693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Pts val="17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00" name="Google Shape;4500;p41"/>
            <p:cNvSpPr/>
            <p:nvPr/>
          </p:nvSpPr>
          <p:spPr>
            <a:xfrm>
              <a:off x="5252" y="429"/>
              <a:ext cx="64" cy="2289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4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2" name="Google Shape;4502;p4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3" name="Google Shape;4503;p41"/>
            <p:cNvSpPr/>
            <p:nvPr/>
          </p:nvSpPr>
          <p:spPr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4" name="Google Shape;4504;p4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41"/>
            <p:cNvSpPr/>
            <p:nvPr/>
          </p:nvSpPr>
          <p:spPr>
            <a:xfrm>
              <a:off x="4140" y="2677"/>
              <a:ext cx="1199" cy="148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41"/>
            <p:cNvSpPr/>
            <p:nvPr/>
          </p:nvSpPr>
          <p:spPr>
            <a:xfrm>
              <a:off x="4204" y="2712"/>
              <a:ext cx="1072" cy="8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41"/>
            <p:cNvSpPr/>
            <p:nvPr/>
          </p:nvSpPr>
          <p:spPr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Google Shape;4508;p41"/>
            <p:cNvSpPr/>
            <p:nvPr/>
          </p:nvSpPr>
          <p:spPr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9" name="Google Shape;4509;p41"/>
            <p:cNvSpPr/>
            <p:nvPr/>
          </p:nvSpPr>
          <p:spPr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0" name="Google Shape;4510;p41"/>
            <p:cNvSpPr/>
            <p:nvPr/>
          </p:nvSpPr>
          <p:spPr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7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1" name="Google Shape;4511;p41"/>
          <p:cNvSpPr/>
          <p:nvPr/>
        </p:nvSpPr>
        <p:spPr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Recursive query:</a:t>
            </a:r>
            <a:endParaRPr/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puts burden of name resolution on contacted name server</a:t>
            </a:r>
            <a:endParaRPr/>
          </a:p>
          <a:p>
            <a:pPr indent="-288925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heavy load at upper levels of hierarchy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4512" name="Google Shape;4512;p41"/>
          <p:cNvSpPr txBox="1"/>
          <p:nvPr/>
        </p:nvSpPr>
        <p:spPr>
          <a:xfrm>
            <a:off x="684201" y="1617338"/>
            <a:ext cx="5664200" cy="10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at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engineering.nyu.edu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wants IP address for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gaia.cs.umass.edu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7" name="Shape 4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8" name="Google Shape;4518;p42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Caching DNS Information</a:t>
            </a:r>
            <a:endParaRPr sz="4400"/>
          </a:p>
        </p:txBody>
      </p:sp>
      <p:sp>
        <p:nvSpPr>
          <p:cNvPr id="4519" name="Google Shape;4519;p42"/>
          <p:cNvSpPr txBox="1"/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527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(any) name server learns mapping, it </a:t>
            </a:r>
            <a:r>
              <a:rPr b="0" i="1" lang="en-US" sz="32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caches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mapping, and i</a:t>
            </a:r>
            <a:r>
              <a:rPr b="0" i="1" lang="en-US" sz="32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mmediately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returns a cached mapping in response to a query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 improves response time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 entries timeout (disappear) after some time (TTL)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TLD servers typically cached in local name servers</a:t>
            </a:r>
            <a:endParaRPr/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cached entries may be </a:t>
            </a: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out-of-date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named host changes IP address, may not be known Internet-wide until all TTLs expire!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best-effort name-to-address translation!</a:t>
            </a:r>
            <a:endParaRPr b="0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9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4" name="Shape 4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5" name="Google Shape;4525;p43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DNS records</a:t>
            </a:r>
            <a:endParaRPr sz="4400"/>
          </a:p>
        </p:txBody>
      </p:sp>
      <p:sp>
        <p:nvSpPr>
          <p:cNvPr id="4526" name="Google Shape;4526;p43"/>
          <p:cNvSpPr txBox="1"/>
          <p:nvPr/>
        </p:nvSpPr>
        <p:spPr>
          <a:xfrm>
            <a:off x="1347787" y="1358900"/>
            <a:ext cx="9574213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distributed database storing resource records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(RR)</a:t>
            </a:r>
            <a:endParaRPr/>
          </a:p>
        </p:txBody>
      </p:sp>
      <p:sp>
        <p:nvSpPr>
          <p:cNvPr id="4527" name="Google Shape;4527;p43"/>
          <p:cNvSpPr txBox="1"/>
          <p:nvPr/>
        </p:nvSpPr>
        <p:spPr>
          <a:xfrm>
            <a:off x="1080534" y="4388077"/>
            <a:ext cx="454796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type=NS</a:t>
            </a:r>
            <a:endParaRPr/>
          </a:p>
          <a:p>
            <a:pPr indent="-288925" lvl="1" marL="3460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domain (e.g., foo.com)</a:t>
            </a:r>
            <a:endParaRPr/>
          </a:p>
          <a:p>
            <a:pPr indent="-288925" lvl="1" marL="3460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hostname of authoritative name server for this domain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8" name="Google Shape;4528;p43"/>
          <p:cNvSpPr txBox="1"/>
          <p:nvPr/>
        </p:nvSpPr>
        <p:spPr>
          <a:xfrm>
            <a:off x="2659064" y="1860128"/>
            <a:ext cx="63325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 format: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name, value, type, ttl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9" name="Google Shape;4529;p43"/>
          <p:cNvSpPr/>
          <p:nvPr/>
        </p:nvSpPr>
        <p:spPr>
          <a:xfrm>
            <a:off x="1067384" y="2774950"/>
            <a:ext cx="3810000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type=A</a:t>
            </a:r>
            <a:endParaRPr/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hostname</a:t>
            </a:r>
            <a:endParaRPr/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IP address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0" name="Google Shape;4530;p43"/>
          <p:cNvSpPr/>
          <p:nvPr/>
        </p:nvSpPr>
        <p:spPr>
          <a:xfrm>
            <a:off x="6015718" y="2797175"/>
            <a:ext cx="6176282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type=CNAME</a:t>
            </a:r>
            <a:endParaRPr/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alias name for some “canonical” (the real) name</a:t>
            </a:r>
            <a:endParaRPr/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www.ibm.com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really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servereast.backup2.ibm.com</a:t>
            </a:r>
            <a:endParaRPr/>
          </a:p>
          <a:p>
            <a:pPr indent="-317500" lvl="1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value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canonical name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1" name="Google Shape;4531;p43"/>
          <p:cNvSpPr/>
          <p:nvPr/>
        </p:nvSpPr>
        <p:spPr>
          <a:xfrm>
            <a:off x="6015718" y="4968875"/>
            <a:ext cx="5287866" cy="130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type=MX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name of SMTP mail server associated with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name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2" name="Google Shape;4532;p43"/>
          <p:cNvSpPr/>
          <p:nvPr/>
        </p:nvSpPr>
        <p:spPr>
          <a:xfrm>
            <a:off x="1358900" y="1270000"/>
            <a:ext cx="9690100" cy="11557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7" name="Shape 4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8" name="Google Shape;4538;p44"/>
          <p:cNvSpPr txBox="1"/>
          <p:nvPr>
            <p:ph type="title"/>
          </p:nvPr>
        </p:nvSpPr>
        <p:spPr>
          <a:xfrm>
            <a:off x="8382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Getting your info into the DNS</a:t>
            </a:r>
            <a:endParaRPr sz="4400"/>
          </a:p>
        </p:txBody>
      </p:sp>
      <p:sp>
        <p:nvSpPr>
          <p:cNvPr id="4539" name="Google Shape;4539;p44"/>
          <p:cNvSpPr txBox="1"/>
          <p:nvPr/>
        </p:nvSpPr>
        <p:spPr>
          <a:xfrm>
            <a:off x="838200" y="1404537"/>
            <a:ext cx="1025334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new startup “Network Utopia”</a:t>
            </a:r>
            <a:endParaRPr/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name networkuptopia.com at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DNS registrar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(e.g., Network Solutions)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provide names, IP addresses of authoritative name server (primary and secondary)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inserts NS, A RRs into .com TLD server: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63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(networkutopia.com, dns1.networkutopia.com, NS)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(dns1.networkutopia.com, 212.212.212.1, A)</a:t>
            </a:r>
            <a:endParaRPr b="0" i="0" sz="2200" u="none" cap="none" strike="noStrike">
              <a:solidFill>
                <a:srgbClr val="ED7D3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9527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authoritative server locally with IP address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212.212.212.1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A record for www.networkuptopia.com</a:t>
            </a:r>
            <a:endParaRPr/>
          </a:p>
          <a:p>
            <a:pPr indent="-2952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MX record for networkutopia.com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Addressing processes</a:t>
            </a:r>
            <a:endParaRPr sz="4400"/>
          </a:p>
        </p:txBody>
      </p:sp>
      <p:sp>
        <p:nvSpPr>
          <p:cNvPr id="1115" name="Google Shape;1115;p7"/>
          <p:cNvSpPr txBox="1"/>
          <p:nvPr/>
        </p:nvSpPr>
        <p:spPr>
          <a:xfrm>
            <a:off x="695101" y="1464896"/>
            <a:ext cx="4964479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receive messages, process  must have </a:t>
            </a: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device has unique 32-bit IP address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 IP address of host on which process runs suffice for identifying the process?</a:t>
            </a:r>
            <a:endParaRPr/>
          </a:p>
        </p:txBody>
      </p:sp>
      <p:sp>
        <p:nvSpPr>
          <p:cNvPr id="1116" name="Google Shape;1116;p7"/>
          <p:cNvSpPr txBox="1"/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includes both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port numbers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associated with process on host.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port numbers: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server: 80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mail server: 25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send HTTP message to gaia.cs.umass.edu web server: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IP address: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128.119.245.12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port number: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shortly…</a:t>
            </a:r>
            <a:endParaRPr/>
          </a:p>
        </p:txBody>
      </p:sp>
      <p:sp>
        <p:nvSpPr>
          <p:cNvPr id="1117" name="Google Shape;1117;p7"/>
          <p:cNvSpPr/>
          <p:nvPr/>
        </p:nvSpPr>
        <p:spPr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no,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processes can be running on same host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8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An application-layer </a:t>
            </a:r>
            <a:r>
              <a:rPr lang="en-US"/>
              <a:t>p</a:t>
            </a:r>
            <a:r>
              <a:rPr lang="en-US" sz="4400"/>
              <a:t>rotocol </a:t>
            </a:r>
            <a:r>
              <a:rPr lang="en-US"/>
              <a:t>d</a:t>
            </a:r>
            <a:r>
              <a:rPr lang="en-US" sz="4400"/>
              <a:t>efines:</a:t>
            </a:r>
            <a:endParaRPr sz="4400"/>
          </a:p>
        </p:txBody>
      </p:sp>
      <p:sp>
        <p:nvSpPr>
          <p:cNvPr id="1124" name="Google Shape;1124;p8"/>
          <p:cNvSpPr txBox="1"/>
          <p:nvPr/>
        </p:nvSpPr>
        <p:spPr>
          <a:xfrm>
            <a:off x="759182" y="1464838"/>
            <a:ext cx="875768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types of messages exchanged,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request, response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message syntax: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fields in messages &amp; how fields are delineated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message semantics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of information in fields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when and how processes send &amp; respond to messages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/>
              <a:t>What </a:t>
            </a:r>
            <a:r>
              <a:rPr lang="en-US"/>
              <a:t>t</a:t>
            </a:r>
            <a:r>
              <a:rPr lang="en-US" sz="4400"/>
              <a:t>ransport </a:t>
            </a:r>
            <a:r>
              <a:rPr lang="en-US"/>
              <a:t>s</a:t>
            </a:r>
            <a:r>
              <a:rPr lang="en-US" sz="4400"/>
              <a:t>ervice does an </a:t>
            </a:r>
            <a:r>
              <a:rPr lang="en-US"/>
              <a:t>a</a:t>
            </a:r>
            <a:r>
              <a:rPr lang="en-US" sz="4400"/>
              <a:t>pp need?</a:t>
            </a:r>
            <a:endParaRPr sz="4400"/>
          </a:p>
        </p:txBody>
      </p:sp>
      <p:sp>
        <p:nvSpPr>
          <p:cNvPr id="1131" name="Google Shape;1131;p9"/>
          <p:cNvSpPr txBox="1"/>
          <p:nvPr/>
        </p:nvSpPr>
        <p:spPr>
          <a:xfrm>
            <a:off x="676025" y="1406872"/>
            <a:ext cx="4972505" cy="279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075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integrity</a:t>
            </a:r>
            <a:endParaRPr/>
          </a:p>
          <a:p>
            <a:pPr indent="-219075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apps (e.g., file transfer, web transactions) require 100% reliable data transfer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3363" lvl="0" marL="23336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apps (e.g., audio) can tolerate some loss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9"/>
          <p:cNvSpPr txBox="1"/>
          <p:nvPr/>
        </p:nvSpPr>
        <p:spPr>
          <a:xfrm>
            <a:off x="544999" y="4365808"/>
            <a:ext cx="5572612" cy="244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timing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apps (e.g., Internet telephony, interactive games) require low delay to be “effective”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9"/>
          <p:cNvSpPr/>
          <p:nvPr/>
        </p:nvSpPr>
        <p:spPr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apps (e.g., multimedia) require minimum amount of throughput to be “effective”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apps (“elastic apps”) make use of whatever throughput they get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9"/>
          <p:cNvSpPr/>
          <p:nvPr/>
        </p:nvSpPr>
        <p:spPr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encryption, data integrity,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2020-01-18T07:24:59Z</dcterms:created>
  <dc:creator>James Kurose</dc:creator>
</cp:coreProperties>
</file>