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1224" r:id="rId2"/>
    <p:sldId id="1096" r:id="rId3"/>
    <p:sldId id="1221" r:id="rId4"/>
    <p:sldId id="1203" r:id="rId5"/>
    <p:sldId id="1098" r:id="rId6"/>
    <p:sldId id="1222" r:id="rId7"/>
    <p:sldId id="1099" r:id="rId8"/>
    <p:sldId id="1100" r:id="rId9"/>
    <p:sldId id="1101" r:id="rId10"/>
    <p:sldId id="1102" r:id="rId11"/>
    <p:sldId id="1225" r:id="rId12"/>
    <p:sldId id="1106" r:id="rId13"/>
    <p:sldId id="1107" r:id="rId14"/>
    <p:sldId id="1110" r:id="rId15"/>
    <p:sldId id="1117" r:id="rId16"/>
    <p:sldId id="1119" r:id="rId17"/>
    <p:sldId id="1217" r:id="rId18"/>
    <p:sldId id="1226" r:id="rId19"/>
    <p:sldId id="1193" r:id="rId20"/>
    <p:sldId id="1132" r:id="rId21"/>
    <p:sldId id="1133" r:id="rId22"/>
    <p:sldId id="1218" r:id="rId23"/>
    <p:sldId id="1219" r:id="rId24"/>
    <p:sldId id="12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56A"/>
    <a:srgbClr val="B8C2C9"/>
    <a:srgbClr val="0000A3"/>
    <a:srgbClr val="3C6CDF"/>
    <a:srgbClr val="E40000"/>
    <a:srgbClr val="FFB3D3"/>
    <a:srgbClr val="FA376E"/>
    <a:srgbClr val="9CDFF9"/>
    <a:srgbClr val="0000A8"/>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347" autoAdjust="0"/>
    <p:restoredTop sz="78414" autoAdjust="0"/>
  </p:normalViewPr>
  <p:slideViewPr>
    <p:cSldViewPr snapToGrid="0" snapToObjects="1">
      <p:cViewPr varScale="1">
        <p:scale>
          <a:sx n="89" d="100"/>
          <a:sy n="89" d="100"/>
        </p:scale>
        <p:origin x="102" y="588"/>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a:t>
            </a:r>
            <a:r>
              <a:rPr lang="en-US" dirty="0" err="1"/>
              <a:t>ESTABLished</a:t>
            </a:r>
            <a:r>
              <a:rPr lang="en-US" dirty="0"/>
              <a:t>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76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773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848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92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326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3851343" y="1792898"/>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br>
              <a:rPr lang="en-US" altLang="en-US" sz="6000" b="1" dirty="0">
                <a:solidFill>
                  <a:srgbClr val="000099"/>
                </a:solidFill>
                <a:latin typeface="+mj-lt"/>
              </a:rPr>
            </a:br>
            <a:r>
              <a:rPr lang="en-US" altLang="en-US" sz="5400" b="1" dirty="0">
                <a:solidFill>
                  <a:srgbClr val="000099"/>
                </a:solidFill>
                <a:latin typeface="+mj-lt"/>
              </a:rPr>
              <a:t>Transport Layer</a:t>
            </a:r>
          </a:p>
          <a:p>
            <a:pPr algn="ctr" eaLnBrk="1" hangingPunct="1">
              <a:lnSpc>
                <a:spcPct val="85000"/>
              </a:lnSpc>
            </a:pPr>
            <a:r>
              <a:rPr lang="en-US" altLang="en-US" sz="3200" b="1" dirty="0">
                <a:solidFill>
                  <a:srgbClr val="000099"/>
                </a:solidFill>
                <a:latin typeface="+mj-lt"/>
              </a:rPr>
              <a:t>Part 2</a:t>
            </a:r>
          </a:p>
        </p:txBody>
      </p:sp>
    </p:spTree>
    <p:extLst>
      <p:ext uri="{BB962C8B-B14F-4D97-AF65-F5344CB8AC3E}">
        <p14:creationId xmlns:p14="http://schemas.microsoft.com/office/powerpoint/2010/main" val="132103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grpSp>
        <p:nvGrpSpPr>
          <p:cNvPr id="6" name="Group 5"/>
          <p:cNvGrpSpPr/>
          <p:nvPr/>
        </p:nvGrpSpPr>
        <p:grpSpPr>
          <a:xfrm>
            <a:off x="605035" y="3491484"/>
            <a:ext cx="11327678" cy="2335659"/>
            <a:chOff x="635138" y="1537841"/>
            <a:chExt cx="11327678" cy="2335659"/>
          </a:xfrm>
        </p:grpSpPr>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gaia.cs.umass.edu</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kurose_ross</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/interactive/</a:t>
            </a:r>
          </a:p>
        </p:txBody>
      </p:sp>
      <p:grpSp>
        <p:nvGrpSpPr>
          <p:cNvPr id="3" name="Group 2"/>
          <p:cNvGrpSpPr/>
          <p:nvPr/>
        </p:nvGrpSpPr>
        <p:grpSpPr>
          <a:xfrm>
            <a:off x="635138" y="1499108"/>
            <a:ext cx="11327678" cy="1575593"/>
            <a:chOff x="615611" y="4368241"/>
            <a:chExt cx="11327678" cy="1575593"/>
          </a:xfrm>
        </p:grpSpPr>
        <p:grpSp>
          <p:nvGrpSpPr>
            <p:cNvPr id="4" name="Group 3">
              <a:extLst>
                <a:ext uri="{FF2B5EF4-FFF2-40B4-BE49-F238E27FC236}">
                  <a16:creationId xmlns:a16="http://schemas.microsoft.com/office/drawing/2014/main" id="{32E77073-7604-A04F-8597-12BF5941CCE7}"/>
                </a:ext>
              </a:extLst>
            </p:cNvPr>
            <p:cNvGrpSpPr/>
            <p:nvPr/>
          </p:nvGrpSpPr>
          <p:grpSpPr>
            <a:xfrm>
              <a:off x="1259552" y="50037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15611" y="43682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gr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39230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9422-6611-593E-9DFB-34556E45C4DC}"/>
              </a:ext>
            </a:extLst>
          </p:cNvPr>
          <p:cNvSpPr>
            <a:spLocks noGrp="1"/>
          </p:cNvSpPr>
          <p:nvPr>
            <p:ph type="title"/>
          </p:nvPr>
        </p:nvSpPr>
        <p:spPr/>
        <p:txBody>
          <a:bodyPr/>
          <a:lstStyle/>
          <a:p>
            <a:r>
              <a:rPr lang="en-US" sz="4400" dirty="0"/>
              <a:t>TCP round trip time, timeout</a:t>
            </a:r>
            <a:endParaRPr lang="en-US" dirty="0"/>
          </a:p>
        </p:txBody>
      </p:sp>
      <p:sp>
        <p:nvSpPr>
          <p:cNvPr id="3" name="Content Placeholder 2">
            <a:extLst>
              <a:ext uri="{FF2B5EF4-FFF2-40B4-BE49-F238E27FC236}">
                <a16:creationId xmlns:a16="http://schemas.microsoft.com/office/drawing/2014/main" id="{42793885-7B3C-B5F1-764F-127D847C0E7B}"/>
              </a:ext>
            </a:extLst>
          </p:cNvPr>
          <p:cNvSpPr>
            <a:spLocks noGrp="1"/>
          </p:cNvSpPr>
          <p:nvPr>
            <p:ph sz="half" idx="1"/>
          </p:nvPr>
        </p:nvSpPr>
        <p:spPr>
          <a:xfrm>
            <a:off x="838200" y="1825625"/>
            <a:ext cx="10515600" cy="4351338"/>
          </a:xfrm>
        </p:spPr>
        <p:txBody>
          <a:bodyPr/>
          <a:lstStyle/>
          <a:p>
            <a:r>
              <a:rPr lang="en-US" sz="1800" b="0" i="0" u="none" strike="noStrike" dirty="0">
                <a:solidFill>
                  <a:srgbClr val="000000"/>
                </a:solidFill>
                <a:effectLst/>
                <a:latin typeface="Arial" panose="020B0604020202020204" pitchFamily="34" charset="0"/>
              </a:rPr>
              <a:t>Consider the TCP procedure for estimating RTT. </a:t>
            </a:r>
          </a:p>
          <a:p>
            <a:r>
              <a:rPr lang="en-US" sz="1800" b="0" i="0" u="none" strike="noStrike" dirty="0">
                <a:solidFill>
                  <a:srgbClr val="000000"/>
                </a:solidFill>
                <a:effectLst/>
                <a:latin typeface="Arial" panose="020B0604020202020204" pitchFamily="34" charset="0"/>
              </a:rPr>
              <a:t>Let SampleRTT1 be the most recent sample RTT, let SampleRTT2 be the next most recent sample RTT, and so on. </a:t>
            </a:r>
          </a:p>
          <a:p>
            <a:r>
              <a:rPr lang="en-US" sz="1800" b="0" i="0" u="none" strike="noStrike" dirty="0">
                <a:solidFill>
                  <a:srgbClr val="000000"/>
                </a:solidFill>
                <a:effectLst/>
                <a:latin typeface="Arial" panose="020B0604020202020204" pitchFamily="34" charset="0"/>
              </a:rPr>
              <a:t>Assume that SampleRTT2 = 90ms, SampleRTT1 = 75ms. </a:t>
            </a:r>
          </a:p>
          <a:p>
            <a:r>
              <a:rPr lang="en-US" sz="1800" b="0" i="0" u="none" strike="noStrike" dirty="0">
                <a:solidFill>
                  <a:srgbClr val="000000"/>
                </a:solidFill>
                <a:effectLst/>
                <a:latin typeface="Arial" panose="020B0604020202020204" pitchFamily="34" charset="0"/>
              </a:rPr>
              <a:t>Compute the </a:t>
            </a:r>
            <a:r>
              <a:rPr lang="en-US" sz="1800" b="0" i="0" u="none" strike="noStrike" dirty="0" err="1">
                <a:solidFill>
                  <a:srgbClr val="000000"/>
                </a:solidFill>
                <a:effectLst/>
                <a:latin typeface="Arial" panose="020B0604020202020204" pitchFamily="34" charset="0"/>
              </a:rPr>
              <a:t>EstimatedRT</a:t>
            </a:r>
            <a:r>
              <a:rPr lang="en-US" sz="1800" b="0" i="0" u="none" strike="noStrike" dirty="0">
                <a:solidFill>
                  <a:srgbClr val="000000"/>
                </a:solidFill>
                <a:effectLst/>
                <a:latin typeface="Arial" panose="020B0604020202020204" pitchFamily="34" charset="0"/>
              </a:rPr>
              <a:t> T after each of these </a:t>
            </a:r>
            <a:r>
              <a:rPr lang="en-US" sz="1800" b="0" i="0" u="none" strike="noStrike" dirty="0" err="1">
                <a:solidFill>
                  <a:srgbClr val="000000"/>
                </a:solidFill>
                <a:effectLst/>
                <a:latin typeface="Arial" panose="020B0604020202020204" pitchFamily="34" charset="0"/>
              </a:rPr>
              <a:t>SampleRTT</a:t>
            </a:r>
            <a:r>
              <a:rPr lang="en-US" sz="1800" b="0" i="0" u="none" strike="noStrike" dirty="0">
                <a:solidFill>
                  <a:srgbClr val="000000"/>
                </a:solidFill>
                <a:effectLst/>
                <a:latin typeface="Arial" panose="020B0604020202020204" pitchFamily="34" charset="0"/>
              </a:rPr>
              <a:t> values is obtained, using a value of α = 0.125 and assuming that the value of </a:t>
            </a:r>
            <a:r>
              <a:rPr lang="en-US" sz="1800" b="0" i="0" u="none" strike="noStrike" dirty="0" err="1">
                <a:solidFill>
                  <a:srgbClr val="000000"/>
                </a:solidFill>
                <a:effectLst/>
                <a:latin typeface="Arial" panose="020B0604020202020204" pitchFamily="34" charset="0"/>
              </a:rPr>
              <a:t>EstimatedRTT</a:t>
            </a:r>
            <a:r>
              <a:rPr lang="en-US" sz="1800" b="0" i="0" u="none" strike="noStrike" dirty="0">
                <a:solidFill>
                  <a:srgbClr val="000000"/>
                </a:solidFill>
                <a:effectLst/>
                <a:latin typeface="Arial" panose="020B0604020202020204" pitchFamily="34" charset="0"/>
              </a:rPr>
              <a:t> was 100ms just before the first of these two samples was obtained. </a:t>
            </a:r>
          </a:p>
          <a:p>
            <a:r>
              <a:rPr lang="en-US" sz="1800" b="0" i="0" u="none" strike="noStrike" dirty="0">
                <a:solidFill>
                  <a:srgbClr val="000000"/>
                </a:solidFill>
                <a:effectLst/>
                <a:latin typeface="Arial" panose="020B0604020202020204" pitchFamily="34" charset="0"/>
              </a:rPr>
              <a:t>Compute also the </a:t>
            </a:r>
            <a:r>
              <a:rPr lang="en-US" sz="1800" b="0" i="0" u="none" strike="noStrike" dirty="0" err="1">
                <a:solidFill>
                  <a:srgbClr val="000000"/>
                </a:solidFill>
                <a:effectLst/>
                <a:latin typeface="Arial" panose="020B0604020202020204" pitchFamily="34" charset="0"/>
              </a:rPr>
              <a:t>DevRT</a:t>
            </a:r>
            <a:r>
              <a:rPr lang="en-US" sz="1800" b="0" i="0" u="none" strike="noStrike" dirty="0">
                <a:solidFill>
                  <a:srgbClr val="000000"/>
                </a:solidFill>
                <a:effectLst/>
                <a:latin typeface="Arial" panose="020B0604020202020204" pitchFamily="34" charset="0"/>
              </a:rPr>
              <a:t> T after each sample is obtained, assuming a value of β = 0.25 and assuming the value of </a:t>
            </a:r>
            <a:r>
              <a:rPr lang="en-US" sz="1800" b="0" i="0" u="none" strike="noStrike" dirty="0" err="1">
                <a:solidFill>
                  <a:srgbClr val="000000"/>
                </a:solidFill>
                <a:effectLst/>
                <a:latin typeface="Arial" panose="020B0604020202020204" pitchFamily="34" charset="0"/>
              </a:rPr>
              <a:t>DevRT</a:t>
            </a:r>
            <a:r>
              <a:rPr lang="en-US" sz="1800" b="0" i="0" u="none" strike="noStrike" dirty="0">
                <a:solidFill>
                  <a:srgbClr val="000000"/>
                </a:solidFill>
                <a:effectLst/>
                <a:latin typeface="Arial" panose="020B0604020202020204" pitchFamily="34" charset="0"/>
              </a:rPr>
              <a:t> T was 20 </a:t>
            </a:r>
            <a:r>
              <a:rPr lang="en-US" sz="1800" b="0" i="0" u="none" strike="noStrike" dirty="0" err="1">
                <a:solidFill>
                  <a:srgbClr val="000000"/>
                </a:solidFill>
                <a:effectLst/>
                <a:latin typeface="Arial" panose="020B0604020202020204" pitchFamily="34" charset="0"/>
              </a:rPr>
              <a:t>ms</a:t>
            </a:r>
            <a:r>
              <a:rPr lang="en-US" sz="1800" b="0" i="0" u="none" strike="noStrike" dirty="0">
                <a:solidFill>
                  <a:srgbClr val="000000"/>
                </a:solidFill>
                <a:effectLst/>
                <a:latin typeface="Arial" panose="020B0604020202020204" pitchFamily="34" charset="0"/>
              </a:rPr>
              <a:t> just before the first of two three samples was obtained. Lastly, compute the </a:t>
            </a:r>
            <a:r>
              <a:rPr lang="en-US" sz="1800" b="0" i="0" u="none" strike="noStrike" dirty="0" err="1">
                <a:solidFill>
                  <a:srgbClr val="000000"/>
                </a:solidFill>
                <a:effectLst/>
                <a:latin typeface="Arial" panose="020B0604020202020204" pitchFamily="34" charset="0"/>
              </a:rPr>
              <a:t>TCPTimeoutInterval</a:t>
            </a:r>
            <a:r>
              <a:rPr lang="en-US" sz="1800" b="0" i="0" u="none" strike="noStrike" dirty="0">
                <a:solidFill>
                  <a:srgbClr val="000000"/>
                </a:solidFill>
                <a:effectLst/>
                <a:latin typeface="Arial" panose="020B0604020202020204" pitchFamily="34" charset="0"/>
              </a:rPr>
              <a:t> after each of these samples is obtained</a:t>
            </a:r>
            <a:endParaRPr lang="en-US" dirty="0"/>
          </a:p>
        </p:txBody>
      </p:sp>
      <p:sp>
        <p:nvSpPr>
          <p:cNvPr id="5" name="Slide Number Placeholder 4">
            <a:extLst>
              <a:ext uri="{FF2B5EF4-FFF2-40B4-BE49-F238E27FC236}">
                <a16:creationId xmlns:a16="http://schemas.microsoft.com/office/drawing/2014/main" id="{9D7301C6-3727-06B0-8A78-303FA1C2DED3}"/>
              </a:ext>
            </a:extLst>
          </p:cNvPr>
          <p:cNvSpPr>
            <a:spLocks noGrp="1"/>
          </p:cNvSpPr>
          <p:nvPr>
            <p:ph type="sldNum" sz="quarter" idx="4"/>
          </p:nvPr>
        </p:nvSpPr>
        <p:spPr/>
        <p:txBody>
          <a:bodyPr/>
          <a:lstStyle/>
          <a:p>
            <a:r>
              <a:rPr lang="en-US"/>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565844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857076" y="4683243"/>
            <a:ext cx="6315300" cy="1606314"/>
            <a:chOff x="1803400" y="4591050"/>
            <a:chExt cx="6315300"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a:endCxn id="72" idx="0"/>
            </p:cNvCxnSpPr>
            <p:nvPr/>
          </p:nvCxnSpPr>
          <p:spPr>
            <a:xfrm flipV="1">
              <a:off x="6359939" y="5051485"/>
              <a:ext cx="1758761" cy="92193"/>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lient</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a:t>
            </a:r>
            <a:r>
              <a:rPr kumimoji="0" lang="en-US" sz="2800" b="0" i="0" u="none" strike="noStrike" kern="0" cap="none" spc="0" normalizeH="0" baseline="0" noProof="0" dirty="0" err="1">
                <a:ln>
                  <a:noFill/>
                </a:ln>
                <a:solidFill>
                  <a:srgbClr val="000099"/>
                </a:solidFill>
                <a:effectLst/>
                <a:uLnTx/>
                <a:uFillTx/>
                <a:latin typeface="Calibri"/>
                <a:ea typeface="ＭＳ Ｐゴシック" charset="0"/>
                <a:cs typeface="+mn-cs"/>
              </a:rPr>
              <a:t>erver</a:t>
            </a: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40"/>
                                        </p:tgtEl>
                                        <p:attrNameLst>
                                          <p:attrName>style.visibility</p:attrName>
                                        </p:attrNameLst>
                                      </p:cBhvr>
                                      <p:to>
                                        <p:strVal val="visible"/>
                                      </p:to>
                                    </p:set>
                                    <p:animEffect transition="in" filter="wipe(up)">
                                      <p:cBhvr>
                                        <p:cTn id="15" dur="500"/>
                                        <p:tgtEl>
                                          <p:spTgt spid="240"/>
                                        </p:tgtEl>
                                      </p:cBhvr>
                                    </p:animEffect>
                                  </p:childTnLst>
                                </p:cTn>
                              </p:par>
                              <p:par>
                                <p:cTn id="16" presetID="22" presetClass="entr" presetSubtype="2" fill="hold" nodeType="withEffect">
                                  <p:stCondLst>
                                    <p:cond delay="0"/>
                                  </p:stCondLst>
                                  <p:childTnLst>
                                    <p:set>
                                      <p:cBhvr>
                                        <p:cTn id="17" dur="1" fill="hold">
                                          <p:stCondLst>
                                            <p:cond delay="0"/>
                                          </p:stCondLst>
                                        </p:cTn>
                                        <p:tgtEl>
                                          <p:spTgt spid="223"/>
                                        </p:tgtEl>
                                        <p:attrNameLst>
                                          <p:attrName>style.visibility</p:attrName>
                                        </p:attrNameLst>
                                      </p:cBhvr>
                                      <p:to>
                                        <p:strVal val="visible"/>
                                      </p:to>
                                    </p:set>
                                    <p:animEffect transition="in" filter="wipe(right)">
                                      <p:cBhvr>
                                        <p:cTn id="18" dur="500"/>
                                        <p:tgtEl>
                                          <p:spTgt spid="22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8"/>
                                        </p:tgtEl>
                                        <p:attrNameLst>
                                          <p:attrName>style.visibility</p:attrName>
                                        </p:attrNameLst>
                                      </p:cBhvr>
                                      <p:to>
                                        <p:strVal val="visible"/>
                                      </p:to>
                                    </p:set>
                                    <p:animEffect transition="in" filter="wipe(left)">
                                      <p:cBhvr>
                                        <p:cTn id="23" dur="500"/>
                                        <p:tgtEl>
                                          <p:spTgt spid="228"/>
                                        </p:tgtEl>
                                      </p:cBhvr>
                                    </p:animEffect>
                                  </p:childTnLst>
                                </p:cTn>
                              </p:par>
                              <p:par>
                                <p:cTn id="24" presetID="22" presetClass="entr" presetSubtype="1" fill="hold" nodeType="with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wipe(up)">
                                      <p:cBhvr>
                                        <p:cTn id="26" dur="500"/>
                                        <p:tgtEl>
                                          <p:spTgt spid="237"/>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222"/>
                                        </p:tgtEl>
                                        <p:attrNameLst>
                                          <p:attrName>style.visibility</p:attrName>
                                        </p:attrNameLst>
                                      </p:cBhvr>
                                      <p:to>
                                        <p:strVal val="visible"/>
                                      </p:to>
                                    </p:set>
                                    <p:animEffect transition="in" filter="wipe(up)">
                                      <p:cBhvr>
                                        <p:cTn id="30" dur="500"/>
                                        <p:tgtEl>
                                          <p:spTgt spid="222"/>
                                        </p:tgtEl>
                                      </p:cBhvr>
                                    </p:animEffect>
                                  </p:childTnLst>
                                </p:cTn>
                              </p:par>
                              <p:par>
                                <p:cTn id="31" presetID="22" presetClass="entr" presetSubtype="1" fill="hold" nodeType="withEffect">
                                  <p:stCondLst>
                                    <p:cond delay="0"/>
                                  </p:stCondLst>
                                  <p:childTnLst>
                                    <p:set>
                                      <p:cBhvr>
                                        <p:cTn id="32" dur="1" fill="hold">
                                          <p:stCondLst>
                                            <p:cond delay="0"/>
                                          </p:stCondLst>
                                        </p:cTn>
                                        <p:tgtEl>
                                          <p:spTgt spid="243"/>
                                        </p:tgtEl>
                                        <p:attrNameLst>
                                          <p:attrName>style.visibility</p:attrName>
                                        </p:attrNameLst>
                                      </p:cBhvr>
                                      <p:to>
                                        <p:strVal val="visible"/>
                                      </p:to>
                                    </p:set>
                                    <p:animEffect transition="in" filter="wipe(up)">
                                      <p:cBhvr>
                                        <p:cTn id="33"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5">
            <a:extLst>
              <a:ext uri="{FF2B5EF4-FFF2-40B4-BE49-F238E27FC236}">
                <a16:creationId xmlns:a16="http://schemas.microsoft.com/office/drawing/2014/main" id="{F68D8B48-D82F-4041-86DC-C11C1D65D951}"/>
              </a:ext>
            </a:extLst>
          </p:cNvPr>
          <p:cNvSpPr>
            <a:spLocks noGrp="1"/>
          </p:cNvSpPr>
          <p:nvPr>
            <p:ph type="ftr" sz="quarter" idx="4294967295"/>
          </p:nvPr>
        </p:nvSpPr>
        <p:spPr>
          <a:xfrm>
            <a:off x="7100888" y="6445250"/>
            <a:ext cx="2895600" cy="287338"/>
          </a:xfrm>
          <a:prstGeom prst="rect">
            <a:avLst/>
          </a:prstGeom>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Transport</a:t>
            </a:r>
            <a:r>
              <a:rPr lang="en-US" altLang="en-US" sz="1400">
                <a:latin typeface="Tahoma" panose="020B0604030504040204" pitchFamily="34" charset="0"/>
              </a:rPr>
              <a:t> </a:t>
            </a:r>
            <a:r>
              <a:rPr lang="en-US" altLang="en-US" sz="1200">
                <a:latin typeface="Tahoma" panose="020B0604030504040204" pitchFamily="34" charset="0"/>
              </a:rPr>
              <a:t>Layer</a:t>
            </a:r>
          </a:p>
        </p:txBody>
      </p:sp>
      <p:sp>
        <p:nvSpPr>
          <p:cNvPr id="81923" name="Slide Number Placeholder 6">
            <a:extLst>
              <a:ext uri="{FF2B5EF4-FFF2-40B4-BE49-F238E27FC236}">
                <a16:creationId xmlns:a16="http://schemas.microsoft.com/office/drawing/2014/main" id="{8E147EA5-0698-4463-81C3-77E1FA2F2CA6}"/>
              </a:ext>
            </a:extLst>
          </p:cNvPr>
          <p:cNvSpPr>
            <a:spLocks noGrp="1"/>
          </p:cNvSpPr>
          <p:nvPr>
            <p:ph type="sldNum" sz="quarter" idx="4294967295"/>
          </p:nvPr>
        </p:nvSpPr>
        <p:spPr>
          <a:xfrm>
            <a:off x="9848851" y="6462714"/>
            <a:ext cx="676275" cy="276225"/>
          </a:xfrm>
          <a:prstGeom prst="rect">
            <a:avLst/>
          </a:prstGeom>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altLang="en-US" sz="1200">
                <a:latin typeface="Tahoma" panose="020B0604030504040204" pitchFamily="34" charset="0"/>
              </a:rPr>
              <a:t>3-</a:t>
            </a:r>
            <a:fld id="{A7DB2628-9613-4F8B-92A0-00313045453F}" type="slidenum">
              <a:rPr lang="en-US" altLang="en-US" sz="1200">
                <a:latin typeface="Tahoma" panose="020B0604030504040204" pitchFamily="34" charset="0"/>
              </a:rPr>
              <a:pPr>
                <a:lnSpc>
                  <a:spcPct val="100000"/>
                </a:lnSpc>
                <a:spcBef>
                  <a:spcPct val="0"/>
                </a:spcBef>
                <a:buClrTx/>
                <a:buSzTx/>
                <a:buFontTx/>
                <a:buNone/>
              </a:pPr>
              <a:t>17</a:t>
            </a:fld>
            <a:endParaRPr lang="en-US" altLang="en-US" sz="1200">
              <a:latin typeface="Tahoma" panose="020B0604030504040204" pitchFamily="34" charset="0"/>
            </a:endParaRPr>
          </a:p>
        </p:txBody>
      </p:sp>
      <p:pic>
        <p:nvPicPr>
          <p:cNvPr id="81924" name="Picture 63" descr="underline_base">
            <a:extLst>
              <a:ext uri="{FF2B5EF4-FFF2-40B4-BE49-F238E27FC236}">
                <a16:creationId xmlns:a16="http://schemas.microsoft.com/office/drawing/2014/main" id="{9B1E068C-3CCD-4BC1-B1B4-B6B545D64A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26" y="838200"/>
            <a:ext cx="6399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Line 4">
            <a:extLst>
              <a:ext uri="{FF2B5EF4-FFF2-40B4-BE49-F238E27FC236}">
                <a16:creationId xmlns:a16="http://schemas.microsoft.com/office/drawing/2014/main" id="{21B4FDF5-13A7-4575-9102-E62EB76D07B8}"/>
              </a:ext>
            </a:extLst>
          </p:cNvPr>
          <p:cNvSpPr>
            <a:spLocks noChangeShapeType="1"/>
          </p:cNvSpPr>
          <p:nvPr/>
        </p:nvSpPr>
        <p:spPr bwMode="auto">
          <a:xfrm flipH="1">
            <a:off x="4995864" y="2081213"/>
            <a:ext cx="1587" cy="3948112"/>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26" name="Line 10">
            <a:extLst>
              <a:ext uri="{FF2B5EF4-FFF2-40B4-BE49-F238E27FC236}">
                <a16:creationId xmlns:a16="http://schemas.microsoft.com/office/drawing/2014/main" id="{A27F5C6A-D4C0-47EA-9DA0-836565A91DE7}"/>
              </a:ext>
            </a:extLst>
          </p:cNvPr>
          <p:cNvSpPr>
            <a:spLocks noChangeShapeType="1"/>
          </p:cNvSpPr>
          <p:nvPr/>
        </p:nvSpPr>
        <p:spPr bwMode="auto">
          <a:xfrm flipH="1">
            <a:off x="7585075" y="2151064"/>
            <a:ext cx="1588" cy="3417887"/>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396362" name="Group 74">
            <a:extLst>
              <a:ext uri="{FF2B5EF4-FFF2-40B4-BE49-F238E27FC236}">
                <a16:creationId xmlns:a16="http://schemas.microsoft.com/office/drawing/2014/main" id="{5547D931-E4FF-4D6A-9F79-B95869407060}"/>
              </a:ext>
            </a:extLst>
          </p:cNvPr>
          <p:cNvGrpSpPr>
            <a:grpSpLocks/>
          </p:cNvGrpSpPr>
          <p:nvPr/>
        </p:nvGrpSpPr>
        <p:grpSpPr bwMode="auto">
          <a:xfrm>
            <a:off x="2068514" y="2762251"/>
            <a:ext cx="1335087" cy="854075"/>
            <a:chOff x="343" y="1740"/>
            <a:chExt cx="841" cy="538"/>
          </a:xfrm>
        </p:grpSpPr>
        <p:sp>
          <p:nvSpPr>
            <p:cNvPr id="82013" name="Text Box 34">
              <a:extLst>
                <a:ext uri="{FF2B5EF4-FFF2-40B4-BE49-F238E27FC236}">
                  <a16:creationId xmlns:a16="http://schemas.microsoft.com/office/drawing/2014/main" id="{E3BF6E3C-0900-491E-BD0B-92C4F266E47C}"/>
                </a:ext>
              </a:extLst>
            </p:cNvPr>
            <p:cNvSpPr txBox="1">
              <a:spLocks noChangeArrowheads="1"/>
            </p:cNvSpPr>
            <p:nvPr/>
          </p:nvSpPr>
          <p:spPr bwMode="auto">
            <a:xfrm>
              <a:off x="343" y="2066"/>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FIN_WAIT_2</a:t>
              </a:r>
            </a:p>
          </p:txBody>
        </p:sp>
        <p:sp>
          <p:nvSpPr>
            <p:cNvPr id="82014" name="Line 35">
              <a:extLst>
                <a:ext uri="{FF2B5EF4-FFF2-40B4-BE49-F238E27FC236}">
                  <a16:creationId xmlns:a16="http://schemas.microsoft.com/office/drawing/2014/main" id="{1A03E984-7DDE-4C3A-90DB-61C36175FDA1}"/>
                </a:ext>
              </a:extLst>
            </p:cNvPr>
            <p:cNvSpPr>
              <a:spLocks noChangeShapeType="1"/>
            </p:cNvSpPr>
            <p:nvPr/>
          </p:nvSpPr>
          <p:spPr bwMode="auto">
            <a:xfrm>
              <a:off x="634" y="1740"/>
              <a:ext cx="0" cy="3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6361" name="Group 73">
            <a:extLst>
              <a:ext uri="{FF2B5EF4-FFF2-40B4-BE49-F238E27FC236}">
                <a16:creationId xmlns:a16="http://schemas.microsoft.com/office/drawing/2014/main" id="{CA303CA4-C5CD-4EAD-A904-A832AC154EE9}"/>
              </a:ext>
            </a:extLst>
          </p:cNvPr>
          <p:cNvGrpSpPr>
            <a:grpSpLocks/>
          </p:cNvGrpSpPr>
          <p:nvPr/>
        </p:nvGrpSpPr>
        <p:grpSpPr bwMode="auto">
          <a:xfrm>
            <a:off x="8699500" y="2101850"/>
            <a:ext cx="1390650" cy="960438"/>
            <a:chOff x="4520" y="1324"/>
            <a:chExt cx="876" cy="605"/>
          </a:xfrm>
        </p:grpSpPr>
        <p:sp>
          <p:nvSpPr>
            <p:cNvPr id="82011" name="Text Box 37">
              <a:extLst>
                <a:ext uri="{FF2B5EF4-FFF2-40B4-BE49-F238E27FC236}">
                  <a16:creationId xmlns:a16="http://schemas.microsoft.com/office/drawing/2014/main" id="{2E374D9F-1000-4FAC-9AA1-65AFE7B40754}"/>
                </a:ext>
              </a:extLst>
            </p:cNvPr>
            <p:cNvSpPr txBox="1">
              <a:spLocks noChangeArrowheads="1"/>
            </p:cNvSpPr>
            <p:nvPr/>
          </p:nvSpPr>
          <p:spPr bwMode="auto">
            <a:xfrm>
              <a:off x="4520" y="1717"/>
              <a:ext cx="8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CLOSE_WAIT</a:t>
              </a:r>
            </a:p>
          </p:txBody>
        </p:sp>
        <p:sp>
          <p:nvSpPr>
            <p:cNvPr id="82012" name="Line 38">
              <a:extLst>
                <a:ext uri="{FF2B5EF4-FFF2-40B4-BE49-F238E27FC236}">
                  <a16:creationId xmlns:a16="http://schemas.microsoft.com/office/drawing/2014/main" id="{5234C989-6D0E-40AE-B0C6-CFE20EF05EF1}"/>
                </a:ext>
              </a:extLst>
            </p:cNvPr>
            <p:cNvSpPr>
              <a:spLocks noChangeShapeType="1"/>
            </p:cNvSpPr>
            <p:nvPr/>
          </p:nvSpPr>
          <p:spPr bwMode="auto">
            <a:xfrm>
              <a:off x="5171" y="1324"/>
              <a:ext cx="0" cy="4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6363" name="Group 75">
            <a:extLst>
              <a:ext uri="{FF2B5EF4-FFF2-40B4-BE49-F238E27FC236}">
                <a16:creationId xmlns:a16="http://schemas.microsoft.com/office/drawing/2014/main" id="{4BC4C31E-309F-49F2-92D5-74A7845D3894}"/>
              </a:ext>
            </a:extLst>
          </p:cNvPr>
          <p:cNvGrpSpPr>
            <a:grpSpLocks/>
          </p:cNvGrpSpPr>
          <p:nvPr/>
        </p:nvGrpSpPr>
        <p:grpSpPr bwMode="auto">
          <a:xfrm>
            <a:off x="5037138" y="3870325"/>
            <a:ext cx="2495550" cy="579438"/>
            <a:chOff x="2213" y="2438"/>
            <a:chExt cx="1572" cy="365"/>
          </a:xfrm>
        </p:grpSpPr>
        <p:sp>
          <p:nvSpPr>
            <p:cNvPr id="82008" name="Line 41">
              <a:extLst>
                <a:ext uri="{FF2B5EF4-FFF2-40B4-BE49-F238E27FC236}">
                  <a16:creationId xmlns:a16="http://schemas.microsoft.com/office/drawing/2014/main" id="{F8528A11-D181-4FC9-982B-156E2454CDFE}"/>
                </a:ext>
              </a:extLst>
            </p:cNvPr>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09" name="Rectangle 42">
              <a:extLst>
                <a:ext uri="{FF2B5EF4-FFF2-40B4-BE49-F238E27FC236}">
                  <a16:creationId xmlns:a16="http://schemas.microsoft.com/office/drawing/2014/main" id="{529BABC2-0EC9-4AA9-A157-33A6F9E93942}"/>
                </a:ext>
              </a:extLst>
            </p:cNvPr>
            <p:cNvSpPr>
              <a:spLocks noChangeArrowheads="1"/>
            </p:cNvSpPr>
            <p:nvPr/>
          </p:nvSpPr>
          <p:spPr bwMode="auto">
            <a:xfrm>
              <a:off x="2669" y="2438"/>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2010" name="Text Box 43">
              <a:extLst>
                <a:ext uri="{FF2B5EF4-FFF2-40B4-BE49-F238E27FC236}">
                  <a16:creationId xmlns:a16="http://schemas.microsoft.com/office/drawing/2014/main" id="{E6382856-8608-46CA-AE24-81014DEFBD12}"/>
                </a:ext>
              </a:extLst>
            </p:cNvPr>
            <p:cNvSpPr txBox="1">
              <a:spLocks noChangeArrowheads="1"/>
            </p:cNvSpPr>
            <p:nvPr/>
          </p:nvSpPr>
          <p:spPr bwMode="auto">
            <a:xfrm>
              <a:off x="2450" y="2562"/>
              <a:ext cx="106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FINbit=1, seq=y</a:t>
              </a:r>
            </a:p>
          </p:txBody>
        </p:sp>
      </p:grpSp>
      <p:grpSp>
        <p:nvGrpSpPr>
          <p:cNvPr id="396368" name="Group 80">
            <a:extLst>
              <a:ext uri="{FF2B5EF4-FFF2-40B4-BE49-F238E27FC236}">
                <a16:creationId xmlns:a16="http://schemas.microsoft.com/office/drawing/2014/main" id="{E5460F7D-A78C-4771-BDC6-1558524DC3FE}"/>
              </a:ext>
            </a:extLst>
          </p:cNvPr>
          <p:cNvGrpSpPr>
            <a:grpSpLocks/>
          </p:cNvGrpSpPr>
          <p:nvPr/>
        </p:nvGrpSpPr>
        <p:grpSpPr bwMode="auto">
          <a:xfrm>
            <a:off x="5067300" y="4578351"/>
            <a:ext cx="2508250" cy="582613"/>
            <a:chOff x="2232" y="2884"/>
            <a:chExt cx="1580" cy="367"/>
          </a:xfrm>
        </p:grpSpPr>
        <p:sp>
          <p:nvSpPr>
            <p:cNvPr id="82005" name="Line 44">
              <a:extLst>
                <a:ext uri="{FF2B5EF4-FFF2-40B4-BE49-F238E27FC236}">
                  <a16:creationId xmlns:a16="http://schemas.microsoft.com/office/drawing/2014/main" id="{1B50087B-BB54-44CE-94CB-2A2FF6F9DDD6}"/>
                </a:ext>
              </a:extLst>
            </p:cNvPr>
            <p:cNvSpPr>
              <a:spLocks noChangeShapeType="1"/>
            </p:cNvSpPr>
            <p:nvPr/>
          </p:nvSpPr>
          <p:spPr bwMode="auto">
            <a:xfrm>
              <a:off x="2232" y="2884"/>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06" name="Rectangle 46">
              <a:extLst>
                <a:ext uri="{FF2B5EF4-FFF2-40B4-BE49-F238E27FC236}">
                  <a16:creationId xmlns:a16="http://schemas.microsoft.com/office/drawing/2014/main" id="{0B1B8F1A-2B32-4E56-B162-9467EF442030}"/>
                </a:ext>
              </a:extLst>
            </p:cNvPr>
            <p:cNvSpPr>
              <a:spLocks noChangeArrowheads="1"/>
            </p:cNvSpPr>
            <p:nvPr/>
          </p:nvSpPr>
          <p:spPr bwMode="auto">
            <a:xfrm>
              <a:off x="2553" y="2995"/>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2007" name="Text Box 47">
              <a:extLst>
                <a:ext uri="{FF2B5EF4-FFF2-40B4-BE49-F238E27FC236}">
                  <a16:creationId xmlns:a16="http://schemas.microsoft.com/office/drawing/2014/main" id="{C9449254-F25D-44E0-BAC4-B58679094E15}"/>
                </a:ext>
              </a:extLst>
            </p:cNvPr>
            <p:cNvSpPr txBox="1">
              <a:spLocks noChangeArrowheads="1"/>
            </p:cNvSpPr>
            <p:nvPr/>
          </p:nvSpPr>
          <p:spPr bwMode="auto">
            <a:xfrm>
              <a:off x="2238" y="2958"/>
              <a:ext cx="154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ACKbit=1; ACKnum=y+1</a:t>
              </a:r>
            </a:p>
          </p:txBody>
        </p:sp>
      </p:grpSp>
      <p:grpSp>
        <p:nvGrpSpPr>
          <p:cNvPr id="396360" name="Group 72">
            <a:extLst>
              <a:ext uri="{FF2B5EF4-FFF2-40B4-BE49-F238E27FC236}">
                <a16:creationId xmlns:a16="http://schemas.microsoft.com/office/drawing/2014/main" id="{8AA4B103-4F64-493D-ABAE-D8533C1AD536}"/>
              </a:ext>
            </a:extLst>
          </p:cNvPr>
          <p:cNvGrpSpPr>
            <a:grpSpLocks/>
          </p:cNvGrpSpPr>
          <p:nvPr/>
        </p:nvGrpSpPr>
        <p:grpSpPr bwMode="auto">
          <a:xfrm>
            <a:off x="3614739" y="2901951"/>
            <a:ext cx="4930775" cy="854075"/>
            <a:chOff x="1317" y="1828"/>
            <a:chExt cx="3106" cy="538"/>
          </a:xfrm>
        </p:grpSpPr>
        <p:sp>
          <p:nvSpPr>
            <p:cNvPr id="82000" name="Line 13">
              <a:extLst>
                <a:ext uri="{FF2B5EF4-FFF2-40B4-BE49-F238E27FC236}">
                  <a16:creationId xmlns:a16="http://schemas.microsoft.com/office/drawing/2014/main" id="{A961DCA3-8007-4675-8F49-506C00879D0F}"/>
                </a:ext>
              </a:extLst>
            </p:cNvPr>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01" name="Rectangle 14">
              <a:extLst>
                <a:ext uri="{FF2B5EF4-FFF2-40B4-BE49-F238E27FC236}">
                  <a16:creationId xmlns:a16="http://schemas.microsoft.com/office/drawing/2014/main" id="{3B1431E3-5062-486A-A94A-F93130092E2D}"/>
                </a:ext>
              </a:extLst>
            </p:cNvPr>
            <p:cNvSpPr>
              <a:spLocks noChangeArrowheads="1"/>
            </p:cNvSpPr>
            <p:nvPr/>
          </p:nvSpPr>
          <p:spPr bwMode="auto">
            <a:xfrm>
              <a:off x="2507" y="1912"/>
              <a:ext cx="896" cy="2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2002" name="Text Box 15">
              <a:extLst>
                <a:ext uri="{FF2B5EF4-FFF2-40B4-BE49-F238E27FC236}">
                  <a16:creationId xmlns:a16="http://schemas.microsoft.com/office/drawing/2014/main" id="{A9CA3A10-BC8E-4B9F-90F6-15BEDC0F52A4}"/>
                </a:ext>
              </a:extLst>
            </p:cNvPr>
            <p:cNvSpPr txBox="1">
              <a:spLocks noChangeArrowheads="1"/>
            </p:cNvSpPr>
            <p:nvPr/>
          </p:nvSpPr>
          <p:spPr bwMode="auto">
            <a:xfrm>
              <a:off x="2200" y="1875"/>
              <a:ext cx="1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ACKbit=1; ACKnum=x+1</a:t>
              </a:r>
            </a:p>
          </p:txBody>
        </p:sp>
        <p:sp>
          <p:nvSpPr>
            <p:cNvPr id="82003" name="Text Box 21">
              <a:extLst>
                <a:ext uri="{FF2B5EF4-FFF2-40B4-BE49-F238E27FC236}">
                  <a16:creationId xmlns:a16="http://schemas.microsoft.com/office/drawing/2014/main" id="{65621523-838E-4232-8750-C10A2D821345}"/>
                </a:ext>
              </a:extLst>
            </p:cNvPr>
            <p:cNvSpPr txBox="1">
              <a:spLocks noChangeArrowheads="1"/>
            </p:cNvSpPr>
            <p:nvPr/>
          </p:nvSpPr>
          <p:spPr bwMode="auto">
            <a:xfrm>
              <a:off x="1317" y="2066"/>
              <a:ext cx="867"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 wait for server</a:t>
              </a:r>
            </a:p>
            <a:p>
              <a:pPr algn="r">
                <a:lnSpc>
                  <a:spcPct val="90000"/>
                </a:lnSpc>
                <a:spcBef>
                  <a:spcPct val="0"/>
                </a:spcBef>
                <a:buClrTx/>
                <a:buSzTx/>
                <a:buFontTx/>
                <a:buNone/>
              </a:pPr>
              <a:r>
                <a:rPr lang="en-US" altLang="en-US" sz="1400">
                  <a:latin typeface="Tahoma" panose="020B0604030504040204" pitchFamily="34" charset="0"/>
                </a:rPr>
                <a:t>close</a:t>
              </a:r>
            </a:p>
          </p:txBody>
        </p:sp>
        <p:sp>
          <p:nvSpPr>
            <p:cNvPr id="82004" name="Text Box 49">
              <a:extLst>
                <a:ext uri="{FF2B5EF4-FFF2-40B4-BE49-F238E27FC236}">
                  <a16:creationId xmlns:a16="http://schemas.microsoft.com/office/drawing/2014/main" id="{285613B7-B188-4A29-8EC4-8F060D488075}"/>
                </a:ext>
              </a:extLst>
            </p:cNvPr>
            <p:cNvSpPr txBox="1">
              <a:spLocks noChangeArrowheads="1"/>
            </p:cNvSpPr>
            <p:nvPr/>
          </p:nvSpPr>
          <p:spPr bwMode="auto">
            <a:xfrm>
              <a:off x="3822" y="1979"/>
              <a:ext cx="601"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can still</a:t>
              </a:r>
            </a:p>
            <a:p>
              <a:pPr>
                <a:lnSpc>
                  <a:spcPct val="90000"/>
                </a:lnSpc>
                <a:spcBef>
                  <a:spcPct val="0"/>
                </a:spcBef>
                <a:buClrTx/>
                <a:buSzTx/>
                <a:buFontTx/>
                <a:buNone/>
              </a:pPr>
              <a:r>
                <a:rPr lang="en-US" altLang="en-US" sz="1400">
                  <a:latin typeface="Tahoma" panose="020B0604030504040204" pitchFamily="34" charset="0"/>
                </a:rPr>
                <a:t>send data</a:t>
              </a:r>
            </a:p>
          </p:txBody>
        </p:sp>
      </p:grpSp>
      <p:grpSp>
        <p:nvGrpSpPr>
          <p:cNvPr id="396366" name="Group 78">
            <a:extLst>
              <a:ext uri="{FF2B5EF4-FFF2-40B4-BE49-F238E27FC236}">
                <a16:creationId xmlns:a16="http://schemas.microsoft.com/office/drawing/2014/main" id="{76D8D1BE-F279-4AA7-A75B-C7858F3E69A6}"/>
              </a:ext>
            </a:extLst>
          </p:cNvPr>
          <p:cNvGrpSpPr>
            <a:grpSpLocks/>
          </p:cNvGrpSpPr>
          <p:nvPr/>
        </p:nvGrpSpPr>
        <p:grpSpPr bwMode="auto">
          <a:xfrm>
            <a:off x="7583488" y="3032125"/>
            <a:ext cx="2501900" cy="1735138"/>
            <a:chOff x="3817" y="1910"/>
            <a:chExt cx="1576" cy="1093"/>
          </a:xfrm>
        </p:grpSpPr>
        <p:sp>
          <p:nvSpPr>
            <p:cNvPr id="81996" name="Text Box 50">
              <a:extLst>
                <a:ext uri="{FF2B5EF4-FFF2-40B4-BE49-F238E27FC236}">
                  <a16:creationId xmlns:a16="http://schemas.microsoft.com/office/drawing/2014/main" id="{9DD0294E-7279-4F17-BC10-7CA5E4123CBC}"/>
                </a:ext>
              </a:extLst>
            </p:cNvPr>
            <p:cNvSpPr txBox="1">
              <a:spLocks noChangeArrowheads="1"/>
            </p:cNvSpPr>
            <p:nvPr/>
          </p:nvSpPr>
          <p:spPr bwMode="auto">
            <a:xfrm>
              <a:off x="3817" y="2703"/>
              <a:ext cx="79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90000"/>
                </a:lnSpc>
                <a:spcBef>
                  <a:spcPct val="0"/>
                </a:spcBef>
                <a:buClrTx/>
                <a:buSzTx/>
                <a:buFontTx/>
                <a:buNone/>
              </a:pPr>
              <a:r>
                <a:rPr lang="en-US" altLang="en-US" sz="1400">
                  <a:latin typeface="Tahoma" panose="020B0604030504040204" pitchFamily="34" charset="0"/>
                </a:rPr>
                <a:t>can no longer</a:t>
              </a:r>
            </a:p>
            <a:p>
              <a:pPr>
                <a:lnSpc>
                  <a:spcPct val="90000"/>
                </a:lnSpc>
                <a:spcBef>
                  <a:spcPct val="0"/>
                </a:spcBef>
                <a:buClrTx/>
                <a:buSzTx/>
                <a:buFontTx/>
                <a:buNone/>
              </a:pPr>
              <a:r>
                <a:rPr lang="en-US" altLang="en-US" sz="1400">
                  <a:latin typeface="Tahoma" panose="020B0604030504040204" pitchFamily="34" charset="0"/>
                </a:rPr>
                <a:t>send data</a:t>
              </a:r>
            </a:p>
          </p:txBody>
        </p:sp>
        <p:grpSp>
          <p:nvGrpSpPr>
            <p:cNvPr id="81997" name="Group 76">
              <a:extLst>
                <a:ext uri="{FF2B5EF4-FFF2-40B4-BE49-F238E27FC236}">
                  <a16:creationId xmlns:a16="http://schemas.microsoft.com/office/drawing/2014/main" id="{C337A970-66FB-47B9-B0ED-659C4D344B9D}"/>
                </a:ext>
              </a:extLst>
            </p:cNvPr>
            <p:cNvGrpSpPr>
              <a:grpSpLocks/>
            </p:cNvGrpSpPr>
            <p:nvPr/>
          </p:nvGrpSpPr>
          <p:grpSpPr bwMode="auto">
            <a:xfrm>
              <a:off x="4691" y="1910"/>
              <a:ext cx="702" cy="723"/>
              <a:chOff x="4691" y="1910"/>
              <a:chExt cx="702" cy="723"/>
            </a:xfrm>
          </p:grpSpPr>
          <p:sp>
            <p:nvSpPr>
              <p:cNvPr id="81998" name="Line 39">
                <a:extLst>
                  <a:ext uri="{FF2B5EF4-FFF2-40B4-BE49-F238E27FC236}">
                    <a16:creationId xmlns:a16="http://schemas.microsoft.com/office/drawing/2014/main" id="{5E2482CF-3936-4E77-9325-011B5A64E640}"/>
                  </a:ext>
                </a:extLst>
              </p:cNvPr>
              <p:cNvSpPr>
                <a:spLocks noChangeShapeType="1"/>
              </p:cNvSpPr>
              <p:nvPr/>
            </p:nvSpPr>
            <p:spPr bwMode="auto">
              <a:xfrm>
                <a:off x="5167" y="1910"/>
                <a:ext cx="0" cy="5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99" name="Text Box 55">
                <a:extLst>
                  <a:ext uri="{FF2B5EF4-FFF2-40B4-BE49-F238E27FC236}">
                    <a16:creationId xmlns:a16="http://schemas.microsoft.com/office/drawing/2014/main" id="{C3F6B00C-2108-448B-A142-9E088F06218E}"/>
                  </a:ext>
                </a:extLst>
              </p:cNvPr>
              <p:cNvSpPr txBox="1">
                <a:spLocks noChangeArrowheads="1"/>
              </p:cNvSpPr>
              <p:nvPr/>
            </p:nvSpPr>
            <p:spPr bwMode="auto">
              <a:xfrm>
                <a:off x="4691" y="2421"/>
                <a:ext cx="70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LAST_ACK</a:t>
                </a:r>
              </a:p>
            </p:txBody>
          </p:sp>
        </p:grpSp>
      </p:grpSp>
      <p:grpSp>
        <p:nvGrpSpPr>
          <p:cNvPr id="396370" name="Group 82">
            <a:extLst>
              <a:ext uri="{FF2B5EF4-FFF2-40B4-BE49-F238E27FC236}">
                <a16:creationId xmlns:a16="http://schemas.microsoft.com/office/drawing/2014/main" id="{26DA009B-6F6E-46BF-B478-328A9126FA2B}"/>
              </a:ext>
            </a:extLst>
          </p:cNvPr>
          <p:cNvGrpSpPr>
            <a:grpSpLocks/>
          </p:cNvGrpSpPr>
          <p:nvPr/>
        </p:nvGrpSpPr>
        <p:grpSpPr bwMode="auto">
          <a:xfrm>
            <a:off x="9166226" y="4213226"/>
            <a:ext cx="917575" cy="1223963"/>
            <a:chOff x="4814" y="2654"/>
            <a:chExt cx="578" cy="771"/>
          </a:xfrm>
        </p:grpSpPr>
        <p:sp>
          <p:nvSpPr>
            <p:cNvPr id="81994" name="Text Box 11">
              <a:extLst>
                <a:ext uri="{FF2B5EF4-FFF2-40B4-BE49-F238E27FC236}">
                  <a16:creationId xmlns:a16="http://schemas.microsoft.com/office/drawing/2014/main" id="{3D1447A9-62CD-42E3-921E-DF1F8CDDAAC6}"/>
                </a:ext>
              </a:extLst>
            </p:cNvPr>
            <p:cNvSpPr txBox="1">
              <a:spLocks noChangeArrowheads="1"/>
            </p:cNvSpPr>
            <p:nvPr/>
          </p:nvSpPr>
          <p:spPr bwMode="auto">
            <a:xfrm>
              <a:off x="4814" y="3213"/>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CLOSED</a:t>
              </a:r>
            </a:p>
          </p:txBody>
        </p:sp>
        <p:sp>
          <p:nvSpPr>
            <p:cNvPr id="81995" name="Line 57">
              <a:extLst>
                <a:ext uri="{FF2B5EF4-FFF2-40B4-BE49-F238E27FC236}">
                  <a16:creationId xmlns:a16="http://schemas.microsoft.com/office/drawing/2014/main" id="{3B3E1B79-6960-40DF-A2F6-85042EA1D638}"/>
                </a:ext>
              </a:extLst>
            </p:cNvPr>
            <p:cNvSpPr>
              <a:spLocks noChangeShapeType="1"/>
            </p:cNvSpPr>
            <p:nvPr/>
          </p:nvSpPr>
          <p:spPr bwMode="auto">
            <a:xfrm>
              <a:off x="5173" y="265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6365" name="Group 77">
            <a:extLst>
              <a:ext uri="{FF2B5EF4-FFF2-40B4-BE49-F238E27FC236}">
                <a16:creationId xmlns:a16="http://schemas.microsoft.com/office/drawing/2014/main" id="{A6DD8C58-9281-4DD9-AF5A-20841A3A96A2}"/>
              </a:ext>
            </a:extLst>
          </p:cNvPr>
          <p:cNvGrpSpPr>
            <a:grpSpLocks/>
          </p:cNvGrpSpPr>
          <p:nvPr/>
        </p:nvGrpSpPr>
        <p:grpSpPr bwMode="auto">
          <a:xfrm>
            <a:off x="2109789" y="3605214"/>
            <a:ext cx="1400175" cy="1044575"/>
            <a:chOff x="369" y="2271"/>
            <a:chExt cx="882" cy="658"/>
          </a:xfrm>
        </p:grpSpPr>
        <p:sp>
          <p:nvSpPr>
            <p:cNvPr id="81992" name="Text Box 58">
              <a:extLst>
                <a:ext uri="{FF2B5EF4-FFF2-40B4-BE49-F238E27FC236}">
                  <a16:creationId xmlns:a16="http://schemas.microsoft.com/office/drawing/2014/main" id="{82370ECF-A1AF-4B96-A740-2FC733DE5749}"/>
                </a:ext>
              </a:extLst>
            </p:cNvPr>
            <p:cNvSpPr txBox="1">
              <a:spLocks noChangeArrowheads="1"/>
            </p:cNvSpPr>
            <p:nvPr/>
          </p:nvSpPr>
          <p:spPr bwMode="auto">
            <a:xfrm>
              <a:off x="369" y="2717"/>
              <a:ext cx="8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TIMED_WAIT</a:t>
              </a:r>
            </a:p>
          </p:txBody>
        </p:sp>
        <p:sp>
          <p:nvSpPr>
            <p:cNvPr id="81993" name="Line 60">
              <a:extLst>
                <a:ext uri="{FF2B5EF4-FFF2-40B4-BE49-F238E27FC236}">
                  <a16:creationId xmlns:a16="http://schemas.microsoft.com/office/drawing/2014/main" id="{E82860E5-700F-40BF-BBB0-5E30AF21D703}"/>
                </a:ext>
              </a:extLst>
            </p:cNvPr>
            <p:cNvSpPr>
              <a:spLocks noChangeShapeType="1"/>
            </p:cNvSpPr>
            <p:nvPr/>
          </p:nvSpPr>
          <p:spPr bwMode="auto">
            <a:xfrm>
              <a:off x="638" y="2271"/>
              <a:ext cx="0" cy="4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6369" name="Group 81">
            <a:extLst>
              <a:ext uri="{FF2B5EF4-FFF2-40B4-BE49-F238E27FC236}">
                <a16:creationId xmlns:a16="http://schemas.microsoft.com/office/drawing/2014/main" id="{39A26E85-82C1-44DD-85D5-678753B60802}"/>
              </a:ext>
            </a:extLst>
          </p:cNvPr>
          <p:cNvGrpSpPr>
            <a:grpSpLocks/>
          </p:cNvGrpSpPr>
          <p:nvPr/>
        </p:nvGrpSpPr>
        <p:grpSpPr bwMode="auto">
          <a:xfrm>
            <a:off x="2198688" y="4486276"/>
            <a:ext cx="2743200" cy="1768475"/>
            <a:chOff x="425" y="2826"/>
            <a:chExt cx="1728" cy="1114"/>
          </a:xfrm>
        </p:grpSpPr>
        <p:sp>
          <p:nvSpPr>
            <p:cNvPr id="81986" name="Line 52">
              <a:extLst>
                <a:ext uri="{FF2B5EF4-FFF2-40B4-BE49-F238E27FC236}">
                  <a16:creationId xmlns:a16="http://schemas.microsoft.com/office/drawing/2014/main" id="{14F5E3E8-CF7C-427A-BBB7-10569EA6F12E}"/>
                </a:ext>
              </a:extLst>
            </p:cNvPr>
            <p:cNvSpPr>
              <a:spLocks noChangeShapeType="1"/>
            </p:cNvSpPr>
            <p:nvPr/>
          </p:nvSpPr>
          <p:spPr bwMode="auto">
            <a:xfrm>
              <a:off x="1820" y="2833"/>
              <a:ext cx="7" cy="10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87" name="Text Box 51">
              <a:extLst>
                <a:ext uri="{FF2B5EF4-FFF2-40B4-BE49-F238E27FC236}">
                  <a16:creationId xmlns:a16="http://schemas.microsoft.com/office/drawing/2014/main" id="{EEE3AD49-EC5D-42FE-ABDB-D576F9D36084}"/>
                </a:ext>
              </a:extLst>
            </p:cNvPr>
            <p:cNvSpPr txBox="1">
              <a:spLocks noChangeArrowheads="1"/>
            </p:cNvSpPr>
            <p:nvPr/>
          </p:nvSpPr>
          <p:spPr bwMode="auto">
            <a:xfrm>
              <a:off x="1216" y="3093"/>
              <a:ext cx="937" cy="42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 timed wait </a:t>
              </a:r>
            </a:p>
            <a:p>
              <a:pPr algn="r">
                <a:lnSpc>
                  <a:spcPct val="90000"/>
                </a:lnSpc>
                <a:spcBef>
                  <a:spcPct val="0"/>
                </a:spcBef>
                <a:buClrTx/>
                <a:buSzTx/>
                <a:buFontTx/>
                <a:buNone/>
              </a:pPr>
              <a:r>
                <a:rPr lang="en-US" altLang="en-US" sz="1400">
                  <a:latin typeface="Tahoma" panose="020B0604030504040204" pitchFamily="34" charset="0"/>
                </a:rPr>
                <a:t>for 2*max </a:t>
              </a:r>
            </a:p>
            <a:p>
              <a:pPr algn="r">
                <a:lnSpc>
                  <a:spcPct val="90000"/>
                </a:lnSpc>
                <a:spcBef>
                  <a:spcPct val="0"/>
                </a:spcBef>
                <a:buClrTx/>
                <a:buSzTx/>
                <a:buFontTx/>
                <a:buNone/>
              </a:pPr>
              <a:r>
                <a:rPr lang="en-US" altLang="en-US" sz="1400">
                  <a:latin typeface="Tahoma" panose="020B0604030504040204" pitchFamily="34" charset="0"/>
                </a:rPr>
                <a:t>segment lifetime</a:t>
              </a:r>
            </a:p>
          </p:txBody>
        </p:sp>
        <p:sp>
          <p:nvSpPr>
            <p:cNvPr id="81988" name="Line 53">
              <a:extLst>
                <a:ext uri="{FF2B5EF4-FFF2-40B4-BE49-F238E27FC236}">
                  <a16:creationId xmlns:a16="http://schemas.microsoft.com/office/drawing/2014/main" id="{F04CABB3-381F-4E68-B337-2BCA5FF8943B}"/>
                </a:ext>
              </a:extLst>
            </p:cNvPr>
            <p:cNvSpPr>
              <a:spLocks noChangeShapeType="1"/>
            </p:cNvSpPr>
            <p:nvPr/>
          </p:nvSpPr>
          <p:spPr bwMode="auto">
            <a:xfrm>
              <a:off x="1742" y="2826"/>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89" name="Line 54">
              <a:extLst>
                <a:ext uri="{FF2B5EF4-FFF2-40B4-BE49-F238E27FC236}">
                  <a16:creationId xmlns:a16="http://schemas.microsoft.com/office/drawing/2014/main" id="{31184527-848D-4DED-ABBF-FDDD81C3CC6A}"/>
                </a:ext>
              </a:extLst>
            </p:cNvPr>
            <p:cNvSpPr>
              <a:spLocks noChangeShapeType="1"/>
            </p:cNvSpPr>
            <p:nvPr/>
          </p:nvSpPr>
          <p:spPr bwMode="auto">
            <a:xfrm>
              <a:off x="1759" y="3889"/>
              <a:ext cx="1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81990" name="Text Box 59">
              <a:extLst>
                <a:ext uri="{FF2B5EF4-FFF2-40B4-BE49-F238E27FC236}">
                  <a16:creationId xmlns:a16="http://schemas.microsoft.com/office/drawing/2014/main" id="{9FD9FDE1-AAFE-4E8F-935F-4A1D7D5CD496}"/>
                </a:ext>
              </a:extLst>
            </p:cNvPr>
            <p:cNvSpPr txBox="1">
              <a:spLocks noChangeArrowheads="1"/>
            </p:cNvSpPr>
            <p:nvPr/>
          </p:nvSpPr>
          <p:spPr bwMode="auto">
            <a:xfrm>
              <a:off x="425" y="3728"/>
              <a:ext cx="57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CLOSED</a:t>
              </a:r>
            </a:p>
          </p:txBody>
        </p:sp>
        <p:sp>
          <p:nvSpPr>
            <p:cNvPr id="81991" name="Line 61">
              <a:extLst>
                <a:ext uri="{FF2B5EF4-FFF2-40B4-BE49-F238E27FC236}">
                  <a16:creationId xmlns:a16="http://schemas.microsoft.com/office/drawing/2014/main" id="{420F69D4-A142-4BF9-9853-C5F48E568A75}"/>
                </a:ext>
              </a:extLst>
            </p:cNvPr>
            <p:cNvSpPr>
              <a:spLocks noChangeShapeType="1"/>
            </p:cNvSpPr>
            <p:nvPr/>
          </p:nvSpPr>
          <p:spPr bwMode="auto">
            <a:xfrm>
              <a:off x="631" y="2918"/>
              <a:ext cx="0" cy="8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5008" name="Rectangle 62">
            <a:extLst>
              <a:ext uri="{FF2B5EF4-FFF2-40B4-BE49-F238E27FC236}">
                <a16:creationId xmlns:a16="http://schemas.microsoft.com/office/drawing/2014/main" id="{4195AAB8-559F-4D5A-8EFE-FCBF8995FC2B}"/>
              </a:ext>
            </a:extLst>
          </p:cNvPr>
          <p:cNvSpPr>
            <a:spLocks noGrp="1" noChangeArrowheads="1"/>
          </p:cNvSpPr>
          <p:nvPr>
            <p:ph type="title"/>
          </p:nvPr>
        </p:nvSpPr>
        <p:spPr>
          <a:xfrm>
            <a:off x="1957388" y="241301"/>
            <a:ext cx="7772400" cy="727075"/>
          </a:xfrm>
        </p:spPr>
        <p:txBody>
          <a:bodyPr/>
          <a:lstStyle/>
          <a:p>
            <a:pPr>
              <a:defRPr/>
            </a:pPr>
            <a:r>
              <a:rPr lang="en-US">
                <a:ea typeface="ＭＳ Ｐゴシック" charset="0"/>
                <a:cs typeface="+mj-cs"/>
              </a:rPr>
              <a:t>TCP: closing a connection</a:t>
            </a:r>
          </a:p>
        </p:txBody>
      </p:sp>
      <p:grpSp>
        <p:nvGrpSpPr>
          <p:cNvPr id="396359" name="Group 71">
            <a:extLst>
              <a:ext uri="{FF2B5EF4-FFF2-40B4-BE49-F238E27FC236}">
                <a16:creationId xmlns:a16="http://schemas.microsoft.com/office/drawing/2014/main" id="{BE5FBC4D-36FE-4320-9C59-D916408DD189}"/>
              </a:ext>
            </a:extLst>
          </p:cNvPr>
          <p:cNvGrpSpPr>
            <a:grpSpLocks/>
          </p:cNvGrpSpPr>
          <p:nvPr/>
        </p:nvGrpSpPr>
        <p:grpSpPr bwMode="auto">
          <a:xfrm>
            <a:off x="2074864" y="2046289"/>
            <a:ext cx="1335087" cy="700087"/>
            <a:chOff x="347" y="1289"/>
            <a:chExt cx="841" cy="441"/>
          </a:xfrm>
        </p:grpSpPr>
        <p:sp>
          <p:nvSpPr>
            <p:cNvPr id="81984" name="Text Box 31">
              <a:extLst>
                <a:ext uri="{FF2B5EF4-FFF2-40B4-BE49-F238E27FC236}">
                  <a16:creationId xmlns:a16="http://schemas.microsoft.com/office/drawing/2014/main" id="{31691A86-2951-40D9-862D-3C21BC5997F8}"/>
                </a:ext>
              </a:extLst>
            </p:cNvPr>
            <p:cNvSpPr txBox="1">
              <a:spLocks noChangeArrowheads="1"/>
            </p:cNvSpPr>
            <p:nvPr/>
          </p:nvSpPr>
          <p:spPr bwMode="auto">
            <a:xfrm>
              <a:off x="347" y="1518"/>
              <a:ext cx="8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FIN_WAIT_1</a:t>
              </a:r>
            </a:p>
          </p:txBody>
        </p:sp>
        <p:sp>
          <p:nvSpPr>
            <p:cNvPr id="81985" name="Line 32">
              <a:extLst>
                <a:ext uri="{FF2B5EF4-FFF2-40B4-BE49-F238E27FC236}">
                  <a16:creationId xmlns:a16="http://schemas.microsoft.com/office/drawing/2014/main" id="{7D2D162D-A4F1-413D-83DA-EE90010ED073}"/>
                </a:ext>
              </a:extLst>
            </p:cNvPr>
            <p:cNvSpPr>
              <a:spLocks noChangeShapeType="1"/>
            </p:cNvSpPr>
            <p:nvPr/>
          </p:nvSpPr>
          <p:spPr bwMode="auto">
            <a:xfrm>
              <a:off x="630" y="1289"/>
              <a:ext cx="0" cy="27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96358" name="Group 70">
            <a:extLst>
              <a:ext uri="{FF2B5EF4-FFF2-40B4-BE49-F238E27FC236}">
                <a16:creationId xmlns:a16="http://schemas.microsoft.com/office/drawing/2014/main" id="{DD3440BC-1333-4DDF-B9B8-9F1589E8641D}"/>
              </a:ext>
            </a:extLst>
          </p:cNvPr>
          <p:cNvGrpSpPr>
            <a:grpSpLocks/>
          </p:cNvGrpSpPr>
          <p:nvPr/>
        </p:nvGrpSpPr>
        <p:grpSpPr bwMode="auto">
          <a:xfrm>
            <a:off x="3443289" y="2173288"/>
            <a:ext cx="4060826" cy="941387"/>
            <a:chOff x="1209" y="1369"/>
            <a:chExt cx="2558" cy="593"/>
          </a:xfrm>
        </p:grpSpPr>
        <p:sp>
          <p:nvSpPr>
            <p:cNvPr id="81979" name="Line 6">
              <a:extLst>
                <a:ext uri="{FF2B5EF4-FFF2-40B4-BE49-F238E27FC236}">
                  <a16:creationId xmlns:a16="http://schemas.microsoft.com/office/drawing/2014/main" id="{7EB8462C-AE0A-488C-B15C-9E452B580405}"/>
                </a:ext>
              </a:extLst>
            </p:cNvPr>
            <p:cNvSpPr>
              <a:spLocks noChangeShapeType="1"/>
            </p:cNvSpPr>
            <p:nvPr/>
          </p:nvSpPr>
          <p:spPr bwMode="auto">
            <a:xfrm>
              <a:off x="2195" y="1442"/>
              <a:ext cx="1572" cy="32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1980" name="Rectangle 7">
              <a:extLst>
                <a:ext uri="{FF2B5EF4-FFF2-40B4-BE49-F238E27FC236}">
                  <a16:creationId xmlns:a16="http://schemas.microsoft.com/office/drawing/2014/main" id="{FE7F19FD-75C0-44D6-A5A5-5F54DAE3668C}"/>
                </a:ext>
              </a:extLst>
            </p:cNvPr>
            <p:cNvSpPr>
              <a:spLocks noChangeArrowheads="1"/>
            </p:cNvSpPr>
            <p:nvPr/>
          </p:nvSpPr>
          <p:spPr bwMode="auto">
            <a:xfrm>
              <a:off x="2644" y="1369"/>
              <a:ext cx="590"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81" name="Text Box 8">
              <a:extLst>
                <a:ext uri="{FF2B5EF4-FFF2-40B4-BE49-F238E27FC236}">
                  <a16:creationId xmlns:a16="http://schemas.microsoft.com/office/drawing/2014/main" id="{BA48ADA1-4879-46E0-BEA2-D499A0E5D39B}"/>
                </a:ext>
              </a:extLst>
            </p:cNvPr>
            <p:cNvSpPr txBox="1">
              <a:spLocks noChangeArrowheads="1"/>
            </p:cNvSpPr>
            <p:nvPr/>
          </p:nvSpPr>
          <p:spPr bwMode="auto">
            <a:xfrm>
              <a:off x="2430" y="1493"/>
              <a:ext cx="10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FINbit=1, seq=x</a:t>
              </a:r>
            </a:p>
          </p:txBody>
        </p:sp>
        <p:sp>
          <p:nvSpPr>
            <p:cNvPr id="81982" name="Text Box 9">
              <a:extLst>
                <a:ext uri="{FF2B5EF4-FFF2-40B4-BE49-F238E27FC236}">
                  <a16:creationId xmlns:a16="http://schemas.microsoft.com/office/drawing/2014/main" id="{A873F26F-72D9-4421-87B0-C25A5C0BD8FA}"/>
                </a:ext>
              </a:extLst>
            </p:cNvPr>
            <p:cNvSpPr txBox="1">
              <a:spLocks noChangeArrowheads="1"/>
            </p:cNvSpPr>
            <p:nvPr/>
          </p:nvSpPr>
          <p:spPr bwMode="auto">
            <a:xfrm>
              <a:off x="1209" y="1541"/>
              <a:ext cx="91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90000"/>
                </a:lnSpc>
                <a:spcBef>
                  <a:spcPct val="0"/>
                </a:spcBef>
                <a:buClrTx/>
                <a:buSzTx/>
                <a:buFontTx/>
                <a:buNone/>
              </a:pPr>
              <a:r>
                <a:rPr lang="en-US" altLang="en-US" sz="1400">
                  <a:latin typeface="Tahoma" panose="020B0604030504040204" pitchFamily="34" charset="0"/>
                </a:rPr>
                <a:t>can no longer</a:t>
              </a:r>
            </a:p>
            <a:p>
              <a:pPr algn="r">
                <a:lnSpc>
                  <a:spcPct val="90000"/>
                </a:lnSpc>
                <a:spcBef>
                  <a:spcPct val="0"/>
                </a:spcBef>
                <a:buClrTx/>
                <a:buSzTx/>
                <a:buFontTx/>
                <a:buNone/>
              </a:pPr>
              <a:r>
                <a:rPr lang="en-US" altLang="en-US" sz="1400">
                  <a:latin typeface="Tahoma" panose="020B0604030504040204" pitchFamily="34" charset="0"/>
                </a:rPr>
                <a:t>send but can</a:t>
              </a:r>
            </a:p>
            <a:p>
              <a:pPr algn="r">
                <a:lnSpc>
                  <a:spcPct val="90000"/>
                </a:lnSpc>
                <a:spcBef>
                  <a:spcPct val="0"/>
                </a:spcBef>
                <a:buClrTx/>
                <a:buSzTx/>
                <a:buFontTx/>
                <a:buNone/>
              </a:pPr>
              <a:r>
                <a:rPr lang="en-US" altLang="en-US" sz="1400">
                  <a:latin typeface="Tahoma" panose="020B0604030504040204" pitchFamily="34" charset="0"/>
                </a:rPr>
                <a:t> receive data</a:t>
              </a:r>
            </a:p>
          </p:txBody>
        </p:sp>
      </p:grpSp>
      <p:sp>
        <p:nvSpPr>
          <p:cNvPr id="81939" name="Text Box 84">
            <a:extLst>
              <a:ext uri="{FF2B5EF4-FFF2-40B4-BE49-F238E27FC236}">
                <a16:creationId xmlns:a16="http://schemas.microsoft.com/office/drawing/2014/main" id="{FB0F3C0C-69ED-4681-8B2A-2AB6A06356C0}"/>
              </a:ext>
            </a:extLst>
          </p:cNvPr>
          <p:cNvSpPr txBox="1">
            <a:spLocks noChangeArrowheads="1"/>
          </p:cNvSpPr>
          <p:nvPr/>
        </p:nvSpPr>
        <p:spPr bwMode="auto">
          <a:xfrm>
            <a:off x="2022476" y="1368426"/>
            <a:ext cx="11604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i="1">
                <a:solidFill>
                  <a:srgbClr val="000099"/>
                </a:solidFill>
                <a:latin typeface="Tahoma" panose="020B0604030504040204" pitchFamily="34" charset="0"/>
              </a:rPr>
              <a:t>client state</a:t>
            </a:r>
          </a:p>
          <a:p>
            <a:pPr algn="r">
              <a:lnSpc>
                <a:spcPct val="100000"/>
              </a:lnSpc>
              <a:spcBef>
                <a:spcPct val="0"/>
              </a:spcBef>
              <a:buClrTx/>
              <a:buSzTx/>
              <a:buFontTx/>
              <a:buNone/>
            </a:pPr>
            <a:endParaRPr lang="en-US" altLang="en-US" sz="1600" i="1">
              <a:solidFill>
                <a:srgbClr val="000099"/>
              </a:solidFill>
              <a:latin typeface="Tahoma" panose="020B0604030504040204" pitchFamily="34" charset="0"/>
            </a:endParaRPr>
          </a:p>
        </p:txBody>
      </p:sp>
      <p:sp>
        <p:nvSpPr>
          <p:cNvPr id="81940" name="Text Box 85">
            <a:extLst>
              <a:ext uri="{FF2B5EF4-FFF2-40B4-BE49-F238E27FC236}">
                <a16:creationId xmlns:a16="http://schemas.microsoft.com/office/drawing/2014/main" id="{B935DE5F-CDFB-4080-BF76-16AFAC0A23F6}"/>
              </a:ext>
            </a:extLst>
          </p:cNvPr>
          <p:cNvSpPr txBox="1">
            <a:spLocks noChangeArrowheads="1"/>
          </p:cNvSpPr>
          <p:nvPr/>
        </p:nvSpPr>
        <p:spPr bwMode="auto">
          <a:xfrm>
            <a:off x="8877300" y="1385889"/>
            <a:ext cx="1238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r">
              <a:lnSpc>
                <a:spcPct val="100000"/>
              </a:lnSpc>
              <a:spcBef>
                <a:spcPct val="0"/>
              </a:spcBef>
              <a:buClrTx/>
              <a:buSzTx/>
              <a:buFontTx/>
              <a:buNone/>
            </a:pPr>
            <a:r>
              <a:rPr lang="en-US" altLang="en-US" sz="1600" i="1">
                <a:solidFill>
                  <a:srgbClr val="000099"/>
                </a:solidFill>
                <a:latin typeface="Tahoma" panose="020B0604030504040204" pitchFamily="34" charset="0"/>
              </a:rPr>
              <a:t>server state</a:t>
            </a:r>
          </a:p>
          <a:p>
            <a:pPr algn="r">
              <a:lnSpc>
                <a:spcPct val="100000"/>
              </a:lnSpc>
              <a:spcBef>
                <a:spcPct val="0"/>
              </a:spcBef>
              <a:buClrTx/>
              <a:buSzTx/>
              <a:buFontTx/>
              <a:buNone/>
            </a:pPr>
            <a:endParaRPr lang="en-US" altLang="en-US" sz="1600" i="1">
              <a:solidFill>
                <a:srgbClr val="000099"/>
              </a:solidFill>
              <a:latin typeface="Tahoma" panose="020B0604030504040204" pitchFamily="34" charset="0"/>
            </a:endParaRPr>
          </a:p>
        </p:txBody>
      </p:sp>
      <p:sp>
        <p:nvSpPr>
          <p:cNvPr id="81941" name="Text Box 86">
            <a:extLst>
              <a:ext uri="{FF2B5EF4-FFF2-40B4-BE49-F238E27FC236}">
                <a16:creationId xmlns:a16="http://schemas.microsoft.com/office/drawing/2014/main" id="{062F7D4B-D87A-414F-89E5-2434A5692EAE}"/>
              </a:ext>
            </a:extLst>
          </p:cNvPr>
          <p:cNvSpPr txBox="1">
            <a:spLocks noChangeArrowheads="1"/>
          </p:cNvSpPr>
          <p:nvPr/>
        </p:nvSpPr>
        <p:spPr bwMode="auto">
          <a:xfrm>
            <a:off x="9293226" y="1768475"/>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ESTAB</a:t>
            </a:r>
          </a:p>
        </p:txBody>
      </p:sp>
      <p:sp>
        <p:nvSpPr>
          <p:cNvPr id="81942" name="Text Box 87">
            <a:extLst>
              <a:ext uri="{FF2B5EF4-FFF2-40B4-BE49-F238E27FC236}">
                <a16:creationId xmlns:a16="http://schemas.microsoft.com/office/drawing/2014/main" id="{D800DBE2-9606-4AEB-8DD1-D6E260653B6F}"/>
              </a:ext>
            </a:extLst>
          </p:cNvPr>
          <p:cNvSpPr txBox="1">
            <a:spLocks noChangeArrowheads="1"/>
          </p:cNvSpPr>
          <p:nvPr/>
        </p:nvSpPr>
        <p:spPr bwMode="auto">
          <a:xfrm>
            <a:off x="2057401" y="1751013"/>
            <a:ext cx="771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altLang="en-US" sz="1600">
                <a:latin typeface="Tahoma" panose="020B0604030504040204" pitchFamily="34" charset="0"/>
              </a:rPr>
              <a:t>ESTAB</a:t>
            </a:r>
          </a:p>
        </p:txBody>
      </p:sp>
      <p:grpSp>
        <p:nvGrpSpPr>
          <p:cNvPr id="81943" name="Group 88">
            <a:extLst>
              <a:ext uri="{FF2B5EF4-FFF2-40B4-BE49-F238E27FC236}">
                <a16:creationId xmlns:a16="http://schemas.microsoft.com/office/drawing/2014/main" id="{D475373D-7623-45EF-841A-BF1320FD843A}"/>
              </a:ext>
            </a:extLst>
          </p:cNvPr>
          <p:cNvGrpSpPr>
            <a:grpSpLocks/>
          </p:cNvGrpSpPr>
          <p:nvPr/>
        </p:nvGrpSpPr>
        <p:grpSpPr bwMode="auto">
          <a:xfrm>
            <a:off x="4664075" y="1443039"/>
            <a:ext cx="642938" cy="600075"/>
            <a:chOff x="-44" y="1473"/>
            <a:chExt cx="981" cy="1105"/>
          </a:xfrm>
        </p:grpSpPr>
        <p:pic>
          <p:nvPicPr>
            <p:cNvPr id="81977" name="Picture 89" descr="desktop_computer_stylized_medium">
              <a:extLst>
                <a:ext uri="{FF2B5EF4-FFF2-40B4-BE49-F238E27FC236}">
                  <a16:creationId xmlns:a16="http://schemas.microsoft.com/office/drawing/2014/main" id="{CCAEFB97-1ADC-4A1B-A130-5FB996875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8" name="Freeform 90">
              <a:extLst>
                <a:ext uri="{FF2B5EF4-FFF2-40B4-BE49-F238E27FC236}">
                  <a16:creationId xmlns:a16="http://schemas.microsoft.com/office/drawing/2014/main" id="{980D386A-1955-44AB-B4D7-14DC4B61E9EA}"/>
                </a:ext>
              </a:extLst>
            </p:cNvPr>
            <p:cNvSpPr>
              <a:spLocks/>
            </p:cNvSpPr>
            <p:nvPr/>
          </p:nvSpPr>
          <p:spPr bwMode="auto">
            <a:xfrm flipH="1">
              <a:off x="374" y="1579"/>
              <a:ext cx="477" cy="506"/>
            </a:xfrm>
            <a:custGeom>
              <a:avLst/>
              <a:gdLst>
                <a:gd name="T0" fmla="*/ 0 w 356"/>
                <a:gd name="T1" fmla="*/ 0 h 368"/>
                <a:gd name="T2" fmla="*/ 809087 w 356"/>
                <a:gd name="T3" fmla="*/ 76637 h 368"/>
                <a:gd name="T4" fmla="*/ 959808 w 356"/>
                <a:gd name="T5" fmla="*/ 1596595 h 368"/>
                <a:gd name="T6" fmla="*/ 211528 w 356"/>
                <a:gd name="T7" fmla="*/ 199675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81944" name="Group 91">
            <a:extLst>
              <a:ext uri="{FF2B5EF4-FFF2-40B4-BE49-F238E27FC236}">
                <a16:creationId xmlns:a16="http://schemas.microsoft.com/office/drawing/2014/main" id="{013921E3-4DD0-442B-B9AE-CDEABF2906C3}"/>
              </a:ext>
            </a:extLst>
          </p:cNvPr>
          <p:cNvGrpSpPr>
            <a:grpSpLocks/>
          </p:cNvGrpSpPr>
          <p:nvPr/>
        </p:nvGrpSpPr>
        <p:grpSpPr bwMode="auto">
          <a:xfrm>
            <a:off x="7296150" y="1446213"/>
            <a:ext cx="336550" cy="512762"/>
            <a:chOff x="4140" y="429"/>
            <a:chExt cx="1425" cy="2396"/>
          </a:xfrm>
        </p:grpSpPr>
        <p:sp>
          <p:nvSpPr>
            <p:cNvPr id="81945" name="Freeform 92">
              <a:extLst>
                <a:ext uri="{FF2B5EF4-FFF2-40B4-BE49-F238E27FC236}">
                  <a16:creationId xmlns:a16="http://schemas.microsoft.com/office/drawing/2014/main" id="{19C0E1BC-0B3D-479D-8A99-7BD03D90B70C}"/>
                </a:ext>
              </a:extLst>
            </p:cNvPr>
            <p:cNvSpPr>
              <a:spLocks/>
            </p:cNvSpPr>
            <p:nvPr/>
          </p:nvSpPr>
          <p:spPr bwMode="auto">
            <a:xfrm>
              <a:off x="5268" y="433"/>
              <a:ext cx="283" cy="2286"/>
            </a:xfrm>
            <a:custGeom>
              <a:avLst/>
              <a:gdLst>
                <a:gd name="T0" fmla="*/ 2 w 354"/>
                <a:gd name="T1" fmla="*/ 0 h 2742"/>
                <a:gd name="T2" fmla="*/ 2 w 354"/>
                <a:gd name="T3" fmla="*/ 3 h 2742"/>
                <a:gd name="T4" fmla="*/ 2 w 354"/>
                <a:gd name="T5" fmla="*/ 19 h 2742"/>
                <a:gd name="T6" fmla="*/ 0 w 354"/>
                <a:gd name="T7" fmla="*/ 20 h 2742"/>
                <a:gd name="T8" fmla="*/ 2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6" name="Rectangle 93">
              <a:extLst>
                <a:ext uri="{FF2B5EF4-FFF2-40B4-BE49-F238E27FC236}">
                  <a16:creationId xmlns:a16="http://schemas.microsoft.com/office/drawing/2014/main" id="{D9656CBD-14FE-4B13-9E1B-C5C6EF6D9BBC}"/>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47" name="Freeform 94">
              <a:extLst>
                <a:ext uri="{FF2B5EF4-FFF2-40B4-BE49-F238E27FC236}">
                  <a16:creationId xmlns:a16="http://schemas.microsoft.com/office/drawing/2014/main" id="{660ACFAE-651C-43F7-806A-D766844AA1ED}"/>
                </a:ext>
              </a:extLst>
            </p:cNvPr>
            <p:cNvSpPr>
              <a:spLocks/>
            </p:cNvSpPr>
            <p:nvPr/>
          </p:nvSpPr>
          <p:spPr bwMode="auto">
            <a:xfrm>
              <a:off x="5321" y="570"/>
              <a:ext cx="169" cy="2115"/>
            </a:xfrm>
            <a:custGeom>
              <a:avLst/>
              <a:gdLst>
                <a:gd name="T0" fmla="*/ 2 w 211"/>
                <a:gd name="T1" fmla="*/ 0 h 2537"/>
                <a:gd name="T2" fmla="*/ 2 w 211"/>
                <a:gd name="T3" fmla="*/ 3 h 2537"/>
                <a:gd name="T4" fmla="*/ 2 w 211"/>
                <a:gd name="T5" fmla="*/ 19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8" name="Freeform 95">
              <a:extLst>
                <a:ext uri="{FF2B5EF4-FFF2-40B4-BE49-F238E27FC236}">
                  <a16:creationId xmlns:a16="http://schemas.microsoft.com/office/drawing/2014/main" id="{4F9B8243-8844-4F13-BE29-EF32F838E2DF}"/>
                </a:ext>
              </a:extLst>
            </p:cNvPr>
            <p:cNvSpPr>
              <a:spLocks/>
            </p:cNvSpPr>
            <p:nvPr/>
          </p:nvSpPr>
          <p:spPr bwMode="auto">
            <a:xfrm>
              <a:off x="5284" y="1640"/>
              <a:ext cx="263" cy="189"/>
            </a:xfrm>
            <a:custGeom>
              <a:avLst/>
              <a:gdLst>
                <a:gd name="T0" fmla="*/ 2 w 328"/>
                <a:gd name="T1" fmla="*/ 0 h 226"/>
                <a:gd name="T2" fmla="*/ 2 w 328"/>
                <a:gd name="T3" fmla="*/ 3 h 226"/>
                <a:gd name="T4" fmla="*/ 2 w 328"/>
                <a:gd name="T5" fmla="*/ 3 h 226"/>
                <a:gd name="T6" fmla="*/ 0 w 328"/>
                <a:gd name="T7" fmla="*/ 3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49" name="Rectangle 96">
              <a:extLst>
                <a:ext uri="{FF2B5EF4-FFF2-40B4-BE49-F238E27FC236}">
                  <a16:creationId xmlns:a16="http://schemas.microsoft.com/office/drawing/2014/main" id="{F6771C3B-720B-4227-95DA-3456CD49801E}"/>
                </a:ext>
              </a:extLst>
            </p:cNvPr>
            <p:cNvSpPr>
              <a:spLocks noChangeArrowheads="1"/>
            </p:cNvSpPr>
            <p:nvPr/>
          </p:nvSpPr>
          <p:spPr bwMode="auto">
            <a:xfrm>
              <a:off x="4214" y="696"/>
              <a:ext cx="592" cy="45"/>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nvGrpSpPr>
            <p:cNvPr id="81950" name="Group 97">
              <a:extLst>
                <a:ext uri="{FF2B5EF4-FFF2-40B4-BE49-F238E27FC236}">
                  <a16:creationId xmlns:a16="http://schemas.microsoft.com/office/drawing/2014/main" id="{7966ADDE-1C8D-4622-B2A8-9B497DF50A30}"/>
                </a:ext>
              </a:extLst>
            </p:cNvPr>
            <p:cNvGrpSpPr>
              <a:grpSpLocks/>
            </p:cNvGrpSpPr>
            <p:nvPr/>
          </p:nvGrpSpPr>
          <p:grpSpPr bwMode="auto">
            <a:xfrm>
              <a:off x="4749" y="668"/>
              <a:ext cx="581" cy="145"/>
              <a:chOff x="614" y="2568"/>
              <a:chExt cx="725" cy="139"/>
            </a:xfrm>
          </p:grpSpPr>
          <p:sp>
            <p:nvSpPr>
              <p:cNvPr id="81975" name="AutoShape 98">
                <a:extLst>
                  <a:ext uri="{FF2B5EF4-FFF2-40B4-BE49-F238E27FC236}">
                    <a16:creationId xmlns:a16="http://schemas.microsoft.com/office/drawing/2014/main" id="{1DE075D0-B969-41B2-8A85-F7C23981476D}"/>
                  </a:ext>
                </a:extLst>
              </p:cNvPr>
              <p:cNvSpPr>
                <a:spLocks noChangeArrowheads="1"/>
              </p:cNvSpPr>
              <p:nvPr/>
            </p:nvSpPr>
            <p:spPr bwMode="auto">
              <a:xfrm>
                <a:off x="617" y="2566"/>
                <a:ext cx="721" cy="142"/>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76" name="AutoShape 99">
                <a:extLst>
                  <a:ext uri="{FF2B5EF4-FFF2-40B4-BE49-F238E27FC236}">
                    <a16:creationId xmlns:a16="http://schemas.microsoft.com/office/drawing/2014/main" id="{567671FD-BB4E-4489-8A35-0C1C65031145}"/>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
          <p:nvSpPr>
            <p:cNvPr id="81951" name="Rectangle 100">
              <a:extLst>
                <a:ext uri="{FF2B5EF4-FFF2-40B4-BE49-F238E27FC236}">
                  <a16:creationId xmlns:a16="http://schemas.microsoft.com/office/drawing/2014/main" id="{FEC13FF8-A9F1-4EEE-A09C-CAA07EBFDE01}"/>
                </a:ext>
              </a:extLst>
            </p:cNvPr>
            <p:cNvSpPr>
              <a:spLocks noChangeArrowheads="1"/>
            </p:cNvSpPr>
            <p:nvPr/>
          </p:nvSpPr>
          <p:spPr bwMode="auto">
            <a:xfrm>
              <a:off x="4221" y="1022"/>
              <a:ext cx="598" cy="45"/>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nvGrpSpPr>
            <p:cNvPr id="81952" name="Group 101">
              <a:extLst>
                <a:ext uri="{FF2B5EF4-FFF2-40B4-BE49-F238E27FC236}">
                  <a16:creationId xmlns:a16="http://schemas.microsoft.com/office/drawing/2014/main" id="{318651F1-7237-4266-A37B-0BC4BE6619F2}"/>
                </a:ext>
              </a:extLst>
            </p:cNvPr>
            <p:cNvGrpSpPr>
              <a:grpSpLocks/>
            </p:cNvGrpSpPr>
            <p:nvPr/>
          </p:nvGrpSpPr>
          <p:grpSpPr bwMode="auto">
            <a:xfrm>
              <a:off x="4747" y="994"/>
              <a:ext cx="581" cy="134"/>
              <a:chOff x="614" y="2568"/>
              <a:chExt cx="725" cy="139"/>
            </a:xfrm>
          </p:grpSpPr>
          <p:sp>
            <p:nvSpPr>
              <p:cNvPr id="81973" name="AutoShape 102">
                <a:extLst>
                  <a:ext uri="{FF2B5EF4-FFF2-40B4-BE49-F238E27FC236}">
                    <a16:creationId xmlns:a16="http://schemas.microsoft.com/office/drawing/2014/main" id="{C0E42E3F-8CC7-44B8-88F9-6D313FCCA45D}"/>
                  </a:ext>
                </a:extLst>
              </p:cNvPr>
              <p:cNvSpPr>
                <a:spLocks noChangeArrowheads="1"/>
              </p:cNvSpPr>
              <p:nvPr/>
            </p:nvSpPr>
            <p:spPr bwMode="auto">
              <a:xfrm>
                <a:off x="611" y="2567"/>
                <a:ext cx="730"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74" name="AutoShape 103">
                <a:extLst>
                  <a:ext uri="{FF2B5EF4-FFF2-40B4-BE49-F238E27FC236}">
                    <a16:creationId xmlns:a16="http://schemas.microsoft.com/office/drawing/2014/main" id="{51A4EA2B-B57C-4E54-AE66-0B3069AF3F6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
          <p:nvSpPr>
            <p:cNvPr id="81953" name="Rectangle 104">
              <a:extLst>
                <a:ext uri="{FF2B5EF4-FFF2-40B4-BE49-F238E27FC236}">
                  <a16:creationId xmlns:a16="http://schemas.microsoft.com/office/drawing/2014/main" id="{C94FA9AE-22D4-496B-8CC7-54989E3BCB23}"/>
                </a:ext>
              </a:extLst>
            </p:cNvPr>
            <p:cNvSpPr>
              <a:spLocks noChangeArrowheads="1"/>
            </p:cNvSpPr>
            <p:nvPr/>
          </p:nvSpPr>
          <p:spPr bwMode="auto">
            <a:xfrm>
              <a:off x="4214" y="1356"/>
              <a:ext cx="598" cy="45"/>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54" name="Rectangle 105">
              <a:extLst>
                <a:ext uri="{FF2B5EF4-FFF2-40B4-BE49-F238E27FC236}">
                  <a16:creationId xmlns:a16="http://schemas.microsoft.com/office/drawing/2014/main" id="{154FB0C8-02E2-4668-9334-BE3F1259E8DC}"/>
                </a:ext>
              </a:extLst>
            </p:cNvPr>
            <p:cNvSpPr>
              <a:spLocks noChangeArrowheads="1"/>
            </p:cNvSpPr>
            <p:nvPr/>
          </p:nvSpPr>
          <p:spPr bwMode="auto">
            <a:xfrm>
              <a:off x="4227" y="1653"/>
              <a:ext cx="598" cy="52"/>
            </a:xfrm>
            <a:prstGeom prst="rect">
              <a:avLst/>
            </a:prstGeom>
            <a:solidFill>
              <a:schemeClr val="tx1"/>
            </a:soli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nvGrpSpPr>
            <p:cNvPr id="81955" name="Group 106">
              <a:extLst>
                <a:ext uri="{FF2B5EF4-FFF2-40B4-BE49-F238E27FC236}">
                  <a16:creationId xmlns:a16="http://schemas.microsoft.com/office/drawing/2014/main" id="{8F1E49AB-1540-492E-99B5-08056E7AD80A}"/>
                </a:ext>
              </a:extLst>
            </p:cNvPr>
            <p:cNvGrpSpPr>
              <a:grpSpLocks/>
            </p:cNvGrpSpPr>
            <p:nvPr/>
          </p:nvGrpSpPr>
          <p:grpSpPr bwMode="auto">
            <a:xfrm>
              <a:off x="4735" y="1627"/>
              <a:ext cx="582" cy="151"/>
              <a:chOff x="614" y="2568"/>
              <a:chExt cx="725" cy="139"/>
            </a:xfrm>
          </p:grpSpPr>
          <p:sp>
            <p:nvSpPr>
              <p:cNvPr id="81971" name="AutoShape 107">
                <a:extLst>
                  <a:ext uri="{FF2B5EF4-FFF2-40B4-BE49-F238E27FC236}">
                    <a16:creationId xmlns:a16="http://schemas.microsoft.com/office/drawing/2014/main" id="{5E717F9B-D914-4696-A58D-63FDA3F71D02}"/>
                  </a:ext>
                </a:extLst>
              </p:cNvPr>
              <p:cNvSpPr>
                <a:spLocks noChangeArrowheads="1"/>
              </p:cNvSpPr>
              <p:nvPr/>
            </p:nvSpPr>
            <p:spPr bwMode="auto">
              <a:xfrm>
                <a:off x="618" y="2571"/>
                <a:ext cx="720"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72" name="AutoShape 108">
                <a:extLst>
                  <a:ext uri="{FF2B5EF4-FFF2-40B4-BE49-F238E27FC236}">
                    <a16:creationId xmlns:a16="http://schemas.microsoft.com/office/drawing/2014/main" id="{275BC98D-ECE0-4CB6-8BFD-BF0C282300B4}"/>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
          <p:nvSpPr>
            <p:cNvPr id="81956" name="Freeform 109">
              <a:extLst>
                <a:ext uri="{FF2B5EF4-FFF2-40B4-BE49-F238E27FC236}">
                  <a16:creationId xmlns:a16="http://schemas.microsoft.com/office/drawing/2014/main" id="{6E288DD8-C2CF-4916-A198-73CFAEF3AE27}"/>
                </a:ext>
              </a:extLst>
            </p:cNvPr>
            <p:cNvSpPr>
              <a:spLocks/>
            </p:cNvSpPr>
            <p:nvPr/>
          </p:nvSpPr>
          <p:spPr bwMode="auto">
            <a:xfrm>
              <a:off x="5288" y="1354"/>
              <a:ext cx="263" cy="188"/>
            </a:xfrm>
            <a:custGeom>
              <a:avLst/>
              <a:gdLst>
                <a:gd name="T0" fmla="*/ 2 w 328"/>
                <a:gd name="T1" fmla="*/ 0 h 226"/>
                <a:gd name="T2" fmla="*/ 2 w 328"/>
                <a:gd name="T3" fmla="*/ 2 h 226"/>
                <a:gd name="T4" fmla="*/ 2 w 328"/>
                <a:gd name="T5" fmla="*/ 2 h 226"/>
                <a:gd name="T6" fmla="*/ 0 w 328"/>
                <a:gd name="T7" fmla="*/ 2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1957" name="Group 110">
              <a:extLst>
                <a:ext uri="{FF2B5EF4-FFF2-40B4-BE49-F238E27FC236}">
                  <a16:creationId xmlns:a16="http://schemas.microsoft.com/office/drawing/2014/main" id="{D53568A3-E220-4668-AFF8-ACAFB906CECC}"/>
                </a:ext>
              </a:extLst>
            </p:cNvPr>
            <p:cNvGrpSpPr>
              <a:grpSpLocks/>
            </p:cNvGrpSpPr>
            <p:nvPr/>
          </p:nvGrpSpPr>
          <p:grpSpPr bwMode="auto">
            <a:xfrm>
              <a:off x="4739" y="1327"/>
              <a:ext cx="582" cy="139"/>
              <a:chOff x="614" y="2568"/>
              <a:chExt cx="725" cy="139"/>
            </a:xfrm>
          </p:grpSpPr>
          <p:sp>
            <p:nvSpPr>
              <p:cNvPr id="81969" name="AutoShape 111">
                <a:extLst>
                  <a:ext uri="{FF2B5EF4-FFF2-40B4-BE49-F238E27FC236}">
                    <a16:creationId xmlns:a16="http://schemas.microsoft.com/office/drawing/2014/main" id="{D25A11C8-2BE3-4752-A5DF-4719BC470D01}"/>
                  </a:ext>
                </a:extLst>
              </p:cNvPr>
              <p:cNvSpPr>
                <a:spLocks noChangeArrowheads="1"/>
              </p:cNvSpPr>
              <p:nvPr/>
            </p:nvSpPr>
            <p:spPr bwMode="auto">
              <a:xfrm>
                <a:off x="613" y="2568"/>
                <a:ext cx="728" cy="14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70" name="AutoShape 112">
                <a:extLst>
                  <a:ext uri="{FF2B5EF4-FFF2-40B4-BE49-F238E27FC236}">
                    <a16:creationId xmlns:a16="http://schemas.microsoft.com/office/drawing/2014/main" id="{B3A9F834-1805-4DDA-BDAE-486D00C053BD}"/>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
          <p:nvSpPr>
            <p:cNvPr id="81958" name="Rectangle 113">
              <a:extLst>
                <a:ext uri="{FF2B5EF4-FFF2-40B4-BE49-F238E27FC236}">
                  <a16:creationId xmlns:a16="http://schemas.microsoft.com/office/drawing/2014/main" id="{9D5D6B90-3A52-409C-B143-56FF5A10BC5F}"/>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59" name="Freeform 114">
              <a:extLst>
                <a:ext uri="{FF2B5EF4-FFF2-40B4-BE49-F238E27FC236}">
                  <a16:creationId xmlns:a16="http://schemas.microsoft.com/office/drawing/2014/main" id="{7D39B667-6F0C-448C-8199-F503C47F9ED8}"/>
                </a:ext>
              </a:extLst>
            </p:cNvPr>
            <p:cNvSpPr>
              <a:spLocks/>
            </p:cNvSpPr>
            <p:nvPr/>
          </p:nvSpPr>
          <p:spPr bwMode="auto">
            <a:xfrm>
              <a:off x="5312" y="1007"/>
              <a:ext cx="237" cy="213"/>
            </a:xfrm>
            <a:custGeom>
              <a:avLst/>
              <a:gdLst>
                <a:gd name="T0" fmla="*/ 2 w 296"/>
                <a:gd name="T1" fmla="*/ 0 h 256"/>
                <a:gd name="T2" fmla="*/ 2 w 296"/>
                <a:gd name="T3" fmla="*/ 2 h 256"/>
                <a:gd name="T4" fmla="*/ 2 w 296"/>
                <a:gd name="T5" fmla="*/ 2 h 256"/>
                <a:gd name="T6" fmla="*/ 0 w 296"/>
                <a:gd name="T7" fmla="*/ 2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0" name="Freeform 115">
              <a:extLst>
                <a:ext uri="{FF2B5EF4-FFF2-40B4-BE49-F238E27FC236}">
                  <a16:creationId xmlns:a16="http://schemas.microsoft.com/office/drawing/2014/main" id="{9EAAB1FF-8970-4A25-BF0E-81D5673B34BF}"/>
                </a:ext>
              </a:extLst>
            </p:cNvPr>
            <p:cNvSpPr>
              <a:spLocks/>
            </p:cNvSpPr>
            <p:nvPr/>
          </p:nvSpPr>
          <p:spPr bwMode="auto">
            <a:xfrm>
              <a:off x="5315" y="680"/>
              <a:ext cx="244" cy="240"/>
            </a:xfrm>
            <a:custGeom>
              <a:avLst/>
              <a:gdLst>
                <a:gd name="T0" fmla="*/ 0 w 304"/>
                <a:gd name="T1" fmla="*/ 0 h 288"/>
                <a:gd name="T2" fmla="*/ 2 w 304"/>
                <a:gd name="T3" fmla="*/ 3 h 288"/>
                <a:gd name="T4" fmla="*/ 2 w 304"/>
                <a:gd name="T5" fmla="*/ 3 h 288"/>
                <a:gd name="T6" fmla="*/ 2 w 304"/>
                <a:gd name="T7" fmla="*/ 3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1" name="Oval 116">
              <a:extLst>
                <a:ext uri="{FF2B5EF4-FFF2-40B4-BE49-F238E27FC236}">
                  <a16:creationId xmlns:a16="http://schemas.microsoft.com/office/drawing/2014/main" id="{E43CD8C1-0951-4D04-AFA3-E3C1DF5A28AC}"/>
                </a:ext>
              </a:extLst>
            </p:cNvPr>
            <p:cNvSpPr>
              <a:spLocks noChangeArrowheads="1"/>
            </p:cNvSpPr>
            <p:nvPr/>
          </p:nvSpPr>
          <p:spPr bwMode="auto">
            <a:xfrm>
              <a:off x="5518" y="2610"/>
              <a:ext cx="47"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62" name="Freeform 117">
              <a:extLst>
                <a:ext uri="{FF2B5EF4-FFF2-40B4-BE49-F238E27FC236}">
                  <a16:creationId xmlns:a16="http://schemas.microsoft.com/office/drawing/2014/main" id="{01D65BC7-828F-4D0A-B17C-DA6FA97E3116}"/>
                </a:ext>
              </a:extLst>
            </p:cNvPr>
            <p:cNvSpPr>
              <a:spLocks/>
            </p:cNvSpPr>
            <p:nvPr/>
          </p:nvSpPr>
          <p:spPr bwMode="auto">
            <a:xfrm>
              <a:off x="5302" y="2614"/>
              <a:ext cx="245" cy="200"/>
            </a:xfrm>
            <a:custGeom>
              <a:avLst/>
              <a:gdLst>
                <a:gd name="T0" fmla="*/ 0 w 306"/>
                <a:gd name="T1" fmla="*/ 3 h 240"/>
                <a:gd name="T2" fmla="*/ 2 w 306"/>
                <a:gd name="T3" fmla="*/ 3 h 240"/>
                <a:gd name="T4" fmla="*/ 2 w 306"/>
                <a:gd name="T5" fmla="*/ 3 h 240"/>
                <a:gd name="T6" fmla="*/ 2 w 306"/>
                <a:gd name="T7" fmla="*/ 0 h 240"/>
                <a:gd name="T8" fmla="*/ 0 w 306"/>
                <a:gd name="T9" fmla="*/ 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3" name="AutoShape 118">
              <a:extLst>
                <a:ext uri="{FF2B5EF4-FFF2-40B4-BE49-F238E27FC236}">
                  <a16:creationId xmlns:a16="http://schemas.microsoft.com/office/drawing/2014/main" id="{87C82D1F-F39F-4177-BFE5-363617F89B8E}"/>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64" name="AutoShape 119">
              <a:extLst>
                <a:ext uri="{FF2B5EF4-FFF2-40B4-BE49-F238E27FC236}">
                  <a16:creationId xmlns:a16="http://schemas.microsoft.com/office/drawing/2014/main" id="{AE3841AA-4807-4AE1-B060-FCE0260400BF}"/>
                </a:ext>
              </a:extLst>
            </p:cNvPr>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65" name="Oval 120">
              <a:extLst>
                <a:ext uri="{FF2B5EF4-FFF2-40B4-BE49-F238E27FC236}">
                  <a16:creationId xmlns:a16="http://schemas.microsoft.com/office/drawing/2014/main" id="{6511C822-8FA7-4BA4-AFE6-9A4F99C1D2E7}"/>
                </a:ext>
              </a:extLst>
            </p:cNvPr>
            <p:cNvSpPr>
              <a:spLocks noChangeArrowheads="1"/>
            </p:cNvSpPr>
            <p:nvPr/>
          </p:nvSpPr>
          <p:spPr bwMode="auto">
            <a:xfrm>
              <a:off x="4308" y="2380"/>
              <a:ext cx="155" cy="14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66" name="Oval 121">
              <a:extLst>
                <a:ext uri="{FF2B5EF4-FFF2-40B4-BE49-F238E27FC236}">
                  <a16:creationId xmlns:a16="http://schemas.microsoft.com/office/drawing/2014/main" id="{8BE8B12C-7639-48D3-A086-D80C1546E96F}"/>
                </a:ext>
              </a:extLst>
            </p:cNvPr>
            <p:cNvSpPr>
              <a:spLocks noChangeArrowheads="1"/>
            </p:cNvSpPr>
            <p:nvPr/>
          </p:nvSpPr>
          <p:spPr bwMode="auto">
            <a:xfrm>
              <a:off x="4483" y="2387"/>
              <a:ext cx="161" cy="141"/>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eaLnBrk="1" hangingPunct="1">
                <a:lnSpc>
                  <a:spcPct val="100000"/>
                </a:lnSpc>
                <a:spcBef>
                  <a:spcPct val="0"/>
                </a:spcBef>
                <a:buClrTx/>
                <a:buSzTx/>
                <a:buFontTx/>
                <a:buNone/>
              </a:pPr>
              <a:endParaRPr lang="en-US" altLang="en-US" sz="1800">
                <a:solidFill>
                  <a:srgbClr val="FF0000"/>
                </a:solidFill>
                <a:latin typeface="Arial" panose="020B0604020202020204" pitchFamily="34" charset="0"/>
                <a:cs typeface="Arial" panose="020B0604020202020204" pitchFamily="34" charset="0"/>
              </a:endParaRPr>
            </a:p>
          </p:txBody>
        </p:sp>
        <p:sp>
          <p:nvSpPr>
            <p:cNvPr id="81967" name="Oval 122">
              <a:extLst>
                <a:ext uri="{FF2B5EF4-FFF2-40B4-BE49-F238E27FC236}">
                  <a16:creationId xmlns:a16="http://schemas.microsoft.com/office/drawing/2014/main" id="{F7BA1E28-7A58-476A-952B-FFBA4BA72AB1}"/>
                </a:ext>
              </a:extLst>
            </p:cNvPr>
            <p:cNvSpPr>
              <a:spLocks noChangeArrowheads="1"/>
            </p:cNvSpPr>
            <p:nvPr/>
          </p:nvSpPr>
          <p:spPr bwMode="auto">
            <a:xfrm>
              <a:off x="4664" y="2380"/>
              <a:ext cx="155" cy="141"/>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sp>
          <p:nvSpPr>
            <p:cNvPr id="81968" name="Rectangle 123">
              <a:extLst>
                <a:ext uri="{FF2B5EF4-FFF2-40B4-BE49-F238E27FC236}">
                  <a16:creationId xmlns:a16="http://schemas.microsoft.com/office/drawing/2014/main" id="{31D452BA-C84E-4A80-8345-5792B71403B8}"/>
                </a:ext>
              </a:extLst>
            </p:cNvPr>
            <p:cNvSpPr>
              <a:spLocks noChangeArrowheads="1"/>
            </p:cNvSpPr>
            <p:nvPr/>
          </p:nvSpPr>
          <p:spPr bwMode="auto">
            <a:xfrm>
              <a:off x="5061" y="1838"/>
              <a:ext cx="87" cy="757"/>
            </a:xfrm>
            <a:prstGeom prst="rect">
              <a:avLst/>
            </a:prstGeom>
            <a:solidFill>
              <a:srgbClr val="292929"/>
            </a:solidFill>
            <a:ln w="9525">
              <a:solidFill>
                <a:schemeClr val="tx1"/>
              </a:solidFill>
              <a:miter lim="800000"/>
              <a:headEnd/>
              <a:tailEnd/>
            </a:ln>
          </p:spPr>
          <p:txBody>
            <a:bodyPr wrap="none" anchor="ct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endParaRPr lang="en-US" altLang="en-US" sz="1600">
                <a:latin typeface="Tahoma" panose="020B0604030504040204" pitchFamily="34" charset="0"/>
              </a:endParaRPr>
            </a:p>
          </p:txBody>
        </p:sp>
      </p:grpSp>
    </p:spTree>
    <p:extLst>
      <p:ext uri="{BB962C8B-B14F-4D97-AF65-F5344CB8AC3E}">
        <p14:creationId xmlns:p14="http://schemas.microsoft.com/office/powerpoint/2010/main" val="161584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6358"/>
                                        </p:tgtEl>
                                        <p:attrNameLst>
                                          <p:attrName>style.visibility</p:attrName>
                                        </p:attrNameLst>
                                      </p:cBhvr>
                                      <p:to>
                                        <p:strVal val="visible"/>
                                      </p:to>
                                    </p:set>
                                    <p:animEffect transition="in" filter="wipe(left)">
                                      <p:cBhvr>
                                        <p:cTn id="7" dur="500"/>
                                        <p:tgtEl>
                                          <p:spTgt spid="396358"/>
                                        </p:tgtEl>
                                      </p:cBhvr>
                                    </p:animEffect>
                                  </p:childTnLst>
                                </p:cTn>
                              </p:par>
                              <p:par>
                                <p:cTn id="8" presetID="22" presetClass="entr" presetSubtype="1" fill="hold" nodeType="withEffect">
                                  <p:stCondLst>
                                    <p:cond delay="0"/>
                                  </p:stCondLst>
                                  <p:childTnLst>
                                    <p:set>
                                      <p:cBhvr>
                                        <p:cTn id="9" dur="1" fill="hold">
                                          <p:stCondLst>
                                            <p:cond delay="0"/>
                                          </p:stCondLst>
                                        </p:cTn>
                                        <p:tgtEl>
                                          <p:spTgt spid="396359"/>
                                        </p:tgtEl>
                                        <p:attrNameLst>
                                          <p:attrName>style.visibility</p:attrName>
                                        </p:attrNameLst>
                                      </p:cBhvr>
                                      <p:to>
                                        <p:strVal val="visible"/>
                                      </p:to>
                                    </p:set>
                                    <p:animEffect transition="in" filter="wipe(up)">
                                      <p:cBhvr>
                                        <p:cTn id="10" dur="500"/>
                                        <p:tgtEl>
                                          <p:spTgt spid="39635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396360"/>
                                        </p:tgtEl>
                                        <p:attrNameLst>
                                          <p:attrName>style.visibility</p:attrName>
                                        </p:attrNameLst>
                                      </p:cBhvr>
                                      <p:to>
                                        <p:strVal val="visible"/>
                                      </p:to>
                                    </p:set>
                                    <p:animEffect transition="in" filter="wipe(up)">
                                      <p:cBhvr>
                                        <p:cTn id="15" dur="500"/>
                                        <p:tgtEl>
                                          <p:spTgt spid="396360"/>
                                        </p:tgtEl>
                                      </p:cBhvr>
                                    </p:animEffect>
                                  </p:childTnLst>
                                </p:cTn>
                              </p:par>
                              <p:par>
                                <p:cTn id="16" presetID="22" presetClass="entr" presetSubtype="1" fill="hold" nodeType="withEffect">
                                  <p:stCondLst>
                                    <p:cond delay="0"/>
                                  </p:stCondLst>
                                  <p:childTnLst>
                                    <p:set>
                                      <p:cBhvr>
                                        <p:cTn id="17" dur="1" fill="hold">
                                          <p:stCondLst>
                                            <p:cond delay="0"/>
                                          </p:stCondLst>
                                        </p:cTn>
                                        <p:tgtEl>
                                          <p:spTgt spid="396361"/>
                                        </p:tgtEl>
                                        <p:attrNameLst>
                                          <p:attrName>style.visibility</p:attrName>
                                        </p:attrNameLst>
                                      </p:cBhvr>
                                      <p:to>
                                        <p:strVal val="visible"/>
                                      </p:to>
                                    </p:set>
                                    <p:animEffect transition="in" filter="wipe(up)">
                                      <p:cBhvr>
                                        <p:cTn id="18" dur="500"/>
                                        <p:tgtEl>
                                          <p:spTgt spid="396361"/>
                                        </p:tgtEl>
                                      </p:cBhvr>
                                    </p:animEffect>
                                  </p:childTnLst>
                                </p:cTn>
                              </p:par>
                              <p:par>
                                <p:cTn id="19" presetID="22" presetClass="entr" presetSubtype="1" fill="hold" nodeType="withEffect">
                                  <p:stCondLst>
                                    <p:cond delay="0"/>
                                  </p:stCondLst>
                                  <p:childTnLst>
                                    <p:set>
                                      <p:cBhvr>
                                        <p:cTn id="20" dur="1" fill="hold">
                                          <p:stCondLst>
                                            <p:cond delay="0"/>
                                          </p:stCondLst>
                                        </p:cTn>
                                        <p:tgtEl>
                                          <p:spTgt spid="396362"/>
                                        </p:tgtEl>
                                        <p:attrNameLst>
                                          <p:attrName>style.visibility</p:attrName>
                                        </p:attrNameLst>
                                      </p:cBhvr>
                                      <p:to>
                                        <p:strVal val="visible"/>
                                      </p:to>
                                    </p:set>
                                    <p:animEffect transition="in" filter="wipe(up)">
                                      <p:cBhvr>
                                        <p:cTn id="21" dur="500"/>
                                        <p:tgtEl>
                                          <p:spTgt spid="3963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396363"/>
                                        </p:tgtEl>
                                        <p:attrNameLst>
                                          <p:attrName>style.visibility</p:attrName>
                                        </p:attrNameLst>
                                      </p:cBhvr>
                                      <p:to>
                                        <p:strVal val="visible"/>
                                      </p:to>
                                    </p:set>
                                    <p:animEffect transition="in" filter="wipe(right)">
                                      <p:cBhvr>
                                        <p:cTn id="26" dur="500"/>
                                        <p:tgtEl>
                                          <p:spTgt spid="396363"/>
                                        </p:tgtEl>
                                      </p:cBhvr>
                                    </p:animEffect>
                                  </p:childTnLst>
                                </p:cTn>
                              </p:par>
                              <p:par>
                                <p:cTn id="27" presetID="22" presetClass="entr" presetSubtype="1" fill="hold" nodeType="withEffect">
                                  <p:stCondLst>
                                    <p:cond delay="0"/>
                                  </p:stCondLst>
                                  <p:childTnLst>
                                    <p:set>
                                      <p:cBhvr>
                                        <p:cTn id="28" dur="1" fill="hold">
                                          <p:stCondLst>
                                            <p:cond delay="0"/>
                                          </p:stCondLst>
                                        </p:cTn>
                                        <p:tgtEl>
                                          <p:spTgt spid="396365"/>
                                        </p:tgtEl>
                                        <p:attrNameLst>
                                          <p:attrName>style.visibility</p:attrName>
                                        </p:attrNameLst>
                                      </p:cBhvr>
                                      <p:to>
                                        <p:strVal val="visible"/>
                                      </p:to>
                                    </p:set>
                                    <p:animEffect transition="in" filter="wipe(up)">
                                      <p:cBhvr>
                                        <p:cTn id="29" dur="500"/>
                                        <p:tgtEl>
                                          <p:spTgt spid="396365"/>
                                        </p:tgtEl>
                                      </p:cBhvr>
                                    </p:animEffect>
                                  </p:childTnLst>
                                </p:cTn>
                              </p:par>
                              <p:par>
                                <p:cTn id="30" presetID="22" presetClass="entr" presetSubtype="1" fill="hold" nodeType="withEffect">
                                  <p:stCondLst>
                                    <p:cond delay="0"/>
                                  </p:stCondLst>
                                  <p:childTnLst>
                                    <p:set>
                                      <p:cBhvr>
                                        <p:cTn id="31" dur="1" fill="hold">
                                          <p:stCondLst>
                                            <p:cond delay="0"/>
                                          </p:stCondLst>
                                        </p:cTn>
                                        <p:tgtEl>
                                          <p:spTgt spid="396366"/>
                                        </p:tgtEl>
                                        <p:attrNameLst>
                                          <p:attrName>style.visibility</p:attrName>
                                        </p:attrNameLst>
                                      </p:cBhvr>
                                      <p:to>
                                        <p:strVal val="visible"/>
                                      </p:to>
                                    </p:set>
                                    <p:animEffect transition="in" filter="wipe(up)">
                                      <p:cBhvr>
                                        <p:cTn id="32" dur="500"/>
                                        <p:tgtEl>
                                          <p:spTgt spid="3963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96368"/>
                                        </p:tgtEl>
                                        <p:attrNameLst>
                                          <p:attrName>style.visibility</p:attrName>
                                        </p:attrNameLst>
                                      </p:cBhvr>
                                      <p:to>
                                        <p:strVal val="visible"/>
                                      </p:to>
                                    </p:set>
                                    <p:animEffect transition="in" filter="wipe(left)">
                                      <p:cBhvr>
                                        <p:cTn id="37" dur="500"/>
                                        <p:tgtEl>
                                          <p:spTgt spid="396368"/>
                                        </p:tgtEl>
                                      </p:cBhvr>
                                    </p:animEffect>
                                  </p:childTnLst>
                                </p:cTn>
                              </p:par>
                              <p:par>
                                <p:cTn id="38" presetID="22" presetClass="entr" presetSubtype="1" fill="hold" nodeType="withEffect">
                                  <p:stCondLst>
                                    <p:cond delay="0"/>
                                  </p:stCondLst>
                                  <p:childTnLst>
                                    <p:set>
                                      <p:cBhvr>
                                        <p:cTn id="39" dur="1" fill="hold">
                                          <p:stCondLst>
                                            <p:cond delay="0"/>
                                          </p:stCondLst>
                                        </p:cTn>
                                        <p:tgtEl>
                                          <p:spTgt spid="396369"/>
                                        </p:tgtEl>
                                        <p:attrNameLst>
                                          <p:attrName>style.visibility</p:attrName>
                                        </p:attrNameLst>
                                      </p:cBhvr>
                                      <p:to>
                                        <p:strVal val="visible"/>
                                      </p:to>
                                    </p:set>
                                    <p:animEffect transition="in" filter="wipe(up)">
                                      <p:cBhvr>
                                        <p:cTn id="40" dur="500"/>
                                        <p:tgtEl>
                                          <p:spTgt spid="396369"/>
                                        </p:tgtEl>
                                      </p:cBhvr>
                                    </p:animEffect>
                                  </p:childTnLst>
                                </p:cTn>
                              </p:par>
                              <p:par>
                                <p:cTn id="41" presetID="22" presetClass="entr" presetSubtype="1" fill="hold" nodeType="withEffect">
                                  <p:stCondLst>
                                    <p:cond delay="0"/>
                                  </p:stCondLst>
                                  <p:childTnLst>
                                    <p:set>
                                      <p:cBhvr>
                                        <p:cTn id="42" dur="1" fill="hold">
                                          <p:stCondLst>
                                            <p:cond delay="0"/>
                                          </p:stCondLst>
                                        </p:cTn>
                                        <p:tgtEl>
                                          <p:spTgt spid="396370"/>
                                        </p:tgtEl>
                                        <p:attrNameLst>
                                          <p:attrName>style.visibility</p:attrName>
                                        </p:attrNameLst>
                                      </p:cBhvr>
                                      <p:to>
                                        <p:strVal val="visible"/>
                                      </p:to>
                                    </p:set>
                                    <p:animEffect transition="in" filter="wipe(up)">
                                      <p:cBhvr>
                                        <p:cTn id="43" dur="500"/>
                                        <p:tgtEl>
                                          <p:spTgt spid="396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B0E1-7748-816E-9E49-A577641A508E}"/>
              </a:ext>
            </a:extLst>
          </p:cNvPr>
          <p:cNvSpPr>
            <a:spLocks noGrp="1"/>
          </p:cNvSpPr>
          <p:nvPr>
            <p:ph type="title"/>
          </p:nvPr>
        </p:nvSpPr>
        <p:spPr/>
        <p:txBody>
          <a:bodyPr/>
          <a:lstStyle/>
          <a:p>
            <a:r>
              <a:rPr lang="en-US" dirty="0"/>
              <a:t>Congestion Control</a:t>
            </a:r>
          </a:p>
        </p:txBody>
      </p:sp>
      <p:sp>
        <p:nvSpPr>
          <p:cNvPr id="5" name="Slide Number Placeholder 4">
            <a:extLst>
              <a:ext uri="{FF2B5EF4-FFF2-40B4-BE49-F238E27FC236}">
                <a16:creationId xmlns:a16="http://schemas.microsoft.com/office/drawing/2014/main" id="{DF4AF42D-9C14-8E72-444D-C7BEA49C9921}"/>
              </a:ext>
            </a:extLst>
          </p:cNvPr>
          <p:cNvSpPr>
            <a:spLocks noGrp="1"/>
          </p:cNvSpPr>
          <p:nvPr>
            <p:ph type="sldNum" sz="quarter" idx="4"/>
          </p:nvPr>
        </p:nvSpPr>
        <p:spPr/>
        <p:txBody>
          <a:bodyPr/>
          <a:lstStyle/>
          <a:p>
            <a:r>
              <a:rPr lang="en-US"/>
              <a:t>Transport Layer: 3-</a:t>
            </a:r>
            <a:fld id="{C4204591-24BD-A542-B9D5-F8D8A88D2FEE}" type="slidenum">
              <a:rPr lang="en-US" smtClean="0"/>
              <a:pPr/>
              <a:t>18</a:t>
            </a:fld>
            <a:endParaRPr lang="en-US" dirty="0"/>
          </a:p>
        </p:txBody>
      </p:sp>
      <p:pic>
        <p:nvPicPr>
          <p:cNvPr id="1026" name="Picture 2">
            <a:extLst>
              <a:ext uri="{FF2B5EF4-FFF2-40B4-BE49-F238E27FC236}">
                <a16:creationId xmlns:a16="http://schemas.microsoft.com/office/drawing/2014/main" id="{12475869-758E-764A-0068-BEA88AAF304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2288" y="1548103"/>
            <a:ext cx="10521055" cy="428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7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8153"/>
            <a:ext cx="11393310" cy="894622"/>
          </a:xfrm>
        </p:spPr>
        <p:txBody>
          <a:bodyPr>
            <a:normAutofit/>
          </a:bodyPr>
          <a:lstStyle/>
          <a:p>
            <a:r>
              <a:rPr lang="en-US" sz="4800" dirty="0"/>
              <a:t>TCP congestion control: AIMD</a:t>
            </a:r>
            <a:endParaRPr lang="en-US" sz="4400" b="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901700" y="1168400"/>
            <a:ext cx="102743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approach: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senders can</a:t>
            </a:r>
            <a:r>
              <a:rPr kumimoji="0" lang="en-US" sz="2800" b="0" i="1"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increase sending rate until packet loss (congestion) occurs, then decrease sending rate on loss event</a:t>
            </a: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35" name="Rectangle 11">
            <a:extLst>
              <a:ext uri="{FF2B5EF4-FFF2-40B4-BE49-F238E27FC236}">
                <a16:creationId xmlns:a16="http://schemas.microsoft.com/office/drawing/2014/main" id="{F39215FA-39B5-484D-8395-F0F1A1C5D622}"/>
              </a:ext>
            </a:extLst>
          </p:cNvPr>
          <p:cNvSpPr>
            <a:spLocks noChangeArrowheads="1"/>
          </p:cNvSpPr>
          <p:nvPr/>
        </p:nvSpPr>
        <p:spPr bwMode="auto">
          <a:xfrm>
            <a:off x="4717339" y="3774454"/>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 name="Line 19">
            <a:extLst>
              <a:ext uri="{FF2B5EF4-FFF2-40B4-BE49-F238E27FC236}">
                <a16:creationId xmlns:a16="http://schemas.microsoft.com/office/drawing/2014/main" id="{D3F6ABF2-92A9-2C40-8D08-91E54606260B}"/>
              </a:ext>
            </a:extLst>
          </p:cNvPr>
          <p:cNvSpPr>
            <a:spLocks noChangeShapeType="1"/>
          </p:cNvSpPr>
          <p:nvPr/>
        </p:nvSpPr>
        <p:spPr bwMode="auto">
          <a:xfrm flipV="1">
            <a:off x="3898189" y="5196854"/>
            <a:ext cx="169863" cy="169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 name="Line 20">
            <a:extLst>
              <a:ext uri="{FF2B5EF4-FFF2-40B4-BE49-F238E27FC236}">
                <a16:creationId xmlns:a16="http://schemas.microsoft.com/office/drawing/2014/main" id="{38434DE2-13CB-044F-991F-ED186F200404}"/>
              </a:ext>
            </a:extLst>
          </p:cNvPr>
          <p:cNvSpPr>
            <a:spLocks noChangeShapeType="1"/>
          </p:cNvSpPr>
          <p:nvPr/>
        </p:nvSpPr>
        <p:spPr bwMode="auto">
          <a:xfrm>
            <a:off x="4079164" y="5185741"/>
            <a:ext cx="0" cy="642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8" name="Line 21">
            <a:extLst>
              <a:ext uri="{FF2B5EF4-FFF2-40B4-BE49-F238E27FC236}">
                <a16:creationId xmlns:a16="http://schemas.microsoft.com/office/drawing/2014/main" id="{1937BB13-75B0-4947-8F7E-C69526352422}"/>
              </a:ext>
            </a:extLst>
          </p:cNvPr>
          <p:cNvSpPr>
            <a:spLocks noChangeShapeType="1"/>
          </p:cNvSpPr>
          <p:nvPr/>
        </p:nvSpPr>
        <p:spPr bwMode="auto">
          <a:xfrm flipV="1">
            <a:off x="4068052" y="4869829"/>
            <a:ext cx="982662"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9" name="Line 22">
            <a:extLst>
              <a:ext uri="{FF2B5EF4-FFF2-40B4-BE49-F238E27FC236}">
                <a16:creationId xmlns:a16="http://schemas.microsoft.com/office/drawing/2014/main" id="{D3110501-FE57-9545-B9AC-7B103AF98E40}"/>
              </a:ext>
            </a:extLst>
          </p:cNvPr>
          <p:cNvSpPr>
            <a:spLocks noChangeShapeType="1"/>
          </p:cNvSpPr>
          <p:nvPr/>
        </p:nvSpPr>
        <p:spPr bwMode="auto">
          <a:xfrm>
            <a:off x="5039602" y="4871416"/>
            <a:ext cx="0" cy="8016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1" name="Line 23">
            <a:extLst>
              <a:ext uri="{FF2B5EF4-FFF2-40B4-BE49-F238E27FC236}">
                <a16:creationId xmlns:a16="http://schemas.microsoft.com/office/drawing/2014/main" id="{AAAA55BA-D404-204C-AECA-45F566AECF40}"/>
              </a:ext>
            </a:extLst>
          </p:cNvPr>
          <p:cNvSpPr>
            <a:spLocks noChangeShapeType="1"/>
          </p:cNvSpPr>
          <p:nvPr/>
        </p:nvSpPr>
        <p:spPr bwMode="auto">
          <a:xfrm flipV="1">
            <a:off x="5031664" y="5168279"/>
            <a:ext cx="525463" cy="5238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3" name="Line 24">
            <a:extLst>
              <a:ext uri="{FF2B5EF4-FFF2-40B4-BE49-F238E27FC236}">
                <a16:creationId xmlns:a16="http://schemas.microsoft.com/office/drawing/2014/main" id="{43AEBE7F-F2BB-5943-A7EA-ACC4591C9E55}"/>
              </a:ext>
            </a:extLst>
          </p:cNvPr>
          <p:cNvSpPr>
            <a:spLocks noChangeShapeType="1"/>
          </p:cNvSpPr>
          <p:nvPr/>
        </p:nvSpPr>
        <p:spPr bwMode="auto">
          <a:xfrm>
            <a:off x="5557127" y="5163516"/>
            <a:ext cx="0" cy="6889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6F7F0A4B-818C-8448-8543-A37DAD19EABE}"/>
              </a:ext>
            </a:extLst>
          </p:cNvPr>
          <p:cNvSpPr>
            <a:spLocks noChangeShapeType="1"/>
          </p:cNvSpPr>
          <p:nvPr/>
        </p:nvSpPr>
        <p:spPr bwMode="auto">
          <a:xfrm flipV="1">
            <a:off x="5568240" y="4849191"/>
            <a:ext cx="969963"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5" name="Line 26">
            <a:extLst>
              <a:ext uri="{FF2B5EF4-FFF2-40B4-BE49-F238E27FC236}">
                <a16:creationId xmlns:a16="http://schemas.microsoft.com/office/drawing/2014/main" id="{19538173-60A5-BC46-A9E4-749776021102}"/>
              </a:ext>
            </a:extLst>
          </p:cNvPr>
          <p:cNvSpPr>
            <a:spLocks noChangeShapeType="1"/>
          </p:cNvSpPr>
          <p:nvPr/>
        </p:nvSpPr>
        <p:spPr bwMode="auto">
          <a:xfrm>
            <a:off x="6533440" y="4849191"/>
            <a:ext cx="11113" cy="8350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6" name="Line 29">
            <a:extLst>
              <a:ext uri="{FF2B5EF4-FFF2-40B4-BE49-F238E27FC236}">
                <a16:creationId xmlns:a16="http://schemas.microsoft.com/office/drawing/2014/main" id="{30FAE305-421D-C042-8E51-7C7D81EEF5FE}"/>
              </a:ext>
            </a:extLst>
          </p:cNvPr>
          <p:cNvSpPr>
            <a:spLocks noChangeShapeType="1"/>
          </p:cNvSpPr>
          <p:nvPr/>
        </p:nvSpPr>
        <p:spPr bwMode="auto">
          <a:xfrm flipV="1">
            <a:off x="6538202" y="5012704"/>
            <a:ext cx="666750" cy="6667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7" name="Line 30">
            <a:extLst>
              <a:ext uri="{FF2B5EF4-FFF2-40B4-BE49-F238E27FC236}">
                <a16:creationId xmlns:a16="http://schemas.microsoft.com/office/drawing/2014/main" id="{031213C2-BAEE-5346-905B-3F89E1716013}"/>
              </a:ext>
            </a:extLst>
          </p:cNvPr>
          <p:cNvSpPr>
            <a:spLocks noChangeShapeType="1"/>
          </p:cNvSpPr>
          <p:nvPr/>
        </p:nvSpPr>
        <p:spPr bwMode="auto">
          <a:xfrm>
            <a:off x="7204952" y="4998416"/>
            <a:ext cx="0" cy="7477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48" name="Line 31">
            <a:extLst>
              <a:ext uri="{FF2B5EF4-FFF2-40B4-BE49-F238E27FC236}">
                <a16:creationId xmlns:a16="http://schemas.microsoft.com/office/drawing/2014/main" id="{AEA390E0-709D-FA45-91DE-52C0460D608A}"/>
              </a:ext>
            </a:extLst>
          </p:cNvPr>
          <p:cNvSpPr>
            <a:spLocks noChangeShapeType="1"/>
          </p:cNvSpPr>
          <p:nvPr/>
        </p:nvSpPr>
        <p:spPr bwMode="auto">
          <a:xfrm flipV="1">
            <a:off x="7195427" y="4746004"/>
            <a:ext cx="876300" cy="10144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53" name="Group 52">
            <a:extLst>
              <a:ext uri="{FF2B5EF4-FFF2-40B4-BE49-F238E27FC236}">
                <a16:creationId xmlns:a16="http://schemas.microsoft.com/office/drawing/2014/main" id="{82C492E2-E058-BD40-8FFC-FCED8F0093C0}"/>
              </a:ext>
            </a:extLst>
          </p:cNvPr>
          <p:cNvGrpSpPr/>
          <p:nvPr/>
        </p:nvGrpSpPr>
        <p:grpSpPr>
          <a:xfrm>
            <a:off x="3439503" y="4254500"/>
            <a:ext cx="4602061" cy="2566366"/>
            <a:chOff x="4099903" y="3937000"/>
            <a:chExt cx="4602061" cy="2566366"/>
          </a:xfrm>
        </p:grpSpPr>
        <p:sp>
          <p:nvSpPr>
            <p:cNvPr id="54" name="Text Box 12">
              <a:extLst>
                <a:ext uri="{FF2B5EF4-FFF2-40B4-BE49-F238E27FC236}">
                  <a16:creationId xmlns:a16="http://schemas.microsoft.com/office/drawing/2014/main" id="{18CC901F-184A-1147-B991-15E650618DC6}"/>
                </a:ext>
              </a:extLst>
            </p:cNvPr>
            <p:cNvSpPr txBox="1">
              <a:spLocks noChangeArrowheads="1"/>
            </p:cNvSpPr>
            <p:nvPr/>
          </p:nvSpPr>
          <p:spPr bwMode="auto">
            <a:xfrm rot="16200000">
              <a:off x="3117142" y="4919761"/>
              <a:ext cx="2273300"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TCP sender  Sending rate</a:t>
              </a:r>
            </a:p>
          </p:txBody>
        </p:sp>
        <p:sp>
          <p:nvSpPr>
            <p:cNvPr id="55" name="Line 17">
              <a:extLst>
                <a:ext uri="{FF2B5EF4-FFF2-40B4-BE49-F238E27FC236}">
                  <a16:creationId xmlns:a16="http://schemas.microsoft.com/office/drawing/2014/main" id="{EF2F6AD0-B3EF-0B4C-88EA-BCCC113FD5FC}"/>
                </a:ext>
              </a:extLst>
            </p:cNvPr>
            <p:cNvSpPr>
              <a:spLocks noChangeShapeType="1"/>
            </p:cNvSpPr>
            <p:nvPr/>
          </p:nvSpPr>
          <p:spPr bwMode="auto">
            <a:xfrm>
              <a:off x="4558589" y="6176341"/>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56" name="Line 18">
              <a:extLst>
                <a:ext uri="{FF2B5EF4-FFF2-40B4-BE49-F238E27FC236}">
                  <a16:creationId xmlns:a16="http://schemas.microsoft.com/office/drawing/2014/main" id="{11B2DFEF-102F-D74F-9B47-304A5DF4E68F}"/>
                </a:ext>
              </a:extLst>
            </p:cNvPr>
            <p:cNvSpPr>
              <a:spLocks noChangeShapeType="1"/>
            </p:cNvSpPr>
            <p:nvPr/>
          </p:nvSpPr>
          <p:spPr bwMode="auto">
            <a:xfrm>
              <a:off x="4546600" y="4203700"/>
              <a:ext cx="877" cy="197422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Text Box 40">
              <a:extLst>
                <a:ext uri="{FF2B5EF4-FFF2-40B4-BE49-F238E27FC236}">
                  <a16:creationId xmlns:a16="http://schemas.microsoft.com/office/drawing/2014/main" id="{27E5BB5F-DA02-D949-9477-C50B724C7125}"/>
                </a:ext>
              </a:extLst>
            </p:cNvPr>
            <p:cNvSpPr txBox="1">
              <a:spLocks noChangeArrowheads="1"/>
            </p:cNvSpPr>
            <p:nvPr/>
          </p:nvSpPr>
          <p:spPr bwMode="auto">
            <a:xfrm>
              <a:off x="6125452" y="6166816"/>
              <a:ext cx="5762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ahoma" charset="0"/>
                  <a:ea typeface="ＭＳ Ｐゴシック" charset="0"/>
                  <a:cs typeface="+mn-cs"/>
                </a:rPr>
                <a:t>time</a:t>
              </a:r>
            </a:p>
          </p:txBody>
        </p:sp>
      </p:grpSp>
      <p:grpSp>
        <p:nvGrpSpPr>
          <p:cNvPr id="9" name="Group 8">
            <a:extLst>
              <a:ext uri="{FF2B5EF4-FFF2-40B4-BE49-F238E27FC236}">
                <a16:creationId xmlns:a16="http://schemas.microsoft.com/office/drawing/2014/main" id="{CE38AC8E-A4ED-7042-8221-EEFB417FF7BA}"/>
              </a:ext>
            </a:extLst>
          </p:cNvPr>
          <p:cNvGrpSpPr/>
          <p:nvPr/>
        </p:nvGrpSpPr>
        <p:grpSpPr>
          <a:xfrm>
            <a:off x="965200" y="2146300"/>
            <a:ext cx="5054600" cy="1905000"/>
            <a:chOff x="0" y="4533900"/>
            <a:chExt cx="4762500" cy="1905000"/>
          </a:xfrm>
        </p:grpSpPr>
        <p:sp>
          <p:nvSpPr>
            <p:cNvPr id="3" name="Rectangle 2">
              <a:extLst>
                <a:ext uri="{FF2B5EF4-FFF2-40B4-BE49-F238E27FC236}">
                  <a16:creationId xmlns:a16="http://schemas.microsoft.com/office/drawing/2014/main" id="{EA9A0FF2-0607-BD44-8404-E086F64972BE}"/>
                </a:ext>
              </a:extLst>
            </p:cNvPr>
            <p:cNvSpPr/>
            <p:nvPr/>
          </p:nvSpPr>
          <p:spPr>
            <a:xfrm>
              <a:off x="406846" y="4737100"/>
              <a:ext cx="4334880" cy="14351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0" name="Rectangle 8">
              <a:extLst>
                <a:ext uri="{FF2B5EF4-FFF2-40B4-BE49-F238E27FC236}">
                  <a16:creationId xmlns:a16="http://schemas.microsoft.com/office/drawing/2014/main" id="{83C5ED77-5FA7-AC4C-AB2A-245D62DB4EB6}"/>
                </a:ext>
              </a:extLst>
            </p:cNvPr>
            <p:cNvSpPr>
              <a:spLocks noChangeArrowheads="1"/>
            </p:cNvSpPr>
            <p:nvPr/>
          </p:nvSpPr>
          <p:spPr bwMode="auto">
            <a:xfrm>
              <a:off x="0" y="4991100"/>
              <a:ext cx="47625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a:ea typeface="ＭＳ Ｐゴシック" charset="0"/>
                  <a:cs typeface="+mn-cs"/>
                </a:rPr>
                <a:t>increase sending rate </a:t>
              </a:r>
              <a:r>
                <a:rPr kumimoji="0" lang="en-US" sz="2600" b="0" i="0" u="none" strike="noStrike" kern="1200" cap="none" spc="0" normalizeH="0" baseline="0" noProof="0" dirty="0">
                  <a:ln>
                    <a:noFill/>
                  </a:ln>
                  <a:solidFill>
                    <a:prstClr val="black"/>
                  </a:solidFill>
                  <a:effectLst/>
                  <a:uLnTx/>
                  <a:uFillTx/>
                  <a:latin typeface="Gill Sans MT" charset="0"/>
                  <a:ea typeface="ＭＳ Ｐゴシック" charset="0"/>
                  <a:cs typeface="+mn-cs"/>
                </a:rPr>
                <a:t>by </a:t>
              </a: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 maximum segment size every RTT until loss detected</a:t>
              </a:r>
              <a:endParaRPr kumimoji="0" lang="en-US" sz="26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6" name="Rectangle 8">
              <a:extLst>
                <a:ext uri="{FF2B5EF4-FFF2-40B4-BE49-F238E27FC236}">
                  <a16:creationId xmlns:a16="http://schemas.microsoft.com/office/drawing/2014/main" id="{91ECB6E6-4418-7243-B13D-E7E4DAE72D34}"/>
                </a:ext>
              </a:extLst>
            </p:cNvPr>
            <p:cNvSpPr>
              <a:spLocks noChangeArrowheads="1"/>
            </p:cNvSpPr>
            <p:nvPr/>
          </p:nvSpPr>
          <p:spPr bwMode="auto">
            <a:xfrm>
              <a:off x="508000" y="4533900"/>
              <a:ext cx="26670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A</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dditive </a:t>
              </a: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I</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ncrease</a:t>
              </a:r>
              <a:endParaRPr kumimoji="0" lang="en-US" sz="2800" b="0" i="0" u="none" strike="noStrike" kern="1200" cap="none" spc="0" normalizeH="0" baseline="0" noProof="0" dirty="0">
                <a:ln>
                  <a:noFill/>
                </a:ln>
                <a:solidFill>
                  <a:srgbClr val="00B050"/>
                </a:solidFill>
                <a:effectLst/>
                <a:uLnTx/>
                <a:uFillTx/>
                <a:latin typeface="Gill Sans MT" charset="0"/>
                <a:ea typeface="ＭＳ Ｐゴシック" charset="0"/>
                <a:cs typeface="+mn-cs"/>
              </a:endParaRPr>
            </a:p>
          </p:txBody>
        </p:sp>
      </p:grpSp>
      <p:grpSp>
        <p:nvGrpSpPr>
          <p:cNvPr id="63" name="Group 62">
            <a:extLst>
              <a:ext uri="{FF2B5EF4-FFF2-40B4-BE49-F238E27FC236}">
                <a16:creationId xmlns:a16="http://schemas.microsoft.com/office/drawing/2014/main" id="{29F4C833-80E3-E14A-98F5-D02EBF4C0AC6}"/>
              </a:ext>
            </a:extLst>
          </p:cNvPr>
          <p:cNvGrpSpPr/>
          <p:nvPr/>
        </p:nvGrpSpPr>
        <p:grpSpPr>
          <a:xfrm>
            <a:off x="6007100" y="2197100"/>
            <a:ext cx="4749800" cy="1422400"/>
            <a:chOff x="38100" y="4533900"/>
            <a:chExt cx="4749800" cy="1422400"/>
          </a:xfrm>
        </p:grpSpPr>
        <p:sp>
          <p:nvSpPr>
            <p:cNvPr id="64" name="Rectangle 63">
              <a:extLst>
                <a:ext uri="{FF2B5EF4-FFF2-40B4-BE49-F238E27FC236}">
                  <a16:creationId xmlns:a16="http://schemas.microsoft.com/office/drawing/2014/main" id="{7ED9889A-D576-6948-99EB-B6AAAAF94FF1}"/>
                </a:ext>
              </a:extLst>
            </p:cNvPr>
            <p:cNvSpPr/>
            <p:nvPr/>
          </p:nvSpPr>
          <p:spPr>
            <a:xfrm>
              <a:off x="342900" y="4686300"/>
              <a:ext cx="4267200"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Rectangle 8">
              <a:extLst>
                <a:ext uri="{FF2B5EF4-FFF2-40B4-BE49-F238E27FC236}">
                  <a16:creationId xmlns:a16="http://schemas.microsoft.com/office/drawing/2014/main" id="{12492D08-6387-3C44-BE8F-DFB7A535E296}"/>
                </a:ext>
              </a:extLst>
            </p:cNvPr>
            <p:cNvSpPr>
              <a:spLocks noChangeArrowheads="1"/>
            </p:cNvSpPr>
            <p:nvPr/>
          </p:nvSpPr>
          <p:spPr bwMode="auto">
            <a:xfrm>
              <a:off x="38100" y="4991100"/>
              <a:ext cx="47498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cut sending rate in half at each loss event</a:t>
              </a:r>
              <a:endParaRPr kumimoji="0" lang="en-US" sz="2600" b="0" i="1" u="none" strike="noStrike" kern="1200" cap="none" spc="0" normalizeH="0" baseline="0" noProof="0" dirty="0">
                <a:ln>
                  <a:noFill/>
                </a:ln>
                <a:solidFill>
                  <a:prstClr val="black"/>
                </a:solidFill>
                <a:effectLst/>
                <a:uLnTx/>
                <a:uFillTx/>
                <a:latin typeface="Calibri"/>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6" name="Rectangle 8">
              <a:extLst>
                <a:ext uri="{FF2B5EF4-FFF2-40B4-BE49-F238E27FC236}">
                  <a16:creationId xmlns:a16="http://schemas.microsoft.com/office/drawing/2014/main" id="{4FA342B4-82DA-FE44-A283-F18BBA2F6E1B}"/>
                </a:ext>
              </a:extLst>
            </p:cNvPr>
            <p:cNvSpPr>
              <a:spLocks noChangeArrowheads="1"/>
            </p:cNvSpPr>
            <p:nvPr/>
          </p:nvSpPr>
          <p:spPr bwMode="auto">
            <a:xfrm>
              <a:off x="508000" y="4533900"/>
              <a:ext cx="37465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M</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ultiplicative </a:t>
              </a: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ecrease</a:t>
              </a:r>
              <a:endParaRPr kumimoji="0" lang="en-US" sz="2800" b="0" i="0" u="none" strike="noStrike" kern="1200" cap="none" spc="0" normalizeH="0" baseline="0" noProof="0" dirty="0">
                <a:ln>
                  <a:noFill/>
                </a:ln>
                <a:solidFill>
                  <a:srgbClr val="C00000"/>
                </a:solidFill>
                <a:effectLst/>
                <a:uLnTx/>
                <a:uFillTx/>
                <a:latin typeface="Gill Sans MT" charset="0"/>
                <a:ea typeface="ＭＳ Ｐゴシック" charset="0"/>
                <a:cs typeface="+mn-cs"/>
              </a:endParaRPr>
            </a:p>
          </p:txBody>
        </p:sp>
      </p:grpSp>
      <p:grpSp>
        <p:nvGrpSpPr>
          <p:cNvPr id="33" name="Group 32">
            <a:extLst>
              <a:ext uri="{FF2B5EF4-FFF2-40B4-BE49-F238E27FC236}">
                <a16:creationId xmlns:a16="http://schemas.microsoft.com/office/drawing/2014/main" id="{08B9E571-5EFE-DF45-ABEE-F217088B731C}"/>
              </a:ext>
            </a:extLst>
          </p:cNvPr>
          <p:cNvGrpSpPr/>
          <p:nvPr/>
        </p:nvGrpSpPr>
        <p:grpSpPr>
          <a:xfrm>
            <a:off x="3952943" y="3784600"/>
            <a:ext cx="3599234" cy="1591283"/>
            <a:chOff x="3965643" y="3797300"/>
            <a:chExt cx="3599234" cy="1591283"/>
          </a:xfrm>
        </p:grpSpPr>
        <p:grpSp>
          <p:nvGrpSpPr>
            <p:cNvPr id="32" name="Group 31">
              <a:extLst>
                <a:ext uri="{FF2B5EF4-FFF2-40B4-BE49-F238E27FC236}">
                  <a16:creationId xmlns:a16="http://schemas.microsoft.com/office/drawing/2014/main" id="{B98081F5-35B5-A849-A6DC-D92ECEF0752A}"/>
                </a:ext>
              </a:extLst>
            </p:cNvPr>
            <p:cNvGrpSpPr/>
            <p:nvPr/>
          </p:nvGrpSpPr>
          <p:grpSpPr>
            <a:xfrm>
              <a:off x="3965643" y="4159386"/>
              <a:ext cx="3599234" cy="1229197"/>
              <a:chOff x="3965643" y="4159386"/>
              <a:chExt cx="3599234" cy="1229197"/>
            </a:xfrm>
          </p:grpSpPr>
          <p:cxnSp>
            <p:nvCxnSpPr>
              <p:cNvPr id="11" name="Straight Arrow Connector 10">
                <a:extLst>
                  <a:ext uri="{FF2B5EF4-FFF2-40B4-BE49-F238E27FC236}">
                    <a16:creationId xmlns:a16="http://schemas.microsoft.com/office/drawing/2014/main" id="{01079667-0DAA-D94E-A312-DB3C9977FD14}"/>
                  </a:ext>
                </a:extLst>
              </p:cNvPr>
              <p:cNvCxnSpPr>
                <a:cxnSpLocks/>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E7717F-1A0D-FF4E-812D-3FD618E53878}"/>
                  </a:ext>
                </a:extLst>
              </p:cNvPr>
              <p:cNvCxnSpPr>
                <a:cxnSpLocks/>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125F63-AD27-6B45-AE19-4ABD9BFAAB03}"/>
                  </a:ext>
                </a:extLst>
              </p:cNvPr>
              <p:cNvCxnSpPr>
                <a:cxnSpLocks/>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2EFC86-C803-E843-B374-808FCECBC349}"/>
                  </a:ext>
                </a:extLst>
              </p:cNvPr>
              <p:cNvCxnSpPr>
                <a:cxnSpLocks/>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9D5D13-5D07-4C47-B49B-8AC41BCDCFBB}"/>
                  </a:ext>
                </a:extLst>
              </p:cNvPr>
              <p:cNvCxnSpPr>
                <a:cxnSpLocks/>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49C30FB-E09A-8645-AF59-0F93ED23D5ED}"/>
                  </a:ext>
                </a:extLst>
              </p:cNvPr>
              <p:cNvCxnSpPr>
                <a:cxnSpLocks/>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E80244-8AE8-9244-8BD7-F7A494EF70AA}"/>
                  </a:ext>
                </a:extLst>
              </p:cNvPr>
              <p:cNvCxnSpPr>
                <a:cxnSpLocks/>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CA3311EB-6DA1-BE40-8300-E0A7E76CCC9C}"/>
                </a:ext>
              </a:extLst>
            </p:cNvPr>
            <p:cNvCxnSpPr/>
            <p:nvPr/>
          </p:nvCxnSpPr>
          <p:spPr>
            <a:xfrm>
              <a:off x="5651500" y="3797300"/>
              <a:ext cx="0" cy="381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6745885-D0C9-5C4A-8189-6C1C08532D61}"/>
              </a:ext>
            </a:extLst>
          </p:cNvPr>
          <p:cNvGrpSpPr/>
          <p:nvPr/>
        </p:nvGrpSpPr>
        <p:grpSpPr>
          <a:xfrm>
            <a:off x="4108450" y="3622675"/>
            <a:ext cx="3819526" cy="1695450"/>
            <a:chOff x="4108450" y="3622675"/>
            <a:chExt cx="3819526" cy="1695450"/>
          </a:xfrm>
        </p:grpSpPr>
        <p:grpSp>
          <p:nvGrpSpPr>
            <p:cNvPr id="85" name="Group 84">
              <a:extLst>
                <a:ext uri="{FF2B5EF4-FFF2-40B4-BE49-F238E27FC236}">
                  <a16:creationId xmlns:a16="http://schemas.microsoft.com/office/drawing/2014/main" id="{CE8174FE-3375-6647-833E-1BBA1779B8E0}"/>
                </a:ext>
              </a:extLst>
            </p:cNvPr>
            <p:cNvGrpSpPr/>
            <p:nvPr/>
          </p:nvGrpSpPr>
          <p:grpSpPr>
            <a:xfrm>
              <a:off x="4108450" y="3975100"/>
              <a:ext cx="3819526" cy="1343025"/>
              <a:chOff x="4108450" y="3975100"/>
              <a:chExt cx="3819526" cy="1343025"/>
            </a:xfrm>
          </p:grpSpPr>
          <p:cxnSp>
            <p:nvCxnSpPr>
              <p:cNvPr id="61" name="Straight Arrow Connector 60">
                <a:extLst>
                  <a:ext uri="{FF2B5EF4-FFF2-40B4-BE49-F238E27FC236}">
                    <a16:creationId xmlns:a16="http://schemas.microsoft.com/office/drawing/2014/main" id="{D9182BCB-9C63-4F4E-9BFE-C6ED53E7206A}"/>
                  </a:ext>
                </a:extLst>
              </p:cNvPr>
              <p:cNvCxnSpPr>
                <a:cxnSpLocks/>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530988-F896-F240-A4FD-4D4D80C11F42}"/>
                  </a:ext>
                </a:extLst>
              </p:cNvPr>
              <p:cNvCxnSpPr>
                <a:cxnSpLocks/>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2A9933-F916-0E46-A509-25FD8F001806}"/>
                  </a:ext>
                </a:extLst>
              </p:cNvPr>
              <p:cNvCxnSpPr>
                <a:cxnSpLocks/>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DE4AE1E-DD47-A648-8E75-B628D3E56B38}"/>
                  </a:ext>
                </a:extLst>
              </p:cNvPr>
              <p:cNvCxnSpPr>
                <a:cxnSpLocks/>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C801921-8F99-4345-AADF-C79B5379ABCC}"/>
                  </a:ext>
                </a:extLst>
              </p:cNvPr>
              <p:cNvCxnSpPr>
                <a:cxnSpLocks/>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E7A7E738-8F7C-B641-98A4-26125EAB1AA9}"/>
                </a:ext>
              </a:extLst>
            </p:cNvPr>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Slide Number Placeholder 2">
            <a:extLst>
              <a:ext uri="{FF2B5EF4-FFF2-40B4-BE49-F238E27FC236}">
                <a16:creationId xmlns:a16="http://schemas.microsoft.com/office/drawing/2014/main" id="{F67FBF66-1006-C849-9ABA-320AB4C17D7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938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par>
                          <p:cTn id="58" fill="hold">
                            <p:stCondLst>
                              <p:cond delay="500"/>
                            </p:stCondLst>
                            <p:childTnLst>
                              <p:par>
                                <p:cTn id="59" presetID="22" presetClass="entr" presetSubtype="1" fill="hold" nodeType="after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childTnLst>
                          </p:cTn>
                        </p:par>
                        <p:par>
                          <p:cTn id="70" fill="hold">
                            <p:stCondLst>
                              <p:cond delay="500"/>
                            </p:stCondLst>
                            <p:childTnLst>
                              <p:par>
                                <p:cTn id="71" presetID="22" presetClass="entr" presetSubtype="1" fill="hold" nodeType="afterEffect">
                                  <p:stCondLst>
                                    <p:cond delay="100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500"/>
                                        <p:tgtEl>
                                          <p:spTgt spid="88"/>
                                        </p:tgtEl>
                                      </p:cBhvr>
                                    </p:animEffect>
                                  </p:childTnLst>
                                </p:cTn>
                              </p:par>
                              <p:par>
                                <p:cTn id="74" presetID="9" presetClass="exit" presetSubtype="0" fill="hold" nodeType="withEffect">
                                  <p:stCondLst>
                                    <p:cond delay="0"/>
                                  </p:stCondLst>
                                  <p:childTnLst>
                                    <p:animEffect transition="out" filter="dissolve">
                                      <p:cBhvr>
                                        <p:cTn id="75" dur="500"/>
                                        <p:tgtEl>
                                          <p:spTgt spid="88"/>
                                        </p:tgtEl>
                                      </p:cBhvr>
                                    </p:animEffect>
                                    <p:set>
                                      <p:cBhvr>
                                        <p:cTn id="76"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66845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463550" lvl="1" indent="0">
              <a:spcBef>
                <a:spcPts val="400"/>
              </a:spcBef>
              <a:buNone/>
              <a:defRPr/>
            </a:pPr>
            <a:r>
              <a:rPr lang="en-US" sz="2800" dirty="0">
                <a:solidFill>
                  <a:srgbClr val="FF0000"/>
                </a:solidFill>
                <a:ea typeface="ＭＳ Ｐゴシック" charset="0"/>
              </a:rPr>
              <a:t>  MSS: maximum amount of  </a:t>
            </a:r>
          </a:p>
          <a:p>
            <a:pPr marL="463550" lvl="1" indent="0">
              <a:spcBef>
                <a:spcPts val="400"/>
              </a:spcBef>
              <a:buNone/>
              <a:defRPr/>
            </a:pPr>
            <a:r>
              <a:rPr lang="en-US" sz="2800" dirty="0">
                <a:solidFill>
                  <a:srgbClr val="FF0000"/>
                </a:solidFill>
                <a:ea typeface="ＭＳ Ｐゴシック" charset="0"/>
              </a:rPr>
              <a:t>  application layer data in the</a:t>
            </a:r>
          </a:p>
          <a:p>
            <a:pPr marL="463550" lvl="1" indent="0">
              <a:spcBef>
                <a:spcPts val="400"/>
              </a:spcBef>
              <a:buNone/>
              <a:defRPr/>
            </a:pPr>
            <a:r>
              <a:rPr lang="en-US" sz="2800" dirty="0">
                <a:solidFill>
                  <a:srgbClr val="FF0000"/>
                </a:solidFill>
                <a:ea typeface="ＭＳ Ｐゴシック" charset="0"/>
              </a:rPr>
              <a:t>  segment.</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2800" y="259443"/>
            <a:ext cx="11393310" cy="894622"/>
          </a:xfrm>
        </p:spPr>
        <p:txBody>
          <a:bodyPr>
            <a:normAutofit/>
          </a:bodyPr>
          <a:lstStyle/>
          <a:p>
            <a:r>
              <a:rPr lang="en-US" sz="4800" dirty="0"/>
              <a:t>TCP congestion control: details</a:t>
            </a:r>
            <a:endParaRPr lang="en-US" sz="4400" b="0" dirty="0"/>
          </a:p>
        </p:txBody>
      </p:sp>
      <p:grpSp>
        <p:nvGrpSpPr>
          <p:cNvPr id="6" name="Group 5">
            <a:extLst>
              <a:ext uri="{FF2B5EF4-FFF2-40B4-BE49-F238E27FC236}">
                <a16:creationId xmlns:a16="http://schemas.microsoft.com/office/drawing/2014/main" id="{E52FB642-7743-D04C-959D-0819117703FA}"/>
              </a:ext>
            </a:extLst>
          </p:cNvPr>
          <p:cNvGrpSpPr/>
          <p:nvPr/>
        </p:nvGrpSpPr>
        <p:grpSpPr>
          <a:xfrm>
            <a:off x="1116489" y="4838128"/>
            <a:ext cx="10034111" cy="1695450"/>
            <a:chOff x="1116489" y="4838128"/>
            <a:chExt cx="10034111" cy="1695450"/>
          </a:xfrm>
        </p:grpSpPr>
        <p:sp>
          <p:nvSpPr>
            <p:cNvPr id="17" name="Rectangle 16">
              <a:extLst>
                <a:ext uri="{FF2B5EF4-FFF2-40B4-BE49-F238E27FC236}">
                  <a16:creationId xmlns:a16="http://schemas.microsoft.com/office/drawing/2014/main" id="{0C3AD1E1-01ED-504A-8B9E-72DE11AF70D1}"/>
                </a:ext>
              </a:extLst>
            </p:cNvPr>
            <p:cNvSpPr/>
            <p:nvPr/>
          </p:nvSpPr>
          <p:spPr>
            <a:xfrm>
              <a:off x="5989208" y="4895568"/>
              <a:ext cx="5161392" cy="3651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3">
              <a:extLst>
                <a:ext uri="{FF2B5EF4-FFF2-40B4-BE49-F238E27FC236}">
                  <a16:creationId xmlns:a16="http://schemas.microsoft.com/office/drawing/2014/main" id="{A0DE5D89-38AB-C14E-891D-428C6A0ADF69}"/>
                </a:ext>
              </a:extLst>
            </p:cNvPr>
            <p:cNvSpPr txBox="1">
              <a:spLocks noChangeArrowheads="1"/>
            </p:cNvSpPr>
            <p:nvPr/>
          </p:nvSpPr>
          <p:spPr bwMode="auto">
            <a:xfrm>
              <a:off x="1116489" y="4838128"/>
              <a:ext cx="9628822" cy="1695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sender limits transmission:</a:t>
              </a:r>
            </a:p>
            <a:p>
              <a:pPr marL="284163" marR="0" lvl="0" indent="-284163" algn="l" defTabSz="914400" rtl="0" eaLnBrk="0" fontAlgn="base" latinLnBrk="0" hangingPunct="0">
                <a:lnSpc>
                  <a:spcPct val="90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err="1">
                  <a:ln>
                    <a:noFill/>
                  </a:ln>
                  <a:solidFill>
                    <a:srgbClr val="000000"/>
                  </a:solidFill>
                  <a:effectLst/>
                  <a:uLnTx/>
                  <a:uFillTx/>
                  <a:latin typeface="Courier" pitchFamily="2" charset="0"/>
                  <a:ea typeface="ＭＳ Ｐゴシック" charset="0"/>
                  <a:cs typeface="+mn-cs"/>
                </a:rPr>
                <a:t>cwnd</a:t>
              </a:r>
              <a:r>
                <a:rPr kumimoji="0" lang="en-US" sz="2800" b="0" i="0" u="none" strike="noStrike" kern="0" cap="none" spc="0" normalizeH="0" baseline="0" noProof="0" dirty="0">
                  <a:ln>
                    <a:noFill/>
                  </a:ln>
                  <a:solidFill>
                    <a:srgbClr val="000000"/>
                  </a:solidFill>
                  <a:effectLst/>
                  <a:uLnTx/>
                  <a:uFillTx/>
                  <a:latin typeface="Courier" pitchFamily="2" charset="0"/>
                  <a:ea typeface="ＭＳ Ｐゴシック" charset="0"/>
                  <a:cs typeface="+mn-cs"/>
                </a:rPr>
                <a:t> </a:t>
              </a: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is dynamically adjusted in response to observed network congestion (implementing TCP congestion control)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endParaRPr kumimoji="0" lang="en-US" sz="2800" b="0" i="0" u="none" strike="noStrike" kern="0" cap="none" spc="0" normalizeH="0" baseline="0" noProof="0" dirty="0">
                <a:ln>
                  <a:noFill/>
                </a:ln>
                <a:solidFill>
                  <a:srgbClr val="000000"/>
                </a:solidFill>
                <a:effectLst/>
                <a:uLnTx/>
                <a:uFillTx/>
                <a:latin typeface="Gill Sans MT"/>
                <a:ea typeface="ＭＳ Ｐゴシック" charset="0"/>
                <a:cs typeface="+mn-cs"/>
              </a:endParaRPr>
            </a:p>
          </p:txBody>
        </p:sp>
        <p:grpSp>
          <p:nvGrpSpPr>
            <p:cNvPr id="16" name="Group 15">
              <a:extLst>
                <a:ext uri="{FF2B5EF4-FFF2-40B4-BE49-F238E27FC236}">
                  <a16:creationId xmlns:a16="http://schemas.microsoft.com/office/drawing/2014/main" id="{33A34342-F85F-A641-8C18-F113159FACD0}"/>
                </a:ext>
              </a:extLst>
            </p:cNvPr>
            <p:cNvGrpSpPr/>
            <p:nvPr/>
          </p:nvGrpSpPr>
          <p:grpSpPr>
            <a:xfrm>
              <a:off x="6040008" y="4887177"/>
              <a:ext cx="4888123" cy="397144"/>
              <a:chOff x="5614194" y="4809655"/>
              <a:chExt cx="4888123" cy="397144"/>
            </a:xfrm>
          </p:grpSpPr>
          <p:sp>
            <p:nvSpPr>
              <p:cNvPr id="181" name="Text Box 71">
                <a:extLst>
                  <a:ext uri="{FF2B5EF4-FFF2-40B4-BE49-F238E27FC236}">
                    <a16:creationId xmlns:a16="http://schemas.microsoft.com/office/drawing/2014/main" id="{77C08B5B-9AE1-D240-830E-26ECD6D1665B}"/>
                  </a:ext>
                </a:extLst>
              </p:cNvPr>
              <p:cNvSpPr txBox="1">
                <a:spLocks noChangeArrowheads="1"/>
              </p:cNvSpPr>
              <p:nvPr/>
            </p:nvSpPr>
            <p:spPr bwMode="auto">
              <a:xfrm>
                <a:off x="5614194" y="4868630"/>
                <a:ext cx="4395788" cy="3381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25425" marR="0" lvl="0" indent="-225425" algn="l" defTabSz="914400" rtl="0" eaLnBrk="0" fontAlgn="base" latinLnBrk="0" hangingPunct="0">
                  <a:lnSpc>
                    <a:spcPct val="85000"/>
                  </a:lnSpc>
                  <a:spcBef>
                    <a:spcPct val="20000"/>
                  </a:spcBef>
                  <a:spcAft>
                    <a:spcPct val="0"/>
                  </a:spcAft>
                  <a:buClr>
                    <a:srgbClr val="000099"/>
                  </a:buClr>
                  <a:buSzPct val="65000"/>
                  <a:buFont typeface="Wingdings" charset="0"/>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LastByteSent</a:t>
                </a: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a:t>
                </a: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LastByteAcked</a:t>
                </a:r>
                <a:endParaRPr kumimoji="0" lang="en-US" sz="1800" b="0"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grpSp>
            <p:nvGrpSpPr>
              <p:cNvPr id="15" name="Group 14">
                <a:extLst>
                  <a:ext uri="{FF2B5EF4-FFF2-40B4-BE49-F238E27FC236}">
                    <a16:creationId xmlns:a16="http://schemas.microsoft.com/office/drawing/2014/main" id="{FED586FE-6CBA-AA48-85C7-A1A11BDABF7D}"/>
                  </a:ext>
                </a:extLst>
              </p:cNvPr>
              <p:cNvGrpSpPr/>
              <p:nvPr/>
            </p:nvGrpSpPr>
            <p:grpSpPr>
              <a:xfrm>
                <a:off x="9416467" y="4809655"/>
                <a:ext cx="1085850" cy="366713"/>
                <a:chOff x="7709188" y="4768381"/>
                <a:chExt cx="1085850" cy="366713"/>
              </a:xfrm>
            </p:grpSpPr>
            <p:grpSp>
              <p:nvGrpSpPr>
                <p:cNvPr id="182" name="Group 74">
                  <a:extLst>
                    <a:ext uri="{FF2B5EF4-FFF2-40B4-BE49-F238E27FC236}">
                      <a16:creationId xmlns:a16="http://schemas.microsoft.com/office/drawing/2014/main" id="{059D1AF2-00E8-024F-B782-BBF97100FEB7}"/>
                    </a:ext>
                  </a:extLst>
                </p:cNvPr>
                <p:cNvGrpSpPr>
                  <a:grpSpLocks/>
                </p:cNvGrpSpPr>
                <p:nvPr/>
              </p:nvGrpSpPr>
              <p:grpSpPr bwMode="auto">
                <a:xfrm>
                  <a:off x="7709188" y="4789019"/>
                  <a:ext cx="350837" cy="336550"/>
                  <a:chOff x="2059" y="2097"/>
                  <a:chExt cx="221" cy="212"/>
                </a:xfrm>
              </p:grpSpPr>
              <p:sp>
                <p:nvSpPr>
                  <p:cNvPr id="183" name="Text Box 72">
                    <a:extLst>
                      <a:ext uri="{FF2B5EF4-FFF2-40B4-BE49-F238E27FC236}">
                        <a16:creationId xmlns:a16="http://schemas.microsoft.com/office/drawing/2014/main" id="{50EA1644-3183-7A41-97FA-03AEA0F526B2}"/>
                      </a:ext>
                    </a:extLst>
                  </p:cNvPr>
                  <p:cNvSpPr txBox="1">
                    <a:spLocks noChangeArrowheads="1"/>
                  </p:cNvSpPr>
                  <p:nvPr/>
                </p:nvSpPr>
                <p:spPr bwMode="auto">
                  <a:xfrm>
                    <a:off x="2059" y="2097"/>
                    <a:ext cx="22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0" cap="none" spc="0" normalizeH="0" baseline="0" noProof="0">
                        <a:ln>
                          <a:noFill/>
                        </a:ln>
                        <a:solidFill>
                          <a:srgbClr val="000000"/>
                        </a:solidFill>
                        <a:effectLst/>
                        <a:uLnTx/>
                        <a:uFillTx/>
                        <a:latin typeface="Tahoma" charset="0"/>
                        <a:ea typeface="ＭＳ Ｐゴシック" charset="0"/>
                        <a:cs typeface="+mn-cs"/>
                      </a:rPr>
                      <a:t>&lt;</a:t>
                    </a:r>
                  </a:p>
                </p:txBody>
              </p:sp>
              <p:sp>
                <p:nvSpPr>
                  <p:cNvPr id="184" name="Line 73">
                    <a:extLst>
                      <a:ext uri="{FF2B5EF4-FFF2-40B4-BE49-F238E27FC236}">
                        <a16:creationId xmlns:a16="http://schemas.microsoft.com/office/drawing/2014/main" id="{B966005D-C4C4-C547-86E3-65FDA3A33E10}"/>
                      </a:ext>
                    </a:extLst>
                  </p:cNvPr>
                  <p:cNvSpPr>
                    <a:spLocks noChangeShapeType="1"/>
                  </p:cNvSpPr>
                  <p:nvPr/>
                </p:nvSpPr>
                <p:spPr bwMode="auto">
                  <a:xfrm>
                    <a:off x="2133" y="2269"/>
                    <a:ext cx="8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5" name="Text Box 75">
                  <a:extLst>
                    <a:ext uri="{FF2B5EF4-FFF2-40B4-BE49-F238E27FC236}">
                      <a16:creationId xmlns:a16="http://schemas.microsoft.com/office/drawing/2014/main" id="{4F80A37A-B578-A447-95BD-D5D7AC31E664}"/>
                    </a:ext>
                  </a:extLst>
                </p:cNvPr>
                <p:cNvSpPr txBox="1">
                  <a:spLocks noChangeArrowheads="1"/>
                </p:cNvSpPr>
                <p:nvPr/>
              </p:nvSpPr>
              <p:spPr bwMode="auto">
                <a:xfrm>
                  <a:off x="8064788" y="4768381"/>
                  <a:ext cx="730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cwnd</a:t>
                  </a:r>
                  <a:endPar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grpSp>
        </p:grpSp>
      </p:grpSp>
      <p:sp>
        <p:nvSpPr>
          <p:cNvPr id="165" name="Rectangle 47">
            <a:extLst>
              <a:ext uri="{FF2B5EF4-FFF2-40B4-BE49-F238E27FC236}">
                <a16:creationId xmlns:a16="http://schemas.microsoft.com/office/drawing/2014/main" id="{DE6B816E-28FD-F042-BAC6-6005321F7326}"/>
              </a:ext>
            </a:extLst>
          </p:cNvPr>
          <p:cNvSpPr>
            <a:spLocks noChangeArrowheads="1"/>
          </p:cNvSpPr>
          <p:nvPr/>
        </p:nvSpPr>
        <p:spPr bwMode="auto">
          <a:xfrm>
            <a:off x="1314221" y="2927773"/>
            <a:ext cx="4503412" cy="10754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1" name="Group 10">
            <a:extLst>
              <a:ext uri="{FF2B5EF4-FFF2-40B4-BE49-F238E27FC236}">
                <a16:creationId xmlns:a16="http://schemas.microsoft.com/office/drawing/2014/main" id="{C2EB66EB-894C-A043-A360-C60A865F68A4}"/>
              </a:ext>
            </a:extLst>
          </p:cNvPr>
          <p:cNvGrpSpPr/>
          <p:nvPr/>
        </p:nvGrpSpPr>
        <p:grpSpPr>
          <a:xfrm>
            <a:off x="1289051" y="2849038"/>
            <a:ext cx="1267801" cy="861704"/>
            <a:chOff x="1289051" y="2849038"/>
            <a:chExt cx="1267801" cy="861704"/>
          </a:xfrm>
        </p:grpSpPr>
        <p:sp>
          <p:nvSpPr>
            <p:cNvPr id="168" name="Freeform 53">
              <a:extLst>
                <a:ext uri="{FF2B5EF4-FFF2-40B4-BE49-F238E27FC236}">
                  <a16:creationId xmlns:a16="http://schemas.microsoft.com/office/drawing/2014/main" id="{E3EEFD92-7050-9249-80C1-240C22D52535}"/>
                </a:ext>
              </a:extLst>
            </p:cNvPr>
            <p:cNvSpPr>
              <a:spLocks/>
            </p:cNvSpPr>
            <p:nvPr/>
          </p:nvSpPr>
          <p:spPr bwMode="auto">
            <a:xfrm>
              <a:off x="2369283" y="2849038"/>
              <a:ext cx="187569" cy="464732"/>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Lst>
              <a:ahLst/>
              <a:cxnLst>
                <a:cxn ang="T6">
                  <a:pos x="T0" y="T1"/>
                </a:cxn>
                <a:cxn ang="T7">
                  <a:pos x="T2" y="T3"/>
                </a:cxn>
                <a:cxn ang="T8">
                  <a:pos x="T4" y="T5"/>
                </a:cxn>
              </a:cxnLst>
              <a:rect l="0" t="0" r="r" b="b"/>
              <a:pathLst>
                <a:path w="91" h="242">
                  <a:moveTo>
                    <a:pt x="91" y="0"/>
                  </a:moveTo>
                  <a:lnTo>
                    <a:pt x="88" y="242"/>
                  </a:lnTo>
                  <a:lnTo>
                    <a:pt x="0" y="242"/>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Text Box 57">
              <a:extLst>
                <a:ext uri="{FF2B5EF4-FFF2-40B4-BE49-F238E27FC236}">
                  <a16:creationId xmlns:a16="http://schemas.microsoft.com/office/drawing/2014/main" id="{4DCFBA68-55DB-2E45-83BC-59D80627D5D3}"/>
                </a:ext>
              </a:extLst>
            </p:cNvPr>
            <p:cNvSpPr txBox="1">
              <a:spLocks noChangeArrowheads="1"/>
            </p:cNvSpPr>
            <p:nvPr/>
          </p:nvSpPr>
          <p:spPr bwMode="auto">
            <a:xfrm>
              <a:off x="1289051" y="3119811"/>
              <a:ext cx="986168"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last byte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libri" panose="020F0502020204030204"/>
                  <a:ea typeface="ＭＳ Ｐゴシック" charset="0"/>
                  <a:cs typeface="+mn-cs"/>
                </a:rPr>
                <a:t>ACKed</a:t>
              </a: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grpSp>
        <p:nvGrpSpPr>
          <p:cNvPr id="13" name="Group 12">
            <a:extLst>
              <a:ext uri="{FF2B5EF4-FFF2-40B4-BE49-F238E27FC236}">
                <a16:creationId xmlns:a16="http://schemas.microsoft.com/office/drawing/2014/main" id="{A8C3752B-025F-E94F-8654-13F54E9C670F}"/>
              </a:ext>
            </a:extLst>
          </p:cNvPr>
          <p:cNvGrpSpPr/>
          <p:nvPr/>
        </p:nvGrpSpPr>
        <p:grpSpPr>
          <a:xfrm>
            <a:off x="3824084" y="2948877"/>
            <a:ext cx="1759290" cy="1283237"/>
            <a:chOff x="3824084" y="2948877"/>
            <a:chExt cx="1759290" cy="1283237"/>
          </a:xfrm>
        </p:grpSpPr>
        <p:sp>
          <p:nvSpPr>
            <p:cNvPr id="172" name="Text Box 59">
              <a:extLst>
                <a:ext uri="{FF2B5EF4-FFF2-40B4-BE49-F238E27FC236}">
                  <a16:creationId xmlns:a16="http://schemas.microsoft.com/office/drawing/2014/main" id="{44BFDC0C-7E1F-194B-B1D5-936A1056896B}"/>
                </a:ext>
              </a:extLst>
            </p:cNvPr>
            <p:cNvSpPr txBox="1">
              <a:spLocks noChangeArrowheads="1"/>
            </p:cNvSpPr>
            <p:nvPr/>
          </p:nvSpPr>
          <p:spPr bwMode="auto">
            <a:xfrm>
              <a:off x="3979525" y="3890482"/>
              <a:ext cx="1603849" cy="341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last byte sent</a:t>
              </a:r>
            </a:p>
          </p:txBody>
        </p:sp>
        <p:sp>
          <p:nvSpPr>
            <p:cNvPr id="180" name="Freeform 69">
              <a:extLst>
                <a:ext uri="{FF2B5EF4-FFF2-40B4-BE49-F238E27FC236}">
                  <a16:creationId xmlns:a16="http://schemas.microsoft.com/office/drawing/2014/main" id="{33A90F9A-C7CE-C44A-B81F-BFED1356069E}"/>
                </a:ext>
              </a:extLst>
            </p:cNvPr>
            <p:cNvSpPr>
              <a:spLocks/>
            </p:cNvSpPr>
            <p:nvPr/>
          </p:nvSpPr>
          <p:spPr bwMode="auto">
            <a:xfrm flipH="1">
              <a:off x="3824084" y="2948877"/>
              <a:ext cx="190240" cy="1102896"/>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42CF5997-36CB-D147-BC28-3AEB4C853BEA}"/>
              </a:ext>
            </a:extLst>
          </p:cNvPr>
          <p:cNvGrpSpPr/>
          <p:nvPr/>
        </p:nvGrpSpPr>
        <p:grpSpPr>
          <a:xfrm>
            <a:off x="1289051" y="1292332"/>
            <a:ext cx="4641849" cy="1497173"/>
            <a:chOff x="1289051" y="1292332"/>
            <a:chExt cx="4641849" cy="1497173"/>
          </a:xfrm>
        </p:grpSpPr>
        <p:sp>
          <p:nvSpPr>
            <p:cNvPr id="104" name="Rectangle 12">
              <a:extLst>
                <a:ext uri="{FF2B5EF4-FFF2-40B4-BE49-F238E27FC236}">
                  <a16:creationId xmlns:a16="http://schemas.microsoft.com/office/drawing/2014/main" id="{04993FEE-920A-A241-8D22-76E5FD7EE6A9}"/>
                </a:ext>
              </a:extLst>
            </p:cNvPr>
            <p:cNvSpPr>
              <a:spLocks noChangeArrowheads="1"/>
            </p:cNvSpPr>
            <p:nvPr/>
          </p:nvSpPr>
          <p:spPr bwMode="auto">
            <a:xfrm>
              <a:off x="1370854" y="2034797"/>
              <a:ext cx="86000" cy="752789"/>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5" name="Rectangle 13">
              <a:extLst>
                <a:ext uri="{FF2B5EF4-FFF2-40B4-BE49-F238E27FC236}">
                  <a16:creationId xmlns:a16="http://schemas.microsoft.com/office/drawing/2014/main" id="{18E83275-ACB2-EC4C-B6DC-CBDA17C3A868}"/>
                </a:ext>
              </a:extLst>
            </p:cNvPr>
            <p:cNvSpPr>
              <a:spLocks noChangeArrowheads="1"/>
            </p:cNvSpPr>
            <p:nvPr/>
          </p:nvSpPr>
          <p:spPr bwMode="auto">
            <a:xfrm>
              <a:off x="1498805" y="2036716"/>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6" name="Rectangle 14">
              <a:extLst>
                <a:ext uri="{FF2B5EF4-FFF2-40B4-BE49-F238E27FC236}">
                  <a16:creationId xmlns:a16="http://schemas.microsoft.com/office/drawing/2014/main" id="{DAC860B7-5379-0C49-8B6D-4F42EEEC890F}"/>
                </a:ext>
              </a:extLst>
            </p:cNvPr>
            <p:cNvSpPr>
              <a:spLocks noChangeArrowheads="1"/>
            </p:cNvSpPr>
            <p:nvPr/>
          </p:nvSpPr>
          <p:spPr bwMode="auto">
            <a:xfrm>
              <a:off x="1628852"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7" name="Rectangle 15">
              <a:extLst>
                <a:ext uri="{FF2B5EF4-FFF2-40B4-BE49-F238E27FC236}">
                  <a16:creationId xmlns:a16="http://schemas.microsoft.com/office/drawing/2014/main" id="{850E3686-28F1-ED45-BCA0-8626CD94C24A}"/>
                </a:ext>
              </a:extLst>
            </p:cNvPr>
            <p:cNvSpPr>
              <a:spLocks noChangeArrowheads="1"/>
            </p:cNvSpPr>
            <p:nvPr/>
          </p:nvSpPr>
          <p:spPr bwMode="auto">
            <a:xfrm>
              <a:off x="1756801"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8" name="Rectangle 16">
              <a:extLst>
                <a:ext uri="{FF2B5EF4-FFF2-40B4-BE49-F238E27FC236}">
                  <a16:creationId xmlns:a16="http://schemas.microsoft.com/office/drawing/2014/main" id="{2B67993F-458E-AA4F-8BDA-DD554E74E999}"/>
                </a:ext>
              </a:extLst>
            </p:cNvPr>
            <p:cNvSpPr>
              <a:spLocks noChangeArrowheads="1"/>
            </p:cNvSpPr>
            <p:nvPr/>
          </p:nvSpPr>
          <p:spPr bwMode="auto">
            <a:xfrm>
              <a:off x="1882653"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9" name="Rectangle 17">
              <a:extLst>
                <a:ext uri="{FF2B5EF4-FFF2-40B4-BE49-F238E27FC236}">
                  <a16:creationId xmlns:a16="http://schemas.microsoft.com/office/drawing/2014/main" id="{0FAD288D-252F-5745-BF73-6A260AA674C3}"/>
                </a:ext>
              </a:extLst>
            </p:cNvPr>
            <p:cNvSpPr>
              <a:spLocks noChangeArrowheads="1"/>
            </p:cNvSpPr>
            <p:nvPr/>
          </p:nvSpPr>
          <p:spPr bwMode="auto">
            <a:xfrm>
              <a:off x="2010604"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0" name="Rectangle 18">
              <a:extLst>
                <a:ext uri="{FF2B5EF4-FFF2-40B4-BE49-F238E27FC236}">
                  <a16:creationId xmlns:a16="http://schemas.microsoft.com/office/drawing/2014/main" id="{F50804B5-A9B0-B741-A2CB-DC3CFBF3864F}"/>
                </a:ext>
              </a:extLst>
            </p:cNvPr>
            <p:cNvSpPr>
              <a:spLocks noChangeArrowheads="1"/>
            </p:cNvSpPr>
            <p:nvPr/>
          </p:nvSpPr>
          <p:spPr bwMode="auto">
            <a:xfrm>
              <a:off x="2132261"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1" name="Rectangle 19">
              <a:extLst>
                <a:ext uri="{FF2B5EF4-FFF2-40B4-BE49-F238E27FC236}">
                  <a16:creationId xmlns:a16="http://schemas.microsoft.com/office/drawing/2014/main" id="{E9319E92-5123-8943-BEB7-081DA31ABF1D}"/>
                </a:ext>
              </a:extLst>
            </p:cNvPr>
            <p:cNvSpPr>
              <a:spLocks noChangeArrowheads="1"/>
            </p:cNvSpPr>
            <p:nvPr/>
          </p:nvSpPr>
          <p:spPr bwMode="auto">
            <a:xfrm>
              <a:off x="2258113"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2" name="Rectangle 20">
              <a:extLst>
                <a:ext uri="{FF2B5EF4-FFF2-40B4-BE49-F238E27FC236}">
                  <a16:creationId xmlns:a16="http://schemas.microsoft.com/office/drawing/2014/main" id="{C56329EF-B8DA-E848-8471-F7AB6A81A0AD}"/>
                </a:ext>
              </a:extLst>
            </p:cNvPr>
            <p:cNvSpPr>
              <a:spLocks noChangeArrowheads="1"/>
            </p:cNvSpPr>
            <p:nvPr/>
          </p:nvSpPr>
          <p:spPr bwMode="auto">
            <a:xfrm>
              <a:off x="2383965" y="2034797"/>
              <a:ext cx="85998"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3" name="Rectangle 21">
              <a:extLst>
                <a:ext uri="{FF2B5EF4-FFF2-40B4-BE49-F238E27FC236}">
                  <a16:creationId xmlns:a16="http://schemas.microsoft.com/office/drawing/2014/main" id="{B6EA82BD-4235-744C-8CC2-3D0E84463334}"/>
                </a:ext>
              </a:extLst>
            </p:cNvPr>
            <p:cNvSpPr>
              <a:spLocks noChangeArrowheads="1"/>
            </p:cNvSpPr>
            <p:nvPr/>
          </p:nvSpPr>
          <p:spPr bwMode="auto">
            <a:xfrm>
              <a:off x="2524500" y="2034797"/>
              <a:ext cx="86000" cy="752789"/>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4" name="Rectangle 22">
              <a:extLst>
                <a:ext uri="{FF2B5EF4-FFF2-40B4-BE49-F238E27FC236}">
                  <a16:creationId xmlns:a16="http://schemas.microsoft.com/office/drawing/2014/main" id="{3AB484C5-F544-AD4F-AC56-F33B38DBB98F}"/>
                </a:ext>
              </a:extLst>
            </p:cNvPr>
            <p:cNvSpPr>
              <a:spLocks noChangeArrowheads="1"/>
            </p:cNvSpPr>
            <p:nvPr/>
          </p:nvSpPr>
          <p:spPr bwMode="auto">
            <a:xfrm>
              <a:off x="2654547" y="2036716"/>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5" name="Rectangle 23">
              <a:extLst>
                <a:ext uri="{FF2B5EF4-FFF2-40B4-BE49-F238E27FC236}">
                  <a16:creationId xmlns:a16="http://schemas.microsoft.com/office/drawing/2014/main" id="{1DD6947E-4A84-9D4E-B2FC-3A5E7F6D1E34}"/>
                </a:ext>
              </a:extLst>
            </p:cNvPr>
            <p:cNvSpPr>
              <a:spLocks noChangeArrowheads="1"/>
            </p:cNvSpPr>
            <p:nvPr/>
          </p:nvSpPr>
          <p:spPr bwMode="auto">
            <a:xfrm>
              <a:off x="2782498"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6" name="Rectangle 24">
              <a:extLst>
                <a:ext uri="{FF2B5EF4-FFF2-40B4-BE49-F238E27FC236}">
                  <a16:creationId xmlns:a16="http://schemas.microsoft.com/office/drawing/2014/main" id="{2A55A81B-B032-0840-A48D-1D5352A231AA}"/>
                </a:ext>
              </a:extLst>
            </p:cNvPr>
            <p:cNvSpPr>
              <a:spLocks noChangeArrowheads="1"/>
            </p:cNvSpPr>
            <p:nvPr/>
          </p:nvSpPr>
          <p:spPr bwMode="auto">
            <a:xfrm>
              <a:off x="2910447"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25">
              <a:extLst>
                <a:ext uri="{FF2B5EF4-FFF2-40B4-BE49-F238E27FC236}">
                  <a16:creationId xmlns:a16="http://schemas.microsoft.com/office/drawing/2014/main" id="{EBC4122E-0CCF-1548-9A66-7DCD08E748CD}"/>
                </a:ext>
              </a:extLst>
            </p:cNvPr>
            <p:cNvSpPr>
              <a:spLocks noChangeArrowheads="1"/>
            </p:cNvSpPr>
            <p:nvPr/>
          </p:nvSpPr>
          <p:spPr bwMode="auto">
            <a:xfrm>
              <a:off x="303839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26">
              <a:extLst>
                <a:ext uri="{FF2B5EF4-FFF2-40B4-BE49-F238E27FC236}">
                  <a16:creationId xmlns:a16="http://schemas.microsoft.com/office/drawing/2014/main" id="{DB7235A0-624C-DB45-8BCC-3CE6B91647F3}"/>
                </a:ext>
              </a:extLst>
            </p:cNvPr>
            <p:cNvSpPr>
              <a:spLocks noChangeArrowheads="1"/>
            </p:cNvSpPr>
            <p:nvPr/>
          </p:nvSpPr>
          <p:spPr bwMode="auto">
            <a:xfrm>
              <a:off x="316424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27">
              <a:extLst>
                <a:ext uri="{FF2B5EF4-FFF2-40B4-BE49-F238E27FC236}">
                  <a16:creationId xmlns:a16="http://schemas.microsoft.com/office/drawing/2014/main" id="{345917A5-9719-BB4F-9C0B-ACD89A8BB0F4}"/>
                </a:ext>
              </a:extLst>
            </p:cNvPr>
            <p:cNvSpPr>
              <a:spLocks noChangeArrowheads="1"/>
            </p:cNvSpPr>
            <p:nvPr/>
          </p:nvSpPr>
          <p:spPr bwMode="auto">
            <a:xfrm>
              <a:off x="3285907"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Rectangle 28">
              <a:extLst>
                <a:ext uri="{FF2B5EF4-FFF2-40B4-BE49-F238E27FC236}">
                  <a16:creationId xmlns:a16="http://schemas.microsoft.com/office/drawing/2014/main" id="{4C1474B9-991E-6847-8B01-DE0C95138525}"/>
                </a:ext>
              </a:extLst>
            </p:cNvPr>
            <p:cNvSpPr>
              <a:spLocks noChangeArrowheads="1"/>
            </p:cNvSpPr>
            <p:nvPr/>
          </p:nvSpPr>
          <p:spPr bwMode="auto">
            <a:xfrm>
              <a:off x="3411759" y="2034797"/>
              <a:ext cx="85998"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1" name="Rectangle 29">
              <a:extLst>
                <a:ext uri="{FF2B5EF4-FFF2-40B4-BE49-F238E27FC236}">
                  <a16:creationId xmlns:a16="http://schemas.microsoft.com/office/drawing/2014/main" id="{1FEE069D-BAD8-8A43-9829-68BF4DBC5019}"/>
                </a:ext>
              </a:extLst>
            </p:cNvPr>
            <p:cNvSpPr>
              <a:spLocks noChangeArrowheads="1"/>
            </p:cNvSpPr>
            <p:nvPr/>
          </p:nvSpPr>
          <p:spPr bwMode="auto">
            <a:xfrm>
              <a:off x="3539708"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30">
              <a:extLst>
                <a:ext uri="{FF2B5EF4-FFF2-40B4-BE49-F238E27FC236}">
                  <a16:creationId xmlns:a16="http://schemas.microsoft.com/office/drawing/2014/main" id="{F6A54E32-B859-A84C-B9EB-275C556CD8B7}"/>
                </a:ext>
              </a:extLst>
            </p:cNvPr>
            <p:cNvSpPr>
              <a:spLocks noChangeArrowheads="1"/>
            </p:cNvSpPr>
            <p:nvPr/>
          </p:nvSpPr>
          <p:spPr bwMode="auto">
            <a:xfrm>
              <a:off x="3657170"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31">
              <a:extLst>
                <a:ext uri="{FF2B5EF4-FFF2-40B4-BE49-F238E27FC236}">
                  <a16:creationId xmlns:a16="http://schemas.microsoft.com/office/drawing/2014/main" id="{F693AF70-5D12-874C-A1FE-39895AB51D68}"/>
                </a:ext>
              </a:extLst>
            </p:cNvPr>
            <p:cNvSpPr>
              <a:spLocks noChangeArrowheads="1"/>
            </p:cNvSpPr>
            <p:nvPr/>
          </p:nvSpPr>
          <p:spPr bwMode="auto">
            <a:xfrm>
              <a:off x="3783022" y="2034797"/>
              <a:ext cx="86000" cy="752789"/>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32">
              <a:extLst>
                <a:ext uri="{FF2B5EF4-FFF2-40B4-BE49-F238E27FC236}">
                  <a16:creationId xmlns:a16="http://schemas.microsoft.com/office/drawing/2014/main" id="{8AF2AC6B-DBDA-9B44-8499-2FA57D21931E}"/>
                </a:ext>
              </a:extLst>
            </p:cNvPr>
            <p:cNvSpPr>
              <a:spLocks noChangeArrowheads="1"/>
            </p:cNvSpPr>
            <p:nvPr/>
          </p:nvSpPr>
          <p:spPr bwMode="auto">
            <a:xfrm>
              <a:off x="3906778"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Rectangle 33">
              <a:extLst>
                <a:ext uri="{FF2B5EF4-FFF2-40B4-BE49-F238E27FC236}">
                  <a16:creationId xmlns:a16="http://schemas.microsoft.com/office/drawing/2014/main" id="{3C5EC589-0EEE-AA43-956D-7E1A6B8E7BEA}"/>
                </a:ext>
              </a:extLst>
            </p:cNvPr>
            <p:cNvSpPr>
              <a:spLocks noChangeArrowheads="1"/>
            </p:cNvSpPr>
            <p:nvPr/>
          </p:nvSpPr>
          <p:spPr bwMode="auto">
            <a:xfrm>
              <a:off x="4028435" y="2032876"/>
              <a:ext cx="85998"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34">
              <a:extLst>
                <a:ext uri="{FF2B5EF4-FFF2-40B4-BE49-F238E27FC236}">
                  <a16:creationId xmlns:a16="http://schemas.microsoft.com/office/drawing/2014/main" id="{00489FD8-0BA0-844E-AA41-BDE801D2E271}"/>
                </a:ext>
              </a:extLst>
            </p:cNvPr>
            <p:cNvSpPr>
              <a:spLocks noChangeArrowheads="1"/>
            </p:cNvSpPr>
            <p:nvPr/>
          </p:nvSpPr>
          <p:spPr bwMode="auto">
            <a:xfrm>
              <a:off x="4156384"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Rectangle 35">
              <a:extLst>
                <a:ext uri="{FF2B5EF4-FFF2-40B4-BE49-F238E27FC236}">
                  <a16:creationId xmlns:a16="http://schemas.microsoft.com/office/drawing/2014/main" id="{7CDE0EFB-7CC4-304D-AD89-8FC08C1FBD45}"/>
                </a:ext>
              </a:extLst>
            </p:cNvPr>
            <p:cNvSpPr>
              <a:spLocks noChangeArrowheads="1"/>
            </p:cNvSpPr>
            <p:nvPr/>
          </p:nvSpPr>
          <p:spPr bwMode="auto">
            <a:xfrm>
              <a:off x="4282236"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8" name="Rectangle 36">
              <a:extLst>
                <a:ext uri="{FF2B5EF4-FFF2-40B4-BE49-F238E27FC236}">
                  <a16:creationId xmlns:a16="http://schemas.microsoft.com/office/drawing/2014/main" id="{6EECC216-B56D-D043-93ED-F50164EF4E4A}"/>
                </a:ext>
              </a:extLst>
            </p:cNvPr>
            <p:cNvSpPr>
              <a:spLocks noChangeArrowheads="1"/>
            </p:cNvSpPr>
            <p:nvPr/>
          </p:nvSpPr>
          <p:spPr bwMode="auto">
            <a:xfrm>
              <a:off x="4399698"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9" name="Rectangle 37">
              <a:extLst>
                <a:ext uri="{FF2B5EF4-FFF2-40B4-BE49-F238E27FC236}">
                  <a16:creationId xmlns:a16="http://schemas.microsoft.com/office/drawing/2014/main" id="{2DDF4004-027D-3448-8C19-8E608E21464E}"/>
                </a:ext>
              </a:extLst>
            </p:cNvPr>
            <p:cNvSpPr>
              <a:spLocks noChangeArrowheads="1"/>
            </p:cNvSpPr>
            <p:nvPr/>
          </p:nvSpPr>
          <p:spPr bwMode="auto">
            <a:xfrm>
              <a:off x="4525550" y="2032876"/>
              <a:ext cx="86000" cy="75278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0" name="Rectangle 38">
              <a:extLst>
                <a:ext uri="{FF2B5EF4-FFF2-40B4-BE49-F238E27FC236}">
                  <a16:creationId xmlns:a16="http://schemas.microsoft.com/office/drawing/2014/main" id="{66B062CA-DE3B-DE43-ABC0-B0129B267927}"/>
                </a:ext>
              </a:extLst>
            </p:cNvPr>
            <p:cNvSpPr>
              <a:spLocks noChangeArrowheads="1"/>
            </p:cNvSpPr>
            <p:nvPr/>
          </p:nvSpPr>
          <p:spPr bwMode="auto">
            <a:xfrm>
              <a:off x="4653501"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Rectangle 39">
              <a:extLst>
                <a:ext uri="{FF2B5EF4-FFF2-40B4-BE49-F238E27FC236}">
                  <a16:creationId xmlns:a16="http://schemas.microsoft.com/office/drawing/2014/main" id="{B8FF22AA-6251-9B4A-8B71-33B1C663B36C}"/>
                </a:ext>
              </a:extLst>
            </p:cNvPr>
            <p:cNvSpPr>
              <a:spLocks noChangeArrowheads="1"/>
            </p:cNvSpPr>
            <p:nvPr/>
          </p:nvSpPr>
          <p:spPr bwMode="auto">
            <a:xfrm>
              <a:off x="4781450" y="2036716"/>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40">
              <a:extLst>
                <a:ext uri="{FF2B5EF4-FFF2-40B4-BE49-F238E27FC236}">
                  <a16:creationId xmlns:a16="http://schemas.microsoft.com/office/drawing/2014/main" id="{FAB9104E-A760-C644-B315-33CD7DEB1CB4}"/>
                </a:ext>
              </a:extLst>
            </p:cNvPr>
            <p:cNvSpPr>
              <a:spLocks noChangeArrowheads="1"/>
            </p:cNvSpPr>
            <p:nvPr/>
          </p:nvSpPr>
          <p:spPr bwMode="auto">
            <a:xfrm>
              <a:off x="49094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Rectangle 41">
              <a:extLst>
                <a:ext uri="{FF2B5EF4-FFF2-40B4-BE49-F238E27FC236}">
                  <a16:creationId xmlns:a16="http://schemas.microsoft.com/office/drawing/2014/main" id="{84289F99-D270-C140-AA7A-F6C4AFA078ED}"/>
                </a:ext>
              </a:extLst>
            </p:cNvPr>
            <p:cNvSpPr>
              <a:spLocks noChangeArrowheads="1"/>
            </p:cNvSpPr>
            <p:nvPr/>
          </p:nvSpPr>
          <p:spPr bwMode="auto">
            <a:xfrm>
              <a:off x="5039448"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Rectangle 42">
              <a:extLst>
                <a:ext uri="{FF2B5EF4-FFF2-40B4-BE49-F238E27FC236}">
                  <a16:creationId xmlns:a16="http://schemas.microsoft.com/office/drawing/2014/main" id="{CDFBFB7B-6E55-9045-8777-DB8B3B13C3C3}"/>
                </a:ext>
              </a:extLst>
            </p:cNvPr>
            <p:cNvSpPr>
              <a:spLocks noChangeArrowheads="1"/>
            </p:cNvSpPr>
            <p:nvPr/>
          </p:nvSpPr>
          <p:spPr bwMode="auto">
            <a:xfrm>
              <a:off x="5165300"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Rectangle 43">
              <a:extLst>
                <a:ext uri="{FF2B5EF4-FFF2-40B4-BE49-F238E27FC236}">
                  <a16:creationId xmlns:a16="http://schemas.microsoft.com/office/drawing/2014/main" id="{AD3CDD9F-C7EC-964D-A02B-C8B9C75CCDA9}"/>
                </a:ext>
              </a:extLst>
            </p:cNvPr>
            <p:cNvSpPr>
              <a:spLocks noChangeArrowheads="1"/>
            </p:cNvSpPr>
            <p:nvPr/>
          </p:nvSpPr>
          <p:spPr bwMode="auto">
            <a:xfrm>
              <a:off x="5291152"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Rectangle 44">
              <a:extLst>
                <a:ext uri="{FF2B5EF4-FFF2-40B4-BE49-F238E27FC236}">
                  <a16:creationId xmlns:a16="http://schemas.microsoft.com/office/drawing/2014/main" id="{A68B931F-B222-6643-B4DE-15E3E8354B18}"/>
                </a:ext>
              </a:extLst>
            </p:cNvPr>
            <p:cNvSpPr>
              <a:spLocks noChangeArrowheads="1"/>
            </p:cNvSpPr>
            <p:nvPr/>
          </p:nvSpPr>
          <p:spPr bwMode="auto">
            <a:xfrm>
              <a:off x="5412809" y="2034797"/>
              <a:ext cx="85998"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3" name="Rectangle 45">
              <a:extLst>
                <a:ext uri="{FF2B5EF4-FFF2-40B4-BE49-F238E27FC236}">
                  <a16:creationId xmlns:a16="http://schemas.microsoft.com/office/drawing/2014/main" id="{7D3A9CBD-AC18-2744-9564-5C628A27F631}"/>
                </a:ext>
              </a:extLst>
            </p:cNvPr>
            <p:cNvSpPr>
              <a:spLocks noChangeArrowheads="1"/>
            </p:cNvSpPr>
            <p:nvPr/>
          </p:nvSpPr>
          <p:spPr bwMode="auto">
            <a:xfrm>
              <a:off x="5540759" y="2034797"/>
              <a:ext cx="86000" cy="752789"/>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46">
              <a:extLst>
                <a:ext uri="{FF2B5EF4-FFF2-40B4-BE49-F238E27FC236}">
                  <a16:creationId xmlns:a16="http://schemas.microsoft.com/office/drawing/2014/main" id="{7BD5CB89-7651-AC4B-B6A7-CB76771F9558}"/>
                </a:ext>
              </a:extLst>
            </p:cNvPr>
            <p:cNvSpPr>
              <a:spLocks noChangeArrowheads="1"/>
            </p:cNvSpPr>
            <p:nvPr/>
          </p:nvSpPr>
          <p:spPr bwMode="auto">
            <a:xfrm>
              <a:off x="5666611" y="2034797"/>
              <a:ext cx="86000" cy="752789"/>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6" name="Rectangle 48">
              <a:extLst>
                <a:ext uri="{FF2B5EF4-FFF2-40B4-BE49-F238E27FC236}">
                  <a16:creationId xmlns:a16="http://schemas.microsoft.com/office/drawing/2014/main" id="{22B83E8B-5347-B046-AB4A-F500B639B452}"/>
                </a:ext>
              </a:extLst>
            </p:cNvPr>
            <p:cNvSpPr>
              <a:spLocks noChangeArrowheads="1"/>
            </p:cNvSpPr>
            <p:nvPr/>
          </p:nvSpPr>
          <p:spPr bwMode="auto">
            <a:xfrm>
              <a:off x="1427488" y="1902290"/>
              <a:ext cx="4503412" cy="107541"/>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61">
              <a:extLst>
                <a:ext uri="{FF2B5EF4-FFF2-40B4-BE49-F238E27FC236}">
                  <a16:creationId xmlns:a16="http://schemas.microsoft.com/office/drawing/2014/main" id="{EC2166A2-B157-124D-AD95-CDDC7B2DDCB8}"/>
                </a:ext>
              </a:extLst>
            </p:cNvPr>
            <p:cNvSpPr txBox="1">
              <a:spLocks noChangeArrowheads="1"/>
            </p:cNvSpPr>
            <p:nvPr/>
          </p:nvSpPr>
          <p:spPr bwMode="auto">
            <a:xfrm>
              <a:off x="3220882" y="1648799"/>
              <a:ext cx="805454" cy="3437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Courier New" charset="0"/>
                  <a:ea typeface="ＭＳ Ｐゴシック" charset="0"/>
                  <a:cs typeface="+mn-cs"/>
                </a:rPr>
                <a:t>cwnd</a:t>
              </a:r>
              <a:endParaRPr kumimoji="0" lang="en-US" sz="1400" b="1" i="1" u="none" strike="noStrike" kern="1200" cap="none" spc="0" normalizeH="0" baseline="0" noProof="0">
                <a:ln>
                  <a:noFill/>
                </a:ln>
                <a:solidFill>
                  <a:srgbClr val="000000"/>
                </a:solidFill>
                <a:effectLst/>
                <a:uLnTx/>
                <a:uFillTx/>
                <a:latin typeface="Courier New" charset="0"/>
                <a:ea typeface="ＭＳ Ｐゴシック" charset="0"/>
                <a:cs typeface="+mn-cs"/>
              </a:endParaRPr>
            </a:p>
          </p:txBody>
        </p:sp>
        <p:grpSp>
          <p:nvGrpSpPr>
            <p:cNvPr id="174" name="Group 62">
              <a:extLst>
                <a:ext uri="{FF2B5EF4-FFF2-40B4-BE49-F238E27FC236}">
                  <a16:creationId xmlns:a16="http://schemas.microsoft.com/office/drawing/2014/main" id="{A2ECB346-2348-1D42-A5A0-3073BBFAF723}"/>
                </a:ext>
              </a:extLst>
            </p:cNvPr>
            <p:cNvGrpSpPr>
              <a:grpSpLocks/>
            </p:cNvGrpSpPr>
            <p:nvPr/>
          </p:nvGrpSpPr>
          <p:grpSpPr bwMode="auto">
            <a:xfrm>
              <a:off x="4022141" y="1750580"/>
              <a:ext cx="591506" cy="142108"/>
              <a:chOff x="4250" y="1692"/>
              <a:chExt cx="374" cy="86"/>
            </a:xfrm>
          </p:grpSpPr>
          <p:sp>
            <p:nvSpPr>
              <p:cNvPr id="175" name="Line 63">
                <a:extLst>
                  <a:ext uri="{FF2B5EF4-FFF2-40B4-BE49-F238E27FC236}">
                    <a16:creationId xmlns:a16="http://schemas.microsoft.com/office/drawing/2014/main" id="{D8AB4372-6622-194F-8B2C-95E11AB4BDB8}"/>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6" name="Line 64">
                <a:extLst>
                  <a:ext uri="{FF2B5EF4-FFF2-40B4-BE49-F238E27FC236}">
                    <a16:creationId xmlns:a16="http://schemas.microsoft.com/office/drawing/2014/main" id="{90113FC4-9E6C-1344-9A19-D18BED38D2E9}"/>
                  </a:ext>
                </a:extLst>
              </p:cNvPr>
              <p:cNvSpPr>
                <a:spLocks noChangeShapeType="1"/>
              </p:cNvSpPr>
              <p:nvPr/>
            </p:nvSpPr>
            <p:spPr bwMode="auto">
              <a:xfrm>
                <a:off x="4621"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77" name="Group 65">
              <a:extLst>
                <a:ext uri="{FF2B5EF4-FFF2-40B4-BE49-F238E27FC236}">
                  <a16:creationId xmlns:a16="http://schemas.microsoft.com/office/drawing/2014/main" id="{DA340DC1-A02D-8B4C-B20C-F58E960E37E4}"/>
                </a:ext>
              </a:extLst>
            </p:cNvPr>
            <p:cNvGrpSpPr>
              <a:grpSpLocks/>
            </p:cNvGrpSpPr>
            <p:nvPr/>
          </p:nvGrpSpPr>
          <p:grpSpPr bwMode="auto">
            <a:xfrm rot="10800000">
              <a:off x="2650352" y="1773625"/>
              <a:ext cx="616676" cy="149790"/>
              <a:chOff x="4250" y="1692"/>
              <a:chExt cx="374" cy="86"/>
            </a:xfrm>
          </p:grpSpPr>
          <p:sp>
            <p:nvSpPr>
              <p:cNvPr id="178" name="Line 66">
                <a:extLst>
                  <a:ext uri="{FF2B5EF4-FFF2-40B4-BE49-F238E27FC236}">
                    <a16:creationId xmlns:a16="http://schemas.microsoft.com/office/drawing/2014/main" id="{996A9ACA-B6A9-274C-AF8C-6FDF8BEA33F2}"/>
                  </a:ext>
                </a:extLst>
              </p:cNvPr>
              <p:cNvSpPr>
                <a:spLocks noChangeShapeType="1"/>
              </p:cNvSpPr>
              <p:nvPr/>
            </p:nvSpPr>
            <p:spPr bwMode="auto">
              <a:xfrm>
                <a:off x="4260" y="1746"/>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9" name="Line 67">
                <a:extLst>
                  <a:ext uri="{FF2B5EF4-FFF2-40B4-BE49-F238E27FC236}">
                    <a16:creationId xmlns:a16="http://schemas.microsoft.com/office/drawing/2014/main" id="{1CAF8AD6-4F2D-AF41-B54A-FA702FB44D10}"/>
                  </a:ext>
                </a:extLst>
              </p:cNvPr>
              <p:cNvSpPr>
                <a:spLocks noChangeShapeType="1"/>
              </p:cNvSpPr>
              <p:nvPr/>
            </p:nvSpPr>
            <p:spPr bwMode="auto">
              <a:xfrm>
                <a:off x="4632" y="1700"/>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Text Box 78">
              <a:extLst>
                <a:ext uri="{FF2B5EF4-FFF2-40B4-BE49-F238E27FC236}">
                  <a16:creationId xmlns:a16="http://schemas.microsoft.com/office/drawing/2014/main" id="{084366A9-52AF-9848-912D-70AD364BF8CE}"/>
                </a:ext>
              </a:extLst>
            </p:cNvPr>
            <p:cNvSpPr txBox="1">
              <a:spLocks noChangeArrowheads="1"/>
            </p:cNvSpPr>
            <p:nvPr/>
          </p:nvSpPr>
          <p:spPr bwMode="auto">
            <a:xfrm>
              <a:off x="1289051" y="1292332"/>
              <a:ext cx="3220754" cy="3693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sender sequence number space </a:t>
              </a:r>
            </a:p>
          </p:txBody>
        </p:sp>
      </p:grpSp>
      <p:sp>
        <p:nvSpPr>
          <p:cNvPr id="198" name="Line 51">
            <a:extLst>
              <a:ext uri="{FF2B5EF4-FFF2-40B4-BE49-F238E27FC236}">
                <a16:creationId xmlns:a16="http://schemas.microsoft.com/office/drawing/2014/main" id="{E6E4B0C6-1414-3D4F-93A5-CCA3CEEBB668}"/>
              </a:ext>
            </a:extLst>
          </p:cNvPr>
          <p:cNvSpPr>
            <a:spLocks noChangeShapeType="1"/>
          </p:cNvSpPr>
          <p:nvPr/>
        </p:nvSpPr>
        <p:spPr bwMode="auto">
          <a:xfrm>
            <a:off x="3908860" y="2875555"/>
            <a:ext cx="700041"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F77D345-5DCD-C84A-8957-E4F03648FFCF}"/>
              </a:ext>
            </a:extLst>
          </p:cNvPr>
          <p:cNvGrpSpPr/>
          <p:nvPr/>
        </p:nvGrpSpPr>
        <p:grpSpPr>
          <a:xfrm>
            <a:off x="4204169" y="2959619"/>
            <a:ext cx="1759165" cy="950582"/>
            <a:chOff x="4204169" y="2959619"/>
            <a:chExt cx="1759165" cy="950582"/>
          </a:xfrm>
        </p:grpSpPr>
        <p:sp>
          <p:nvSpPr>
            <p:cNvPr id="199" name="Freeform 69">
              <a:extLst>
                <a:ext uri="{FF2B5EF4-FFF2-40B4-BE49-F238E27FC236}">
                  <a16:creationId xmlns:a16="http://schemas.microsoft.com/office/drawing/2014/main" id="{59B379E2-D8BE-6243-B6FF-8D00B68FA2FC}"/>
                </a:ext>
              </a:extLst>
            </p:cNvPr>
            <p:cNvSpPr>
              <a:spLocks/>
            </p:cNvSpPr>
            <p:nvPr/>
          </p:nvSpPr>
          <p:spPr bwMode="auto">
            <a:xfrm flipH="1">
              <a:off x="4204169" y="2959619"/>
              <a:ext cx="190240" cy="549834"/>
            </a:xfrm>
            <a:custGeom>
              <a:avLst/>
              <a:gdLst>
                <a:gd name="T0" fmla="*/ 2147483647 w 91"/>
                <a:gd name="T1" fmla="*/ 0 h 242"/>
                <a:gd name="T2" fmla="*/ 2147483647 w 91"/>
                <a:gd name="T3" fmla="*/ 2147483647 h 242"/>
                <a:gd name="T4" fmla="*/ 0 w 91"/>
                <a:gd name="T5" fmla="*/ 2147483647 h 242"/>
                <a:gd name="T6" fmla="*/ 0 60000 65536"/>
                <a:gd name="T7" fmla="*/ 0 60000 65536"/>
                <a:gd name="T8" fmla="*/ 0 60000 65536"/>
                <a:gd name="connsiteX0" fmla="*/ 9412 w 9670"/>
                <a:gd name="connsiteY0" fmla="*/ 0 h 9938"/>
                <a:gd name="connsiteX1" fmla="*/ 9670 w 9670"/>
                <a:gd name="connsiteY1" fmla="*/ 9938 h 9938"/>
                <a:gd name="connsiteX2" fmla="*/ 0 w 9670"/>
                <a:gd name="connsiteY2" fmla="*/ 9938 h 9938"/>
              </a:gdLst>
              <a:ahLst/>
              <a:cxnLst>
                <a:cxn ang="0">
                  <a:pos x="connsiteX0" y="connsiteY0"/>
                </a:cxn>
                <a:cxn ang="0">
                  <a:pos x="connsiteX1" y="connsiteY1"/>
                </a:cxn>
                <a:cxn ang="0">
                  <a:pos x="connsiteX2" y="connsiteY2"/>
                </a:cxn>
              </a:cxnLst>
              <a:rect l="l" t="t" r="r" b="b"/>
              <a:pathLst>
                <a:path w="9670" h="9938">
                  <a:moveTo>
                    <a:pt x="9412" y="0"/>
                  </a:moveTo>
                  <a:lnTo>
                    <a:pt x="9670" y="9938"/>
                  </a:lnTo>
                  <a:lnTo>
                    <a:pt x="0" y="9938"/>
                  </a:lnTo>
                </a:path>
              </a:pathLst>
            </a:custGeom>
            <a:noFill/>
            <a:ln w="19050" cmpd="sng">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0" name="Text Box 59">
              <a:extLst>
                <a:ext uri="{FF2B5EF4-FFF2-40B4-BE49-F238E27FC236}">
                  <a16:creationId xmlns:a16="http://schemas.microsoft.com/office/drawing/2014/main" id="{D18ACC8C-E30F-2B43-A012-02A119CFD507}"/>
                </a:ext>
              </a:extLst>
            </p:cNvPr>
            <p:cNvSpPr txBox="1">
              <a:spLocks noChangeArrowheads="1"/>
            </p:cNvSpPr>
            <p:nvPr/>
          </p:nvSpPr>
          <p:spPr bwMode="auto">
            <a:xfrm>
              <a:off x="4359485" y="3319270"/>
              <a:ext cx="1603849" cy="59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available but not used</a:t>
              </a:r>
            </a:p>
          </p:txBody>
        </p:sp>
      </p:grpSp>
      <p:grpSp>
        <p:nvGrpSpPr>
          <p:cNvPr id="22" name="Group 21">
            <a:extLst>
              <a:ext uri="{FF2B5EF4-FFF2-40B4-BE49-F238E27FC236}">
                <a16:creationId xmlns:a16="http://schemas.microsoft.com/office/drawing/2014/main" id="{9DAB0D8A-F035-A446-BFCD-CB14C1FE358B}"/>
              </a:ext>
            </a:extLst>
          </p:cNvPr>
          <p:cNvGrpSpPr/>
          <p:nvPr/>
        </p:nvGrpSpPr>
        <p:grpSpPr>
          <a:xfrm>
            <a:off x="7180262" y="1455737"/>
            <a:ext cx="4592627" cy="2447925"/>
            <a:chOff x="7180262" y="1455737"/>
            <a:chExt cx="4592627" cy="2447925"/>
          </a:xfrm>
        </p:grpSpPr>
        <p:sp>
          <p:nvSpPr>
            <p:cNvPr id="103" name="Rectangle 4">
              <a:extLst>
                <a:ext uri="{FF2B5EF4-FFF2-40B4-BE49-F238E27FC236}">
                  <a16:creationId xmlns:a16="http://schemas.microsoft.com/office/drawing/2014/main" id="{3906FFA2-1D5C-7540-9050-9ADF12840292}"/>
                </a:ext>
              </a:extLst>
            </p:cNvPr>
            <p:cNvSpPr txBox="1">
              <a:spLocks noChangeArrowheads="1"/>
            </p:cNvSpPr>
            <p:nvPr/>
          </p:nvSpPr>
          <p:spPr bwMode="auto">
            <a:xfrm>
              <a:off x="7180262" y="1455737"/>
              <a:ext cx="4592627" cy="2447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sending behavior:</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1"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roughly:</a:t>
              </a: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 send </a:t>
              </a:r>
              <a:r>
                <a:rPr kumimoji="0" lang="en-US" sz="2800" b="0" i="0" u="none" strike="noStrike" kern="0" cap="none" spc="0" normalizeH="0" baseline="0" noProof="0" dirty="0" err="1">
                  <a:ln>
                    <a:noFill/>
                  </a:ln>
                  <a:solidFill>
                    <a:srgbClr val="000000"/>
                  </a:solidFill>
                  <a:effectLst/>
                  <a:uLnTx/>
                  <a:uFillTx/>
                  <a:latin typeface="Courier" pitchFamily="2" charset="0"/>
                  <a:ea typeface="ＭＳ Ｐゴシック" charset="0"/>
                  <a:cs typeface="+mn-cs"/>
                </a:rPr>
                <a:t>cwnd</a:t>
              </a: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 bytes, wait RTT for ACKS, then send more bytes</a:t>
              </a:r>
            </a:p>
          </p:txBody>
        </p:sp>
        <p:sp>
          <p:nvSpPr>
            <p:cNvPr id="190" name="Text Box 80">
              <a:extLst>
                <a:ext uri="{FF2B5EF4-FFF2-40B4-BE49-F238E27FC236}">
                  <a16:creationId xmlns:a16="http://schemas.microsoft.com/office/drawing/2014/main" id="{36C86FAE-252E-5441-8D9C-64BC30C08F21}"/>
                </a:ext>
              </a:extLst>
            </p:cNvPr>
            <p:cNvSpPr txBox="1">
              <a:spLocks noChangeArrowheads="1"/>
            </p:cNvSpPr>
            <p:nvPr/>
          </p:nvSpPr>
          <p:spPr bwMode="auto">
            <a:xfrm>
              <a:off x="8599860" y="3344807"/>
              <a:ext cx="92868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t>
              </a:r>
            </a:p>
          </p:txBody>
        </p:sp>
      </p:grpSp>
      <p:grpSp>
        <p:nvGrpSpPr>
          <p:cNvPr id="21" name="Group 20">
            <a:extLst>
              <a:ext uri="{FF2B5EF4-FFF2-40B4-BE49-F238E27FC236}">
                <a16:creationId xmlns:a16="http://schemas.microsoft.com/office/drawing/2014/main" id="{0B0449D2-8107-EC4E-BA6E-0B53574C5B7E}"/>
              </a:ext>
            </a:extLst>
          </p:cNvPr>
          <p:cNvGrpSpPr/>
          <p:nvPr/>
        </p:nvGrpSpPr>
        <p:grpSpPr>
          <a:xfrm>
            <a:off x="2327097" y="2874002"/>
            <a:ext cx="1660913" cy="1379180"/>
            <a:chOff x="2327097" y="2874002"/>
            <a:chExt cx="1660913" cy="1379180"/>
          </a:xfrm>
        </p:grpSpPr>
        <p:sp>
          <p:nvSpPr>
            <p:cNvPr id="171" name="Text Box 58">
              <a:extLst>
                <a:ext uri="{FF2B5EF4-FFF2-40B4-BE49-F238E27FC236}">
                  <a16:creationId xmlns:a16="http://schemas.microsoft.com/office/drawing/2014/main" id="{245049EB-D632-CE4C-A587-BA819860D407}"/>
                </a:ext>
              </a:extLst>
            </p:cNvPr>
            <p:cNvSpPr txBox="1">
              <a:spLocks noChangeArrowheads="1"/>
            </p:cNvSpPr>
            <p:nvPr/>
          </p:nvSpPr>
          <p:spPr bwMode="auto">
            <a:xfrm>
              <a:off x="2327097" y="3412952"/>
              <a:ext cx="1660913"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sent, </a:t>
              </a:r>
              <a:r>
                <a:rPr kumimoji="0" lang="en-US" altLang="en-US" sz="18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bu</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 not-yet </a:t>
              </a:r>
              <a:r>
                <a:rPr kumimoji="0" lang="en-US" altLang="en-US" sz="18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ACKed</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in-flight”)</a:t>
              </a:r>
              <a:endPar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 name="Group 11">
              <a:extLst>
                <a:ext uri="{FF2B5EF4-FFF2-40B4-BE49-F238E27FC236}">
                  <a16:creationId xmlns:a16="http://schemas.microsoft.com/office/drawing/2014/main" id="{8036A4AF-C412-6643-BB9E-A6741086FD03}"/>
                </a:ext>
              </a:extLst>
            </p:cNvPr>
            <p:cNvGrpSpPr/>
            <p:nvPr/>
          </p:nvGrpSpPr>
          <p:grpSpPr>
            <a:xfrm>
              <a:off x="2644060" y="2874002"/>
              <a:ext cx="1201888" cy="658131"/>
              <a:chOff x="2644060" y="2874003"/>
              <a:chExt cx="1201888" cy="635450"/>
            </a:xfrm>
          </p:grpSpPr>
          <p:sp>
            <p:nvSpPr>
              <p:cNvPr id="167" name="Line 51">
                <a:extLst>
                  <a:ext uri="{FF2B5EF4-FFF2-40B4-BE49-F238E27FC236}">
                    <a16:creationId xmlns:a16="http://schemas.microsoft.com/office/drawing/2014/main" id="{82259C8B-8E68-3B45-95EF-6297D889F723}"/>
                  </a:ext>
                </a:extLst>
              </p:cNvPr>
              <p:cNvSpPr>
                <a:spLocks noChangeShapeType="1"/>
              </p:cNvSpPr>
              <p:nvPr/>
            </p:nvSpPr>
            <p:spPr bwMode="auto">
              <a:xfrm>
                <a:off x="2644060" y="2874003"/>
                <a:ext cx="12018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cxnSp>
            <p:nvCxnSpPr>
              <p:cNvPr id="8" name="Straight Connector 7">
                <a:extLst>
                  <a:ext uri="{FF2B5EF4-FFF2-40B4-BE49-F238E27FC236}">
                    <a16:creationId xmlns:a16="http://schemas.microsoft.com/office/drawing/2014/main" id="{9E977076-799D-1F4B-B884-156CBD02FF8A}"/>
                  </a:ext>
                </a:extLst>
              </p:cNvPr>
              <p:cNvCxnSpPr>
                <a:cxnSpLocks/>
              </p:cNvCxnSpPr>
              <p:nvPr/>
            </p:nvCxnSpPr>
            <p:spPr>
              <a:xfrm>
                <a:off x="2850877" y="2898008"/>
                <a:ext cx="0" cy="61144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88" name="Slide Number Placeholder 2">
            <a:extLst>
              <a:ext uri="{FF2B5EF4-FFF2-40B4-BE49-F238E27FC236}">
                <a16:creationId xmlns:a16="http://schemas.microsoft.com/office/drawing/2014/main" id="{F3E09B12-4970-4049-B7E9-4060B63F1FB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236382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dissolve">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dissolv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9719"/>
            <a:ext cx="11393310" cy="894622"/>
          </a:xfrm>
        </p:spPr>
        <p:txBody>
          <a:bodyPr>
            <a:normAutofit/>
          </a:bodyPr>
          <a:lstStyle/>
          <a:p>
            <a:r>
              <a:rPr lang="en-US" sz="4800" dirty="0"/>
              <a:t>TCP Slow Start </a:t>
            </a:r>
            <a:endParaRPr lang="en-US" sz="4400" b="0" dirty="0"/>
          </a:p>
        </p:txBody>
      </p:sp>
      <p:sp>
        <p:nvSpPr>
          <p:cNvPr id="88" name="Rectangle 3">
            <a:extLst>
              <a:ext uri="{FF2B5EF4-FFF2-40B4-BE49-F238E27FC236}">
                <a16:creationId xmlns:a16="http://schemas.microsoft.com/office/drawing/2014/main" id="{8A57114D-913B-0446-AF23-3E8C1F4B81CA}"/>
              </a:ext>
            </a:extLst>
          </p:cNvPr>
          <p:cNvSpPr txBox="1">
            <a:spLocks noChangeArrowheads="1"/>
          </p:cNvSpPr>
          <p:nvPr/>
        </p:nvSpPr>
        <p:spPr>
          <a:xfrm>
            <a:off x="1143000" y="1384299"/>
            <a:ext cx="5118100" cy="52142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when connection begins, increase rate exponentially until first loss event: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initially </a:t>
            </a:r>
            <a:r>
              <a:rPr kumimoji="0" lang="en-US" sz="2800" b="1" i="0" u="none" strike="noStrike" kern="1200" cap="none" spc="0" normalizeH="0" baseline="0" noProof="0" dirty="0" err="1">
                <a:ln>
                  <a:noFill/>
                </a:ln>
                <a:solidFill>
                  <a:prstClr val="black"/>
                </a:solidFill>
                <a:effectLst/>
                <a:uLnTx/>
                <a:uFillTx/>
                <a:latin typeface="Courier New"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1 MSS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double </a:t>
            </a:r>
            <a:r>
              <a:rPr kumimoji="0" lang="en-US" sz="2800" b="1" i="0" u="none" strike="noStrike" kern="1200" cap="none" spc="0" normalizeH="0" baseline="0" noProof="0" dirty="0" err="1">
                <a:ln>
                  <a:noFill/>
                </a:ln>
                <a:solidFill>
                  <a:prstClr val="black"/>
                </a:solidFill>
                <a:effectLst/>
                <a:uLnTx/>
                <a:uFillTx/>
                <a:latin typeface="Courier New"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every RTT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done by incrementing </a:t>
            </a:r>
            <a:r>
              <a:rPr kumimoji="0" lang="en-US" sz="2800" b="1" i="0" u="none" strike="noStrike" kern="1200" cap="none" spc="0" normalizeH="0" baseline="0" noProof="0" dirty="0" err="1">
                <a:ln>
                  <a:noFill/>
                </a:ln>
                <a:solidFill>
                  <a:prstClr val="black"/>
                </a:solidFill>
                <a:effectLst/>
                <a:uLnTx/>
                <a:uFillTx/>
                <a:latin typeface="Courier New" charset="0"/>
                <a:ea typeface="+mn-ea"/>
                <a:cs typeface="+mn-cs"/>
              </a:rPr>
              <a:t>cwnd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 every ACK received</a:t>
            </a:r>
          </a:p>
        </p:txBody>
      </p:sp>
      <p:sp>
        <p:nvSpPr>
          <p:cNvPr id="224" name="Line 6">
            <a:extLst>
              <a:ext uri="{FF2B5EF4-FFF2-40B4-BE49-F238E27FC236}">
                <a16:creationId xmlns:a16="http://schemas.microsoft.com/office/drawing/2014/main" id="{6A528287-EE91-2148-8BF9-9042AB1CFB64}"/>
              </a:ext>
            </a:extLst>
          </p:cNvPr>
          <p:cNvSpPr>
            <a:spLocks noChangeShapeType="1"/>
          </p:cNvSpPr>
          <p:nvPr/>
        </p:nvSpPr>
        <p:spPr bwMode="auto">
          <a:xfrm>
            <a:off x="7585075" y="230659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Text Box 8">
            <a:extLst>
              <a:ext uri="{FF2B5EF4-FFF2-40B4-BE49-F238E27FC236}">
                <a16:creationId xmlns:a16="http://schemas.microsoft.com/office/drawing/2014/main" id="{BF8683E2-9BD1-4641-8269-1F97FE166C40}"/>
              </a:ext>
            </a:extLst>
          </p:cNvPr>
          <p:cNvSpPr txBox="1">
            <a:spLocks noChangeArrowheads="1"/>
          </p:cNvSpPr>
          <p:nvPr/>
        </p:nvSpPr>
        <p:spPr bwMode="auto">
          <a:xfrm>
            <a:off x="7181850" y="1168352"/>
            <a:ext cx="8699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A</a:t>
            </a:r>
          </a:p>
        </p:txBody>
      </p:sp>
      <p:sp>
        <p:nvSpPr>
          <p:cNvPr id="226" name="Text Box 9">
            <a:extLst>
              <a:ext uri="{FF2B5EF4-FFF2-40B4-BE49-F238E27FC236}">
                <a16:creationId xmlns:a16="http://schemas.microsoft.com/office/drawing/2014/main" id="{C49CE5EE-9C21-9E4F-B95D-B87D2E6CA9D2}"/>
              </a:ext>
            </a:extLst>
          </p:cNvPr>
          <p:cNvSpPr txBox="1">
            <a:spLocks noChangeArrowheads="1"/>
          </p:cNvSpPr>
          <p:nvPr/>
        </p:nvSpPr>
        <p:spPr bwMode="auto">
          <a:xfrm rot="408567">
            <a:off x="8591550" y="2273252"/>
            <a:ext cx="1208088"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one segment</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228" name="Text Box 12">
            <a:extLst>
              <a:ext uri="{FF2B5EF4-FFF2-40B4-BE49-F238E27FC236}">
                <a16:creationId xmlns:a16="http://schemas.microsoft.com/office/drawing/2014/main" id="{51858FD0-9B85-8441-9B12-8875189F665C}"/>
              </a:ext>
            </a:extLst>
          </p:cNvPr>
          <p:cNvSpPr txBox="1">
            <a:spLocks noChangeArrowheads="1"/>
          </p:cNvSpPr>
          <p:nvPr/>
        </p:nvSpPr>
        <p:spPr bwMode="auto">
          <a:xfrm>
            <a:off x="9618663" y="1154065"/>
            <a:ext cx="8699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Host B</a:t>
            </a:r>
          </a:p>
        </p:txBody>
      </p:sp>
      <p:sp>
        <p:nvSpPr>
          <p:cNvPr id="229" name="Line 13">
            <a:extLst>
              <a:ext uri="{FF2B5EF4-FFF2-40B4-BE49-F238E27FC236}">
                <a16:creationId xmlns:a16="http://schemas.microsoft.com/office/drawing/2014/main" id="{A18AC8EC-DBD1-E34E-B3EA-D3876A530333}"/>
              </a:ext>
            </a:extLst>
          </p:cNvPr>
          <p:cNvSpPr>
            <a:spLocks noChangeShapeType="1"/>
          </p:cNvSpPr>
          <p:nvPr/>
        </p:nvSpPr>
        <p:spPr bwMode="auto">
          <a:xfrm>
            <a:off x="7580313" y="2120852"/>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0" name="Line 14">
            <a:extLst>
              <a:ext uri="{FF2B5EF4-FFF2-40B4-BE49-F238E27FC236}">
                <a16:creationId xmlns:a16="http://schemas.microsoft.com/office/drawing/2014/main" id="{77B3310E-1B60-414E-9423-328982307B1D}"/>
              </a:ext>
            </a:extLst>
          </p:cNvPr>
          <p:cNvSpPr>
            <a:spLocks noChangeShapeType="1"/>
          </p:cNvSpPr>
          <p:nvPr/>
        </p:nvSpPr>
        <p:spPr bwMode="auto">
          <a:xfrm>
            <a:off x="10094913" y="2158952"/>
            <a:ext cx="0" cy="3848100"/>
          </a:xfrm>
          <a:prstGeom prst="line">
            <a:avLst/>
          </a:prstGeom>
          <a:noFill/>
          <a:ln w="19050">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E69B56F2-B7D2-5247-8C5B-11CDFE50D6C7}"/>
              </a:ext>
            </a:extLst>
          </p:cNvPr>
          <p:cNvGrpSpPr/>
          <p:nvPr/>
        </p:nvGrpSpPr>
        <p:grpSpPr>
          <a:xfrm>
            <a:off x="7254875" y="2270077"/>
            <a:ext cx="304800" cy="830263"/>
            <a:chOff x="7254875" y="2270077"/>
            <a:chExt cx="304800" cy="830263"/>
          </a:xfrm>
        </p:grpSpPr>
        <p:sp>
          <p:nvSpPr>
            <p:cNvPr id="227" name="Text Box 10">
              <a:extLst>
                <a:ext uri="{FF2B5EF4-FFF2-40B4-BE49-F238E27FC236}">
                  <a16:creationId xmlns:a16="http://schemas.microsoft.com/office/drawing/2014/main" id="{A25707E3-FE96-074A-AE26-F8222C4C395A}"/>
                </a:ext>
              </a:extLst>
            </p:cNvPr>
            <p:cNvSpPr txBox="1">
              <a:spLocks noChangeArrowheads="1"/>
            </p:cNvSpPr>
            <p:nvPr/>
          </p:nvSpPr>
          <p:spPr bwMode="auto">
            <a:xfrm rot="-5400000">
              <a:off x="7142956" y="2510584"/>
              <a:ext cx="5286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endParaRPr kumimoji="0" lang="en-US" sz="10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231" name="Line 15">
              <a:extLst>
                <a:ext uri="{FF2B5EF4-FFF2-40B4-BE49-F238E27FC236}">
                  <a16:creationId xmlns:a16="http://schemas.microsoft.com/office/drawing/2014/main" id="{1BE79FAE-9CDC-7B45-A6C0-E89FC9FC2363}"/>
                </a:ext>
              </a:extLst>
            </p:cNvPr>
            <p:cNvSpPr>
              <a:spLocks noChangeShapeType="1"/>
            </p:cNvSpPr>
            <p:nvPr/>
          </p:nvSpPr>
          <p:spPr bwMode="auto">
            <a:xfrm flipH="1" flipV="1">
              <a:off x="7399338" y="2270077"/>
              <a:ext cx="4762" cy="219075"/>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Line 16">
              <a:extLst>
                <a:ext uri="{FF2B5EF4-FFF2-40B4-BE49-F238E27FC236}">
                  <a16:creationId xmlns:a16="http://schemas.microsoft.com/office/drawing/2014/main" id="{59A77926-4B5A-AC4A-B560-0B735D6BC784}"/>
                </a:ext>
              </a:extLst>
            </p:cNvPr>
            <p:cNvSpPr>
              <a:spLocks noChangeShapeType="1"/>
            </p:cNvSpPr>
            <p:nvPr/>
          </p:nvSpPr>
          <p:spPr bwMode="auto">
            <a:xfrm>
              <a:off x="7408863" y="2876502"/>
              <a:ext cx="4762" cy="223838"/>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3" name="Line 17">
            <a:extLst>
              <a:ext uri="{FF2B5EF4-FFF2-40B4-BE49-F238E27FC236}">
                <a16:creationId xmlns:a16="http://schemas.microsoft.com/office/drawing/2014/main" id="{6F1B852B-55C3-8747-96CA-AA2F2AB5E525}"/>
              </a:ext>
            </a:extLst>
          </p:cNvPr>
          <p:cNvSpPr>
            <a:spLocks noChangeShapeType="1"/>
          </p:cNvSpPr>
          <p:nvPr/>
        </p:nvSpPr>
        <p:spPr bwMode="auto">
          <a:xfrm flipV="1">
            <a:off x="7561263" y="2711402"/>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4" name="Group 18">
            <a:extLst>
              <a:ext uri="{FF2B5EF4-FFF2-40B4-BE49-F238E27FC236}">
                <a16:creationId xmlns:a16="http://schemas.microsoft.com/office/drawing/2014/main" id="{065B59AF-8C8D-9041-B965-0C2B0A5F8CEF}"/>
              </a:ext>
            </a:extLst>
          </p:cNvPr>
          <p:cNvGrpSpPr>
            <a:grpSpLocks/>
          </p:cNvGrpSpPr>
          <p:nvPr/>
        </p:nvGrpSpPr>
        <p:grpSpPr bwMode="auto">
          <a:xfrm>
            <a:off x="9809163" y="5453015"/>
            <a:ext cx="615950" cy="366712"/>
            <a:chOff x="3317" y="3527"/>
            <a:chExt cx="388" cy="231"/>
          </a:xfrm>
        </p:grpSpPr>
        <p:sp>
          <p:nvSpPr>
            <p:cNvPr id="235" name="Rectangle 19">
              <a:extLst>
                <a:ext uri="{FF2B5EF4-FFF2-40B4-BE49-F238E27FC236}">
                  <a16:creationId xmlns:a16="http://schemas.microsoft.com/office/drawing/2014/main" id="{87C76A64-BE9B-B84D-B23B-73554D8DC2C9}"/>
                </a:ext>
              </a:extLst>
            </p:cNvPr>
            <p:cNvSpPr>
              <a:spLocks noChangeArrowheads="1"/>
            </p:cNvSpPr>
            <p:nvPr/>
          </p:nvSpPr>
          <p:spPr bwMode="auto">
            <a:xfrm>
              <a:off x="3342" y="3576"/>
              <a:ext cx="324" cy="15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Text Box 20">
              <a:extLst>
                <a:ext uri="{FF2B5EF4-FFF2-40B4-BE49-F238E27FC236}">
                  <a16:creationId xmlns:a16="http://schemas.microsoft.com/office/drawing/2014/main" id="{0453126D-C0BC-5F4F-8DBD-30CD1FA8A1CD}"/>
                </a:ext>
              </a:extLst>
            </p:cNvPr>
            <p:cNvSpPr txBox="1">
              <a:spLocks noChangeArrowheads="1"/>
            </p:cNvSpPr>
            <p:nvPr/>
          </p:nvSpPr>
          <p:spPr bwMode="auto">
            <a:xfrm>
              <a:off x="3317" y="3527"/>
              <a:ext cx="388" cy="2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Arial" charset="0"/>
                  <a:ea typeface="ＭＳ Ｐゴシック" charset="0"/>
                  <a:cs typeface="+mn-cs"/>
                </a:rPr>
                <a:t>time</a:t>
              </a:r>
              <a:endPar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grpSp>
        <p:nvGrpSpPr>
          <p:cNvPr id="5" name="Group 4">
            <a:extLst>
              <a:ext uri="{FF2B5EF4-FFF2-40B4-BE49-F238E27FC236}">
                <a16:creationId xmlns:a16="http://schemas.microsoft.com/office/drawing/2014/main" id="{4100408E-3418-754E-97D5-873085045522}"/>
              </a:ext>
            </a:extLst>
          </p:cNvPr>
          <p:cNvGrpSpPr/>
          <p:nvPr/>
        </p:nvGrpSpPr>
        <p:grpSpPr>
          <a:xfrm>
            <a:off x="7585075" y="3087640"/>
            <a:ext cx="2509838" cy="438150"/>
            <a:chOff x="7585075" y="3087640"/>
            <a:chExt cx="2509838" cy="438150"/>
          </a:xfrm>
        </p:grpSpPr>
        <p:sp>
          <p:nvSpPr>
            <p:cNvPr id="237" name="Line 21">
              <a:extLst>
                <a:ext uri="{FF2B5EF4-FFF2-40B4-BE49-F238E27FC236}">
                  <a16:creationId xmlns:a16="http://schemas.microsoft.com/office/drawing/2014/main" id="{9884C69B-71B1-0942-8DD7-4BADAC4C58CF}"/>
                </a:ext>
              </a:extLst>
            </p:cNvPr>
            <p:cNvSpPr>
              <a:spLocks noChangeShapeType="1"/>
            </p:cNvSpPr>
            <p:nvPr/>
          </p:nvSpPr>
          <p:spPr bwMode="auto">
            <a:xfrm>
              <a:off x="7589838" y="3087640"/>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22">
              <a:extLst>
                <a:ext uri="{FF2B5EF4-FFF2-40B4-BE49-F238E27FC236}">
                  <a16:creationId xmlns:a16="http://schemas.microsoft.com/office/drawing/2014/main" id="{51BC13AD-02C4-1049-8BE5-DF4431F8416C}"/>
                </a:ext>
              </a:extLst>
            </p:cNvPr>
            <p:cNvSpPr>
              <a:spLocks noChangeShapeType="1"/>
            </p:cNvSpPr>
            <p:nvPr/>
          </p:nvSpPr>
          <p:spPr bwMode="auto">
            <a:xfrm>
              <a:off x="7585075" y="3173365"/>
              <a:ext cx="2505075" cy="3524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C604703D-5DBE-F940-8D53-F844A095856D}"/>
              </a:ext>
            </a:extLst>
          </p:cNvPr>
          <p:cNvGrpSpPr/>
          <p:nvPr/>
        </p:nvGrpSpPr>
        <p:grpSpPr>
          <a:xfrm>
            <a:off x="7558088" y="3697240"/>
            <a:ext cx="2555875" cy="612775"/>
            <a:chOff x="7558088" y="3697240"/>
            <a:chExt cx="2555875" cy="612775"/>
          </a:xfrm>
        </p:grpSpPr>
        <p:sp>
          <p:nvSpPr>
            <p:cNvPr id="239" name="Line 23">
              <a:extLst>
                <a:ext uri="{FF2B5EF4-FFF2-40B4-BE49-F238E27FC236}">
                  <a16:creationId xmlns:a16="http://schemas.microsoft.com/office/drawing/2014/main" id="{4B52376E-4BCD-9A4A-845B-15A59AA4FC46}"/>
                </a:ext>
              </a:extLst>
            </p:cNvPr>
            <p:cNvSpPr>
              <a:spLocks noChangeShapeType="1"/>
            </p:cNvSpPr>
            <p:nvPr/>
          </p:nvSpPr>
          <p:spPr bwMode="auto">
            <a:xfrm flipV="1">
              <a:off x="7585075" y="3697240"/>
              <a:ext cx="2528888" cy="36195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24">
              <a:extLst>
                <a:ext uri="{FF2B5EF4-FFF2-40B4-BE49-F238E27FC236}">
                  <a16:creationId xmlns:a16="http://schemas.microsoft.com/office/drawing/2014/main" id="{645C0ACA-0EDA-5E4A-9046-377D9678C0E7}"/>
                </a:ext>
              </a:extLst>
            </p:cNvPr>
            <p:cNvSpPr>
              <a:spLocks noChangeShapeType="1"/>
            </p:cNvSpPr>
            <p:nvPr/>
          </p:nvSpPr>
          <p:spPr bwMode="auto">
            <a:xfrm flipV="1">
              <a:off x="7558088" y="3957590"/>
              <a:ext cx="2505075" cy="352425"/>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41" name="Text Box 25">
            <a:extLst>
              <a:ext uri="{FF2B5EF4-FFF2-40B4-BE49-F238E27FC236}">
                <a16:creationId xmlns:a16="http://schemas.microsoft.com/office/drawing/2014/main" id="{01076F6F-B790-D24D-9445-FAC03A5C45E4}"/>
              </a:ext>
            </a:extLst>
          </p:cNvPr>
          <p:cNvSpPr txBox="1">
            <a:spLocks noChangeArrowheads="1"/>
          </p:cNvSpPr>
          <p:nvPr/>
        </p:nvSpPr>
        <p:spPr bwMode="auto">
          <a:xfrm rot="408567">
            <a:off x="8589963" y="3059065"/>
            <a:ext cx="1277937"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two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242" name="Text Box 26">
            <a:extLst>
              <a:ext uri="{FF2B5EF4-FFF2-40B4-BE49-F238E27FC236}">
                <a16:creationId xmlns:a16="http://schemas.microsoft.com/office/drawing/2014/main" id="{1B8C0342-7E57-2343-86AD-47B5AB1AA675}"/>
              </a:ext>
            </a:extLst>
          </p:cNvPr>
          <p:cNvSpPr txBox="1">
            <a:spLocks noChangeArrowheads="1"/>
          </p:cNvSpPr>
          <p:nvPr/>
        </p:nvSpPr>
        <p:spPr bwMode="auto">
          <a:xfrm rot="408567">
            <a:off x="8682038" y="4073477"/>
            <a:ext cx="1306512"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four segments</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43" name="Group 27">
            <a:extLst>
              <a:ext uri="{FF2B5EF4-FFF2-40B4-BE49-F238E27FC236}">
                <a16:creationId xmlns:a16="http://schemas.microsoft.com/office/drawing/2014/main" id="{B634F089-4244-B04A-8749-7ACF0E0264A8}"/>
              </a:ext>
            </a:extLst>
          </p:cNvPr>
          <p:cNvGrpSpPr>
            <a:grpSpLocks/>
          </p:cNvGrpSpPr>
          <p:nvPr/>
        </p:nvGrpSpPr>
        <p:grpSpPr bwMode="auto">
          <a:xfrm>
            <a:off x="7580316" y="4092527"/>
            <a:ext cx="2519363" cy="652463"/>
            <a:chOff x="3954" y="2214"/>
            <a:chExt cx="1587" cy="411"/>
          </a:xfrm>
        </p:grpSpPr>
        <p:sp>
          <p:nvSpPr>
            <p:cNvPr id="244" name="Line 28">
              <a:extLst>
                <a:ext uri="{FF2B5EF4-FFF2-40B4-BE49-F238E27FC236}">
                  <a16:creationId xmlns:a16="http://schemas.microsoft.com/office/drawing/2014/main" id="{6F92F39D-0B5B-8944-8B48-2B288C8AA12C}"/>
                </a:ext>
              </a:extLst>
            </p:cNvPr>
            <p:cNvSpPr>
              <a:spLocks noChangeShapeType="1"/>
            </p:cNvSpPr>
            <p:nvPr/>
          </p:nvSpPr>
          <p:spPr bwMode="auto">
            <a:xfrm>
              <a:off x="3963" y="221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5" name="Line 29">
              <a:extLst>
                <a:ext uri="{FF2B5EF4-FFF2-40B4-BE49-F238E27FC236}">
                  <a16:creationId xmlns:a16="http://schemas.microsoft.com/office/drawing/2014/main" id="{C48577E5-7DD4-034F-9CF0-3D303E956AEB}"/>
                </a:ext>
              </a:extLst>
            </p:cNvPr>
            <p:cNvSpPr>
              <a:spLocks noChangeShapeType="1"/>
            </p:cNvSpPr>
            <p:nvPr/>
          </p:nvSpPr>
          <p:spPr bwMode="auto">
            <a:xfrm>
              <a:off x="3954" y="2274"/>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Line 30">
              <a:extLst>
                <a:ext uri="{FF2B5EF4-FFF2-40B4-BE49-F238E27FC236}">
                  <a16:creationId xmlns:a16="http://schemas.microsoft.com/office/drawing/2014/main" id="{B96B9B7F-8E30-7743-AEDD-727B51D6B27C}"/>
                </a:ext>
              </a:extLst>
            </p:cNvPr>
            <p:cNvSpPr>
              <a:spLocks noChangeShapeType="1"/>
            </p:cNvSpPr>
            <p:nvPr/>
          </p:nvSpPr>
          <p:spPr bwMode="auto">
            <a:xfrm>
              <a:off x="3963" y="2340"/>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7" name="Line 31">
              <a:extLst>
                <a:ext uri="{FF2B5EF4-FFF2-40B4-BE49-F238E27FC236}">
                  <a16:creationId xmlns:a16="http://schemas.microsoft.com/office/drawing/2014/main" id="{B83505EC-39A5-D64D-8E5C-39A07A090F7F}"/>
                </a:ext>
              </a:extLst>
            </p:cNvPr>
            <p:cNvSpPr>
              <a:spLocks noChangeShapeType="1"/>
            </p:cNvSpPr>
            <p:nvPr/>
          </p:nvSpPr>
          <p:spPr bwMode="auto">
            <a:xfrm>
              <a:off x="3957" y="2403"/>
              <a:ext cx="1578" cy="222"/>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48" name="Group 32">
            <a:extLst>
              <a:ext uri="{FF2B5EF4-FFF2-40B4-BE49-F238E27FC236}">
                <a16:creationId xmlns:a16="http://schemas.microsoft.com/office/drawing/2014/main" id="{00C5C000-11E9-BE42-9849-B1B7B9E99FE0}"/>
              </a:ext>
            </a:extLst>
          </p:cNvPr>
          <p:cNvGrpSpPr>
            <a:grpSpLocks/>
          </p:cNvGrpSpPr>
          <p:nvPr/>
        </p:nvGrpSpPr>
        <p:grpSpPr bwMode="auto">
          <a:xfrm flipV="1">
            <a:off x="7866063" y="4473527"/>
            <a:ext cx="2228850" cy="604838"/>
            <a:chOff x="3954" y="2214"/>
            <a:chExt cx="1587" cy="411"/>
          </a:xfrm>
        </p:grpSpPr>
        <p:sp>
          <p:nvSpPr>
            <p:cNvPr id="249" name="Line 33">
              <a:extLst>
                <a:ext uri="{FF2B5EF4-FFF2-40B4-BE49-F238E27FC236}">
                  <a16:creationId xmlns:a16="http://schemas.microsoft.com/office/drawing/2014/main" id="{4332886D-58A3-5C48-9DD4-0435A9D316B6}"/>
                </a:ext>
              </a:extLst>
            </p:cNvPr>
            <p:cNvSpPr>
              <a:spLocks noChangeShapeType="1"/>
            </p:cNvSpPr>
            <p:nvPr/>
          </p:nvSpPr>
          <p:spPr bwMode="auto">
            <a:xfrm>
              <a:off x="3963" y="2214"/>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Line 34">
              <a:extLst>
                <a:ext uri="{FF2B5EF4-FFF2-40B4-BE49-F238E27FC236}">
                  <a16:creationId xmlns:a16="http://schemas.microsoft.com/office/drawing/2014/main" id="{C0026D13-F3ED-354E-AB62-DED685C67E13}"/>
                </a:ext>
              </a:extLst>
            </p:cNvPr>
            <p:cNvSpPr>
              <a:spLocks noChangeShapeType="1"/>
            </p:cNvSpPr>
            <p:nvPr/>
          </p:nvSpPr>
          <p:spPr bwMode="auto">
            <a:xfrm>
              <a:off x="3954" y="2274"/>
              <a:ext cx="1578" cy="220"/>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1" name="Line 35">
              <a:extLst>
                <a:ext uri="{FF2B5EF4-FFF2-40B4-BE49-F238E27FC236}">
                  <a16:creationId xmlns:a16="http://schemas.microsoft.com/office/drawing/2014/main" id="{36EDBC83-2FCD-4D49-9A45-B0773BAEE370}"/>
                </a:ext>
              </a:extLst>
            </p:cNvPr>
            <p:cNvSpPr>
              <a:spLocks noChangeShapeType="1"/>
            </p:cNvSpPr>
            <p:nvPr/>
          </p:nvSpPr>
          <p:spPr bwMode="auto">
            <a:xfrm>
              <a:off x="3963" y="2340"/>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Line 36">
              <a:extLst>
                <a:ext uri="{FF2B5EF4-FFF2-40B4-BE49-F238E27FC236}">
                  <a16:creationId xmlns:a16="http://schemas.microsoft.com/office/drawing/2014/main" id="{8BA1B8D7-7D1E-2947-8988-7C4595578CA6}"/>
                </a:ext>
              </a:extLst>
            </p:cNvPr>
            <p:cNvSpPr>
              <a:spLocks noChangeShapeType="1"/>
            </p:cNvSpPr>
            <p:nvPr/>
          </p:nvSpPr>
          <p:spPr bwMode="auto">
            <a:xfrm>
              <a:off x="3957" y="2403"/>
              <a:ext cx="1578" cy="222"/>
            </a:xfrm>
            <a:prstGeom prst="line">
              <a:avLst/>
            </a:prstGeom>
            <a:noFill/>
            <a:ln w="28575">
              <a:solidFill>
                <a:srgbClr val="3333CC"/>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53" name="Group 43">
            <a:extLst>
              <a:ext uri="{FF2B5EF4-FFF2-40B4-BE49-F238E27FC236}">
                <a16:creationId xmlns:a16="http://schemas.microsoft.com/office/drawing/2014/main" id="{D0982D30-E871-F344-B80E-157861960777}"/>
              </a:ext>
            </a:extLst>
          </p:cNvPr>
          <p:cNvGrpSpPr>
            <a:grpSpLocks/>
          </p:cNvGrpSpPr>
          <p:nvPr/>
        </p:nvGrpSpPr>
        <p:grpSpPr bwMode="auto">
          <a:xfrm>
            <a:off x="7142163" y="1492202"/>
            <a:ext cx="654050" cy="601663"/>
            <a:chOff x="-44" y="1473"/>
            <a:chExt cx="981" cy="1105"/>
          </a:xfrm>
        </p:grpSpPr>
        <p:pic>
          <p:nvPicPr>
            <p:cNvPr id="254" name="Picture 44" descr="desktop_computer_stylized_medium">
              <a:extLst>
                <a:ext uri="{FF2B5EF4-FFF2-40B4-BE49-F238E27FC236}">
                  <a16:creationId xmlns:a16="http://schemas.microsoft.com/office/drawing/2014/main" id="{0C5F9445-24EE-C948-8E49-3FEF71FC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5" name="Freeform 45">
              <a:extLst>
                <a:ext uri="{FF2B5EF4-FFF2-40B4-BE49-F238E27FC236}">
                  <a16:creationId xmlns:a16="http://schemas.microsoft.com/office/drawing/2014/main" id="{568D3F7F-13C8-1742-BB47-FC4C8107BA4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6" name="Group 46">
            <a:extLst>
              <a:ext uri="{FF2B5EF4-FFF2-40B4-BE49-F238E27FC236}">
                <a16:creationId xmlns:a16="http://schemas.microsoft.com/office/drawing/2014/main" id="{514EF769-BED4-DE47-BE55-0913ABFB155D}"/>
              </a:ext>
            </a:extLst>
          </p:cNvPr>
          <p:cNvGrpSpPr>
            <a:grpSpLocks/>
          </p:cNvGrpSpPr>
          <p:nvPr/>
        </p:nvGrpSpPr>
        <p:grpSpPr bwMode="auto">
          <a:xfrm>
            <a:off x="9877425" y="1506490"/>
            <a:ext cx="382588" cy="547687"/>
            <a:chOff x="4140" y="429"/>
            <a:chExt cx="1425" cy="2396"/>
          </a:xfrm>
        </p:grpSpPr>
        <p:sp>
          <p:nvSpPr>
            <p:cNvPr id="257" name="Freeform 47">
              <a:extLst>
                <a:ext uri="{FF2B5EF4-FFF2-40B4-BE49-F238E27FC236}">
                  <a16:creationId xmlns:a16="http://schemas.microsoft.com/office/drawing/2014/main" id="{9A7FEAB4-C4F3-E042-96AB-2FC0D99EA40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Rectangle 48">
              <a:extLst>
                <a:ext uri="{FF2B5EF4-FFF2-40B4-BE49-F238E27FC236}">
                  <a16:creationId xmlns:a16="http://schemas.microsoft.com/office/drawing/2014/main" id="{0E59C13E-BE84-BA48-8D46-C29C0270384D}"/>
                </a:ext>
              </a:extLst>
            </p:cNvPr>
            <p:cNvSpPr>
              <a:spLocks noChangeArrowheads="1"/>
            </p:cNvSpPr>
            <p:nvPr/>
          </p:nvSpPr>
          <p:spPr bwMode="auto">
            <a:xfrm>
              <a:off x="4205" y="429"/>
              <a:ext cx="1047"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9" name="Freeform 49">
              <a:extLst>
                <a:ext uri="{FF2B5EF4-FFF2-40B4-BE49-F238E27FC236}">
                  <a16:creationId xmlns:a16="http://schemas.microsoft.com/office/drawing/2014/main" id="{CF502E49-4DFE-2340-8749-43933F8387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0" name="Freeform 50">
              <a:extLst>
                <a:ext uri="{FF2B5EF4-FFF2-40B4-BE49-F238E27FC236}">
                  <a16:creationId xmlns:a16="http://schemas.microsoft.com/office/drawing/2014/main" id="{C8ED811D-DAEF-B141-A80E-204FE9D19196}"/>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1" name="Rectangle 51">
              <a:extLst>
                <a:ext uri="{FF2B5EF4-FFF2-40B4-BE49-F238E27FC236}">
                  <a16:creationId xmlns:a16="http://schemas.microsoft.com/office/drawing/2014/main" id="{E540E7B8-30E6-B846-823A-6925D9600320}"/>
                </a:ext>
              </a:extLst>
            </p:cNvPr>
            <p:cNvSpPr>
              <a:spLocks noChangeArrowheads="1"/>
            </p:cNvSpPr>
            <p:nvPr/>
          </p:nvSpPr>
          <p:spPr bwMode="auto">
            <a:xfrm>
              <a:off x="4211" y="693"/>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2" name="Group 52">
              <a:extLst>
                <a:ext uri="{FF2B5EF4-FFF2-40B4-BE49-F238E27FC236}">
                  <a16:creationId xmlns:a16="http://schemas.microsoft.com/office/drawing/2014/main" id="{DE3F2659-D2D6-6C4C-9DF4-EEDFBE720D96}"/>
                </a:ext>
              </a:extLst>
            </p:cNvPr>
            <p:cNvGrpSpPr>
              <a:grpSpLocks/>
            </p:cNvGrpSpPr>
            <p:nvPr/>
          </p:nvGrpSpPr>
          <p:grpSpPr bwMode="auto">
            <a:xfrm>
              <a:off x="4749" y="668"/>
              <a:ext cx="581" cy="145"/>
              <a:chOff x="614" y="2568"/>
              <a:chExt cx="725" cy="139"/>
            </a:xfrm>
          </p:grpSpPr>
          <p:sp>
            <p:nvSpPr>
              <p:cNvPr id="287" name="AutoShape 53">
                <a:extLst>
                  <a:ext uri="{FF2B5EF4-FFF2-40B4-BE49-F238E27FC236}">
                    <a16:creationId xmlns:a16="http://schemas.microsoft.com/office/drawing/2014/main" id="{0ABA0FE6-EF08-7D42-838B-AEB8F187397A}"/>
                  </a:ext>
                </a:extLst>
              </p:cNvPr>
              <p:cNvSpPr>
                <a:spLocks noChangeArrowheads="1"/>
              </p:cNvSpPr>
              <p:nvPr/>
            </p:nvSpPr>
            <p:spPr bwMode="auto">
              <a:xfrm>
                <a:off x="614" y="2565"/>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8" name="AutoShape 54">
                <a:extLst>
                  <a:ext uri="{FF2B5EF4-FFF2-40B4-BE49-F238E27FC236}">
                    <a16:creationId xmlns:a16="http://schemas.microsoft.com/office/drawing/2014/main" id="{AD5B052B-FFFB-424E-B4B9-AC7809F4BBB1}"/>
                  </a:ext>
                </a:extLst>
              </p:cNvPr>
              <p:cNvSpPr>
                <a:spLocks noChangeArrowheads="1"/>
              </p:cNvSpPr>
              <p:nvPr/>
            </p:nvSpPr>
            <p:spPr bwMode="auto">
              <a:xfrm>
                <a:off x="629" y="2579"/>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3" name="Rectangle 55">
              <a:extLst>
                <a:ext uri="{FF2B5EF4-FFF2-40B4-BE49-F238E27FC236}">
                  <a16:creationId xmlns:a16="http://schemas.microsoft.com/office/drawing/2014/main" id="{E9301038-767E-E14B-8FDB-B55EE9CA10CE}"/>
                </a:ext>
              </a:extLst>
            </p:cNvPr>
            <p:cNvSpPr>
              <a:spLocks noChangeArrowheads="1"/>
            </p:cNvSpPr>
            <p:nvPr/>
          </p:nvSpPr>
          <p:spPr bwMode="auto">
            <a:xfrm>
              <a:off x="4223" y="1019"/>
              <a:ext cx="597"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4" name="Group 56">
              <a:extLst>
                <a:ext uri="{FF2B5EF4-FFF2-40B4-BE49-F238E27FC236}">
                  <a16:creationId xmlns:a16="http://schemas.microsoft.com/office/drawing/2014/main" id="{2654E7B8-586D-8C4D-A5CD-CC6977E9551F}"/>
                </a:ext>
              </a:extLst>
            </p:cNvPr>
            <p:cNvGrpSpPr>
              <a:grpSpLocks/>
            </p:cNvGrpSpPr>
            <p:nvPr/>
          </p:nvGrpSpPr>
          <p:grpSpPr bwMode="auto">
            <a:xfrm>
              <a:off x="4747" y="994"/>
              <a:ext cx="581" cy="134"/>
              <a:chOff x="614" y="2568"/>
              <a:chExt cx="725" cy="139"/>
            </a:xfrm>
          </p:grpSpPr>
          <p:sp>
            <p:nvSpPr>
              <p:cNvPr id="285" name="AutoShape 57">
                <a:extLst>
                  <a:ext uri="{FF2B5EF4-FFF2-40B4-BE49-F238E27FC236}">
                    <a16:creationId xmlns:a16="http://schemas.microsoft.com/office/drawing/2014/main" id="{4E195FC5-FC94-1542-9BBD-0BDFF1D5CB13}"/>
                  </a:ext>
                </a:extLst>
              </p:cNvPr>
              <p:cNvSpPr>
                <a:spLocks noChangeArrowheads="1"/>
              </p:cNvSpPr>
              <p:nvPr/>
            </p:nvSpPr>
            <p:spPr bwMode="auto">
              <a:xfrm>
                <a:off x="617" y="2565"/>
                <a:ext cx="723" cy="14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6" name="AutoShape 58">
                <a:extLst>
                  <a:ext uri="{FF2B5EF4-FFF2-40B4-BE49-F238E27FC236}">
                    <a16:creationId xmlns:a16="http://schemas.microsoft.com/office/drawing/2014/main" id="{7E2D9C3B-E255-964C-9508-E66C9FF597CE}"/>
                  </a:ext>
                </a:extLst>
              </p:cNvPr>
              <p:cNvSpPr>
                <a:spLocks noChangeArrowheads="1"/>
              </p:cNvSpPr>
              <p:nvPr/>
            </p:nvSpPr>
            <p:spPr bwMode="auto">
              <a:xfrm>
                <a:off x="631" y="2580"/>
                <a:ext cx="694" cy="11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5" name="Rectangle 59">
              <a:extLst>
                <a:ext uri="{FF2B5EF4-FFF2-40B4-BE49-F238E27FC236}">
                  <a16:creationId xmlns:a16="http://schemas.microsoft.com/office/drawing/2014/main" id="{0D35C755-AFBC-C143-94D5-E34C8F255668}"/>
                </a:ext>
              </a:extLst>
            </p:cNvPr>
            <p:cNvSpPr>
              <a:spLocks noChangeArrowheads="1"/>
            </p:cNvSpPr>
            <p:nvPr/>
          </p:nvSpPr>
          <p:spPr bwMode="auto">
            <a:xfrm>
              <a:off x="4217" y="1360"/>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60">
              <a:extLst>
                <a:ext uri="{FF2B5EF4-FFF2-40B4-BE49-F238E27FC236}">
                  <a16:creationId xmlns:a16="http://schemas.microsoft.com/office/drawing/2014/main" id="{8990E763-A8F8-E645-8A01-F6B16D853137}"/>
                </a:ext>
              </a:extLst>
            </p:cNvPr>
            <p:cNvSpPr>
              <a:spLocks noChangeArrowheads="1"/>
            </p:cNvSpPr>
            <p:nvPr/>
          </p:nvSpPr>
          <p:spPr bwMode="auto">
            <a:xfrm>
              <a:off x="4229" y="1658"/>
              <a:ext cx="597"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67" name="Group 61">
              <a:extLst>
                <a:ext uri="{FF2B5EF4-FFF2-40B4-BE49-F238E27FC236}">
                  <a16:creationId xmlns:a16="http://schemas.microsoft.com/office/drawing/2014/main" id="{6F65B17F-5946-9A47-9972-2B907C05984E}"/>
                </a:ext>
              </a:extLst>
            </p:cNvPr>
            <p:cNvGrpSpPr>
              <a:grpSpLocks/>
            </p:cNvGrpSpPr>
            <p:nvPr/>
          </p:nvGrpSpPr>
          <p:grpSpPr bwMode="auto">
            <a:xfrm>
              <a:off x="4735" y="1627"/>
              <a:ext cx="582" cy="151"/>
              <a:chOff x="614" y="2568"/>
              <a:chExt cx="725" cy="139"/>
            </a:xfrm>
          </p:grpSpPr>
          <p:sp>
            <p:nvSpPr>
              <p:cNvPr id="283" name="AutoShape 62">
                <a:extLst>
                  <a:ext uri="{FF2B5EF4-FFF2-40B4-BE49-F238E27FC236}">
                    <a16:creationId xmlns:a16="http://schemas.microsoft.com/office/drawing/2014/main" id="{F08D8399-0C1A-1847-A17B-5B4FDBE7FAAE}"/>
                  </a:ext>
                </a:extLst>
              </p:cNvPr>
              <p:cNvSpPr>
                <a:spLocks noChangeArrowheads="1"/>
              </p:cNvSpPr>
              <p:nvPr/>
            </p:nvSpPr>
            <p:spPr bwMode="auto">
              <a:xfrm>
                <a:off x="617" y="2571"/>
                <a:ext cx="722" cy="134"/>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AutoShape 63">
                <a:extLst>
                  <a:ext uri="{FF2B5EF4-FFF2-40B4-BE49-F238E27FC236}">
                    <a16:creationId xmlns:a16="http://schemas.microsoft.com/office/drawing/2014/main" id="{99FEA9D9-F58C-C34F-AA76-A96DFE0CE70A}"/>
                  </a:ext>
                </a:extLst>
              </p:cNvPr>
              <p:cNvSpPr>
                <a:spLocks noChangeArrowheads="1"/>
              </p:cNvSpPr>
              <p:nvPr/>
            </p:nvSpPr>
            <p:spPr bwMode="auto">
              <a:xfrm>
                <a:off x="631" y="2584"/>
                <a:ext cx="692"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68" name="Freeform 64">
              <a:extLst>
                <a:ext uri="{FF2B5EF4-FFF2-40B4-BE49-F238E27FC236}">
                  <a16:creationId xmlns:a16="http://schemas.microsoft.com/office/drawing/2014/main" id="{76F83DEB-6CB2-5740-875B-1B89844BE263}"/>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9" name="Group 65">
              <a:extLst>
                <a:ext uri="{FF2B5EF4-FFF2-40B4-BE49-F238E27FC236}">
                  <a16:creationId xmlns:a16="http://schemas.microsoft.com/office/drawing/2014/main" id="{7398C74D-4650-204D-91E2-CBB3BD641926}"/>
                </a:ext>
              </a:extLst>
            </p:cNvPr>
            <p:cNvGrpSpPr>
              <a:grpSpLocks/>
            </p:cNvGrpSpPr>
            <p:nvPr/>
          </p:nvGrpSpPr>
          <p:grpSpPr bwMode="auto">
            <a:xfrm>
              <a:off x="4739" y="1327"/>
              <a:ext cx="582" cy="139"/>
              <a:chOff x="614" y="2568"/>
              <a:chExt cx="725" cy="139"/>
            </a:xfrm>
          </p:grpSpPr>
          <p:sp>
            <p:nvSpPr>
              <p:cNvPr id="281" name="AutoShape 66">
                <a:extLst>
                  <a:ext uri="{FF2B5EF4-FFF2-40B4-BE49-F238E27FC236}">
                    <a16:creationId xmlns:a16="http://schemas.microsoft.com/office/drawing/2014/main" id="{039023CA-977C-5946-9E46-D41AFAF2B198}"/>
                  </a:ext>
                </a:extLst>
              </p:cNvPr>
              <p:cNvSpPr>
                <a:spLocks noChangeArrowheads="1"/>
              </p:cNvSpPr>
              <p:nvPr/>
            </p:nvSpPr>
            <p:spPr bwMode="auto">
              <a:xfrm>
                <a:off x="612" y="2566"/>
                <a:ext cx="729"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AutoShape 67">
                <a:extLst>
                  <a:ext uri="{FF2B5EF4-FFF2-40B4-BE49-F238E27FC236}">
                    <a16:creationId xmlns:a16="http://schemas.microsoft.com/office/drawing/2014/main" id="{A95F4972-A071-D241-8DB3-965104C3EDEE}"/>
                  </a:ext>
                </a:extLst>
              </p:cNvPr>
              <p:cNvSpPr>
                <a:spLocks noChangeArrowheads="1"/>
              </p:cNvSpPr>
              <p:nvPr/>
            </p:nvSpPr>
            <p:spPr bwMode="auto">
              <a:xfrm>
                <a:off x="626" y="2580"/>
                <a:ext cx="700"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70" name="Rectangle 68">
              <a:extLst>
                <a:ext uri="{FF2B5EF4-FFF2-40B4-BE49-F238E27FC236}">
                  <a16:creationId xmlns:a16="http://schemas.microsoft.com/office/drawing/2014/main" id="{87EA3775-452B-1C4A-BCB4-1F82D746EBF2}"/>
                </a:ext>
              </a:extLst>
            </p:cNvPr>
            <p:cNvSpPr>
              <a:spLocks noChangeArrowheads="1"/>
            </p:cNvSpPr>
            <p:nvPr/>
          </p:nvSpPr>
          <p:spPr bwMode="auto">
            <a:xfrm>
              <a:off x="5252" y="429"/>
              <a:ext cx="65"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1" name="Freeform 69">
              <a:extLst>
                <a:ext uri="{FF2B5EF4-FFF2-40B4-BE49-F238E27FC236}">
                  <a16:creationId xmlns:a16="http://schemas.microsoft.com/office/drawing/2014/main" id="{45913A8B-722F-4340-A919-72B4EE032AF2}"/>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2" name="Freeform 70">
              <a:extLst>
                <a:ext uri="{FF2B5EF4-FFF2-40B4-BE49-F238E27FC236}">
                  <a16:creationId xmlns:a16="http://schemas.microsoft.com/office/drawing/2014/main" id="{2676EFF8-49E0-8440-A1AD-B54B20D4F45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Oval 71">
              <a:extLst>
                <a:ext uri="{FF2B5EF4-FFF2-40B4-BE49-F238E27FC236}">
                  <a16:creationId xmlns:a16="http://schemas.microsoft.com/office/drawing/2014/main" id="{1F85A707-5AE3-F64D-94EF-B9C82DB6D43A}"/>
                </a:ext>
              </a:extLst>
            </p:cNvPr>
            <p:cNvSpPr>
              <a:spLocks noChangeArrowheads="1"/>
            </p:cNvSpPr>
            <p:nvPr/>
          </p:nvSpPr>
          <p:spPr bwMode="auto">
            <a:xfrm>
              <a:off x="5518" y="2610"/>
              <a:ext cx="47"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4" name="Freeform 72">
              <a:extLst>
                <a:ext uri="{FF2B5EF4-FFF2-40B4-BE49-F238E27FC236}">
                  <a16:creationId xmlns:a16="http://schemas.microsoft.com/office/drawing/2014/main" id="{CAAAAF2D-30B7-D84B-BF96-1507DDCB2A1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5" name="AutoShape 73">
              <a:extLst>
                <a:ext uri="{FF2B5EF4-FFF2-40B4-BE49-F238E27FC236}">
                  <a16:creationId xmlns:a16="http://schemas.microsoft.com/office/drawing/2014/main" id="{BA3EE2C3-2176-8A45-B380-5804587A3840}"/>
                </a:ext>
              </a:extLst>
            </p:cNvPr>
            <p:cNvSpPr>
              <a:spLocks noChangeArrowheads="1"/>
            </p:cNvSpPr>
            <p:nvPr/>
          </p:nvSpPr>
          <p:spPr bwMode="auto">
            <a:xfrm>
              <a:off x="4140" y="2679"/>
              <a:ext cx="1200"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AutoShape 74">
              <a:extLst>
                <a:ext uri="{FF2B5EF4-FFF2-40B4-BE49-F238E27FC236}">
                  <a16:creationId xmlns:a16="http://schemas.microsoft.com/office/drawing/2014/main" id="{08D47FAF-BF1B-1F44-985D-760303B47B3A}"/>
                </a:ext>
              </a:extLst>
            </p:cNvPr>
            <p:cNvSpPr>
              <a:spLocks noChangeArrowheads="1"/>
            </p:cNvSpPr>
            <p:nvPr/>
          </p:nvSpPr>
          <p:spPr bwMode="auto">
            <a:xfrm>
              <a:off x="4205" y="2714"/>
              <a:ext cx="1070" cy="76"/>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Oval 75">
              <a:extLst>
                <a:ext uri="{FF2B5EF4-FFF2-40B4-BE49-F238E27FC236}">
                  <a16:creationId xmlns:a16="http://schemas.microsoft.com/office/drawing/2014/main" id="{AF962D89-4DC3-CB40-AD48-4E975B0F2900}"/>
                </a:ext>
              </a:extLst>
            </p:cNvPr>
            <p:cNvSpPr>
              <a:spLocks noChangeArrowheads="1"/>
            </p:cNvSpPr>
            <p:nvPr/>
          </p:nvSpPr>
          <p:spPr bwMode="auto">
            <a:xfrm>
              <a:off x="4306" y="2381"/>
              <a:ext cx="160"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Oval 76">
              <a:extLst>
                <a:ext uri="{FF2B5EF4-FFF2-40B4-BE49-F238E27FC236}">
                  <a16:creationId xmlns:a16="http://schemas.microsoft.com/office/drawing/2014/main" id="{BA8014D1-6702-5849-87C3-1AE05DDF6085}"/>
                </a:ext>
              </a:extLst>
            </p:cNvPr>
            <p:cNvSpPr>
              <a:spLocks noChangeArrowheads="1"/>
            </p:cNvSpPr>
            <p:nvPr/>
          </p:nvSpPr>
          <p:spPr bwMode="auto">
            <a:xfrm>
              <a:off x="4489" y="2387"/>
              <a:ext cx="160" cy="139"/>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79" name="Oval 77">
              <a:extLst>
                <a:ext uri="{FF2B5EF4-FFF2-40B4-BE49-F238E27FC236}">
                  <a16:creationId xmlns:a16="http://schemas.microsoft.com/office/drawing/2014/main" id="{3083C069-59B7-F047-91ED-17672B32B7F3}"/>
                </a:ext>
              </a:extLst>
            </p:cNvPr>
            <p:cNvSpPr>
              <a:spLocks noChangeArrowheads="1"/>
            </p:cNvSpPr>
            <p:nvPr/>
          </p:nvSpPr>
          <p:spPr bwMode="auto">
            <a:xfrm>
              <a:off x="4660" y="2381"/>
              <a:ext cx="160" cy="139"/>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8">
              <a:extLst>
                <a:ext uri="{FF2B5EF4-FFF2-40B4-BE49-F238E27FC236}">
                  <a16:creationId xmlns:a16="http://schemas.microsoft.com/office/drawing/2014/main" id="{A0E616B9-1439-8B49-B42F-245B61F69E59}"/>
                </a:ext>
              </a:extLst>
            </p:cNvPr>
            <p:cNvSpPr>
              <a:spLocks noChangeArrowheads="1"/>
            </p:cNvSpPr>
            <p:nvPr/>
          </p:nvSpPr>
          <p:spPr bwMode="auto">
            <a:xfrm>
              <a:off x="5062" y="1832"/>
              <a:ext cx="83" cy="764"/>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3" name="Rectangle 3">
            <a:extLst>
              <a:ext uri="{FF2B5EF4-FFF2-40B4-BE49-F238E27FC236}">
                <a16:creationId xmlns:a16="http://schemas.microsoft.com/office/drawing/2014/main" id="{E8DFB3C6-E718-DE4A-87C1-CF7178F7C295}"/>
              </a:ext>
            </a:extLst>
          </p:cNvPr>
          <p:cNvSpPr txBox="1">
            <a:spLocks noChangeArrowheads="1"/>
          </p:cNvSpPr>
          <p:nvPr/>
        </p:nvSpPr>
        <p:spPr>
          <a:xfrm>
            <a:off x="1168400" y="4597399"/>
            <a:ext cx="5118100" cy="190500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marR="0" lvl="0" indent="-263525"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summary: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initial rate is slow, but ramps up exponentially fast</a:t>
            </a:r>
          </a:p>
        </p:txBody>
      </p:sp>
      <p:sp>
        <p:nvSpPr>
          <p:cNvPr id="74" name="Slide Number Placeholder 2">
            <a:extLst>
              <a:ext uri="{FF2B5EF4-FFF2-40B4-BE49-F238E27FC236}">
                <a16:creationId xmlns:a16="http://schemas.microsoft.com/office/drawing/2014/main" id="{E6BF77EC-AB9F-944C-99D2-21B2DB400DB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318527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6"/>
                                        </p:tgtEl>
                                        <p:attrNameLst>
                                          <p:attrName>style.visibility</p:attrName>
                                        </p:attrNameLst>
                                      </p:cBhvr>
                                      <p:to>
                                        <p:strVal val="visible"/>
                                      </p:to>
                                    </p:set>
                                    <p:animEffect transition="in" filter="dissolve">
                                      <p:cBhvr>
                                        <p:cTn id="10" dur="500"/>
                                        <p:tgtEl>
                                          <p:spTgt spid="226"/>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33"/>
                                        </p:tgtEl>
                                        <p:attrNameLst>
                                          <p:attrName>style.visibility</p:attrName>
                                        </p:attrNameLst>
                                      </p:cBhvr>
                                      <p:to>
                                        <p:strVal val="visible"/>
                                      </p:to>
                                    </p:set>
                                    <p:animEffect transition="in" filter="wipe(right)">
                                      <p:cBhvr>
                                        <p:cTn id="14" dur="500"/>
                                        <p:tgtEl>
                                          <p:spTgt spid="233"/>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41"/>
                                        </p:tgtEl>
                                        <p:attrNameLst>
                                          <p:attrName>style.visibility</p:attrName>
                                        </p:attrNameLst>
                                      </p:cBhvr>
                                      <p:to>
                                        <p:strVal val="visible"/>
                                      </p:to>
                                    </p:set>
                                    <p:animEffect transition="in" filter="dissolve">
                                      <p:cBhvr>
                                        <p:cTn id="26" dur="500"/>
                                        <p:tgtEl>
                                          <p:spTgt spid="241"/>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243"/>
                                        </p:tgtEl>
                                        <p:attrNameLst>
                                          <p:attrName>style.visibility</p:attrName>
                                        </p:attrNameLst>
                                      </p:cBhvr>
                                      <p:to>
                                        <p:strVal val="visible"/>
                                      </p:to>
                                    </p:set>
                                    <p:animEffect transition="in" filter="wipe(left)">
                                      <p:cBhvr>
                                        <p:cTn id="34" dur="500"/>
                                        <p:tgtEl>
                                          <p:spTgt spid="24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42"/>
                                        </p:tgtEl>
                                        <p:attrNameLst>
                                          <p:attrName>style.visibility</p:attrName>
                                        </p:attrNameLst>
                                      </p:cBhvr>
                                      <p:to>
                                        <p:strVal val="visible"/>
                                      </p:to>
                                    </p:set>
                                    <p:animEffect transition="in" filter="dissolve">
                                      <p:cBhvr>
                                        <p:cTn id="37" dur="500"/>
                                        <p:tgtEl>
                                          <p:spTgt spid="242"/>
                                        </p:tgtEl>
                                      </p:cBhvr>
                                    </p:animEffect>
                                  </p:childTnLst>
                                </p:cTn>
                              </p:par>
                            </p:childTnLst>
                          </p:cTn>
                        </p:par>
                        <p:par>
                          <p:cTn id="38" fill="hold">
                            <p:stCondLst>
                              <p:cond delay="1500"/>
                            </p:stCondLst>
                            <p:childTnLst>
                              <p:par>
                                <p:cTn id="39" presetID="22" presetClass="entr" presetSubtype="2" fill="hold" nodeType="afterEffect">
                                  <p:stCondLst>
                                    <p:cond delay="0"/>
                                  </p:stCondLst>
                                  <p:childTnLst>
                                    <p:set>
                                      <p:cBhvr>
                                        <p:cTn id="40" dur="1" fill="hold">
                                          <p:stCondLst>
                                            <p:cond delay="0"/>
                                          </p:stCondLst>
                                        </p:cTn>
                                        <p:tgtEl>
                                          <p:spTgt spid="248"/>
                                        </p:tgtEl>
                                        <p:attrNameLst>
                                          <p:attrName>style.visibility</p:attrName>
                                        </p:attrNameLst>
                                      </p:cBhvr>
                                      <p:to>
                                        <p:strVal val="visible"/>
                                      </p:to>
                                    </p:set>
                                    <p:animEffect transition="in" filter="wipe(right)">
                                      <p:cBhvr>
                                        <p:cTn id="41" dur="500"/>
                                        <p:tgtEl>
                                          <p:spTgt spid="24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dissolve">
                                      <p:cBhvr>
                                        <p:cTn id="4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6" grpId="0"/>
      <p:bldP spid="233" grpId="0" animBg="1"/>
      <p:bldP spid="241" grpId="0"/>
      <p:bldP spid="242" grpId="0"/>
      <p:bldP spid="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D5C8-D4D0-4720-B70C-D03361A39B7F}"/>
              </a:ext>
            </a:extLst>
          </p:cNvPr>
          <p:cNvSpPr>
            <a:spLocks noGrp="1"/>
          </p:cNvSpPr>
          <p:nvPr>
            <p:ph type="title"/>
          </p:nvPr>
        </p:nvSpPr>
        <p:spPr/>
        <p:txBody>
          <a:bodyPr/>
          <a:lstStyle/>
          <a:p>
            <a:r>
              <a:rPr lang="en-US" dirty="0"/>
              <a:t>TCP Slow Start</a:t>
            </a:r>
          </a:p>
        </p:txBody>
      </p:sp>
      <p:sp>
        <p:nvSpPr>
          <p:cNvPr id="5" name="Slide Number Placeholder 4">
            <a:extLst>
              <a:ext uri="{FF2B5EF4-FFF2-40B4-BE49-F238E27FC236}">
                <a16:creationId xmlns:a16="http://schemas.microsoft.com/office/drawing/2014/main" id="{040D8910-552E-44A9-800E-9265976284AF}"/>
              </a:ext>
            </a:extLst>
          </p:cNvPr>
          <p:cNvSpPr>
            <a:spLocks noGrp="1"/>
          </p:cNvSpPr>
          <p:nvPr>
            <p:ph type="sldNum" sz="quarter" idx="4"/>
          </p:nvPr>
        </p:nvSpPr>
        <p:spPr/>
        <p:txBody>
          <a:bodyPr/>
          <a:lstStyle/>
          <a:p>
            <a:r>
              <a:rPr lang="en-US"/>
              <a:t>Transport Layer: 3-</a:t>
            </a:r>
            <a:fld id="{C4204591-24BD-A542-B9D5-F8D8A88D2FEE}" type="slidenum">
              <a:rPr lang="en-US" smtClean="0"/>
              <a:pPr/>
              <a:t>22</a:t>
            </a:fld>
            <a:endParaRPr lang="en-US" dirty="0"/>
          </a:p>
        </p:txBody>
      </p:sp>
      <p:sp>
        <p:nvSpPr>
          <p:cNvPr id="6" name="Rectangle 3">
            <a:extLst>
              <a:ext uri="{FF2B5EF4-FFF2-40B4-BE49-F238E27FC236}">
                <a16:creationId xmlns:a16="http://schemas.microsoft.com/office/drawing/2014/main" id="{A24D6E05-23CC-4E9C-AEFA-C1296C26F3B7}"/>
              </a:ext>
            </a:extLst>
          </p:cNvPr>
          <p:cNvSpPr>
            <a:spLocks noGrp="1" noChangeArrowheads="1"/>
          </p:cNvSpPr>
          <p:nvPr>
            <p:ph sz="half" idx="1"/>
          </p:nvPr>
        </p:nvSpPr>
        <p:spPr>
          <a:xfrm>
            <a:off x="838200" y="1825625"/>
            <a:ext cx="10515600" cy="4351338"/>
          </a:xfrm>
        </p:spPr>
        <p:txBody>
          <a:bodyPr/>
          <a:lstStyle/>
          <a:p>
            <a:pPr>
              <a:buFont typeface="Wingdings" charset="2"/>
              <a:buChar char="§"/>
              <a:defRPr/>
            </a:pPr>
            <a:r>
              <a:rPr lang="en-US" sz="3200" dirty="0">
                <a:ea typeface="ＭＳ Ｐゴシック" charset="0"/>
                <a:cs typeface="+mn-cs"/>
              </a:rPr>
              <a:t>loss indicated by timeout:</a:t>
            </a:r>
          </a:p>
          <a:p>
            <a:pPr lvl="1">
              <a:buFont typeface="Arial"/>
              <a:buChar char="•"/>
              <a:defRPr/>
            </a:pPr>
            <a:r>
              <a:rPr lang="en-US" sz="2800" b="1" dirty="0" err="1">
                <a:latin typeface="Courier New" charset="0"/>
                <a:ea typeface="ＭＳ Ｐゴシック" charset="0"/>
              </a:rPr>
              <a:t>cwnd</a:t>
            </a:r>
            <a:r>
              <a:rPr lang="en-US" sz="2800" dirty="0">
                <a:ea typeface="ＭＳ Ｐゴシック" charset="0"/>
              </a:rPr>
              <a:t> set to 1 MSS; </a:t>
            </a:r>
          </a:p>
          <a:p>
            <a:pPr lvl="1">
              <a:buFont typeface="Arial"/>
              <a:buChar char="•"/>
              <a:defRPr/>
            </a:pPr>
            <a:r>
              <a:rPr lang="en-US" sz="2800" dirty="0">
                <a:ea typeface="ＭＳ Ｐゴシック" charset="0"/>
              </a:rPr>
              <a:t>window then grows exponentially (as in slow start) to threshold, then grows linearly</a:t>
            </a:r>
          </a:p>
          <a:p>
            <a:pPr lvl="1">
              <a:buFont typeface="Arial"/>
              <a:buChar char="•"/>
              <a:defRPr/>
            </a:pPr>
            <a:r>
              <a:rPr lang="en-US" sz="2800" dirty="0">
                <a:ea typeface="ＭＳ Ｐゴシック" charset="0"/>
              </a:rPr>
              <a:t>Set the threshold value </a:t>
            </a:r>
            <a:r>
              <a:rPr lang="en-US" sz="2800" dirty="0" err="1">
                <a:ea typeface="ＭＳ Ｐゴシック" charset="0"/>
              </a:rPr>
              <a:t>ssthresh</a:t>
            </a:r>
            <a:r>
              <a:rPr lang="en-US" sz="2800" dirty="0">
                <a:ea typeface="ＭＳ Ｐゴシック" charset="0"/>
              </a:rPr>
              <a:t> is equal to </a:t>
            </a:r>
            <a:r>
              <a:rPr lang="en-US" sz="2800" dirty="0" err="1">
                <a:ea typeface="ＭＳ Ｐゴシック" charset="0"/>
              </a:rPr>
              <a:t>cwnd</a:t>
            </a:r>
            <a:r>
              <a:rPr lang="en-US" sz="2800" dirty="0">
                <a:ea typeface="ＭＳ Ｐゴシック" charset="0"/>
              </a:rPr>
              <a:t>/2 </a:t>
            </a:r>
          </a:p>
          <a:p>
            <a:pPr>
              <a:buFont typeface="Wingdings" charset="2"/>
              <a:buChar char="§"/>
              <a:defRPr/>
            </a:pPr>
            <a:r>
              <a:rPr lang="en-US" sz="3200" dirty="0">
                <a:ea typeface="ＭＳ Ｐゴシック" charset="0"/>
                <a:cs typeface="+mn-cs"/>
              </a:rPr>
              <a:t>When the value of </a:t>
            </a:r>
            <a:r>
              <a:rPr lang="en-US" sz="3200" dirty="0" err="1">
                <a:ea typeface="ＭＳ Ｐゴシック" charset="0"/>
                <a:cs typeface="+mn-cs"/>
              </a:rPr>
              <a:t>cwnd</a:t>
            </a:r>
            <a:r>
              <a:rPr lang="en-US" sz="3200" dirty="0">
                <a:ea typeface="ＭＳ Ｐゴシック" charset="0"/>
                <a:cs typeface="+mn-cs"/>
              </a:rPr>
              <a:t> &gt;= </a:t>
            </a:r>
            <a:r>
              <a:rPr lang="en-US" sz="3200" dirty="0" err="1">
                <a:ea typeface="ＭＳ Ｐゴシック" charset="0"/>
                <a:cs typeface="+mn-cs"/>
              </a:rPr>
              <a:t>ssthresh</a:t>
            </a:r>
            <a:r>
              <a:rPr lang="en-US" sz="3200" dirty="0">
                <a:ea typeface="ＭＳ Ｐゴシック" charset="0"/>
                <a:cs typeface="+mn-cs"/>
              </a:rPr>
              <a:t>, Slow Start ends and Congestion Avoidance (CA) starts. </a:t>
            </a:r>
          </a:p>
          <a:p>
            <a:pPr>
              <a:buFont typeface="Wingdings" charset="2"/>
              <a:buChar char="§"/>
              <a:defRPr/>
            </a:pPr>
            <a:r>
              <a:rPr lang="en-US" sz="3200" dirty="0">
                <a:ea typeface="ＭＳ Ｐゴシック" charset="0"/>
                <a:cs typeface="+mn-cs"/>
              </a:rPr>
              <a:t>loss indicated by 3 duplicate ACKs: TCP enters in the fast recovery mode. </a:t>
            </a:r>
            <a:endParaRPr lang="en-US" dirty="0">
              <a:ea typeface="ＭＳ Ｐゴシック" charset="0"/>
            </a:endParaRPr>
          </a:p>
        </p:txBody>
      </p:sp>
    </p:spTree>
    <p:extLst>
      <p:ext uri="{BB962C8B-B14F-4D97-AF65-F5344CB8AC3E}">
        <p14:creationId xmlns:p14="http://schemas.microsoft.com/office/powerpoint/2010/main" val="428033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1C23-9493-476F-98F7-0BC74AC094D7}"/>
              </a:ext>
            </a:extLst>
          </p:cNvPr>
          <p:cNvSpPr>
            <a:spLocks noGrp="1"/>
          </p:cNvSpPr>
          <p:nvPr>
            <p:ph type="title"/>
          </p:nvPr>
        </p:nvSpPr>
        <p:spPr/>
        <p:txBody>
          <a:bodyPr/>
          <a:lstStyle/>
          <a:p>
            <a:r>
              <a:rPr lang="en-US" dirty="0">
                <a:ea typeface="ＭＳ Ｐゴシック" charset="0"/>
              </a:rPr>
              <a:t>TCP: Congestion Avoidance (CA) </a:t>
            </a:r>
            <a:endParaRPr lang="en-US" dirty="0"/>
          </a:p>
        </p:txBody>
      </p:sp>
      <p:sp>
        <p:nvSpPr>
          <p:cNvPr id="5" name="Slide Number Placeholder 4">
            <a:extLst>
              <a:ext uri="{FF2B5EF4-FFF2-40B4-BE49-F238E27FC236}">
                <a16:creationId xmlns:a16="http://schemas.microsoft.com/office/drawing/2014/main" id="{B13B07DA-525E-4540-8B5F-D9B46EA08CB1}"/>
              </a:ext>
            </a:extLst>
          </p:cNvPr>
          <p:cNvSpPr>
            <a:spLocks noGrp="1"/>
          </p:cNvSpPr>
          <p:nvPr>
            <p:ph type="sldNum" sz="quarter" idx="4"/>
          </p:nvPr>
        </p:nvSpPr>
        <p:spPr/>
        <p:txBody>
          <a:bodyPr/>
          <a:lstStyle/>
          <a:p>
            <a:r>
              <a:rPr lang="en-US"/>
              <a:t>Transport Layer: 3-</a:t>
            </a:r>
            <a:fld id="{C4204591-24BD-A542-B9D5-F8D8A88D2FEE}" type="slidenum">
              <a:rPr lang="en-US" smtClean="0"/>
              <a:pPr/>
              <a:t>23</a:t>
            </a:fld>
            <a:endParaRPr lang="en-US" dirty="0"/>
          </a:p>
        </p:txBody>
      </p:sp>
      <p:sp>
        <p:nvSpPr>
          <p:cNvPr id="6" name="Rectangle 3">
            <a:extLst>
              <a:ext uri="{FF2B5EF4-FFF2-40B4-BE49-F238E27FC236}">
                <a16:creationId xmlns:a16="http://schemas.microsoft.com/office/drawing/2014/main" id="{9D342DC9-D1DC-4DA8-B447-145117BE8280}"/>
              </a:ext>
            </a:extLst>
          </p:cNvPr>
          <p:cNvSpPr>
            <a:spLocks noGrp="1" noChangeArrowheads="1"/>
          </p:cNvSpPr>
          <p:nvPr>
            <p:ph sz="half" idx="1"/>
          </p:nvPr>
        </p:nvSpPr>
        <p:spPr>
          <a:xfrm>
            <a:off x="838200" y="1346443"/>
            <a:ext cx="10579100" cy="4830520"/>
          </a:xfrm>
        </p:spPr>
        <p:txBody>
          <a:bodyPr>
            <a:normAutofit/>
          </a:bodyPr>
          <a:lstStyle/>
          <a:p>
            <a:pPr>
              <a:buFont typeface="Wingdings" charset="2"/>
              <a:buChar char="§"/>
              <a:defRPr/>
            </a:pPr>
            <a:r>
              <a:rPr lang="en-US" dirty="0">
                <a:ea typeface="ＭＳ Ｐゴシック" charset="0"/>
                <a:cs typeface="+mn-cs"/>
              </a:rPr>
              <a:t>Rather than doubling the </a:t>
            </a:r>
            <a:r>
              <a:rPr lang="en-US" dirty="0" err="1">
                <a:ea typeface="ＭＳ Ｐゴシック" charset="0"/>
                <a:cs typeface="+mn-cs"/>
              </a:rPr>
              <a:t>cwnd</a:t>
            </a:r>
            <a:r>
              <a:rPr lang="en-US" dirty="0">
                <a:ea typeface="ＭＳ Ｐゴシック" charset="0"/>
                <a:cs typeface="+mn-cs"/>
              </a:rPr>
              <a:t> value, </a:t>
            </a:r>
            <a:r>
              <a:rPr lang="en-US" dirty="0" err="1">
                <a:ea typeface="ＭＳ Ｐゴシック" charset="0"/>
                <a:cs typeface="+mn-cs"/>
              </a:rPr>
              <a:t>cwnd</a:t>
            </a:r>
            <a:r>
              <a:rPr lang="en-US" dirty="0">
                <a:ea typeface="ＭＳ Ｐゴシック" charset="0"/>
                <a:cs typeface="+mn-cs"/>
              </a:rPr>
              <a:t> is increased by just a single MSS every RTT.</a:t>
            </a:r>
          </a:p>
          <a:p>
            <a:pPr>
              <a:buFont typeface="Wingdings" charset="2"/>
              <a:buChar char="§"/>
              <a:defRPr/>
            </a:pPr>
            <a:r>
              <a:rPr lang="en-US" b="1" dirty="0">
                <a:solidFill>
                  <a:srgbClr val="FF0000"/>
                </a:solidFill>
                <a:ea typeface="ＭＳ Ｐゴシック" charset="0"/>
                <a:cs typeface="+mn-cs"/>
              </a:rPr>
              <a:t>When the congestion avoidance ends?</a:t>
            </a:r>
          </a:p>
          <a:p>
            <a:pPr lvl="1">
              <a:buFont typeface="Wingdings" charset="2"/>
              <a:buChar char="§"/>
              <a:defRPr/>
            </a:pPr>
            <a:r>
              <a:rPr lang="en-US" dirty="0">
                <a:ea typeface="ＭＳ Ｐゴシック" charset="0"/>
                <a:cs typeface="+mn-cs"/>
              </a:rPr>
              <a:t>Depends on the timeout events and triple duplicates</a:t>
            </a:r>
          </a:p>
          <a:p>
            <a:pPr lvl="1">
              <a:buFont typeface="Wingdings" charset="2"/>
              <a:buChar char="§"/>
              <a:defRPr/>
            </a:pPr>
            <a:r>
              <a:rPr lang="en-US" dirty="0">
                <a:ea typeface="ＭＳ Ｐゴシック" charset="0"/>
              </a:rPr>
              <a:t>dup ACKs indicate network capable of  delivering some segments </a:t>
            </a:r>
          </a:p>
          <a:p>
            <a:pPr>
              <a:buFont typeface="Wingdings" charset="2"/>
              <a:buChar char="§"/>
              <a:defRPr/>
            </a:pPr>
            <a:r>
              <a:rPr lang="en-US" sz="3200" dirty="0"/>
              <a:t>Fast Recovery: 3 dup ACKs</a:t>
            </a:r>
            <a:endParaRPr lang="en-US" sz="3200" dirty="0">
              <a:ea typeface="ＭＳ Ｐゴシック" charset="0"/>
              <a:cs typeface="+mn-cs"/>
            </a:endParaRPr>
          </a:p>
          <a:p>
            <a:pPr lvl="1">
              <a:buFont typeface="Wingdings" charset="2"/>
              <a:buChar char="§"/>
              <a:defRPr/>
            </a:pPr>
            <a:r>
              <a:rPr lang="en-US" dirty="0">
                <a:ea typeface="ＭＳ Ｐゴシック" charset="0"/>
                <a:cs typeface="+mn-cs"/>
              </a:rPr>
              <a:t>TCP Tahoe always sets </a:t>
            </a:r>
            <a:r>
              <a:rPr lang="en-US" b="1" dirty="0" err="1">
                <a:latin typeface="Courier New" charset="0"/>
                <a:ea typeface="ＭＳ Ｐゴシック" charset="0"/>
                <a:cs typeface="+mn-cs"/>
              </a:rPr>
              <a:t>cwnd</a:t>
            </a:r>
            <a:r>
              <a:rPr lang="en-US" dirty="0">
                <a:ea typeface="ＭＳ Ｐゴシック" charset="0"/>
                <a:cs typeface="+mn-cs"/>
              </a:rPr>
              <a:t> to 1 then </a:t>
            </a:r>
            <a:r>
              <a:rPr lang="en-US" dirty="0">
                <a:ea typeface="ＭＳ Ｐゴシック" charset="0"/>
              </a:rPr>
              <a:t>grows exponentially </a:t>
            </a:r>
            <a:r>
              <a:rPr lang="en-US" dirty="0">
                <a:ea typeface="ＭＳ Ｐゴシック" charset="0"/>
                <a:cs typeface="+mn-cs"/>
              </a:rPr>
              <a:t>(timeout or 3 duplicate </a:t>
            </a:r>
            <a:r>
              <a:rPr lang="en-US" dirty="0" err="1">
                <a:ea typeface="ＭＳ Ｐゴシック" charset="0"/>
                <a:cs typeface="+mn-cs"/>
              </a:rPr>
              <a:t>acks</a:t>
            </a:r>
            <a:r>
              <a:rPr lang="en-US" dirty="0">
                <a:ea typeface="ＭＳ Ｐゴシック" charset="0"/>
                <a:cs typeface="+mn-cs"/>
              </a:rPr>
              <a:t>) </a:t>
            </a:r>
            <a:r>
              <a:rPr lang="en-US" dirty="0">
                <a:solidFill>
                  <a:schemeClr val="accent6"/>
                </a:solidFill>
                <a:ea typeface="ＭＳ Ｐゴシック" charset="0"/>
                <a:cs typeface="+mn-cs"/>
              </a:rPr>
              <a:t>[Earlier Style]</a:t>
            </a:r>
          </a:p>
          <a:p>
            <a:pPr lvl="1">
              <a:buFont typeface="Wingdings" charset="2"/>
              <a:buChar char="§"/>
              <a:defRPr/>
            </a:pPr>
            <a:r>
              <a:rPr lang="en-US" b="1" dirty="0">
                <a:latin typeface="Courier New" charset="0"/>
                <a:ea typeface="ＭＳ Ｐゴシック" charset="0"/>
              </a:rPr>
              <a:t>TCP Reno cut the </a:t>
            </a:r>
            <a:r>
              <a:rPr lang="en-US" b="1" dirty="0" err="1">
                <a:latin typeface="Courier New" charset="0"/>
                <a:ea typeface="ＭＳ Ｐゴシック" charset="0"/>
              </a:rPr>
              <a:t>cwnd</a:t>
            </a:r>
            <a:r>
              <a:rPr lang="en-US" dirty="0">
                <a:ea typeface="ＭＳ Ｐゴシック" charset="0"/>
              </a:rPr>
              <a:t> in half window then grows linearly </a:t>
            </a:r>
            <a:r>
              <a:rPr lang="en-US" dirty="0">
                <a:solidFill>
                  <a:schemeClr val="accent6"/>
                </a:solidFill>
                <a:ea typeface="ＭＳ Ｐゴシック" charset="0"/>
              </a:rPr>
              <a:t>[New Version]</a:t>
            </a:r>
          </a:p>
          <a:p>
            <a:pPr lvl="1">
              <a:buFont typeface="Arial" charset="0"/>
              <a:buNone/>
              <a:defRPr/>
            </a:pPr>
            <a:endParaRPr lang="en-US" dirty="0">
              <a:ea typeface="ＭＳ Ｐゴシック" charset="0"/>
              <a:cs typeface="+mn-cs"/>
            </a:endParaRPr>
          </a:p>
          <a:p>
            <a:pPr lvl="1">
              <a:buFont typeface="Arial"/>
              <a:buChar char="•"/>
              <a:defRPr/>
            </a:pPr>
            <a:endParaRPr lang="en-US" sz="2800" dirty="0">
              <a:ea typeface="ＭＳ Ｐゴシック" charset="0"/>
            </a:endParaRPr>
          </a:p>
        </p:txBody>
      </p:sp>
    </p:spTree>
    <p:extLst>
      <p:ext uri="{BB962C8B-B14F-4D97-AF65-F5344CB8AC3E}">
        <p14:creationId xmlns:p14="http://schemas.microsoft.com/office/powerpoint/2010/main" val="419198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blinds(horizontal)">
                                      <p:cBhvr>
                                        <p:cTn id="20" dur="500"/>
                                        <p:tgtEl>
                                          <p:spTgt spid="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blinds(horizontal)">
                                      <p:cBhvr>
                                        <p:cTn id="23" dur="500"/>
                                        <p:tgtEl>
                                          <p:spTgt spid="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6" end="6"/>
                                            </p:txEl>
                                          </p:spTgt>
                                        </p:tgtEl>
                                        <p:attrNameLst>
                                          <p:attrName>style.visibility</p:attrName>
                                        </p:attrNameLst>
                                      </p:cBhvr>
                                      <p:to>
                                        <p:strVal val="visible"/>
                                      </p:to>
                                    </p:set>
                                    <p:animEffect transition="in" filter="blinds(horizontal)">
                                      <p:cBhvr>
                                        <p:cTn id="2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74F478D-DE16-44D7-A003-439E8E14A6F9}"/>
              </a:ext>
            </a:extLst>
          </p:cNvPr>
          <p:cNvSpPr>
            <a:spLocks noGrp="1"/>
          </p:cNvSpPr>
          <p:nvPr>
            <p:ph type="sldNum" sz="quarter" idx="4"/>
          </p:nvPr>
        </p:nvSpPr>
        <p:spPr/>
        <p:txBody>
          <a:bodyPr/>
          <a:lstStyle/>
          <a:p>
            <a:r>
              <a:rPr lang="en-US"/>
              <a:t>Transport Layer: 3-</a:t>
            </a:r>
            <a:fld id="{C4204591-24BD-A542-B9D5-F8D8A88D2FEE}" type="slidenum">
              <a:rPr lang="en-US" smtClean="0"/>
              <a:pPr/>
              <a:t>24</a:t>
            </a:fld>
            <a:endParaRPr lang="en-US" dirty="0"/>
          </a:p>
        </p:txBody>
      </p:sp>
      <p:sp>
        <p:nvSpPr>
          <p:cNvPr id="7" name="Title 1">
            <a:extLst>
              <a:ext uri="{FF2B5EF4-FFF2-40B4-BE49-F238E27FC236}">
                <a16:creationId xmlns:a16="http://schemas.microsoft.com/office/drawing/2014/main" id="{FE806E17-434C-4A67-AD91-F67B280273B0}"/>
              </a:ext>
            </a:extLst>
          </p:cNvPr>
          <p:cNvSpPr>
            <a:spLocks noGrp="1"/>
          </p:cNvSpPr>
          <p:nvPr>
            <p:ph type="title"/>
          </p:nvPr>
        </p:nvSpPr>
        <p:spPr>
          <a:xfrm>
            <a:off x="807868" y="266330"/>
            <a:ext cx="11398242" cy="861254"/>
          </a:xfrm>
        </p:spPr>
        <p:txBody>
          <a:bodyPr>
            <a:normAutofit/>
          </a:bodyPr>
          <a:lstStyle/>
          <a:p>
            <a:r>
              <a:rPr lang="en-US" sz="4800" dirty="0"/>
              <a:t>Summary: TCP congestion control</a:t>
            </a:r>
            <a:endParaRPr lang="en-US" sz="4400" b="0" dirty="0"/>
          </a:p>
        </p:txBody>
      </p:sp>
      <p:sp>
        <p:nvSpPr>
          <p:cNvPr id="8" name="TextBox 7">
            <a:extLst>
              <a:ext uri="{FF2B5EF4-FFF2-40B4-BE49-F238E27FC236}">
                <a16:creationId xmlns:a16="http://schemas.microsoft.com/office/drawing/2014/main" id="{DE32C5E5-4690-4066-A3AA-8577D2DCB1B9}"/>
              </a:ext>
            </a:extLst>
          </p:cNvPr>
          <p:cNvSpPr txBox="1"/>
          <p:nvPr/>
        </p:nvSpPr>
        <p:spPr>
          <a:xfrm>
            <a:off x="838200" y="1455939"/>
            <a:ext cx="11124616" cy="4165200"/>
          </a:xfrm>
          <a:prstGeom prst="rect">
            <a:avLst/>
          </a:prstGeom>
          <a:noFill/>
        </p:spPr>
        <p:txBody>
          <a:bodyPr wrap="square">
            <a:spAutoFit/>
          </a:bodyPr>
          <a:lstStyle/>
          <a:p>
            <a:pPr>
              <a:buFont typeface="Wingdings" pitchFamily="2" charset="2"/>
              <a:buChar char="q"/>
              <a:defRPr/>
            </a:pPr>
            <a:r>
              <a:rPr lang="en-US" sz="2400" dirty="0">
                <a:latin typeface="Tahoma" charset="0"/>
              </a:rPr>
              <a:t> </a:t>
            </a:r>
            <a:r>
              <a:rPr lang="en-US" sz="2400" dirty="0">
                <a:latin typeface="+mj-lt"/>
              </a:rPr>
              <a:t>When </a:t>
            </a:r>
            <a:r>
              <a:rPr lang="en-US" sz="2400" dirty="0" err="1">
                <a:solidFill>
                  <a:srgbClr val="FF0000"/>
                </a:solidFill>
                <a:latin typeface="+mj-lt"/>
              </a:rPr>
              <a:t>CongWin</a:t>
            </a:r>
            <a:r>
              <a:rPr lang="en-US" sz="2400" dirty="0">
                <a:latin typeface="+mj-lt"/>
              </a:rPr>
              <a:t> is below </a:t>
            </a:r>
            <a:r>
              <a:rPr lang="en-US" sz="2400" dirty="0">
                <a:solidFill>
                  <a:srgbClr val="FF0000"/>
                </a:solidFill>
                <a:latin typeface="+mj-lt"/>
              </a:rPr>
              <a:t>Threshold</a:t>
            </a:r>
            <a:r>
              <a:rPr lang="en-US" sz="2400" dirty="0">
                <a:latin typeface="+mj-lt"/>
              </a:rPr>
              <a:t>, sender in </a:t>
            </a:r>
            <a:r>
              <a:rPr lang="en-US" sz="2400" b="1" dirty="0">
                <a:solidFill>
                  <a:schemeClr val="accent2"/>
                </a:solidFill>
                <a:latin typeface="+mj-lt"/>
              </a:rPr>
              <a:t>slow start</a:t>
            </a:r>
          </a:p>
          <a:p>
            <a:pPr>
              <a:defRPr/>
            </a:pPr>
            <a:r>
              <a:rPr lang="en-US" sz="2400" dirty="0">
                <a:latin typeface="+mj-lt"/>
              </a:rPr>
              <a:t>    phase, window grows exponentially.</a:t>
            </a:r>
          </a:p>
          <a:p>
            <a:pPr>
              <a:defRPr/>
            </a:pPr>
            <a:endParaRPr lang="en-US" sz="2400" dirty="0">
              <a:latin typeface="+mj-lt"/>
            </a:endParaRPr>
          </a:p>
          <a:p>
            <a:pPr>
              <a:buFont typeface="Wingdings" pitchFamily="2" charset="2"/>
              <a:buChar char="q"/>
              <a:defRPr/>
            </a:pPr>
            <a:r>
              <a:rPr lang="en-US" sz="2400" dirty="0">
                <a:latin typeface="+mj-lt"/>
              </a:rPr>
              <a:t> When </a:t>
            </a:r>
            <a:r>
              <a:rPr lang="en-US" sz="2400" dirty="0" err="1">
                <a:solidFill>
                  <a:srgbClr val="FF0000"/>
                </a:solidFill>
                <a:latin typeface="+mj-lt"/>
              </a:rPr>
              <a:t>CongWin</a:t>
            </a:r>
            <a:r>
              <a:rPr lang="en-US" sz="2400" dirty="0">
                <a:latin typeface="+mj-lt"/>
              </a:rPr>
              <a:t> is above </a:t>
            </a:r>
            <a:r>
              <a:rPr lang="en-US" sz="2400" dirty="0">
                <a:solidFill>
                  <a:srgbClr val="FF0000"/>
                </a:solidFill>
                <a:latin typeface="+mj-lt"/>
              </a:rPr>
              <a:t>Threshold,</a:t>
            </a:r>
            <a:r>
              <a:rPr lang="en-US" sz="2400" dirty="0">
                <a:latin typeface="+mj-lt"/>
              </a:rPr>
              <a:t> sender is in </a:t>
            </a:r>
            <a:r>
              <a:rPr lang="en-US" sz="2400" b="1" dirty="0">
                <a:solidFill>
                  <a:schemeClr val="accent6"/>
                </a:solidFill>
                <a:latin typeface="+mj-lt"/>
              </a:rPr>
              <a:t>congestion</a:t>
            </a:r>
          </a:p>
          <a:p>
            <a:pPr>
              <a:defRPr/>
            </a:pPr>
            <a:r>
              <a:rPr lang="en-US" sz="2400" b="1" dirty="0">
                <a:solidFill>
                  <a:schemeClr val="accent6"/>
                </a:solidFill>
                <a:latin typeface="+mj-lt"/>
              </a:rPr>
              <a:t>   avoidance </a:t>
            </a:r>
            <a:r>
              <a:rPr lang="en-US" sz="2400" dirty="0">
                <a:latin typeface="+mj-lt"/>
              </a:rPr>
              <a:t>phase, window grows linearly.</a:t>
            </a:r>
          </a:p>
          <a:p>
            <a:pPr>
              <a:defRPr/>
            </a:pPr>
            <a:endParaRPr lang="en-US" sz="2400" dirty="0">
              <a:latin typeface="+mj-lt"/>
            </a:endParaRPr>
          </a:p>
          <a:p>
            <a:pPr>
              <a:buFont typeface="Wingdings" pitchFamily="2" charset="2"/>
              <a:buChar char="q"/>
              <a:defRPr/>
            </a:pPr>
            <a:r>
              <a:rPr lang="en-US" sz="2400" dirty="0">
                <a:latin typeface="+mj-lt"/>
              </a:rPr>
              <a:t> When a </a:t>
            </a:r>
            <a:r>
              <a:rPr lang="en-US" sz="2400" dirty="0">
                <a:solidFill>
                  <a:srgbClr val="FF0000"/>
                </a:solidFill>
                <a:latin typeface="+mj-lt"/>
              </a:rPr>
              <a:t>triple duplicate ACK </a:t>
            </a:r>
            <a:r>
              <a:rPr lang="en-US" sz="2400" dirty="0">
                <a:latin typeface="+mj-lt"/>
              </a:rPr>
              <a:t>occurs, </a:t>
            </a:r>
            <a:r>
              <a:rPr lang="en-US" sz="2400" dirty="0">
                <a:solidFill>
                  <a:srgbClr val="FF0000"/>
                </a:solidFill>
                <a:latin typeface="+mj-lt"/>
              </a:rPr>
              <a:t>Threshold</a:t>
            </a:r>
            <a:r>
              <a:rPr lang="en-US" sz="2400" dirty="0">
                <a:latin typeface="+mj-lt"/>
              </a:rPr>
              <a:t> set to</a:t>
            </a:r>
          </a:p>
          <a:p>
            <a:pPr>
              <a:defRPr/>
            </a:pPr>
            <a:r>
              <a:rPr lang="en-US" sz="2400" dirty="0">
                <a:latin typeface="+mj-lt"/>
              </a:rPr>
              <a:t>    </a:t>
            </a:r>
            <a:r>
              <a:rPr lang="en-US" sz="2400" dirty="0" err="1">
                <a:solidFill>
                  <a:srgbClr val="FF0000"/>
                </a:solidFill>
                <a:latin typeface="+mj-lt"/>
              </a:rPr>
              <a:t>CongWin</a:t>
            </a:r>
            <a:r>
              <a:rPr lang="en-US" sz="2400" dirty="0">
                <a:solidFill>
                  <a:srgbClr val="FF0000"/>
                </a:solidFill>
                <a:latin typeface="+mj-lt"/>
              </a:rPr>
              <a:t>/2</a:t>
            </a:r>
            <a:r>
              <a:rPr lang="en-US" sz="2400" dirty="0">
                <a:latin typeface="+mj-lt"/>
              </a:rPr>
              <a:t> and </a:t>
            </a:r>
            <a:r>
              <a:rPr lang="en-US" sz="2400" dirty="0" err="1">
                <a:solidFill>
                  <a:srgbClr val="FF0000"/>
                </a:solidFill>
                <a:latin typeface="+mj-lt"/>
              </a:rPr>
              <a:t>CongWin</a:t>
            </a:r>
            <a:r>
              <a:rPr lang="en-US" sz="2400" dirty="0">
                <a:latin typeface="+mj-lt"/>
              </a:rPr>
              <a:t> set to </a:t>
            </a:r>
            <a:r>
              <a:rPr lang="en-US" sz="2400" dirty="0">
                <a:solidFill>
                  <a:srgbClr val="FF0000"/>
                </a:solidFill>
                <a:latin typeface="+mj-lt"/>
              </a:rPr>
              <a:t>Threshold + 3</a:t>
            </a:r>
            <a:r>
              <a:rPr lang="en-US" sz="2400" dirty="0">
                <a:latin typeface="+mj-lt"/>
              </a:rPr>
              <a:t>.</a:t>
            </a:r>
          </a:p>
          <a:p>
            <a:pPr>
              <a:defRPr/>
            </a:pPr>
            <a:endParaRPr lang="en-US" sz="2400" dirty="0">
              <a:latin typeface="+mj-lt"/>
            </a:endParaRPr>
          </a:p>
          <a:p>
            <a:pPr>
              <a:buFont typeface="Wingdings" pitchFamily="2" charset="2"/>
              <a:buChar char="q"/>
              <a:defRPr/>
            </a:pPr>
            <a:r>
              <a:rPr lang="en-US" sz="2400" dirty="0">
                <a:latin typeface="+mj-lt"/>
              </a:rPr>
              <a:t> When </a:t>
            </a:r>
            <a:r>
              <a:rPr lang="en-US" sz="2400" dirty="0">
                <a:solidFill>
                  <a:srgbClr val="FF0000"/>
                </a:solidFill>
                <a:latin typeface="+mj-lt"/>
              </a:rPr>
              <a:t>timeout</a:t>
            </a:r>
            <a:r>
              <a:rPr lang="en-US" sz="2400" dirty="0">
                <a:latin typeface="+mj-lt"/>
              </a:rPr>
              <a:t> occurs, </a:t>
            </a:r>
            <a:r>
              <a:rPr lang="en-US" sz="2400" dirty="0">
                <a:solidFill>
                  <a:srgbClr val="FF0000"/>
                </a:solidFill>
                <a:latin typeface="+mj-lt"/>
              </a:rPr>
              <a:t>Threshold</a:t>
            </a:r>
            <a:r>
              <a:rPr lang="en-US" sz="2400" dirty="0">
                <a:latin typeface="+mj-lt"/>
              </a:rPr>
              <a:t> set to </a:t>
            </a:r>
            <a:r>
              <a:rPr lang="en-US" sz="2400" dirty="0" err="1">
                <a:solidFill>
                  <a:srgbClr val="FF0000"/>
                </a:solidFill>
                <a:latin typeface="+mj-lt"/>
              </a:rPr>
              <a:t>CongWin</a:t>
            </a:r>
            <a:r>
              <a:rPr lang="en-US" sz="2400" dirty="0">
                <a:solidFill>
                  <a:srgbClr val="FF0000"/>
                </a:solidFill>
                <a:latin typeface="+mj-lt"/>
              </a:rPr>
              <a:t>/2</a:t>
            </a:r>
            <a:r>
              <a:rPr lang="en-US" sz="2400" dirty="0">
                <a:latin typeface="+mj-lt"/>
              </a:rPr>
              <a:t> and</a:t>
            </a:r>
          </a:p>
          <a:p>
            <a:pPr>
              <a:defRPr/>
            </a:pPr>
            <a:r>
              <a:rPr lang="en-US" sz="2400" dirty="0">
                <a:solidFill>
                  <a:srgbClr val="FF0000"/>
                </a:solidFill>
                <a:latin typeface="+mj-lt"/>
              </a:rPr>
              <a:t>    </a:t>
            </a:r>
            <a:r>
              <a:rPr lang="en-US" sz="2400" dirty="0" err="1">
                <a:solidFill>
                  <a:srgbClr val="FF0000"/>
                </a:solidFill>
                <a:latin typeface="+mj-lt"/>
              </a:rPr>
              <a:t>CongWin</a:t>
            </a:r>
            <a:r>
              <a:rPr lang="en-US" sz="2400" dirty="0">
                <a:latin typeface="+mj-lt"/>
              </a:rPr>
              <a:t> is set to 1 MSS. </a:t>
            </a:r>
          </a:p>
        </p:txBody>
      </p:sp>
    </p:spTree>
    <p:extLst>
      <p:ext uri="{BB962C8B-B14F-4D97-AF65-F5344CB8AC3E}">
        <p14:creationId xmlns:p14="http://schemas.microsoft.com/office/powerpoint/2010/main" val="160032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 numbers and Acks</a:t>
            </a:r>
            <a:endParaRPr lang="en-US" sz="4400" b="0" dirty="0"/>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3</a:t>
            </a:fld>
            <a:endParaRPr lang="en-US" dirty="0"/>
          </a:p>
        </p:txBody>
      </p:sp>
      <p:sp>
        <p:nvSpPr>
          <p:cNvPr id="6" name="Content Placeholder 108">
            <a:extLst>
              <a:ext uri="{FF2B5EF4-FFF2-40B4-BE49-F238E27FC236}">
                <a16:creationId xmlns:a16="http://schemas.microsoft.com/office/drawing/2014/main" id="{4977B54C-3B51-4812-857F-1D5870C13897}"/>
              </a:ext>
            </a:extLst>
          </p:cNvPr>
          <p:cNvSpPr>
            <a:spLocks noGrp="1" noChangeArrowheads="1"/>
          </p:cNvSpPr>
          <p:nvPr>
            <p:ph sz="half" idx="1"/>
          </p:nvPr>
        </p:nvSpPr>
        <p:spPr>
          <a:xfrm>
            <a:off x="482321" y="1567543"/>
            <a:ext cx="11324979" cy="4680857"/>
          </a:xfrm>
        </p:spPr>
        <p:txBody>
          <a:bodyPr/>
          <a:lstStyle/>
          <a:p>
            <a:r>
              <a:rPr lang="en-US" altLang="en-US" dirty="0"/>
              <a:t>Suppose Host A wants to send a stream of data to a process in Host B over a TCP connection. Assume that the data stream consists of a file consisting of 500,000 bytes, and that the MSS is 1,000 bytes. Then the segment looks like this:</a:t>
            </a:r>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pic>
        <p:nvPicPr>
          <p:cNvPr id="7" name="Picture 2">
            <a:extLst>
              <a:ext uri="{FF2B5EF4-FFF2-40B4-BE49-F238E27FC236}">
                <a16:creationId xmlns:a16="http://schemas.microsoft.com/office/drawing/2014/main" id="{3FB7D163-0C4E-4DFC-92D3-0F2906F69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321" y="3767138"/>
            <a:ext cx="1044014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391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454485"/>
            <a:chOff x="6405335" y="2817362"/>
            <a:chExt cx="5252586" cy="454485"/>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a:t>
              </a: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1" y="2029962"/>
            <a:ext cx="3403599" cy="434225"/>
            <a:chOff x="4979760" y="2029962"/>
            <a:chExt cx="3745139" cy="396875"/>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844462" y="5152486"/>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1" y="2669264"/>
            <a:ext cx="4774532" cy="565392"/>
            <a:chOff x="1" y="2669264"/>
            <a:chExt cx="4774532" cy="56539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1" y="2669264"/>
              <a:ext cx="3605408"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Length(4 bits)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B8C2C9"/>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B8C2C9"/>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effectLst/>
                    <a:uLnTx/>
                    <a:uFillTx/>
                    <a:latin typeface="Calibri"/>
                    <a:ea typeface="ＭＳ Ｐゴシック" charset="0"/>
                    <a:cs typeface="+mn-cs"/>
                  </a:rPr>
                  <a:t>U</a:t>
                </a:r>
                <a:endParaRPr kumimoji="0" lang="en-US" sz="2400" b="0" i="0" u="none" strike="noStrike" kern="1200" cap="none" spc="0" normalizeH="0" baseline="0" noProof="0" dirty="0">
                  <a:ln>
                    <a:noFill/>
                  </a:ln>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42565" cy="1390074"/>
            <a:chOff x="182880" y="2863950"/>
            <a:chExt cx="524256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62946" cy="338554"/>
              <a:chOff x="4962499" y="2863950"/>
              <a:chExt cx="46294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B8C2C9"/>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B8C2C9"/>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856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B8C2C9"/>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B8C2C9"/>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4</a:t>
            </a:fld>
            <a:endParaRPr lang="en-US" dirty="0"/>
          </a:p>
        </p:txBody>
      </p:sp>
      <p:cxnSp>
        <p:nvCxnSpPr>
          <p:cNvPr id="3" name="Straight Connector 2">
            <a:extLst>
              <a:ext uri="{FF2B5EF4-FFF2-40B4-BE49-F238E27FC236}">
                <a16:creationId xmlns:a16="http://schemas.microsoft.com/office/drawing/2014/main" id="{74989CD2-1890-BA30-2BDB-0540C0C48009}"/>
              </a:ext>
            </a:extLst>
          </p:cNvPr>
          <p:cNvCxnSpPr>
            <a:cxnSpLocks/>
          </p:cNvCxnSpPr>
          <p:nvPr/>
        </p:nvCxnSpPr>
        <p:spPr>
          <a:xfrm>
            <a:off x="2530668" y="1512437"/>
            <a:ext cx="2243865" cy="141216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71C6FC-3354-FFBA-AF5F-853D6D54ABDA}"/>
              </a:ext>
            </a:extLst>
          </p:cNvPr>
          <p:cNvSpPr txBox="1"/>
          <p:nvPr/>
        </p:nvSpPr>
        <p:spPr>
          <a:xfrm>
            <a:off x="1523677" y="1218882"/>
            <a:ext cx="1165662" cy="369332"/>
          </a:xfrm>
          <a:prstGeom prst="rect">
            <a:avLst/>
          </a:prstGeom>
          <a:noFill/>
        </p:spPr>
        <p:txBody>
          <a:bodyPr wrap="square" rtlCol="0">
            <a:spAutoFit/>
          </a:bodyPr>
          <a:lstStyle/>
          <a:p>
            <a:r>
              <a:rPr lang="en-US" dirty="0"/>
              <a:t>4 bits</a:t>
            </a:r>
          </a:p>
        </p:txBody>
      </p:sp>
      <p:cxnSp>
        <p:nvCxnSpPr>
          <p:cNvPr id="9" name="Straight Connector 8">
            <a:extLst>
              <a:ext uri="{FF2B5EF4-FFF2-40B4-BE49-F238E27FC236}">
                <a16:creationId xmlns:a16="http://schemas.microsoft.com/office/drawing/2014/main" id="{1C065239-E549-8AA1-EECB-16056697BC0F}"/>
              </a:ext>
            </a:extLst>
          </p:cNvPr>
          <p:cNvCxnSpPr>
            <a:cxnSpLocks/>
          </p:cNvCxnSpPr>
          <p:nvPr/>
        </p:nvCxnSpPr>
        <p:spPr>
          <a:xfrm flipV="1">
            <a:off x="5447297" y="1183947"/>
            <a:ext cx="3546644" cy="181677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7CE77B-18D7-170F-09CA-59A01CFF6E8D}"/>
              </a:ext>
            </a:extLst>
          </p:cNvPr>
          <p:cNvSpPr txBox="1"/>
          <p:nvPr/>
        </p:nvSpPr>
        <p:spPr>
          <a:xfrm>
            <a:off x="8399802" y="871042"/>
            <a:ext cx="1331153" cy="369332"/>
          </a:xfrm>
          <a:prstGeom prst="rect">
            <a:avLst/>
          </a:prstGeom>
          <a:noFill/>
        </p:spPr>
        <p:txBody>
          <a:bodyPr wrap="square" rtlCol="0">
            <a:spAutoFit/>
          </a:bodyPr>
          <a:lstStyle/>
          <a:p>
            <a:r>
              <a:rPr lang="en-US" dirty="0"/>
              <a:t>Urgent</a:t>
            </a:r>
          </a:p>
        </p:txBody>
      </p:sp>
      <p:cxnSp>
        <p:nvCxnSpPr>
          <p:cNvPr id="13" name="Straight Connector 12">
            <a:extLst>
              <a:ext uri="{FF2B5EF4-FFF2-40B4-BE49-F238E27FC236}">
                <a16:creationId xmlns:a16="http://schemas.microsoft.com/office/drawing/2014/main" id="{0CA80744-3601-CBD0-A365-466BD243022F}"/>
              </a:ext>
            </a:extLst>
          </p:cNvPr>
          <p:cNvCxnSpPr>
            <a:cxnSpLocks/>
          </p:cNvCxnSpPr>
          <p:nvPr/>
        </p:nvCxnSpPr>
        <p:spPr>
          <a:xfrm flipV="1">
            <a:off x="5813165" y="1126841"/>
            <a:ext cx="3546644" cy="181677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56A577-D0BF-57BC-4DD1-F049AA78C779}"/>
              </a:ext>
            </a:extLst>
          </p:cNvPr>
          <p:cNvSpPr txBox="1"/>
          <p:nvPr/>
        </p:nvSpPr>
        <p:spPr>
          <a:xfrm>
            <a:off x="9261254" y="1043985"/>
            <a:ext cx="1331153" cy="646331"/>
          </a:xfrm>
          <a:prstGeom prst="rect">
            <a:avLst/>
          </a:prstGeom>
          <a:noFill/>
        </p:spPr>
        <p:txBody>
          <a:bodyPr wrap="square" rtlCol="0">
            <a:spAutoFit/>
          </a:bodyPr>
          <a:lstStyle/>
          <a:p>
            <a:r>
              <a:rPr lang="en-US" dirty="0"/>
              <a:t>Request to push</a:t>
            </a:r>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651671" y="1096187"/>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536229" y="2217734"/>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endPar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446814" y="3868776"/>
            <a:ext cx="5688876" cy="333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the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Discards out-of-order segments</a:t>
            </a:r>
            <a:endParaRPr kumimoji="0" lang="en-US" altLang="ja-JP"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lang="en-US" altLang="en-US" i="1" u="sng" kern="0" dirty="0">
                <a:solidFill>
                  <a:srgbClr val="ED356A"/>
                </a:solidFill>
                <a:latin typeface="Calibri" panose="020F0502020204030204"/>
                <a:ea typeface="ＭＳ Ｐゴシック" panose="020B0600070205080204" pitchFamily="34" charset="-128"/>
              </a:rPr>
              <a:t>B: </a:t>
            </a:r>
            <a:r>
              <a:rPr lang="en-US" altLang="en-US" dirty="0"/>
              <a:t>Keeps the out-of-order bytes in the buffer</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endParaRPr kumimoji="0" lang="en-US" altLang="en-US"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fontScale="90000"/>
          </a:bodyPr>
          <a:lstStyle/>
          <a:p>
            <a:r>
              <a:rPr lang="en-US" sz="4800" dirty="0"/>
              <a:t>TCP sequence numbers, ACKs (Some Scenarios)</a:t>
            </a:r>
            <a:endParaRPr lang="en-US" sz="4400" b="0" dirty="0"/>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6</a:t>
            </a:fld>
            <a:endParaRPr lang="en-US" dirty="0"/>
          </a:p>
        </p:txBody>
      </p:sp>
      <p:sp>
        <p:nvSpPr>
          <p:cNvPr id="110" name="Content Placeholder 2">
            <a:extLst>
              <a:ext uri="{FF2B5EF4-FFF2-40B4-BE49-F238E27FC236}">
                <a16:creationId xmlns:a16="http://schemas.microsoft.com/office/drawing/2014/main" id="{72DD3772-0FF8-4772-9BD5-6FA30E8CD518}"/>
              </a:ext>
            </a:extLst>
          </p:cNvPr>
          <p:cNvSpPr>
            <a:spLocks noGrp="1" noChangeArrowheads="1"/>
          </p:cNvSpPr>
          <p:nvPr>
            <p:ph sz="half" idx="1"/>
          </p:nvPr>
        </p:nvSpPr>
        <p:spPr>
          <a:xfrm>
            <a:off x="727969" y="1567543"/>
            <a:ext cx="11061576" cy="4713514"/>
          </a:xfrm>
        </p:spPr>
        <p:txBody>
          <a:bodyPr/>
          <a:lstStyle/>
          <a:p>
            <a:r>
              <a:rPr lang="en-US" altLang="en-US" dirty="0"/>
              <a:t>Host A has received all data from 0 to 535 and Host A is expecting data 536 and all subsequent byte streams from B.</a:t>
            </a:r>
          </a:p>
          <a:p>
            <a:r>
              <a:rPr lang="en-US" altLang="en-US" dirty="0"/>
              <a:t>Host A received one segment from 0 through 535 and another segment from 900 to 1000. </a:t>
            </a:r>
          </a:p>
          <a:p>
            <a:pPr lvl="1"/>
            <a:r>
              <a:rPr lang="en-US" altLang="en-US" dirty="0"/>
              <a:t>It has not received any segment from 536 to 899. Therefore, there has a gap</a:t>
            </a:r>
          </a:p>
          <a:p>
            <a:pPr lvl="1"/>
            <a:r>
              <a:rPr lang="en-US" altLang="en-US" dirty="0">
                <a:solidFill>
                  <a:srgbClr val="FF0000"/>
                </a:solidFill>
              </a:rPr>
              <a:t>Cumulative acknowledgments</a:t>
            </a:r>
            <a:r>
              <a:rPr lang="en-US" altLang="en-US" dirty="0"/>
              <a:t>. </a:t>
            </a:r>
          </a:p>
          <a:p>
            <a:r>
              <a:rPr lang="en-US" altLang="en-US" dirty="0"/>
              <a:t>Host A received the segment from 900 to 1000 before receiving bytes 536 to 899. Therefore, out of order. </a:t>
            </a:r>
          </a:p>
          <a:p>
            <a:pPr lvl="1"/>
            <a:endParaRPr lang="en-US" altLang="en-US" dirty="0"/>
          </a:p>
        </p:txBody>
      </p:sp>
    </p:spTree>
    <p:extLst>
      <p:ext uri="{BB962C8B-B14F-4D97-AF65-F5344CB8AC3E}">
        <p14:creationId xmlns:p14="http://schemas.microsoft.com/office/powerpoint/2010/main" val="316349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8</a:t>
            </a:fld>
            <a:endParaRPr lang="en-US" dirty="0"/>
          </a:p>
        </p:txBody>
      </p:sp>
      <p:sp>
        <p:nvSpPr>
          <p:cNvPr id="6" name="TextBox 5">
            <a:extLst>
              <a:ext uri="{FF2B5EF4-FFF2-40B4-BE49-F238E27FC236}">
                <a16:creationId xmlns:a16="http://schemas.microsoft.com/office/drawing/2014/main" id="{105410C8-4A39-4893-B40B-468E86173C35}"/>
              </a:ext>
            </a:extLst>
          </p:cNvPr>
          <p:cNvSpPr txBox="1">
            <a:spLocks noChangeArrowheads="1"/>
          </p:cNvSpPr>
          <p:nvPr/>
        </p:nvSpPr>
        <p:spPr bwMode="auto">
          <a:xfrm>
            <a:off x="542611" y="5595762"/>
            <a:ext cx="10975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just">
              <a:lnSpc>
                <a:spcPct val="100000"/>
              </a:lnSpc>
              <a:spcBef>
                <a:spcPct val="0"/>
              </a:spcBef>
              <a:buClrTx/>
              <a:buSzTx/>
              <a:buFontTx/>
              <a:buNone/>
            </a:pPr>
            <a:r>
              <a:rPr lang="en-US" altLang="en-US" sz="2400" dirty="0" err="1">
                <a:solidFill>
                  <a:srgbClr val="FF0000"/>
                </a:solidFill>
                <a:latin typeface="Tahoma" panose="020B0604030504040204" pitchFamily="34" charset="0"/>
              </a:rPr>
              <a:t>SampleRTT</a:t>
            </a:r>
            <a:r>
              <a:rPr lang="en-US" altLang="en-US" sz="2400" dirty="0">
                <a:solidFill>
                  <a:srgbClr val="FF0000"/>
                </a:solidFill>
                <a:latin typeface="Tahoma" panose="020B0604030504040204" pitchFamily="34" charset="0"/>
              </a:rPr>
              <a:t> values will fluctuate from segment to segment due to congestion and load on the end systems.</a:t>
            </a:r>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32136</TotalTime>
  <Words>2877</Words>
  <Application>Microsoft Office PowerPoint</Application>
  <PresentationFormat>Widescreen</PresentationFormat>
  <Paragraphs>420</Paragraphs>
  <Slides>24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ＭＳ Ｐゴシック</vt:lpstr>
      <vt:lpstr>Arial</vt:lpstr>
      <vt:lpstr>Arial Narrow</vt:lpstr>
      <vt:lpstr>Calibri</vt:lpstr>
      <vt:lpstr>Courier</vt:lpstr>
      <vt:lpstr>Courier New</vt:lpstr>
      <vt:lpstr>Gill Sans MT</vt:lpstr>
      <vt:lpstr>Tahoma</vt:lpstr>
      <vt:lpstr>Times New Roman</vt:lpstr>
      <vt:lpstr>Wingdings</vt:lpstr>
      <vt:lpstr>Office Theme</vt:lpstr>
      <vt:lpstr>PowerPoint Presentation</vt:lpstr>
      <vt:lpstr>TCP: overview  RFCs: 793,1122, 2018, 5681, 7323</vt:lpstr>
      <vt:lpstr>TCP Seq numbers and Acks</vt:lpstr>
      <vt:lpstr>TCP segment structure</vt:lpstr>
      <vt:lpstr>TCP sequence numbers, ACKs</vt:lpstr>
      <vt:lpstr>TCP sequence numbers, ACKs (Some Scenarios)</vt:lpstr>
      <vt:lpstr>TCP sequence numbers, ACKs</vt:lpstr>
      <vt:lpstr>TCP round trip time, timeout</vt:lpstr>
      <vt:lpstr>TCP round trip time, timeout</vt:lpstr>
      <vt:lpstr>TCP round trip time, timeout</vt:lpstr>
      <vt:lpstr>TCP round trip time, timeout</vt:lpstr>
      <vt:lpstr>TCP: retransmission scenarios</vt:lpstr>
      <vt:lpstr>TCP: retransmission scenarios</vt:lpstr>
      <vt:lpstr>TCP fast retransmit</vt:lpstr>
      <vt:lpstr>TCP 3-way handshake</vt:lpstr>
      <vt:lpstr>Closing a TCP connection</vt:lpstr>
      <vt:lpstr>TCP: closing a connection</vt:lpstr>
      <vt:lpstr>Congestion Control</vt:lpstr>
      <vt:lpstr>TCP congestion control: AIMD</vt:lpstr>
      <vt:lpstr>TCP congestion control: details</vt:lpstr>
      <vt:lpstr>TCP Slow Start </vt:lpstr>
      <vt:lpstr>TCP Slow Start</vt:lpstr>
      <vt:lpstr>TCP: Congestion Avoidance (CA) </vt:lpstr>
      <vt:lpstr>Summary: TCP congestion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Appslab License2</cp:lastModifiedBy>
  <cp:revision>420</cp:revision>
  <dcterms:created xsi:type="dcterms:W3CDTF">2020-01-18T07:24:59Z</dcterms:created>
  <dcterms:modified xsi:type="dcterms:W3CDTF">2025-05-14T08:21:21Z</dcterms:modified>
</cp:coreProperties>
</file>