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503" r:id="rId3"/>
    <p:sldId id="506" r:id="rId4"/>
    <p:sldId id="525" r:id="rId5"/>
    <p:sldId id="510" r:id="rId6"/>
    <p:sldId id="526" r:id="rId7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35" r:id="rId17"/>
    <p:sldId id="536" r:id="rId18"/>
    <p:sldId id="465" r:id="rId19"/>
    <p:sldId id="466" r:id="rId20"/>
    <p:sldId id="541" r:id="rId21"/>
    <p:sldId id="542" r:id="rId22"/>
    <p:sldId id="540" r:id="rId23"/>
    <p:sldId id="538" r:id="rId24"/>
    <p:sldId id="544" r:id="rId25"/>
    <p:sldId id="469" r:id="rId26"/>
    <p:sldId id="545" r:id="rId27"/>
    <p:sldId id="546" r:id="rId28"/>
    <p:sldId id="543" r:id="rId29"/>
    <p:sldId id="278" r:id="rId30"/>
    <p:sldId id="279" r:id="rId31"/>
    <p:sldId id="547" r:id="rId32"/>
    <p:sldId id="280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2941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62241FF1-A9B6-4BC8-B4E8-740A0197E883}" type="slidenum">
              <a:rPr lang="en-GB">
                <a:solidFill>
                  <a:srgbClr val="000000"/>
                </a:solidFill>
              </a:rPr>
              <a:pPr eaLnBrk="1" hangingPunct="1"/>
              <a:t>3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77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62241FF1-A9B6-4BC8-B4E8-740A0197E883}" type="slidenum">
              <a:rPr lang="en-GB">
                <a:solidFill>
                  <a:srgbClr val="000000"/>
                </a:solidFill>
              </a:rPr>
              <a:pPr eaLnBrk="1" hangingPunct="1"/>
              <a:t>4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253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4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1DEEFB46-2641-4602-948C-1C6D8D28821C}" type="slidenum">
              <a:rPr lang="en-GB">
                <a:solidFill>
                  <a:srgbClr val="000000"/>
                </a:solidFill>
              </a:rPr>
              <a:pPr eaLnBrk="1" hangingPunct="1"/>
              <a:t>5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5050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9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/>
            <a:fld id="{1DEEFB46-2641-4602-948C-1C6D8D28821C}" type="slidenum">
              <a:rPr lang="en-GB">
                <a:solidFill>
                  <a:srgbClr val="000000"/>
                </a:solidFill>
              </a:rPr>
              <a:pPr eaLnBrk="1" hangingPunct="1"/>
              <a:t>6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25603" name="Text Box 1"/>
          <p:cNvSpPr txBox="1">
            <a:spLocks noChangeArrowheads="1"/>
          </p:cNvSpPr>
          <p:nvPr/>
        </p:nvSpPr>
        <p:spPr bwMode="auto">
          <a:xfrm>
            <a:off x="1003300" y="695325"/>
            <a:ext cx="4845050" cy="34258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DejaVu Sans" charset="0"/>
              <a:cs typeface="DejaVu Sans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0050" cy="4208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0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7445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97001"/>
            <a:ext cx="5080000" cy="471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97001"/>
            <a:ext cx="5080000" cy="471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477001"/>
            <a:ext cx="38608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477001"/>
            <a:ext cx="28448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528A1-6405-48B6-AB09-6323D999F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6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9D5FE-3970-474B-9D59-6027DD76A1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7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1E79-BC5C-4707-8452-5ED47175F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2393"/>
            <a:ext cx="9144000" cy="1100349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Computer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89691-D527-4F5A-ADE7-98A5ADD20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5312"/>
            <a:ext cx="9144000" cy="1655762"/>
          </a:xfrm>
        </p:spPr>
        <p:txBody>
          <a:bodyPr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Rabea Khatun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Dept. Of  CSE</a:t>
            </a:r>
            <a:endParaRPr lang="en-US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East West University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D5B0F5-02E4-43ED-B624-47360D7A4D04}"/>
              </a:ext>
            </a:extLst>
          </p:cNvPr>
          <p:cNvSpPr/>
          <p:nvPr/>
        </p:nvSpPr>
        <p:spPr>
          <a:xfrm>
            <a:off x="3791146" y="519137"/>
            <a:ext cx="4609707" cy="103280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CSE405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AB0214-5426-4BFC-AAD2-A250F932DFD8}"/>
              </a:ext>
            </a:extLst>
          </p:cNvPr>
          <p:cNvSpPr txBox="1">
            <a:spLocks/>
          </p:cNvSpPr>
          <p:nvPr/>
        </p:nvSpPr>
        <p:spPr>
          <a:xfrm>
            <a:off x="1523999" y="3174515"/>
            <a:ext cx="9144000" cy="11003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306720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AutoShape 8"/>
          <p:cNvSpPr>
            <a:spLocks noChangeArrowheads="1"/>
          </p:cNvSpPr>
          <p:nvPr/>
        </p:nvSpPr>
        <p:spPr bwMode="auto">
          <a:xfrm>
            <a:off x="2286000" y="2971800"/>
            <a:ext cx="7620000" cy="37338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Rectangle 11"/>
          <p:cNvSpPr>
            <a:spLocks noChangeArrowheads="1"/>
          </p:cNvSpPr>
          <p:nvPr/>
        </p:nvSpPr>
        <p:spPr bwMode="auto">
          <a:xfrm>
            <a:off x="3429000" y="31242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7" name="Rectangle 12"/>
          <p:cNvSpPr>
            <a:spLocks noChangeArrowheads="1"/>
          </p:cNvSpPr>
          <p:nvPr/>
        </p:nvSpPr>
        <p:spPr bwMode="auto">
          <a:xfrm>
            <a:off x="3429000" y="51816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1288" name="Straight Connector 13"/>
          <p:cNvCxnSpPr>
            <a:cxnSpLocks noChangeShapeType="1"/>
          </p:cNvCxnSpPr>
          <p:nvPr/>
        </p:nvCxnSpPr>
        <p:spPr bwMode="auto">
          <a:xfrm>
            <a:off x="4572000" y="38100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9" name="Straight Connector 14"/>
          <p:cNvCxnSpPr>
            <a:cxnSpLocks noChangeShapeType="1"/>
          </p:cNvCxnSpPr>
          <p:nvPr/>
        </p:nvCxnSpPr>
        <p:spPr bwMode="auto">
          <a:xfrm>
            <a:off x="4495800" y="57912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0" name="TextBox 15"/>
          <p:cNvSpPr txBox="1">
            <a:spLocks noChangeArrowheads="1"/>
          </p:cNvSpPr>
          <p:nvPr/>
        </p:nvSpPr>
        <p:spPr bwMode="auto">
          <a:xfrm>
            <a:off x="3429000" y="33528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11291" name="TextBox 16"/>
          <p:cNvSpPr txBox="1">
            <a:spLocks noChangeArrowheads="1"/>
          </p:cNvSpPr>
          <p:nvPr/>
        </p:nvSpPr>
        <p:spPr bwMode="auto">
          <a:xfrm>
            <a:off x="3429000" y="54102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11292" name="Straight Arrow Connector 17"/>
          <p:cNvCxnSpPr>
            <a:cxnSpLocks noChangeShapeType="1"/>
          </p:cNvCxnSpPr>
          <p:nvPr/>
        </p:nvCxnSpPr>
        <p:spPr bwMode="auto">
          <a:xfrm>
            <a:off x="8610600" y="41100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3" name="TextBox 18"/>
          <p:cNvSpPr txBox="1">
            <a:spLocks noChangeArrowheads="1"/>
          </p:cNvSpPr>
          <p:nvPr/>
        </p:nvSpPr>
        <p:spPr bwMode="auto">
          <a:xfrm>
            <a:off x="8610600" y="41862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1294" name="Straight Arrow Connector 19"/>
          <p:cNvCxnSpPr>
            <a:cxnSpLocks noChangeShapeType="1"/>
          </p:cNvCxnSpPr>
          <p:nvPr/>
        </p:nvCxnSpPr>
        <p:spPr bwMode="auto">
          <a:xfrm>
            <a:off x="8610600" y="60912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5" name="TextBox 20"/>
          <p:cNvSpPr txBox="1">
            <a:spLocks noChangeArrowheads="1"/>
          </p:cNvSpPr>
          <p:nvPr/>
        </p:nvSpPr>
        <p:spPr bwMode="auto">
          <a:xfrm>
            <a:off x="8610600" y="61674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1296" name="Straight Connector 21"/>
          <p:cNvCxnSpPr>
            <a:cxnSpLocks noChangeShapeType="1"/>
          </p:cNvCxnSpPr>
          <p:nvPr/>
        </p:nvCxnSpPr>
        <p:spPr bwMode="auto">
          <a:xfrm rot="5400000">
            <a:off x="4572001" y="3810001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7" name="Straight Connector 22"/>
          <p:cNvCxnSpPr>
            <a:cxnSpLocks noChangeShapeType="1"/>
          </p:cNvCxnSpPr>
          <p:nvPr/>
        </p:nvCxnSpPr>
        <p:spPr bwMode="auto">
          <a:xfrm rot="5400000">
            <a:off x="5106194" y="38092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8" name="Straight Connector 23"/>
          <p:cNvCxnSpPr>
            <a:cxnSpLocks noChangeShapeType="1"/>
          </p:cNvCxnSpPr>
          <p:nvPr/>
        </p:nvCxnSpPr>
        <p:spPr bwMode="auto">
          <a:xfrm rot="5400000">
            <a:off x="5638007" y="38092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9" name="Straight Connector 24"/>
          <p:cNvCxnSpPr>
            <a:cxnSpLocks noChangeShapeType="1"/>
          </p:cNvCxnSpPr>
          <p:nvPr/>
        </p:nvCxnSpPr>
        <p:spPr bwMode="auto">
          <a:xfrm rot="5400000">
            <a:off x="6172994" y="38092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0" name="Straight Connector 25"/>
          <p:cNvCxnSpPr>
            <a:cxnSpLocks noChangeShapeType="1"/>
          </p:cNvCxnSpPr>
          <p:nvPr/>
        </p:nvCxnSpPr>
        <p:spPr bwMode="auto">
          <a:xfrm rot="5400000">
            <a:off x="6704807" y="38092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1" name="Straight Connector 26"/>
          <p:cNvCxnSpPr>
            <a:cxnSpLocks noChangeShapeType="1"/>
          </p:cNvCxnSpPr>
          <p:nvPr/>
        </p:nvCxnSpPr>
        <p:spPr bwMode="auto">
          <a:xfrm rot="5400000">
            <a:off x="7238207" y="38092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2" name="Straight Connector 27"/>
          <p:cNvCxnSpPr>
            <a:cxnSpLocks noChangeShapeType="1"/>
          </p:cNvCxnSpPr>
          <p:nvPr/>
        </p:nvCxnSpPr>
        <p:spPr bwMode="auto">
          <a:xfrm rot="5400000">
            <a:off x="7771607" y="38092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3" name="Straight Connector 28"/>
          <p:cNvCxnSpPr>
            <a:cxnSpLocks noChangeShapeType="1"/>
          </p:cNvCxnSpPr>
          <p:nvPr/>
        </p:nvCxnSpPr>
        <p:spPr bwMode="auto">
          <a:xfrm rot="5400000">
            <a:off x="4572794" y="57904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4" name="Straight Connector 29"/>
          <p:cNvCxnSpPr>
            <a:cxnSpLocks noChangeShapeType="1"/>
          </p:cNvCxnSpPr>
          <p:nvPr/>
        </p:nvCxnSpPr>
        <p:spPr bwMode="auto">
          <a:xfrm rot="5400000">
            <a:off x="5107782" y="57888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5" name="Straight Connector 30"/>
          <p:cNvCxnSpPr>
            <a:cxnSpLocks noChangeShapeType="1"/>
          </p:cNvCxnSpPr>
          <p:nvPr/>
        </p:nvCxnSpPr>
        <p:spPr bwMode="auto">
          <a:xfrm rot="5400000">
            <a:off x="5638801" y="57880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6" name="Straight Connector 31"/>
          <p:cNvCxnSpPr>
            <a:cxnSpLocks noChangeShapeType="1"/>
          </p:cNvCxnSpPr>
          <p:nvPr/>
        </p:nvCxnSpPr>
        <p:spPr bwMode="auto">
          <a:xfrm rot="5400000">
            <a:off x="6174582" y="57888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7" name="Straight Connector 32"/>
          <p:cNvCxnSpPr>
            <a:cxnSpLocks noChangeShapeType="1"/>
          </p:cNvCxnSpPr>
          <p:nvPr/>
        </p:nvCxnSpPr>
        <p:spPr bwMode="auto">
          <a:xfrm rot="5400000">
            <a:off x="6705601" y="57880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8" name="Straight Connector 33"/>
          <p:cNvCxnSpPr>
            <a:cxnSpLocks noChangeShapeType="1"/>
          </p:cNvCxnSpPr>
          <p:nvPr/>
        </p:nvCxnSpPr>
        <p:spPr bwMode="auto">
          <a:xfrm rot="5400000">
            <a:off x="7239001" y="57880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09" name="Straight Connector 34"/>
          <p:cNvCxnSpPr>
            <a:cxnSpLocks noChangeShapeType="1"/>
          </p:cNvCxnSpPr>
          <p:nvPr/>
        </p:nvCxnSpPr>
        <p:spPr bwMode="auto">
          <a:xfrm rot="5400000">
            <a:off x="7772401" y="57880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0" name="Straight Connector 35"/>
          <p:cNvCxnSpPr>
            <a:cxnSpLocks noChangeShapeType="1"/>
          </p:cNvCxnSpPr>
          <p:nvPr/>
        </p:nvCxnSpPr>
        <p:spPr bwMode="auto">
          <a:xfrm rot="5400000">
            <a:off x="8306594" y="381079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1" name="Straight Connector 36"/>
          <p:cNvCxnSpPr>
            <a:cxnSpLocks noChangeShapeType="1"/>
          </p:cNvCxnSpPr>
          <p:nvPr/>
        </p:nvCxnSpPr>
        <p:spPr bwMode="auto">
          <a:xfrm rot="5400000">
            <a:off x="8841582" y="38092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2" name="Straight Connector 37"/>
          <p:cNvCxnSpPr>
            <a:cxnSpLocks noChangeShapeType="1"/>
          </p:cNvCxnSpPr>
          <p:nvPr/>
        </p:nvCxnSpPr>
        <p:spPr bwMode="auto">
          <a:xfrm rot="5400000">
            <a:off x="9372601" y="38084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3" name="Straight Connector 38"/>
          <p:cNvCxnSpPr>
            <a:cxnSpLocks noChangeShapeType="1"/>
          </p:cNvCxnSpPr>
          <p:nvPr/>
        </p:nvCxnSpPr>
        <p:spPr bwMode="auto">
          <a:xfrm rot="5400000">
            <a:off x="8305801" y="57896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4" name="Straight Connector 39"/>
          <p:cNvCxnSpPr>
            <a:cxnSpLocks noChangeShapeType="1"/>
          </p:cNvCxnSpPr>
          <p:nvPr/>
        </p:nvCxnSpPr>
        <p:spPr bwMode="auto">
          <a:xfrm rot="5400000">
            <a:off x="8839994" y="5788819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15" name="Straight Connector 40"/>
          <p:cNvCxnSpPr>
            <a:cxnSpLocks noChangeShapeType="1"/>
          </p:cNvCxnSpPr>
          <p:nvPr/>
        </p:nvCxnSpPr>
        <p:spPr bwMode="auto">
          <a:xfrm rot="5400000">
            <a:off x="9371807" y="57888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16" name="TextBox 41"/>
          <p:cNvSpPr txBox="1">
            <a:spLocks noChangeArrowheads="1"/>
          </p:cNvSpPr>
          <p:nvPr/>
        </p:nvSpPr>
        <p:spPr bwMode="auto">
          <a:xfrm>
            <a:off x="4572000" y="3886201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     0          0          </a:t>
            </a:r>
            <a:r>
              <a:rPr lang="en-US" sz="1200"/>
              <a:t>0           1           2           3         4           5          6</a:t>
            </a:r>
          </a:p>
        </p:txBody>
      </p:sp>
      <p:sp>
        <p:nvSpPr>
          <p:cNvPr id="11317" name="TextBox 42"/>
          <p:cNvSpPr txBox="1">
            <a:spLocks noChangeArrowheads="1"/>
          </p:cNvSpPr>
          <p:nvPr/>
        </p:nvSpPr>
        <p:spPr bwMode="auto">
          <a:xfrm>
            <a:off x="4572000" y="5862639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     0            0          </a:t>
            </a:r>
            <a:r>
              <a:rPr lang="en-US" sz="1200"/>
              <a:t>0           1           2           3         4           5          6</a:t>
            </a:r>
          </a:p>
        </p:txBody>
      </p:sp>
      <p:sp>
        <p:nvSpPr>
          <p:cNvPr id="11318" name="TextBox 43"/>
          <p:cNvSpPr txBox="1">
            <a:spLocks noChangeArrowheads="1"/>
          </p:cNvSpPr>
          <p:nvPr/>
        </p:nvSpPr>
        <p:spPr bwMode="auto">
          <a:xfrm>
            <a:off x="3124200" y="4191000"/>
            <a:ext cx="266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{0,1,2,3,4,5,6,7}</a:t>
            </a:r>
          </a:p>
        </p:txBody>
      </p:sp>
      <p:sp>
        <p:nvSpPr>
          <p:cNvPr id="11319" name="TextBox 44"/>
          <p:cNvSpPr txBox="1">
            <a:spLocks noChangeArrowheads="1"/>
          </p:cNvSpPr>
          <p:nvPr/>
        </p:nvSpPr>
        <p:spPr bwMode="auto">
          <a:xfrm>
            <a:off x="3200400" y="6172200"/>
            <a:ext cx="2590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{0,1,2,3,4,5,6,7}</a:t>
            </a:r>
          </a:p>
        </p:txBody>
      </p:sp>
      <p:cxnSp>
        <p:nvCxnSpPr>
          <p:cNvPr id="11320" name="Straight Connector 46"/>
          <p:cNvCxnSpPr>
            <a:cxnSpLocks noChangeShapeType="1"/>
          </p:cNvCxnSpPr>
          <p:nvPr/>
        </p:nvCxnSpPr>
        <p:spPr bwMode="auto">
          <a:xfrm>
            <a:off x="6781800" y="38100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1" name="Straight Connector 48"/>
          <p:cNvCxnSpPr>
            <a:cxnSpLocks noChangeShapeType="1"/>
          </p:cNvCxnSpPr>
          <p:nvPr/>
        </p:nvCxnSpPr>
        <p:spPr bwMode="auto">
          <a:xfrm>
            <a:off x="6781800" y="57912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2" name="Straight Connector 47"/>
          <p:cNvCxnSpPr>
            <a:cxnSpLocks noChangeShapeType="1"/>
          </p:cNvCxnSpPr>
          <p:nvPr/>
        </p:nvCxnSpPr>
        <p:spPr bwMode="auto">
          <a:xfrm rot="5400000">
            <a:off x="6667501" y="3695701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3" name="Straight Connector 48"/>
          <p:cNvCxnSpPr>
            <a:cxnSpLocks noChangeShapeType="1"/>
          </p:cNvCxnSpPr>
          <p:nvPr/>
        </p:nvCxnSpPr>
        <p:spPr bwMode="auto">
          <a:xfrm>
            <a:off x="6781800" y="3581400"/>
            <a:ext cx="38100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4" name="Straight Connector 49"/>
          <p:cNvCxnSpPr>
            <a:cxnSpLocks noChangeShapeType="1"/>
          </p:cNvCxnSpPr>
          <p:nvPr/>
        </p:nvCxnSpPr>
        <p:spPr bwMode="auto">
          <a:xfrm rot="5400000">
            <a:off x="6667501" y="5676901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25" name="Straight Connector 50"/>
          <p:cNvCxnSpPr>
            <a:cxnSpLocks noChangeShapeType="1"/>
          </p:cNvCxnSpPr>
          <p:nvPr/>
        </p:nvCxnSpPr>
        <p:spPr bwMode="auto">
          <a:xfrm>
            <a:off x="6781800" y="5562600"/>
            <a:ext cx="38100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26" name="Explosion 1 51"/>
          <p:cNvSpPr>
            <a:spLocks noChangeArrowheads="1"/>
          </p:cNvSpPr>
          <p:nvPr/>
        </p:nvSpPr>
        <p:spPr bwMode="auto">
          <a:xfrm>
            <a:off x="7086600" y="3505200"/>
            <a:ext cx="304800" cy="2286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7" name="Explosion 1 52"/>
          <p:cNvSpPr>
            <a:spLocks noChangeArrowheads="1"/>
          </p:cNvSpPr>
          <p:nvPr/>
        </p:nvSpPr>
        <p:spPr bwMode="auto">
          <a:xfrm>
            <a:off x="7086600" y="5410200"/>
            <a:ext cx="304800" cy="2286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28" name="TextBox 53"/>
          <p:cNvSpPr txBox="1">
            <a:spLocks noChangeArrowheads="1"/>
          </p:cNvSpPr>
          <p:nvPr/>
        </p:nvSpPr>
        <p:spPr bwMode="auto">
          <a:xfrm>
            <a:off x="7620000" y="4419601"/>
            <a:ext cx="16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Collision occurs</a:t>
            </a:r>
          </a:p>
        </p:txBody>
      </p:sp>
      <p:cxnSp>
        <p:nvCxnSpPr>
          <p:cNvPr id="11329" name="Straight Arrow Connector 54"/>
          <p:cNvCxnSpPr>
            <a:cxnSpLocks noChangeShapeType="1"/>
          </p:cNvCxnSpPr>
          <p:nvPr/>
        </p:nvCxnSpPr>
        <p:spPr bwMode="auto">
          <a:xfrm rot="16200000" flipH="1">
            <a:off x="7505700" y="36957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30" name="Straight Arrow Connector 55"/>
          <p:cNvCxnSpPr>
            <a:cxnSpLocks noChangeShapeType="1"/>
          </p:cNvCxnSpPr>
          <p:nvPr/>
        </p:nvCxnSpPr>
        <p:spPr bwMode="auto">
          <a:xfrm rot="5400000" flipH="1" flipV="1">
            <a:off x="7467600" y="46482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905000" y="1284133"/>
            <a:ext cx="830580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Suppose S1 and S2 picks the same slot number  2 to transmit the frame, they collide again.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919664"/>
            <a:ext cx="822960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After third collision, the contention window changes to {0,1,2,3,4,5,6,7}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1" y="2555195"/>
            <a:ext cx="8270033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After 16 such attempts of transmission, the process is aborted.</a:t>
            </a:r>
          </a:p>
        </p:txBody>
      </p:sp>
      <p:sp>
        <p:nvSpPr>
          <p:cNvPr id="60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two sources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8" grpId="0"/>
      <p:bldP spid="11319" grpId="0"/>
      <p:bldP spid="11326" grpId="0" animBg="1"/>
      <p:bldP spid="11327" grpId="0" animBg="1"/>
      <p:bldP spid="11328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/>
          <p:cNvSpPr>
            <a:spLocks noChangeArrowheads="1"/>
          </p:cNvSpPr>
          <p:nvPr/>
        </p:nvSpPr>
        <p:spPr bwMode="auto">
          <a:xfrm>
            <a:off x="2382838" y="1795462"/>
            <a:ext cx="7294562" cy="4300538"/>
          </a:xfrm>
          <a:prstGeom prst="roundRect">
            <a:avLst>
              <a:gd name="adj" fmla="val 32"/>
            </a:avLst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2819400" y="2024062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2819400" y="3395662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300" name="Straight Connector 11"/>
          <p:cNvCxnSpPr>
            <a:cxnSpLocks noChangeShapeType="1"/>
          </p:cNvCxnSpPr>
          <p:nvPr/>
        </p:nvCxnSpPr>
        <p:spPr bwMode="auto">
          <a:xfrm>
            <a:off x="3962400" y="2709862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1" name="Straight Connector 12"/>
          <p:cNvCxnSpPr>
            <a:cxnSpLocks noChangeShapeType="1"/>
          </p:cNvCxnSpPr>
          <p:nvPr/>
        </p:nvCxnSpPr>
        <p:spPr bwMode="auto">
          <a:xfrm>
            <a:off x="3886200" y="4005262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2" name="TextBox 13"/>
          <p:cNvSpPr txBox="1">
            <a:spLocks noChangeArrowheads="1"/>
          </p:cNvSpPr>
          <p:nvPr/>
        </p:nvSpPr>
        <p:spPr bwMode="auto">
          <a:xfrm>
            <a:off x="2819400" y="2252663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Source                           S1</a:t>
            </a:r>
          </a:p>
        </p:txBody>
      </p:sp>
      <p:sp>
        <p:nvSpPr>
          <p:cNvPr id="12303" name="TextBox 14"/>
          <p:cNvSpPr txBox="1">
            <a:spLocks noChangeArrowheads="1"/>
          </p:cNvSpPr>
          <p:nvPr/>
        </p:nvSpPr>
        <p:spPr bwMode="auto">
          <a:xfrm>
            <a:off x="2819400" y="3624263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Source S2</a:t>
            </a:r>
          </a:p>
        </p:txBody>
      </p:sp>
      <p:cxnSp>
        <p:nvCxnSpPr>
          <p:cNvPr id="12306" name="Straight Arrow Connector 17"/>
          <p:cNvCxnSpPr>
            <a:cxnSpLocks noChangeShapeType="1"/>
          </p:cNvCxnSpPr>
          <p:nvPr/>
        </p:nvCxnSpPr>
        <p:spPr bwMode="auto">
          <a:xfrm>
            <a:off x="8001000" y="2938462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7" name="TextBox 18"/>
          <p:cNvSpPr txBox="1">
            <a:spLocks noChangeArrowheads="1"/>
          </p:cNvSpPr>
          <p:nvPr/>
        </p:nvSpPr>
        <p:spPr bwMode="auto">
          <a:xfrm>
            <a:off x="8001000" y="3014663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2308" name="Straight Arrow Connector 19"/>
          <p:cNvCxnSpPr>
            <a:cxnSpLocks noChangeShapeType="1"/>
          </p:cNvCxnSpPr>
          <p:nvPr/>
        </p:nvCxnSpPr>
        <p:spPr bwMode="auto">
          <a:xfrm>
            <a:off x="8001000" y="4229101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9" name="TextBox 20"/>
          <p:cNvSpPr txBox="1">
            <a:spLocks noChangeArrowheads="1"/>
          </p:cNvSpPr>
          <p:nvPr/>
        </p:nvSpPr>
        <p:spPr bwMode="auto">
          <a:xfrm>
            <a:off x="8001000" y="4305301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2310" name="Rectangle 21"/>
          <p:cNvSpPr>
            <a:spLocks noChangeArrowheads="1"/>
          </p:cNvSpPr>
          <p:nvPr/>
        </p:nvSpPr>
        <p:spPr bwMode="auto">
          <a:xfrm>
            <a:off x="2819400" y="46863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311" name="Straight Connector 22"/>
          <p:cNvCxnSpPr>
            <a:cxnSpLocks noChangeShapeType="1"/>
          </p:cNvCxnSpPr>
          <p:nvPr/>
        </p:nvCxnSpPr>
        <p:spPr bwMode="auto">
          <a:xfrm>
            <a:off x="3962400" y="5372101"/>
            <a:ext cx="502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2" name="TextBox 23"/>
          <p:cNvSpPr txBox="1">
            <a:spLocks noChangeArrowheads="1"/>
          </p:cNvSpPr>
          <p:nvPr/>
        </p:nvSpPr>
        <p:spPr bwMode="auto">
          <a:xfrm>
            <a:off x="2819400" y="49149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Source                           S3</a:t>
            </a:r>
          </a:p>
        </p:txBody>
      </p:sp>
      <p:cxnSp>
        <p:nvCxnSpPr>
          <p:cNvPr id="12313" name="Straight Arrow Connector 24"/>
          <p:cNvCxnSpPr>
            <a:cxnSpLocks noChangeShapeType="1"/>
          </p:cNvCxnSpPr>
          <p:nvPr/>
        </p:nvCxnSpPr>
        <p:spPr bwMode="auto">
          <a:xfrm>
            <a:off x="8001000" y="5600701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4" name="TextBox 25"/>
          <p:cNvSpPr txBox="1">
            <a:spLocks noChangeArrowheads="1"/>
          </p:cNvSpPr>
          <p:nvPr/>
        </p:nvSpPr>
        <p:spPr bwMode="auto">
          <a:xfrm>
            <a:off x="8001000" y="5676901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three 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8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2743200" y="2362200"/>
            <a:ext cx="6705600" cy="42672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Rectangle 23"/>
          <p:cNvSpPr>
            <a:spLocks noChangeArrowheads="1"/>
          </p:cNvSpPr>
          <p:nvPr/>
        </p:nvSpPr>
        <p:spPr bwMode="auto">
          <a:xfrm>
            <a:off x="2971800" y="25908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35" name="Rectangle 24"/>
          <p:cNvSpPr>
            <a:spLocks noChangeArrowheads="1"/>
          </p:cNvSpPr>
          <p:nvPr/>
        </p:nvSpPr>
        <p:spPr bwMode="auto">
          <a:xfrm>
            <a:off x="2971800" y="39624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36" name="Straight Connector 25"/>
          <p:cNvCxnSpPr>
            <a:cxnSpLocks noChangeShapeType="1"/>
          </p:cNvCxnSpPr>
          <p:nvPr/>
        </p:nvCxnSpPr>
        <p:spPr bwMode="auto">
          <a:xfrm>
            <a:off x="4114800" y="32766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7" name="Straight Connector 26"/>
          <p:cNvCxnSpPr>
            <a:cxnSpLocks noChangeShapeType="1"/>
          </p:cNvCxnSpPr>
          <p:nvPr/>
        </p:nvCxnSpPr>
        <p:spPr bwMode="auto">
          <a:xfrm>
            <a:off x="4038600" y="45720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8" name="TextBox 27"/>
          <p:cNvSpPr txBox="1">
            <a:spLocks noChangeArrowheads="1"/>
          </p:cNvSpPr>
          <p:nvPr/>
        </p:nvSpPr>
        <p:spPr bwMode="auto">
          <a:xfrm>
            <a:off x="2971800" y="28194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13339" name="TextBox 28"/>
          <p:cNvSpPr txBox="1">
            <a:spLocks noChangeArrowheads="1"/>
          </p:cNvSpPr>
          <p:nvPr/>
        </p:nvSpPr>
        <p:spPr bwMode="auto">
          <a:xfrm>
            <a:off x="2971800" y="41910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13340" name="Straight Arrow Connector 29"/>
          <p:cNvCxnSpPr>
            <a:cxnSpLocks noChangeShapeType="1"/>
          </p:cNvCxnSpPr>
          <p:nvPr/>
        </p:nvCxnSpPr>
        <p:spPr bwMode="auto">
          <a:xfrm>
            <a:off x="8153400" y="35052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1" name="TextBox 30"/>
          <p:cNvSpPr txBox="1">
            <a:spLocks noChangeArrowheads="1"/>
          </p:cNvSpPr>
          <p:nvPr/>
        </p:nvSpPr>
        <p:spPr bwMode="auto">
          <a:xfrm>
            <a:off x="8153400" y="3581401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3342" name="Straight Arrow Connector 31"/>
          <p:cNvCxnSpPr>
            <a:cxnSpLocks noChangeShapeType="1"/>
          </p:cNvCxnSpPr>
          <p:nvPr/>
        </p:nvCxnSpPr>
        <p:spPr bwMode="auto">
          <a:xfrm>
            <a:off x="8153400" y="47958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3" name="TextBox 32"/>
          <p:cNvSpPr txBox="1">
            <a:spLocks noChangeArrowheads="1"/>
          </p:cNvSpPr>
          <p:nvPr/>
        </p:nvSpPr>
        <p:spPr bwMode="auto">
          <a:xfrm>
            <a:off x="8153400" y="48720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3344" name="Rectangle 33"/>
          <p:cNvSpPr>
            <a:spLocks noChangeArrowheads="1"/>
          </p:cNvSpPr>
          <p:nvPr/>
        </p:nvSpPr>
        <p:spPr bwMode="auto">
          <a:xfrm>
            <a:off x="2971800" y="53340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3345" name="Straight Connector 34"/>
          <p:cNvCxnSpPr>
            <a:cxnSpLocks noChangeShapeType="1"/>
          </p:cNvCxnSpPr>
          <p:nvPr/>
        </p:nvCxnSpPr>
        <p:spPr bwMode="auto">
          <a:xfrm>
            <a:off x="4114800" y="5938839"/>
            <a:ext cx="502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6" name="TextBox 35"/>
          <p:cNvSpPr txBox="1">
            <a:spLocks noChangeArrowheads="1"/>
          </p:cNvSpPr>
          <p:nvPr/>
        </p:nvSpPr>
        <p:spPr bwMode="auto">
          <a:xfrm>
            <a:off x="2971800" y="5481639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S3</a:t>
            </a:r>
          </a:p>
        </p:txBody>
      </p:sp>
      <p:cxnSp>
        <p:nvCxnSpPr>
          <p:cNvPr id="13347" name="Straight Arrow Connector 36"/>
          <p:cNvCxnSpPr>
            <a:cxnSpLocks noChangeShapeType="1"/>
          </p:cNvCxnSpPr>
          <p:nvPr/>
        </p:nvCxnSpPr>
        <p:spPr bwMode="auto">
          <a:xfrm>
            <a:off x="8153400" y="61674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48" name="TextBox 37"/>
          <p:cNvSpPr txBox="1">
            <a:spLocks noChangeArrowheads="1"/>
          </p:cNvSpPr>
          <p:nvPr/>
        </p:nvSpPr>
        <p:spPr bwMode="auto">
          <a:xfrm>
            <a:off x="8153400" y="62436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3349" name="TextBox 38"/>
          <p:cNvSpPr txBox="1">
            <a:spLocks noChangeArrowheads="1"/>
          </p:cNvSpPr>
          <p:nvPr/>
        </p:nvSpPr>
        <p:spPr bwMode="auto">
          <a:xfrm>
            <a:off x="2971800" y="35814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{0,1}</a:t>
            </a:r>
          </a:p>
        </p:txBody>
      </p:sp>
      <p:sp>
        <p:nvSpPr>
          <p:cNvPr id="13350" name="TextBox 38"/>
          <p:cNvSpPr txBox="1">
            <a:spLocks noChangeArrowheads="1"/>
          </p:cNvSpPr>
          <p:nvPr/>
        </p:nvSpPr>
        <p:spPr bwMode="auto">
          <a:xfrm>
            <a:off x="2971800" y="49530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{0,1}</a:t>
            </a:r>
          </a:p>
        </p:txBody>
      </p:sp>
      <p:sp>
        <p:nvSpPr>
          <p:cNvPr id="13351" name="TextBox 38"/>
          <p:cNvSpPr txBox="1">
            <a:spLocks noChangeArrowheads="1"/>
          </p:cNvSpPr>
          <p:nvPr/>
        </p:nvSpPr>
        <p:spPr bwMode="auto">
          <a:xfrm>
            <a:off x="2971800" y="62484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{0,1}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9886" y="1438314"/>
            <a:ext cx="3805209" cy="3608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Assume first collision took place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084550" y="1854421"/>
            <a:ext cx="8050050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 initial contention window for three sources is {0, 1}</a:t>
            </a: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three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9" grpId="0"/>
      <p:bldP spid="13350" grpId="0"/>
      <p:bldP spid="13351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AutoShape 8"/>
          <p:cNvSpPr>
            <a:spLocks noChangeArrowheads="1"/>
          </p:cNvSpPr>
          <p:nvPr/>
        </p:nvSpPr>
        <p:spPr bwMode="auto">
          <a:xfrm>
            <a:off x="2743200" y="2590800"/>
            <a:ext cx="6705600" cy="41148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51"/>
          <p:cNvSpPr>
            <a:spLocks noChangeArrowheads="1"/>
          </p:cNvSpPr>
          <p:nvPr/>
        </p:nvSpPr>
        <p:spPr bwMode="auto">
          <a:xfrm>
            <a:off x="2895600" y="26670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9" name="Rectangle 52"/>
          <p:cNvSpPr>
            <a:spLocks noChangeArrowheads="1"/>
          </p:cNvSpPr>
          <p:nvPr/>
        </p:nvSpPr>
        <p:spPr bwMode="auto">
          <a:xfrm>
            <a:off x="2895600" y="40386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360" name="Straight Connector 53"/>
          <p:cNvCxnSpPr>
            <a:cxnSpLocks noChangeShapeType="1"/>
          </p:cNvCxnSpPr>
          <p:nvPr/>
        </p:nvCxnSpPr>
        <p:spPr bwMode="auto">
          <a:xfrm>
            <a:off x="4038600" y="33528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1" name="Straight Connector 54"/>
          <p:cNvCxnSpPr>
            <a:cxnSpLocks noChangeShapeType="1"/>
          </p:cNvCxnSpPr>
          <p:nvPr/>
        </p:nvCxnSpPr>
        <p:spPr bwMode="auto">
          <a:xfrm>
            <a:off x="3962400" y="46482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2" name="TextBox 55"/>
          <p:cNvSpPr txBox="1">
            <a:spLocks noChangeArrowheads="1"/>
          </p:cNvSpPr>
          <p:nvPr/>
        </p:nvSpPr>
        <p:spPr bwMode="auto">
          <a:xfrm>
            <a:off x="2895600" y="28956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14363" name="TextBox 56"/>
          <p:cNvSpPr txBox="1">
            <a:spLocks noChangeArrowheads="1"/>
          </p:cNvSpPr>
          <p:nvPr/>
        </p:nvSpPr>
        <p:spPr bwMode="auto">
          <a:xfrm>
            <a:off x="2895600" y="42672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14364" name="Straight Arrow Connector 57"/>
          <p:cNvCxnSpPr>
            <a:cxnSpLocks noChangeShapeType="1"/>
          </p:cNvCxnSpPr>
          <p:nvPr/>
        </p:nvCxnSpPr>
        <p:spPr bwMode="auto">
          <a:xfrm>
            <a:off x="8077200" y="3656012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5" name="TextBox 58"/>
          <p:cNvSpPr txBox="1">
            <a:spLocks noChangeArrowheads="1"/>
          </p:cNvSpPr>
          <p:nvPr/>
        </p:nvSpPr>
        <p:spPr bwMode="auto">
          <a:xfrm>
            <a:off x="8077200" y="3657601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Time</a:t>
            </a:r>
          </a:p>
        </p:txBody>
      </p:sp>
      <p:cxnSp>
        <p:nvCxnSpPr>
          <p:cNvPr id="14366" name="Straight Arrow Connector 59"/>
          <p:cNvCxnSpPr>
            <a:cxnSpLocks noChangeShapeType="1"/>
          </p:cNvCxnSpPr>
          <p:nvPr/>
        </p:nvCxnSpPr>
        <p:spPr bwMode="auto">
          <a:xfrm>
            <a:off x="8077200" y="4951414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7" name="TextBox 60"/>
          <p:cNvSpPr txBox="1">
            <a:spLocks noChangeArrowheads="1"/>
          </p:cNvSpPr>
          <p:nvPr/>
        </p:nvSpPr>
        <p:spPr bwMode="auto">
          <a:xfrm>
            <a:off x="8077200" y="49482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4368" name="Rectangle 61"/>
          <p:cNvSpPr>
            <a:spLocks noChangeArrowheads="1"/>
          </p:cNvSpPr>
          <p:nvPr/>
        </p:nvSpPr>
        <p:spPr bwMode="auto">
          <a:xfrm>
            <a:off x="2895600" y="54102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369" name="Straight Connector 62"/>
          <p:cNvCxnSpPr>
            <a:cxnSpLocks noChangeShapeType="1"/>
          </p:cNvCxnSpPr>
          <p:nvPr/>
        </p:nvCxnSpPr>
        <p:spPr bwMode="auto">
          <a:xfrm>
            <a:off x="4038600" y="6015039"/>
            <a:ext cx="502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0" name="TextBox 63"/>
          <p:cNvSpPr txBox="1">
            <a:spLocks noChangeArrowheads="1"/>
          </p:cNvSpPr>
          <p:nvPr/>
        </p:nvSpPr>
        <p:spPr bwMode="auto">
          <a:xfrm>
            <a:off x="2895600" y="5557839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S3</a:t>
            </a:r>
          </a:p>
        </p:txBody>
      </p:sp>
      <p:cxnSp>
        <p:nvCxnSpPr>
          <p:cNvPr id="14371" name="Straight Arrow Connector 64"/>
          <p:cNvCxnSpPr>
            <a:cxnSpLocks noChangeShapeType="1"/>
          </p:cNvCxnSpPr>
          <p:nvPr/>
        </p:nvCxnSpPr>
        <p:spPr bwMode="auto">
          <a:xfrm>
            <a:off x="8077200" y="6324601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72" name="TextBox 65"/>
          <p:cNvSpPr txBox="1">
            <a:spLocks noChangeArrowheads="1"/>
          </p:cNvSpPr>
          <p:nvPr/>
        </p:nvSpPr>
        <p:spPr bwMode="auto">
          <a:xfrm>
            <a:off x="8077200" y="63198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038600" y="3276601"/>
            <a:ext cx="5334000" cy="429399"/>
            <a:chOff x="2514600" y="3276600"/>
            <a:chExt cx="5334000" cy="429399"/>
          </a:xfrm>
        </p:grpSpPr>
        <p:cxnSp>
          <p:nvCxnSpPr>
            <p:cNvPr id="14373" name="Straight Connector 69"/>
            <p:cNvCxnSpPr>
              <a:cxnSpLocks noChangeShapeType="1"/>
            </p:cNvCxnSpPr>
            <p:nvPr/>
          </p:nvCxnSpPr>
          <p:spPr bwMode="auto">
            <a:xfrm rot="5400000">
              <a:off x="2514601" y="3352800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4" name="Straight Connector 70"/>
            <p:cNvCxnSpPr>
              <a:cxnSpLocks noChangeShapeType="1"/>
            </p:cNvCxnSpPr>
            <p:nvPr/>
          </p:nvCxnSpPr>
          <p:spPr bwMode="auto">
            <a:xfrm rot="5400000">
              <a:off x="3048794" y="33520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5" name="Straight Connector 71"/>
            <p:cNvCxnSpPr>
              <a:cxnSpLocks noChangeShapeType="1"/>
            </p:cNvCxnSpPr>
            <p:nvPr/>
          </p:nvCxnSpPr>
          <p:spPr bwMode="auto">
            <a:xfrm rot="5400000">
              <a:off x="3580607" y="33520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6" name="Straight Connector 72"/>
            <p:cNvCxnSpPr>
              <a:cxnSpLocks noChangeShapeType="1"/>
            </p:cNvCxnSpPr>
            <p:nvPr/>
          </p:nvCxnSpPr>
          <p:spPr bwMode="auto">
            <a:xfrm rot="5400000">
              <a:off x="4115594" y="33520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7" name="Straight Connector 73"/>
            <p:cNvCxnSpPr>
              <a:cxnSpLocks noChangeShapeType="1"/>
            </p:cNvCxnSpPr>
            <p:nvPr/>
          </p:nvCxnSpPr>
          <p:spPr bwMode="auto">
            <a:xfrm rot="5400000">
              <a:off x="4647407" y="33520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8" name="Straight Connector 74"/>
            <p:cNvCxnSpPr>
              <a:cxnSpLocks noChangeShapeType="1"/>
            </p:cNvCxnSpPr>
            <p:nvPr/>
          </p:nvCxnSpPr>
          <p:spPr bwMode="auto">
            <a:xfrm rot="5400000">
              <a:off x="5180807" y="33520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9" name="Straight Connector 75"/>
            <p:cNvCxnSpPr>
              <a:cxnSpLocks noChangeShapeType="1"/>
            </p:cNvCxnSpPr>
            <p:nvPr/>
          </p:nvCxnSpPr>
          <p:spPr bwMode="auto">
            <a:xfrm rot="5400000">
              <a:off x="5714207" y="33520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0" name="Straight Connector 76"/>
            <p:cNvCxnSpPr>
              <a:cxnSpLocks noChangeShapeType="1"/>
            </p:cNvCxnSpPr>
            <p:nvPr/>
          </p:nvCxnSpPr>
          <p:spPr bwMode="auto">
            <a:xfrm rot="5400000">
              <a:off x="6249194" y="3353594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1" name="Straight Connector 77"/>
            <p:cNvCxnSpPr>
              <a:cxnSpLocks noChangeShapeType="1"/>
            </p:cNvCxnSpPr>
            <p:nvPr/>
          </p:nvCxnSpPr>
          <p:spPr bwMode="auto">
            <a:xfrm rot="5400000">
              <a:off x="6784182" y="33520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2" name="Straight Connector 78"/>
            <p:cNvCxnSpPr>
              <a:cxnSpLocks noChangeShapeType="1"/>
            </p:cNvCxnSpPr>
            <p:nvPr/>
          </p:nvCxnSpPr>
          <p:spPr bwMode="auto">
            <a:xfrm rot="5400000">
              <a:off x="7315201" y="3351212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83" name="TextBox 79"/>
            <p:cNvSpPr txBox="1">
              <a:spLocks noChangeArrowheads="1"/>
            </p:cNvSpPr>
            <p:nvPr/>
          </p:nvSpPr>
          <p:spPr bwMode="auto">
            <a:xfrm>
              <a:off x="2514600" y="3429000"/>
              <a:ext cx="5334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 dirty="0"/>
                <a:t>     0           1           2           3         4           5          6             7         8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38600" y="4567239"/>
            <a:ext cx="5334000" cy="429399"/>
            <a:chOff x="2514600" y="4567238"/>
            <a:chExt cx="5334000" cy="429399"/>
          </a:xfrm>
        </p:grpSpPr>
        <p:cxnSp>
          <p:nvCxnSpPr>
            <p:cNvPr id="14384" name="Straight Connector 80"/>
            <p:cNvCxnSpPr>
              <a:cxnSpLocks noChangeShapeType="1"/>
            </p:cNvCxnSpPr>
            <p:nvPr/>
          </p:nvCxnSpPr>
          <p:spPr bwMode="auto">
            <a:xfrm rot="5400000">
              <a:off x="2514601" y="4643437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5" name="Straight Connector 81"/>
            <p:cNvCxnSpPr>
              <a:cxnSpLocks noChangeShapeType="1"/>
            </p:cNvCxnSpPr>
            <p:nvPr/>
          </p:nvCxnSpPr>
          <p:spPr bwMode="auto">
            <a:xfrm rot="5400000">
              <a:off x="3048794" y="4642644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6" name="Straight Connector 82"/>
            <p:cNvCxnSpPr>
              <a:cxnSpLocks noChangeShapeType="1"/>
            </p:cNvCxnSpPr>
            <p:nvPr/>
          </p:nvCxnSpPr>
          <p:spPr bwMode="auto">
            <a:xfrm rot="5400000">
              <a:off x="3580607" y="46426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7" name="Straight Connector 83"/>
            <p:cNvCxnSpPr>
              <a:cxnSpLocks noChangeShapeType="1"/>
            </p:cNvCxnSpPr>
            <p:nvPr/>
          </p:nvCxnSpPr>
          <p:spPr bwMode="auto">
            <a:xfrm rot="5400000">
              <a:off x="4115594" y="4642644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84"/>
            <p:cNvCxnSpPr>
              <a:cxnSpLocks noChangeShapeType="1"/>
            </p:cNvCxnSpPr>
            <p:nvPr/>
          </p:nvCxnSpPr>
          <p:spPr bwMode="auto">
            <a:xfrm rot="5400000">
              <a:off x="4647407" y="46426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9" name="Straight Connector 85"/>
            <p:cNvCxnSpPr>
              <a:cxnSpLocks noChangeShapeType="1"/>
            </p:cNvCxnSpPr>
            <p:nvPr/>
          </p:nvCxnSpPr>
          <p:spPr bwMode="auto">
            <a:xfrm rot="5400000">
              <a:off x="5180807" y="46426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0" name="Straight Connector 86"/>
            <p:cNvCxnSpPr>
              <a:cxnSpLocks noChangeShapeType="1"/>
            </p:cNvCxnSpPr>
            <p:nvPr/>
          </p:nvCxnSpPr>
          <p:spPr bwMode="auto">
            <a:xfrm rot="5400000">
              <a:off x="5714207" y="46426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1" name="Straight Connector 87"/>
            <p:cNvCxnSpPr>
              <a:cxnSpLocks noChangeShapeType="1"/>
            </p:cNvCxnSpPr>
            <p:nvPr/>
          </p:nvCxnSpPr>
          <p:spPr bwMode="auto">
            <a:xfrm rot="5400000">
              <a:off x="6249194" y="464423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2" name="Straight Connector 88"/>
            <p:cNvCxnSpPr>
              <a:cxnSpLocks noChangeShapeType="1"/>
            </p:cNvCxnSpPr>
            <p:nvPr/>
          </p:nvCxnSpPr>
          <p:spPr bwMode="auto">
            <a:xfrm rot="5400000">
              <a:off x="6784182" y="46426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3" name="Straight Connector 89"/>
            <p:cNvCxnSpPr>
              <a:cxnSpLocks noChangeShapeType="1"/>
            </p:cNvCxnSpPr>
            <p:nvPr/>
          </p:nvCxnSpPr>
          <p:spPr bwMode="auto">
            <a:xfrm rot="5400000">
              <a:off x="7315201" y="4641850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94" name="TextBox 90"/>
            <p:cNvSpPr txBox="1">
              <a:spLocks noChangeArrowheads="1"/>
            </p:cNvSpPr>
            <p:nvPr/>
          </p:nvSpPr>
          <p:spPr bwMode="auto">
            <a:xfrm>
              <a:off x="2514600" y="4719638"/>
              <a:ext cx="5334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    0           1           2           3         4           5          6             7         8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38600" y="5938839"/>
            <a:ext cx="5334000" cy="429399"/>
            <a:chOff x="2514600" y="5938838"/>
            <a:chExt cx="5334000" cy="429399"/>
          </a:xfrm>
        </p:grpSpPr>
        <p:cxnSp>
          <p:nvCxnSpPr>
            <p:cNvPr id="14395" name="Straight Connector 91"/>
            <p:cNvCxnSpPr>
              <a:cxnSpLocks noChangeShapeType="1"/>
            </p:cNvCxnSpPr>
            <p:nvPr/>
          </p:nvCxnSpPr>
          <p:spPr bwMode="auto">
            <a:xfrm rot="5400000">
              <a:off x="2514601" y="6015037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6" name="Straight Connector 92"/>
            <p:cNvCxnSpPr>
              <a:cxnSpLocks noChangeShapeType="1"/>
            </p:cNvCxnSpPr>
            <p:nvPr/>
          </p:nvCxnSpPr>
          <p:spPr bwMode="auto">
            <a:xfrm rot="5400000">
              <a:off x="3048794" y="6014244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7" name="Straight Connector 93"/>
            <p:cNvCxnSpPr>
              <a:cxnSpLocks noChangeShapeType="1"/>
            </p:cNvCxnSpPr>
            <p:nvPr/>
          </p:nvCxnSpPr>
          <p:spPr bwMode="auto">
            <a:xfrm rot="5400000">
              <a:off x="3580607" y="60142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8" name="Straight Connector 94"/>
            <p:cNvCxnSpPr>
              <a:cxnSpLocks noChangeShapeType="1"/>
            </p:cNvCxnSpPr>
            <p:nvPr/>
          </p:nvCxnSpPr>
          <p:spPr bwMode="auto">
            <a:xfrm rot="5400000">
              <a:off x="4115594" y="6014244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99" name="Straight Connector 95"/>
            <p:cNvCxnSpPr>
              <a:cxnSpLocks noChangeShapeType="1"/>
            </p:cNvCxnSpPr>
            <p:nvPr/>
          </p:nvCxnSpPr>
          <p:spPr bwMode="auto">
            <a:xfrm rot="5400000">
              <a:off x="4647407" y="60142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0" name="Straight Connector 96"/>
            <p:cNvCxnSpPr>
              <a:cxnSpLocks noChangeShapeType="1"/>
            </p:cNvCxnSpPr>
            <p:nvPr/>
          </p:nvCxnSpPr>
          <p:spPr bwMode="auto">
            <a:xfrm rot="5400000">
              <a:off x="5180807" y="60142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1" name="Straight Connector 97"/>
            <p:cNvCxnSpPr>
              <a:cxnSpLocks noChangeShapeType="1"/>
            </p:cNvCxnSpPr>
            <p:nvPr/>
          </p:nvCxnSpPr>
          <p:spPr bwMode="auto">
            <a:xfrm rot="5400000">
              <a:off x="5714207" y="60142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2" name="Straight Connector 98"/>
            <p:cNvCxnSpPr>
              <a:cxnSpLocks noChangeShapeType="1"/>
            </p:cNvCxnSpPr>
            <p:nvPr/>
          </p:nvCxnSpPr>
          <p:spPr bwMode="auto">
            <a:xfrm rot="5400000">
              <a:off x="6249194" y="6015831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3" name="Straight Connector 99"/>
            <p:cNvCxnSpPr>
              <a:cxnSpLocks noChangeShapeType="1"/>
            </p:cNvCxnSpPr>
            <p:nvPr/>
          </p:nvCxnSpPr>
          <p:spPr bwMode="auto">
            <a:xfrm rot="5400000">
              <a:off x="6784182" y="6014244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404" name="Straight Connector 100"/>
            <p:cNvCxnSpPr>
              <a:cxnSpLocks noChangeShapeType="1"/>
            </p:cNvCxnSpPr>
            <p:nvPr/>
          </p:nvCxnSpPr>
          <p:spPr bwMode="auto">
            <a:xfrm rot="5400000">
              <a:off x="7315201" y="6013450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405" name="TextBox 101"/>
            <p:cNvSpPr txBox="1">
              <a:spLocks noChangeArrowheads="1"/>
            </p:cNvSpPr>
            <p:nvPr/>
          </p:nvSpPr>
          <p:spPr bwMode="auto">
            <a:xfrm>
              <a:off x="2514600" y="6091238"/>
              <a:ext cx="53340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     0           1           2           3         4           5          6             7         8</a:t>
              </a:r>
            </a:p>
          </p:txBody>
        </p:sp>
      </p:grpSp>
      <p:sp>
        <p:nvSpPr>
          <p:cNvPr id="14406" name="TextBox 38"/>
          <p:cNvSpPr txBox="1">
            <a:spLocks noChangeArrowheads="1"/>
          </p:cNvSpPr>
          <p:nvPr/>
        </p:nvSpPr>
        <p:spPr bwMode="auto">
          <a:xfrm>
            <a:off x="2895600" y="36576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CW: {0,1}</a:t>
            </a:r>
          </a:p>
        </p:txBody>
      </p:sp>
      <p:sp>
        <p:nvSpPr>
          <p:cNvPr id="14407" name="TextBox 38"/>
          <p:cNvSpPr txBox="1">
            <a:spLocks noChangeArrowheads="1"/>
          </p:cNvSpPr>
          <p:nvPr/>
        </p:nvSpPr>
        <p:spPr bwMode="auto">
          <a:xfrm>
            <a:off x="2895600" y="50292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CW: {0,1}</a:t>
            </a:r>
          </a:p>
        </p:txBody>
      </p:sp>
      <p:sp>
        <p:nvSpPr>
          <p:cNvPr id="14408" name="TextBox 38"/>
          <p:cNvSpPr txBox="1">
            <a:spLocks noChangeArrowheads="1"/>
          </p:cNvSpPr>
          <p:nvPr/>
        </p:nvSpPr>
        <p:spPr bwMode="auto">
          <a:xfrm>
            <a:off x="2895600" y="63246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CW: {0,1}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0" y="1240304"/>
            <a:ext cx="7696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DejaVu Sans" charset="0"/>
                <a:cs typeface="DejaVu Sans" charset="0"/>
              </a:rPr>
              <a:t>After a collision, time is divided into discrete slots.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286000" y="1694071"/>
            <a:ext cx="7162800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DejaVu Sans" charset="0"/>
                <a:cs typeface="DejaVu Sans" charset="0"/>
              </a:rPr>
              <a:t>Frame length is much larger than the slot size.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2133601"/>
            <a:ext cx="7315200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DejaVu Sans" charset="0"/>
                <a:cs typeface="DejaVu Sans" charset="0"/>
              </a:rPr>
              <a:t>A single slot is sufficient to detect a collision.</a:t>
            </a:r>
          </a:p>
        </p:txBody>
      </p:sp>
      <p:sp>
        <p:nvSpPr>
          <p:cNvPr id="71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three sources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AutoShape 8"/>
          <p:cNvSpPr>
            <a:spLocks noChangeArrowheads="1"/>
          </p:cNvSpPr>
          <p:nvPr/>
        </p:nvSpPr>
        <p:spPr bwMode="auto">
          <a:xfrm>
            <a:off x="2667000" y="2590800"/>
            <a:ext cx="6756400" cy="41148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Rectangle 51"/>
          <p:cNvSpPr>
            <a:spLocks noChangeArrowheads="1"/>
          </p:cNvSpPr>
          <p:nvPr/>
        </p:nvSpPr>
        <p:spPr bwMode="auto">
          <a:xfrm>
            <a:off x="2971800" y="26670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52"/>
          <p:cNvSpPr>
            <a:spLocks noChangeArrowheads="1"/>
          </p:cNvSpPr>
          <p:nvPr/>
        </p:nvSpPr>
        <p:spPr bwMode="auto">
          <a:xfrm>
            <a:off x="2971800" y="40386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84" name="Straight Connector 53"/>
          <p:cNvCxnSpPr>
            <a:cxnSpLocks noChangeShapeType="1"/>
          </p:cNvCxnSpPr>
          <p:nvPr/>
        </p:nvCxnSpPr>
        <p:spPr bwMode="auto">
          <a:xfrm>
            <a:off x="4114800" y="33528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Straight Connector 54"/>
          <p:cNvCxnSpPr>
            <a:cxnSpLocks noChangeShapeType="1"/>
          </p:cNvCxnSpPr>
          <p:nvPr/>
        </p:nvCxnSpPr>
        <p:spPr bwMode="auto">
          <a:xfrm>
            <a:off x="4038600" y="46482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TextBox 55"/>
          <p:cNvSpPr txBox="1">
            <a:spLocks noChangeArrowheads="1"/>
          </p:cNvSpPr>
          <p:nvPr/>
        </p:nvSpPr>
        <p:spPr bwMode="auto">
          <a:xfrm>
            <a:off x="2971800" y="28956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15387" name="TextBox 56"/>
          <p:cNvSpPr txBox="1">
            <a:spLocks noChangeArrowheads="1"/>
          </p:cNvSpPr>
          <p:nvPr/>
        </p:nvSpPr>
        <p:spPr bwMode="auto">
          <a:xfrm>
            <a:off x="2971800" y="42672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15388" name="Straight Arrow Connector 57"/>
          <p:cNvCxnSpPr>
            <a:cxnSpLocks noChangeShapeType="1"/>
          </p:cNvCxnSpPr>
          <p:nvPr/>
        </p:nvCxnSpPr>
        <p:spPr bwMode="auto">
          <a:xfrm>
            <a:off x="8153400" y="3656012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9" name="TextBox 58"/>
          <p:cNvSpPr txBox="1">
            <a:spLocks noChangeArrowheads="1"/>
          </p:cNvSpPr>
          <p:nvPr/>
        </p:nvSpPr>
        <p:spPr bwMode="auto">
          <a:xfrm>
            <a:off x="8153400" y="3657601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5390" name="Straight Arrow Connector 59"/>
          <p:cNvCxnSpPr>
            <a:cxnSpLocks noChangeShapeType="1"/>
          </p:cNvCxnSpPr>
          <p:nvPr/>
        </p:nvCxnSpPr>
        <p:spPr bwMode="auto">
          <a:xfrm>
            <a:off x="8153400" y="4953001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1" name="TextBox 60"/>
          <p:cNvSpPr txBox="1">
            <a:spLocks noChangeArrowheads="1"/>
          </p:cNvSpPr>
          <p:nvPr/>
        </p:nvSpPr>
        <p:spPr bwMode="auto">
          <a:xfrm>
            <a:off x="8153400" y="49482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5392" name="Rectangle 61"/>
          <p:cNvSpPr>
            <a:spLocks noChangeArrowheads="1"/>
          </p:cNvSpPr>
          <p:nvPr/>
        </p:nvSpPr>
        <p:spPr bwMode="auto">
          <a:xfrm>
            <a:off x="2971800" y="54102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93" name="Straight Connector 62"/>
          <p:cNvCxnSpPr>
            <a:cxnSpLocks noChangeShapeType="1"/>
          </p:cNvCxnSpPr>
          <p:nvPr/>
        </p:nvCxnSpPr>
        <p:spPr bwMode="auto">
          <a:xfrm>
            <a:off x="4114800" y="6015039"/>
            <a:ext cx="502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4" name="TextBox 63"/>
          <p:cNvSpPr txBox="1">
            <a:spLocks noChangeArrowheads="1"/>
          </p:cNvSpPr>
          <p:nvPr/>
        </p:nvSpPr>
        <p:spPr bwMode="auto">
          <a:xfrm>
            <a:off x="2971800" y="5557839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S3</a:t>
            </a:r>
          </a:p>
        </p:txBody>
      </p:sp>
      <p:cxnSp>
        <p:nvCxnSpPr>
          <p:cNvPr id="15395" name="Straight Arrow Connector 64"/>
          <p:cNvCxnSpPr>
            <a:cxnSpLocks noChangeShapeType="1"/>
          </p:cNvCxnSpPr>
          <p:nvPr/>
        </p:nvCxnSpPr>
        <p:spPr bwMode="auto">
          <a:xfrm>
            <a:off x="8153400" y="6323014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6" name="TextBox 65"/>
          <p:cNvSpPr txBox="1">
            <a:spLocks noChangeArrowheads="1"/>
          </p:cNvSpPr>
          <p:nvPr/>
        </p:nvSpPr>
        <p:spPr bwMode="auto">
          <a:xfrm>
            <a:off x="8153400" y="63198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5397" name="TextBox 66"/>
          <p:cNvSpPr txBox="1">
            <a:spLocks noChangeArrowheads="1"/>
          </p:cNvSpPr>
          <p:nvPr/>
        </p:nvSpPr>
        <p:spPr bwMode="auto">
          <a:xfrm>
            <a:off x="2819400" y="3657600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{0,1,2,3}</a:t>
            </a:r>
          </a:p>
        </p:txBody>
      </p:sp>
      <p:sp>
        <p:nvSpPr>
          <p:cNvPr id="15398" name="TextBox 67"/>
          <p:cNvSpPr txBox="1">
            <a:spLocks noChangeArrowheads="1"/>
          </p:cNvSpPr>
          <p:nvPr/>
        </p:nvSpPr>
        <p:spPr bwMode="auto">
          <a:xfrm>
            <a:off x="2895600" y="4953000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{0,1,2,3}</a:t>
            </a:r>
          </a:p>
        </p:txBody>
      </p:sp>
      <p:cxnSp>
        <p:nvCxnSpPr>
          <p:cNvPr id="15399" name="Straight Connector 69"/>
          <p:cNvCxnSpPr>
            <a:cxnSpLocks noChangeShapeType="1"/>
          </p:cNvCxnSpPr>
          <p:nvPr/>
        </p:nvCxnSpPr>
        <p:spPr bwMode="auto">
          <a:xfrm rot="5400000">
            <a:off x="4114801" y="3352801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0" name="Straight Connector 70"/>
          <p:cNvCxnSpPr>
            <a:cxnSpLocks noChangeShapeType="1"/>
          </p:cNvCxnSpPr>
          <p:nvPr/>
        </p:nvCxnSpPr>
        <p:spPr bwMode="auto">
          <a:xfrm rot="5400000">
            <a:off x="4648994" y="33520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1" name="Straight Connector 71"/>
          <p:cNvCxnSpPr>
            <a:cxnSpLocks noChangeShapeType="1"/>
          </p:cNvCxnSpPr>
          <p:nvPr/>
        </p:nvCxnSpPr>
        <p:spPr bwMode="auto">
          <a:xfrm rot="5400000">
            <a:off x="5180807" y="3352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2" name="Straight Connector 72"/>
          <p:cNvCxnSpPr>
            <a:cxnSpLocks noChangeShapeType="1"/>
          </p:cNvCxnSpPr>
          <p:nvPr/>
        </p:nvCxnSpPr>
        <p:spPr bwMode="auto">
          <a:xfrm rot="5400000">
            <a:off x="5715794" y="33520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3" name="Straight Connector 73"/>
          <p:cNvCxnSpPr>
            <a:cxnSpLocks noChangeShapeType="1"/>
          </p:cNvCxnSpPr>
          <p:nvPr/>
        </p:nvCxnSpPr>
        <p:spPr bwMode="auto">
          <a:xfrm rot="5400000">
            <a:off x="6247607" y="3352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Straight Connector 74"/>
          <p:cNvCxnSpPr>
            <a:cxnSpLocks noChangeShapeType="1"/>
          </p:cNvCxnSpPr>
          <p:nvPr/>
        </p:nvCxnSpPr>
        <p:spPr bwMode="auto">
          <a:xfrm rot="5400000">
            <a:off x="6781007" y="3352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Straight Connector 75"/>
          <p:cNvCxnSpPr>
            <a:cxnSpLocks noChangeShapeType="1"/>
          </p:cNvCxnSpPr>
          <p:nvPr/>
        </p:nvCxnSpPr>
        <p:spPr bwMode="auto">
          <a:xfrm rot="5400000">
            <a:off x="7314407" y="3352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6" name="Straight Connector 76"/>
          <p:cNvCxnSpPr>
            <a:cxnSpLocks noChangeShapeType="1"/>
          </p:cNvCxnSpPr>
          <p:nvPr/>
        </p:nvCxnSpPr>
        <p:spPr bwMode="auto">
          <a:xfrm rot="5400000">
            <a:off x="7849394" y="335359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Straight Connector 77"/>
          <p:cNvCxnSpPr>
            <a:cxnSpLocks noChangeShapeType="1"/>
          </p:cNvCxnSpPr>
          <p:nvPr/>
        </p:nvCxnSpPr>
        <p:spPr bwMode="auto">
          <a:xfrm rot="5400000">
            <a:off x="8384382" y="3352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Straight Connector 78"/>
          <p:cNvCxnSpPr>
            <a:cxnSpLocks noChangeShapeType="1"/>
          </p:cNvCxnSpPr>
          <p:nvPr/>
        </p:nvCxnSpPr>
        <p:spPr bwMode="auto">
          <a:xfrm rot="5400000">
            <a:off x="8915401" y="33512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09" name="TextBox 79"/>
          <p:cNvSpPr txBox="1">
            <a:spLocks noChangeArrowheads="1"/>
          </p:cNvSpPr>
          <p:nvPr/>
        </p:nvSpPr>
        <p:spPr bwMode="auto">
          <a:xfrm>
            <a:off x="4114800" y="3424238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cxnSp>
        <p:nvCxnSpPr>
          <p:cNvPr id="15410" name="Straight Connector 80"/>
          <p:cNvCxnSpPr>
            <a:cxnSpLocks noChangeShapeType="1"/>
          </p:cNvCxnSpPr>
          <p:nvPr/>
        </p:nvCxnSpPr>
        <p:spPr bwMode="auto">
          <a:xfrm rot="5400000">
            <a:off x="4114801" y="4643438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Straight Connector 81"/>
          <p:cNvCxnSpPr>
            <a:cxnSpLocks noChangeShapeType="1"/>
          </p:cNvCxnSpPr>
          <p:nvPr/>
        </p:nvCxnSpPr>
        <p:spPr bwMode="auto">
          <a:xfrm rot="5400000">
            <a:off x="4648994" y="464264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2" name="Straight Connector 82"/>
          <p:cNvCxnSpPr>
            <a:cxnSpLocks noChangeShapeType="1"/>
          </p:cNvCxnSpPr>
          <p:nvPr/>
        </p:nvCxnSpPr>
        <p:spPr bwMode="auto">
          <a:xfrm rot="5400000">
            <a:off x="5180807" y="46426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3" name="Straight Connector 83"/>
          <p:cNvCxnSpPr>
            <a:cxnSpLocks noChangeShapeType="1"/>
          </p:cNvCxnSpPr>
          <p:nvPr/>
        </p:nvCxnSpPr>
        <p:spPr bwMode="auto">
          <a:xfrm rot="5400000">
            <a:off x="5715794" y="464264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4" name="Straight Connector 84"/>
          <p:cNvCxnSpPr>
            <a:cxnSpLocks noChangeShapeType="1"/>
          </p:cNvCxnSpPr>
          <p:nvPr/>
        </p:nvCxnSpPr>
        <p:spPr bwMode="auto">
          <a:xfrm rot="5400000">
            <a:off x="6247607" y="46426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5" name="Straight Connector 85"/>
          <p:cNvCxnSpPr>
            <a:cxnSpLocks noChangeShapeType="1"/>
          </p:cNvCxnSpPr>
          <p:nvPr/>
        </p:nvCxnSpPr>
        <p:spPr bwMode="auto">
          <a:xfrm rot="5400000">
            <a:off x="6781007" y="46426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6" name="Straight Connector 86"/>
          <p:cNvCxnSpPr>
            <a:cxnSpLocks noChangeShapeType="1"/>
          </p:cNvCxnSpPr>
          <p:nvPr/>
        </p:nvCxnSpPr>
        <p:spPr bwMode="auto">
          <a:xfrm rot="5400000">
            <a:off x="7314407" y="46426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7" name="Straight Connector 87"/>
          <p:cNvCxnSpPr>
            <a:cxnSpLocks noChangeShapeType="1"/>
          </p:cNvCxnSpPr>
          <p:nvPr/>
        </p:nvCxnSpPr>
        <p:spPr bwMode="auto">
          <a:xfrm rot="5400000">
            <a:off x="7849394" y="4644231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8" name="Straight Connector 88"/>
          <p:cNvCxnSpPr>
            <a:cxnSpLocks noChangeShapeType="1"/>
          </p:cNvCxnSpPr>
          <p:nvPr/>
        </p:nvCxnSpPr>
        <p:spPr bwMode="auto">
          <a:xfrm rot="5400000">
            <a:off x="8384382" y="46426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9" name="Straight Connector 89"/>
          <p:cNvCxnSpPr>
            <a:cxnSpLocks noChangeShapeType="1"/>
          </p:cNvCxnSpPr>
          <p:nvPr/>
        </p:nvCxnSpPr>
        <p:spPr bwMode="auto">
          <a:xfrm rot="5400000">
            <a:off x="8915401" y="4641851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20" name="TextBox 90"/>
          <p:cNvSpPr txBox="1">
            <a:spLocks noChangeArrowheads="1"/>
          </p:cNvSpPr>
          <p:nvPr/>
        </p:nvSpPr>
        <p:spPr bwMode="auto">
          <a:xfrm>
            <a:off x="4114800" y="4724401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cxnSp>
        <p:nvCxnSpPr>
          <p:cNvPr id="15421" name="Straight Connector 91"/>
          <p:cNvCxnSpPr>
            <a:cxnSpLocks noChangeShapeType="1"/>
          </p:cNvCxnSpPr>
          <p:nvPr/>
        </p:nvCxnSpPr>
        <p:spPr bwMode="auto">
          <a:xfrm rot="5400000">
            <a:off x="4114801" y="6015038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2" name="Straight Connector 92"/>
          <p:cNvCxnSpPr>
            <a:cxnSpLocks noChangeShapeType="1"/>
          </p:cNvCxnSpPr>
          <p:nvPr/>
        </p:nvCxnSpPr>
        <p:spPr bwMode="auto">
          <a:xfrm rot="5400000">
            <a:off x="4648994" y="601424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3" name="Straight Connector 93"/>
          <p:cNvCxnSpPr>
            <a:cxnSpLocks noChangeShapeType="1"/>
          </p:cNvCxnSpPr>
          <p:nvPr/>
        </p:nvCxnSpPr>
        <p:spPr bwMode="auto">
          <a:xfrm rot="5400000">
            <a:off x="5180807" y="60142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4" name="Straight Connector 94"/>
          <p:cNvCxnSpPr>
            <a:cxnSpLocks noChangeShapeType="1"/>
          </p:cNvCxnSpPr>
          <p:nvPr/>
        </p:nvCxnSpPr>
        <p:spPr bwMode="auto">
          <a:xfrm rot="5400000">
            <a:off x="5715794" y="601424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5" name="Straight Connector 95"/>
          <p:cNvCxnSpPr>
            <a:cxnSpLocks noChangeShapeType="1"/>
          </p:cNvCxnSpPr>
          <p:nvPr/>
        </p:nvCxnSpPr>
        <p:spPr bwMode="auto">
          <a:xfrm rot="5400000">
            <a:off x="6247607" y="60142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6" name="Straight Connector 96"/>
          <p:cNvCxnSpPr>
            <a:cxnSpLocks noChangeShapeType="1"/>
          </p:cNvCxnSpPr>
          <p:nvPr/>
        </p:nvCxnSpPr>
        <p:spPr bwMode="auto">
          <a:xfrm rot="5400000">
            <a:off x="6781007" y="60142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7" name="Straight Connector 97"/>
          <p:cNvCxnSpPr>
            <a:cxnSpLocks noChangeShapeType="1"/>
          </p:cNvCxnSpPr>
          <p:nvPr/>
        </p:nvCxnSpPr>
        <p:spPr bwMode="auto">
          <a:xfrm rot="5400000">
            <a:off x="7314407" y="60142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8" name="Straight Connector 98"/>
          <p:cNvCxnSpPr>
            <a:cxnSpLocks noChangeShapeType="1"/>
          </p:cNvCxnSpPr>
          <p:nvPr/>
        </p:nvCxnSpPr>
        <p:spPr bwMode="auto">
          <a:xfrm rot="5400000">
            <a:off x="7849394" y="6015831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29" name="Straight Connector 99"/>
          <p:cNvCxnSpPr>
            <a:cxnSpLocks noChangeShapeType="1"/>
          </p:cNvCxnSpPr>
          <p:nvPr/>
        </p:nvCxnSpPr>
        <p:spPr bwMode="auto">
          <a:xfrm rot="5400000">
            <a:off x="8384382" y="6014245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0" name="Straight Connector 100"/>
          <p:cNvCxnSpPr>
            <a:cxnSpLocks noChangeShapeType="1"/>
          </p:cNvCxnSpPr>
          <p:nvPr/>
        </p:nvCxnSpPr>
        <p:spPr bwMode="auto">
          <a:xfrm rot="5400000">
            <a:off x="8915401" y="6013451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1" name="TextBox 101"/>
          <p:cNvSpPr txBox="1">
            <a:spLocks noChangeArrowheads="1"/>
          </p:cNvSpPr>
          <p:nvPr/>
        </p:nvSpPr>
        <p:spPr bwMode="auto">
          <a:xfrm>
            <a:off x="4114800" y="6096001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cxnSp>
        <p:nvCxnSpPr>
          <p:cNvPr id="15432" name="Straight Connector 63"/>
          <p:cNvCxnSpPr>
            <a:cxnSpLocks noChangeShapeType="1"/>
          </p:cNvCxnSpPr>
          <p:nvPr/>
        </p:nvCxnSpPr>
        <p:spPr bwMode="auto">
          <a:xfrm>
            <a:off x="4191000" y="33528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3" name="Straight Connector 65"/>
          <p:cNvCxnSpPr>
            <a:cxnSpLocks noChangeShapeType="1"/>
          </p:cNvCxnSpPr>
          <p:nvPr/>
        </p:nvCxnSpPr>
        <p:spPr bwMode="auto">
          <a:xfrm>
            <a:off x="4191000" y="46482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34" name="TextBox 38"/>
          <p:cNvSpPr txBox="1">
            <a:spLocks noChangeArrowheads="1"/>
          </p:cNvSpPr>
          <p:nvPr/>
        </p:nvSpPr>
        <p:spPr bwMode="auto">
          <a:xfrm>
            <a:off x="2895600" y="63246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{0,1}</a:t>
            </a:r>
          </a:p>
        </p:txBody>
      </p:sp>
      <p:cxnSp>
        <p:nvCxnSpPr>
          <p:cNvPr id="15435" name="Straight Connector 65"/>
          <p:cNvCxnSpPr>
            <a:cxnSpLocks noChangeShapeType="1"/>
          </p:cNvCxnSpPr>
          <p:nvPr/>
        </p:nvCxnSpPr>
        <p:spPr bwMode="auto">
          <a:xfrm>
            <a:off x="4724400" y="60198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752600" y="1223463"/>
            <a:ext cx="868680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Suppose S1 and S2 picks the same slot number 0 to transmit the frame and S3 picks 1, then S1 and S2 collide again.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821390"/>
            <a:ext cx="830580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After second collision, the contention window changes to {0,1,2,3}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2193218"/>
            <a:ext cx="8305800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The contention window of S3 remains same.</a:t>
            </a:r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three sources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7" grpId="0"/>
      <p:bldP spid="15398" grpId="0"/>
      <p:bldP spid="15434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AutoShape 8"/>
          <p:cNvSpPr>
            <a:spLocks noChangeArrowheads="1"/>
          </p:cNvSpPr>
          <p:nvPr/>
        </p:nvSpPr>
        <p:spPr bwMode="auto">
          <a:xfrm>
            <a:off x="2667000" y="2590801"/>
            <a:ext cx="6705600" cy="4113213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Rectangle 51"/>
          <p:cNvSpPr>
            <a:spLocks noChangeArrowheads="1"/>
          </p:cNvSpPr>
          <p:nvPr/>
        </p:nvSpPr>
        <p:spPr bwMode="auto">
          <a:xfrm>
            <a:off x="2895600" y="2667001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52"/>
          <p:cNvSpPr>
            <a:spLocks noChangeArrowheads="1"/>
          </p:cNvSpPr>
          <p:nvPr/>
        </p:nvSpPr>
        <p:spPr bwMode="auto">
          <a:xfrm>
            <a:off x="2895600" y="4038601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08" name="Straight Connector 53"/>
          <p:cNvCxnSpPr>
            <a:cxnSpLocks noChangeShapeType="1"/>
          </p:cNvCxnSpPr>
          <p:nvPr/>
        </p:nvCxnSpPr>
        <p:spPr bwMode="auto">
          <a:xfrm>
            <a:off x="4038600" y="3352801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9" name="Straight Connector 54"/>
          <p:cNvCxnSpPr>
            <a:cxnSpLocks noChangeShapeType="1"/>
          </p:cNvCxnSpPr>
          <p:nvPr/>
        </p:nvCxnSpPr>
        <p:spPr bwMode="auto">
          <a:xfrm>
            <a:off x="3962400" y="4648201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0" name="TextBox 55"/>
          <p:cNvSpPr txBox="1">
            <a:spLocks noChangeArrowheads="1"/>
          </p:cNvSpPr>
          <p:nvPr/>
        </p:nvSpPr>
        <p:spPr bwMode="auto">
          <a:xfrm>
            <a:off x="2895600" y="2895602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16411" name="TextBox 56"/>
          <p:cNvSpPr txBox="1">
            <a:spLocks noChangeArrowheads="1"/>
          </p:cNvSpPr>
          <p:nvPr/>
        </p:nvSpPr>
        <p:spPr bwMode="auto">
          <a:xfrm>
            <a:off x="2895600" y="4267202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16412" name="Straight Arrow Connector 57"/>
          <p:cNvCxnSpPr>
            <a:cxnSpLocks noChangeShapeType="1"/>
          </p:cNvCxnSpPr>
          <p:nvPr/>
        </p:nvCxnSpPr>
        <p:spPr bwMode="auto">
          <a:xfrm>
            <a:off x="8077200" y="3654426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TextBox 58"/>
          <p:cNvSpPr txBox="1">
            <a:spLocks noChangeArrowheads="1"/>
          </p:cNvSpPr>
          <p:nvPr/>
        </p:nvSpPr>
        <p:spPr bwMode="auto">
          <a:xfrm>
            <a:off x="8077200" y="3657602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6414" name="Straight Arrow Connector 59"/>
          <p:cNvCxnSpPr>
            <a:cxnSpLocks noChangeShapeType="1"/>
          </p:cNvCxnSpPr>
          <p:nvPr/>
        </p:nvCxnSpPr>
        <p:spPr bwMode="auto">
          <a:xfrm>
            <a:off x="8077200" y="4951415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TextBox 60"/>
          <p:cNvSpPr txBox="1">
            <a:spLocks noChangeArrowheads="1"/>
          </p:cNvSpPr>
          <p:nvPr/>
        </p:nvSpPr>
        <p:spPr bwMode="auto">
          <a:xfrm>
            <a:off x="8077200" y="494824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6416" name="Rectangle 61"/>
          <p:cNvSpPr>
            <a:spLocks noChangeArrowheads="1"/>
          </p:cNvSpPr>
          <p:nvPr/>
        </p:nvSpPr>
        <p:spPr bwMode="auto">
          <a:xfrm>
            <a:off x="2895600" y="5329239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6417" name="Straight Connector 62"/>
          <p:cNvCxnSpPr>
            <a:cxnSpLocks noChangeShapeType="1"/>
          </p:cNvCxnSpPr>
          <p:nvPr/>
        </p:nvCxnSpPr>
        <p:spPr bwMode="auto">
          <a:xfrm>
            <a:off x="3962400" y="6007632"/>
            <a:ext cx="50292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8" name="TextBox 63"/>
          <p:cNvSpPr txBox="1">
            <a:spLocks noChangeArrowheads="1"/>
          </p:cNvSpPr>
          <p:nvPr/>
        </p:nvSpPr>
        <p:spPr bwMode="auto">
          <a:xfrm>
            <a:off x="2895600" y="5557840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S3</a:t>
            </a:r>
          </a:p>
        </p:txBody>
      </p:sp>
      <p:cxnSp>
        <p:nvCxnSpPr>
          <p:cNvPr id="16419" name="Straight Arrow Connector 64"/>
          <p:cNvCxnSpPr>
            <a:cxnSpLocks noChangeShapeType="1"/>
          </p:cNvCxnSpPr>
          <p:nvPr/>
        </p:nvCxnSpPr>
        <p:spPr bwMode="auto">
          <a:xfrm>
            <a:off x="8077200" y="6321428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20" name="TextBox 65"/>
          <p:cNvSpPr txBox="1">
            <a:spLocks noChangeArrowheads="1"/>
          </p:cNvSpPr>
          <p:nvPr/>
        </p:nvSpPr>
        <p:spPr bwMode="auto">
          <a:xfrm>
            <a:off x="8077200" y="6319840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16421" name="TextBox 66"/>
          <p:cNvSpPr txBox="1">
            <a:spLocks noChangeArrowheads="1"/>
          </p:cNvSpPr>
          <p:nvPr/>
        </p:nvSpPr>
        <p:spPr bwMode="auto">
          <a:xfrm>
            <a:off x="2743200" y="3657601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{0,1,2,3,4,5,6,7}</a:t>
            </a:r>
          </a:p>
        </p:txBody>
      </p:sp>
      <p:sp>
        <p:nvSpPr>
          <p:cNvPr id="16422" name="TextBox 67"/>
          <p:cNvSpPr txBox="1">
            <a:spLocks noChangeArrowheads="1"/>
          </p:cNvSpPr>
          <p:nvPr/>
        </p:nvSpPr>
        <p:spPr bwMode="auto">
          <a:xfrm>
            <a:off x="2819400" y="4953001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{0,1,2,3}</a:t>
            </a:r>
          </a:p>
        </p:txBody>
      </p:sp>
      <p:cxnSp>
        <p:nvCxnSpPr>
          <p:cNvPr id="16423" name="Straight Connector 69"/>
          <p:cNvCxnSpPr>
            <a:cxnSpLocks noChangeShapeType="1"/>
          </p:cNvCxnSpPr>
          <p:nvPr/>
        </p:nvCxnSpPr>
        <p:spPr bwMode="auto">
          <a:xfrm rot="5400000">
            <a:off x="4038601" y="3352802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4" name="Straight Connector 70"/>
          <p:cNvCxnSpPr>
            <a:cxnSpLocks noChangeShapeType="1"/>
          </p:cNvCxnSpPr>
          <p:nvPr/>
        </p:nvCxnSpPr>
        <p:spPr bwMode="auto">
          <a:xfrm rot="5400000">
            <a:off x="4572794" y="3352007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5" name="Straight Connector 71"/>
          <p:cNvCxnSpPr>
            <a:cxnSpLocks noChangeShapeType="1"/>
          </p:cNvCxnSpPr>
          <p:nvPr/>
        </p:nvCxnSpPr>
        <p:spPr bwMode="auto">
          <a:xfrm rot="5400000">
            <a:off x="5104607" y="3352008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6" name="Straight Connector 72"/>
          <p:cNvCxnSpPr>
            <a:cxnSpLocks noChangeShapeType="1"/>
          </p:cNvCxnSpPr>
          <p:nvPr/>
        </p:nvCxnSpPr>
        <p:spPr bwMode="auto">
          <a:xfrm rot="5400000">
            <a:off x="5639594" y="3352007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7" name="Straight Connector 73"/>
          <p:cNvCxnSpPr>
            <a:cxnSpLocks noChangeShapeType="1"/>
          </p:cNvCxnSpPr>
          <p:nvPr/>
        </p:nvCxnSpPr>
        <p:spPr bwMode="auto">
          <a:xfrm rot="5400000">
            <a:off x="6171407" y="3352008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Straight Connector 74"/>
          <p:cNvCxnSpPr>
            <a:cxnSpLocks noChangeShapeType="1"/>
          </p:cNvCxnSpPr>
          <p:nvPr/>
        </p:nvCxnSpPr>
        <p:spPr bwMode="auto">
          <a:xfrm rot="5400000">
            <a:off x="6704807" y="3352008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Straight Connector 75"/>
          <p:cNvCxnSpPr>
            <a:cxnSpLocks noChangeShapeType="1"/>
          </p:cNvCxnSpPr>
          <p:nvPr/>
        </p:nvCxnSpPr>
        <p:spPr bwMode="auto">
          <a:xfrm rot="5400000">
            <a:off x="7238207" y="3352008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Straight Connector 76"/>
          <p:cNvCxnSpPr>
            <a:cxnSpLocks noChangeShapeType="1"/>
          </p:cNvCxnSpPr>
          <p:nvPr/>
        </p:nvCxnSpPr>
        <p:spPr bwMode="auto">
          <a:xfrm rot="5400000">
            <a:off x="7773194" y="3353595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Straight Connector 77"/>
          <p:cNvCxnSpPr>
            <a:cxnSpLocks noChangeShapeType="1"/>
          </p:cNvCxnSpPr>
          <p:nvPr/>
        </p:nvCxnSpPr>
        <p:spPr bwMode="auto">
          <a:xfrm rot="5400000">
            <a:off x="8308182" y="3352008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Straight Connector 78"/>
          <p:cNvCxnSpPr>
            <a:cxnSpLocks noChangeShapeType="1"/>
          </p:cNvCxnSpPr>
          <p:nvPr/>
        </p:nvCxnSpPr>
        <p:spPr bwMode="auto">
          <a:xfrm rot="5400000">
            <a:off x="8839201" y="3351214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3" name="TextBox 79"/>
          <p:cNvSpPr txBox="1">
            <a:spLocks noChangeArrowheads="1"/>
          </p:cNvSpPr>
          <p:nvPr/>
        </p:nvSpPr>
        <p:spPr bwMode="auto">
          <a:xfrm>
            <a:off x="4038600" y="3346452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    0            </a:t>
            </a:r>
            <a:r>
              <a:rPr lang="en-US" sz="1200" dirty="0"/>
              <a:t>0           1           2           3         4           5          6             7</a:t>
            </a:r>
          </a:p>
        </p:txBody>
      </p:sp>
      <p:cxnSp>
        <p:nvCxnSpPr>
          <p:cNvPr id="16434" name="Straight Connector 80"/>
          <p:cNvCxnSpPr>
            <a:cxnSpLocks noChangeShapeType="1"/>
          </p:cNvCxnSpPr>
          <p:nvPr/>
        </p:nvCxnSpPr>
        <p:spPr bwMode="auto">
          <a:xfrm rot="5400000">
            <a:off x="4038601" y="4643439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Straight Connector 81"/>
          <p:cNvCxnSpPr>
            <a:cxnSpLocks noChangeShapeType="1"/>
          </p:cNvCxnSpPr>
          <p:nvPr/>
        </p:nvCxnSpPr>
        <p:spPr bwMode="auto">
          <a:xfrm rot="5400000">
            <a:off x="4572794" y="4642645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Straight Connector 82"/>
          <p:cNvCxnSpPr>
            <a:cxnSpLocks noChangeShapeType="1"/>
          </p:cNvCxnSpPr>
          <p:nvPr/>
        </p:nvCxnSpPr>
        <p:spPr bwMode="auto">
          <a:xfrm rot="5400000">
            <a:off x="5104607" y="46426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Straight Connector 83"/>
          <p:cNvCxnSpPr>
            <a:cxnSpLocks noChangeShapeType="1"/>
          </p:cNvCxnSpPr>
          <p:nvPr/>
        </p:nvCxnSpPr>
        <p:spPr bwMode="auto">
          <a:xfrm rot="5400000">
            <a:off x="5639594" y="4642645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Straight Connector 84"/>
          <p:cNvCxnSpPr>
            <a:cxnSpLocks noChangeShapeType="1"/>
          </p:cNvCxnSpPr>
          <p:nvPr/>
        </p:nvCxnSpPr>
        <p:spPr bwMode="auto">
          <a:xfrm rot="5400000">
            <a:off x="6171407" y="46426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Straight Connector 85"/>
          <p:cNvCxnSpPr>
            <a:cxnSpLocks noChangeShapeType="1"/>
          </p:cNvCxnSpPr>
          <p:nvPr/>
        </p:nvCxnSpPr>
        <p:spPr bwMode="auto">
          <a:xfrm rot="5400000">
            <a:off x="6704807" y="46426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Straight Connector 86"/>
          <p:cNvCxnSpPr>
            <a:cxnSpLocks noChangeShapeType="1"/>
          </p:cNvCxnSpPr>
          <p:nvPr/>
        </p:nvCxnSpPr>
        <p:spPr bwMode="auto">
          <a:xfrm rot="5400000">
            <a:off x="7238207" y="46426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Straight Connector 87"/>
          <p:cNvCxnSpPr>
            <a:cxnSpLocks noChangeShapeType="1"/>
          </p:cNvCxnSpPr>
          <p:nvPr/>
        </p:nvCxnSpPr>
        <p:spPr bwMode="auto">
          <a:xfrm rot="5400000">
            <a:off x="7773194" y="4644232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Straight Connector 88"/>
          <p:cNvCxnSpPr>
            <a:cxnSpLocks noChangeShapeType="1"/>
          </p:cNvCxnSpPr>
          <p:nvPr/>
        </p:nvCxnSpPr>
        <p:spPr bwMode="auto">
          <a:xfrm rot="5400000">
            <a:off x="8308182" y="46426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Straight Connector 89"/>
          <p:cNvCxnSpPr>
            <a:cxnSpLocks noChangeShapeType="1"/>
          </p:cNvCxnSpPr>
          <p:nvPr/>
        </p:nvCxnSpPr>
        <p:spPr bwMode="auto">
          <a:xfrm rot="5400000">
            <a:off x="8839201" y="4641852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4" name="TextBox 90"/>
          <p:cNvSpPr txBox="1">
            <a:spLocks noChangeArrowheads="1"/>
          </p:cNvSpPr>
          <p:nvPr/>
        </p:nvSpPr>
        <p:spPr bwMode="auto">
          <a:xfrm>
            <a:off x="4038600" y="4718053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</a:t>
            </a:r>
            <a:r>
              <a:rPr lang="en-US" sz="1200" dirty="0">
                <a:solidFill>
                  <a:schemeClr val="bg2"/>
                </a:solidFill>
              </a:rPr>
              <a:t>0 </a:t>
            </a:r>
            <a:r>
              <a:rPr lang="en-US" sz="1200" dirty="0"/>
              <a:t>         0           1           2           3         4           5          6             7</a:t>
            </a:r>
          </a:p>
        </p:txBody>
      </p:sp>
      <p:cxnSp>
        <p:nvCxnSpPr>
          <p:cNvPr id="16445" name="Straight Connector 91"/>
          <p:cNvCxnSpPr>
            <a:cxnSpLocks noChangeShapeType="1"/>
          </p:cNvCxnSpPr>
          <p:nvPr/>
        </p:nvCxnSpPr>
        <p:spPr bwMode="auto">
          <a:xfrm rot="5400000">
            <a:off x="4038601" y="6015039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6" name="Straight Connector 92"/>
          <p:cNvCxnSpPr>
            <a:cxnSpLocks noChangeShapeType="1"/>
          </p:cNvCxnSpPr>
          <p:nvPr/>
        </p:nvCxnSpPr>
        <p:spPr bwMode="auto">
          <a:xfrm rot="5400000">
            <a:off x="4572794" y="6014245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7" name="Straight Connector 93"/>
          <p:cNvCxnSpPr>
            <a:cxnSpLocks noChangeShapeType="1"/>
          </p:cNvCxnSpPr>
          <p:nvPr/>
        </p:nvCxnSpPr>
        <p:spPr bwMode="auto">
          <a:xfrm rot="5400000">
            <a:off x="5104607" y="60142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8" name="Straight Connector 94"/>
          <p:cNvCxnSpPr>
            <a:cxnSpLocks noChangeShapeType="1"/>
          </p:cNvCxnSpPr>
          <p:nvPr/>
        </p:nvCxnSpPr>
        <p:spPr bwMode="auto">
          <a:xfrm rot="5400000">
            <a:off x="5639594" y="6014245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9" name="Straight Connector 95"/>
          <p:cNvCxnSpPr>
            <a:cxnSpLocks noChangeShapeType="1"/>
          </p:cNvCxnSpPr>
          <p:nvPr/>
        </p:nvCxnSpPr>
        <p:spPr bwMode="auto">
          <a:xfrm rot="5400000">
            <a:off x="6171407" y="60142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0" name="Straight Connector 96"/>
          <p:cNvCxnSpPr>
            <a:cxnSpLocks noChangeShapeType="1"/>
          </p:cNvCxnSpPr>
          <p:nvPr/>
        </p:nvCxnSpPr>
        <p:spPr bwMode="auto">
          <a:xfrm rot="5400000">
            <a:off x="6704807" y="60142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1" name="Straight Connector 97"/>
          <p:cNvCxnSpPr>
            <a:cxnSpLocks noChangeShapeType="1"/>
          </p:cNvCxnSpPr>
          <p:nvPr/>
        </p:nvCxnSpPr>
        <p:spPr bwMode="auto">
          <a:xfrm rot="5400000">
            <a:off x="7238207" y="60142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2" name="Straight Connector 98"/>
          <p:cNvCxnSpPr>
            <a:cxnSpLocks noChangeShapeType="1"/>
          </p:cNvCxnSpPr>
          <p:nvPr/>
        </p:nvCxnSpPr>
        <p:spPr bwMode="auto">
          <a:xfrm rot="5400000">
            <a:off x="7773194" y="6015832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3" name="Straight Connector 99"/>
          <p:cNvCxnSpPr>
            <a:cxnSpLocks noChangeShapeType="1"/>
          </p:cNvCxnSpPr>
          <p:nvPr/>
        </p:nvCxnSpPr>
        <p:spPr bwMode="auto">
          <a:xfrm rot="5400000">
            <a:off x="8308182" y="6014246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4" name="Straight Connector 100"/>
          <p:cNvCxnSpPr>
            <a:cxnSpLocks noChangeShapeType="1"/>
          </p:cNvCxnSpPr>
          <p:nvPr/>
        </p:nvCxnSpPr>
        <p:spPr bwMode="auto">
          <a:xfrm rot="5400000">
            <a:off x="8839201" y="6013452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5" name="TextBox 101"/>
          <p:cNvSpPr txBox="1">
            <a:spLocks noChangeArrowheads="1"/>
          </p:cNvSpPr>
          <p:nvPr/>
        </p:nvSpPr>
        <p:spPr bwMode="auto">
          <a:xfrm>
            <a:off x="1790700" y="1246192"/>
            <a:ext cx="8420100" cy="735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171450" indent="-171450" algn="just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Verdana" pitchFamily="34" charset="0"/>
                <a:ea typeface="DejaVu Sans" charset="0"/>
                <a:cs typeface="DejaVu Sans" charset="0"/>
              </a:rPr>
              <a:t>Suppose S1 picks slot number 0 to transmit the frame after second collision and S3 picks 1 after first collision  and S2 picks 3 after second collision, then S1 and S3 collide again.</a:t>
            </a:r>
          </a:p>
        </p:txBody>
      </p:sp>
      <p:cxnSp>
        <p:nvCxnSpPr>
          <p:cNvPr id="16456" name="Straight Connector 63"/>
          <p:cNvCxnSpPr>
            <a:cxnSpLocks noChangeShapeType="1"/>
          </p:cNvCxnSpPr>
          <p:nvPr/>
        </p:nvCxnSpPr>
        <p:spPr bwMode="auto">
          <a:xfrm>
            <a:off x="4648200" y="3352801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57" name="Straight Connector 65"/>
          <p:cNvCxnSpPr>
            <a:cxnSpLocks noChangeShapeType="1"/>
          </p:cNvCxnSpPr>
          <p:nvPr/>
        </p:nvCxnSpPr>
        <p:spPr bwMode="auto">
          <a:xfrm>
            <a:off x="4648200" y="6019801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58" name="TextBox 38"/>
          <p:cNvSpPr txBox="1">
            <a:spLocks noChangeArrowheads="1"/>
          </p:cNvSpPr>
          <p:nvPr/>
        </p:nvSpPr>
        <p:spPr bwMode="auto">
          <a:xfrm>
            <a:off x="2819400" y="6324601"/>
            <a:ext cx="1905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{0,1,2,3}</a:t>
            </a:r>
          </a:p>
        </p:txBody>
      </p:sp>
      <p:cxnSp>
        <p:nvCxnSpPr>
          <p:cNvPr id="16459" name="Straight Connector 65"/>
          <p:cNvCxnSpPr>
            <a:cxnSpLocks noChangeShapeType="1"/>
          </p:cNvCxnSpPr>
          <p:nvPr/>
        </p:nvCxnSpPr>
        <p:spPr bwMode="auto">
          <a:xfrm>
            <a:off x="6248400" y="4648201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790700" y="1979442"/>
            <a:ext cx="8572500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Verdana" pitchFamily="34" charset="0"/>
                <a:ea typeface="DejaVu Sans" charset="0"/>
                <a:cs typeface="DejaVu Sans" charset="0"/>
              </a:rPr>
              <a:t>After third collision, the contention window  of S1 changes to {0,1,2,3,4,5,6,7}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0700" y="2284242"/>
            <a:ext cx="8343900" cy="3065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Verdana" pitchFamily="34" charset="0"/>
                <a:ea typeface="DejaVu Sans" charset="0"/>
                <a:cs typeface="DejaVu Sans" charset="0"/>
              </a:rPr>
              <a:t>After second collision, the contention window of S3 changes to {0,1,2,3}</a:t>
            </a:r>
          </a:p>
        </p:txBody>
      </p:sp>
      <p:sp>
        <p:nvSpPr>
          <p:cNvPr id="68" name="TextBox 101"/>
          <p:cNvSpPr txBox="1">
            <a:spLocks noChangeArrowheads="1"/>
          </p:cNvSpPr>
          <p:nvPr/>
        </p:nvSpPr>
        <p:spPr bwMode="auto">
          <a:xfrm>
            <a:off x="4038600" y="6018215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three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0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1000" fill="hold"/>
                                        <p:tgtEl>
                                          <p:spTgt spid="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" dur="1000" fill="hold"/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1" grpId="0"/>
      <p:bldP spid="16422" grpId="0"/>
      <p:bldP spid="16455" grpId="0"/>
      <p:bldP spid="16458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74638"/>
            <a:ext cx="7162800" cy="86836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CSMA Problems in Wireless Medium</a:t>
            </a:r>
            <a:endParaRPr lang="en-US" sz="3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8305800" cy="4953000"/>
          </a:xfrm>
        </p:spPr>
        <p:txBody>
          <a:bodyPr/>
          <a:lstStyle/>
          <a:p>
            <a:r>
              <a:rPr lang="de-DE" sz="2600" dirty="0"/>
              <a:t>Collision detection is easy in wired networks but difficult in wireless medium.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sz="2600" dirty="0"/>
          </a:p>
          <a:p>
            <a:r>
              <a:rPr lang="en-US" sz="2600" dirty="0"/>
              <a:t>Collision avoidance to reduce wasted transmissions</a:t>
            </a:r>
          </a:p>
          <a:p>
            <a:pPr>
              <a:buFont typeface="Wingdings" pitchFamily="2" charset="2"/>
              <a:buNone/>
            </a:pPr>
            <a:endParaRPr lang="de-DE" dirty="0"/>
          </a:p>
        </p:txBody>
      </p:sp>
      <p:sp>
        <p:nvSpPr>
          <p:cNvPr id="14" name="Oval 209"/>
          <p:cNvSpPr>
            <a:spLocks noChangeAspect="1" noChangeArrowheads="1"/>
          </p:cNvSpPr>
          <p:nvPr/>
        </p:nvSpPr>
        <p:spPr bwMode="auto">
          <a:xfrm>
            <a:off x="6686266" y="2318616"/>
            <a:ext cx="3448332" cy="3320184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5" name="Text Box 218"/>
          <p:cNvSpPr txBox="1">
            <a:spLocks noChangeArrowheads="1"/>
          </p:cNvSpPr>
          <p:nvPr/>
        </p:nvSpPr>
        <p:spPr bwMode="auto">
          <a:xfrm>
            <a:off x="8389651" y="4285043"/>
            <a:ext cx="3722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200" dirty="0"/>
              <a:t>S</a:t>
            </a:r>
          </a:p>
        </p:txBody>
      </p:sp>
      <p:pic>
        <p:nvPicPr>
          <p:cNvPr id="16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65" y="3771364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086475" y="3518768"/>
            <a:ext cx="268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Transmission </a:t>
            </a:r>
          </a:p>
          <a:p>
            <a:pPr>
              <a:buNone/>
            </a:pPr>
            <a:r>
              <a:rPr lang="en-US" dirty="0"/>
              <a:t>Range of S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H="1" flipV="1">
            <a:off x="7315202" y="2699616"/>
            <a:ext cx="1121701" cy="1363368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26" name="Picture 2" descr="C:\Users\Selena\AppData\Local\Microsoft\Windows\Temporary Internet Files\Content.IE5\5U44B6KJ\MC900056799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696" y="2318616"/>
            <a:ext cx="3198705" cy="316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198" y="4517822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965" y="4797702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062" y="3340524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64" y="2471016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10" descr="mica2Mo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732" y="2975841"/>
            <a:ext cx="502939" cy="58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AutoShape 240"/>
          <p:cNvCxnSpPr>
            <a:cxnSpLocks noChangeShapeType="1"/>
          </p:cNvCxnSpPr>
          <p:nvPr/>
        </p:nvCxnSpPr>
        <p:spPr bwMode="auto">
          <a:xfrm rot="16200000" flipH="1" flipV="1">
            <a:off x="8809371" y="3165088"/>
            <a:ext cx="485974" cy="907183"/>
          </a:xfrm>
          <a:prstGeom prst="curvedConnector3">
            <a:avLst>
              <a:gd name="adj1" fmla="val -30417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rc 18"/>
          <p:cNvSpPr/>
          <p:nvPr/>
        </p:nvSpPr>
        <p:spPr bwMode="auto">
          <a:xfrm>
            <a:off x="8739703" y="4147416"/>
            <a:ext cx="457201" cy="838200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Arial" pitchFamily="34" charset="0"/>
            </a:endParaRPr>
          </a:p>
        </p:txBody>
      </p:sp>
      <p:sp>
        <p:nvSpPr>
          <p:cNvPr id="95238" name="Arc 95237"/>
          <p:cNvSpPr/>
          <p:nvPr/>
        </p:nvSpPr>
        <p:spPr bwMode="auto">
          <a:xfrm>
            <a:off x="8345487" y="4258968"/>
            <a:ext cx="851416" cy="1837032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Arial" pitchFamily="34" charset="0"/>
            </a:endParaRPr>
          </a:p>
        </p:txBody>
      </p:sp>
      <p:sp>
        <p:nvSpPr>
          <p:cNvPr id="95240" name="Arc 95239"/>
          <p:cNvSpPr/>
          <p:nvPr/>
        </p:nvSpPr>
        <p:spPr bwMode="auto">
          <a:xfrm rot="20189861" flipH="1">
            <a:off x="8301812" y="2454211"/>
            <a:ext cx="1029200" cy="2169475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Arial" pitchFamily="34" charset="0"/>
            </a:endParaRPr>
          </a:p>
        </p:txBody>
      </p:sp>
      <p:sp>
        <p:nvSpPr>
          <p:cNvPr id="95241" name="Arc 95240"/>
          <p:cNvSpPr/>
          <p:nvPr/>
        </p:nvSpPr>
        <p:spPr bwMode="auto">
          <a:xfrm rot="15710567">
            <a:off x="7835238" y="3530299"/>
            <a:ext cx="1228092" cy="1686555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Arial" pitchFamily="34" charset="0"/>
            </a:endParaRPr>
          </a:p>
        </p:txBody>
      </p:sp>
      <p:sp>
        <p:nvSpPr>
          <p:cNvPr id="95242" name="Arc 95241"/>
          <p:cNvSpPr/>
          <p:nvPr/>
        </p:nvSpPr>
        <p:spPr bwMode="auto">
          <a:xfrm>
            <a:off x="6210300" y="2975841"/>
            <a:ext cx="2062704" cy="1524644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Arial" pitchFamily="34" charset="0"/>
            </a:endParaRPr>
          </a:p>
        </p:txBody>
      </p:sp>
      <p:sp>
        <p:nvSpPr>
          <p:cNvPr id="46" name="Text Box 218"/>
          <p:cNvSpPr txBox="1">
            <a:spLocks noChangeArrowheads="1"/>
          </p:cNvSpPr>
          <p:nvPr/>
        </p:nvSpPr>
        <p:spPr bwMode="auto">
          <a:xfrm>
            <a:off x="9523421" y="3842617"/>
            <a:ext cx="388247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buNone/>
            </a:pPr>
            <a:r>
              <a:rPr lang="en-US" sz="2200" dirty="0"/>
              <a:t>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019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95238" grpId="0" animBg="1"/>
      <p:bldP spid="95240" grpId="0" animBg="1"/>
      <p:bldP spid="95241" grpId="0" animBg="1"/>
      <p:bldP spid="95242" grpId="0" animBg="1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274638"/>
            <a:ext cx="7010400" cy="868362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de-DE" sz="3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CSMA Problems in Wireless Medium</a:t>
            </a:r>
            <a:endParaRPr lang="en-US" sz="3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r>
              <a:rPr lang="de-DE" dirty="0"/>
              <a:t>With only one antenna/radio, nodes can only listen or send. </a:t>
            </a:r>
          </a:p>
          <a:p>
            <a:endParaRPr lang="de-DE" dirty="0"/>
          </a:p>
          <a:p>
            <a:r>
              <a:rPr lang="de-DE" dirty="0"/>
              <a:t>Full duplex radios are extremely expensive.</a:t>
            </a:r>
          </a:p>
          <a:p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CSMA gives rise to hidden terminal and exposed terminal problems.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rc 18"/>
          <p:cNvSpPr/>
          <p:nvPr/>
        </p:nvSpPr>
        <p:spPr bwMode="auto">
          <a:xfrm>
            <a:off x="8739703" y="4343400"/>
            <a:ext cx="457201" cy="838200"/>
          </a:xfrm>
          <a:prstGeom prst="arc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</a:pPr>
            <a:endParaRPr lang="en-US" sz="2400"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57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296688" y="457201"/>
            <a:ext cx="6761712" cy="51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Collision Avoidance</a:t>
            </a:r>
            <a:r>
              <a:rPr lang="en-US" dirty="0"/>
              <a:t> (CA)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33805" y="1696234"/>
            <a:ext cx="261500" cy="395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24"/>
              </a:lnSpc>
              <a:spcBef>
                <a:spcPts val="151"/>
              </a:spcBef>
            </a:pP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1154695"/>
            <a:ext cx="7924800" cy="4399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25747" marR="40348" indent="-514350" algn="just">
              <a:lnSpc>
                <a:spcPts val="3024"/>
              </a:lnSpc>
              <a:spcBef>
                <a:spcPts val="151"/>
              </a:spcBef>
              <a:buFont typeface="Arial" pitchFamily="34" charset="0"/>
              <a:buChar char="•"/>
            </a:pPr>
            <a:r>
              <a:rPr sz="2900" dirty="0">
                <a:latin typeface="Arial"/>
                <a:cs typeface="Arial"/>
              </a:rPr>
              <a:t>CSMA/CD assumes stations can detect</a:t>
            </a:r>
            <a:r>
              <a:rPr lang="en-US" sz="2900" dirty="0">
                <a:latin typeface="Arial"/>
                <a:cs typeface="Arial"/>
              </a:rPr>
              <a:t> </a:t>
            </a:r>
            <a:r>
              <a:rPr sz="2900" dirty="0">
                <a:latin typeface="Arial"/>
                <a:cs typeface="Arial"/>
              </a:rPr>
              <a:t>collision.</a:t>
            </a:r>
            <a:endParaRPr lang="en-US" sz="2900" dirty="0">
              <a:latin typeface="Arial"/>
              <a:cs typeface="Arial"/>
            </a:endParaRPr>
          </a:p>
          <a:p>
            <a:pPr marL="11397" marR="58125" algn="just">
              <a:lnSpc>
                <a:spcPts val="3141"/>
              </a:lnSpc>
              <a:spcBef>
                <a:spcPts val="5"/>
              </a:spcBef>
            </a:pPr>
            <a:endParaRPr sz="2900" dirty="0">
              <a:latin typeface="Arial"/>
              <a:cs typeface="Arial"/>
            </a:endParaRPr>
          </a:p>
          <a:p>
            <a:pPr marL="525747" marR="58125" indent="-514350" algn="just">
              <a:lnSpc>
                <a:spcPct val="95825"/>
              </a:lnSpc>
              <a:spcBef>
                <a:spcPts val="277"/>
              </a:spcBef>
              <a:buFont typeface="Arial" pitchFamily="34" charset="0"/>
              <a:buChar char="•"/>
            </a:pPr>
            <a:r>
              <a:rPr sz="2900" dirty="0">
                <a:latin typeface="Arial"/>
                <a:cs typeface="Arial"/>
              </a:rPr>
              <a:t>Not valid in all contexts (e.g., wireless):</a:t>
            </a:r>
          </a:p>
          <a:p>
            <a:pPr marL="376100" marR="180843" indent="-262131" algn="just">
              <a:lnSpc>
                <a:spcPts val="2943"/>
              </a:lnSpc>
              <a:spcBef>
                <a:spcPts val="748"/>
              </a:spcBef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147" dirty="0">
                <a:latin typeface="Arial"/>
                <a:cs typeface="Arial"/>
              </a:rPr>
              <a:t> </a:t>
            </a:r>
            <a:r>
              <a:rPr sz="2400" dirty="0">
                <a:latin typeface="Arial"/>
                <a:cs typeface="Arial"/>
              </a:rPr>
              <a:t>Attenuation too great to detect collision at all stations.</a:t>
            </a:r>
          </a:p>
          <a:p>
            <a:pPr marL="376100" marR="272345" indent="-262131" algn="just">
              <a:lnSpc>
                <a:spcPct val="91225"/>
              </a:lnSpc>
              <a:spcBef>
                <a:spcPts val="333"/>
              </a:spcBef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– Hard for transmitter to distinguish its own transmission from incoming weak signals and noise.</a:t>
            </a:r>
            <a:endParaRPr lang="en-US" sz="2400" dirty="0">
              <a:latin typeface="Arial"/>
              <a:cs typeface="Arial"/>
            </a:endParaRPr>
          </a:p>
          <a:p>
            <a:pPr marL="376100" marR="272345" indent="-262131" algn="just">
              <a:lnSpc>
                <a:spcPct val="91225"/>
              </a:lnSpc>
              <a:spcBef>
                <a:spcPts val="333"/>
              </a:spcBef>
            </a:pPr>
            <a:r>
              <a:rPr lang="en-US" sz="2400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147" dirty="0">
                <a:latin typeface="Arial"/>
                <a:cs typeface="Arial"/>
              </a:rPr>
              <a:t> </a:t>
            </a:r>
            <a:r>
              <a:rPr sz="2400" dirty="0">
                <a:latin typeface="Arial"/>
                <a:cs typeface="Arial"/>
              </a:rPr>
              <a:t>Radios are usually half-duplex.</a:t>
            </a:r>
            <a:endParaRPr lang="en-US" sz="2400" dirty="0">
              <a:latin typeface="Arial"/>
              <a:cs typeface="Arial"/>
            </a:endParaRPr>
          </a:p>
          <a:p>
            <a:pPr marL="113970" marR="58125">
              <a:lnSpc>
                <a:spcPct val="95825"/>
              </a:lnSpc>
              <a:spcBef>
                <a:spcPts val="468"/>
              </a:spcBef>
            </a:pPr>
            <a:endParaRPr sz="2700" dirty="0">
              <a:latin typeface="Arial"/>
              <a:cs typeface="Arial"/>
            </a:endParaRPr>
          </a:p>
          <a:p>
            <a:pPr marL="116607" algn="ctr">
              <a:lnSpc>
                <a:spcPct val="95825"/>
              </a:lnSpc>
              <a:spcBef>
                <a:spcPts val="477"/>
              </a:spcBef>
            </a:pPr>
            <a:r>
              <a:rPr sz="3100" b="1" dirty="0">
                <a:solidFill>
                  <a:srgbClr val="D02A32"/>
                </a:solidFill>
                <a:latin typeface="Arial"/>
                <a:cs typeface="Arial"/>
              </a:rPr>
              <a:t>CSMA/CA</a:t>
            </a:r>
            <a:r>
              <a:rPr sz="3100" b="1" spc="-107" dirty="0">
                <a:solidFill>
                  <a:srgbClr val="D02A32"/>
                </a:solidFill>
                <a:latin typeface="Arial"/>
                <a:cs typeface="Arial"/>
              </a:rPr>
              <a:t> </a:t>
            </a:r>
            <a:r>
              <a:rPr sz="3100" b="1" dirty="0">
                <a:solidFill>
                  <a:srgbClr val="D02A32"/>
                </a:solidFill>
                <a:latin typeface="Arial"/>
                <a:cs typeface="Arial"/>
              </a:rPr>
              <a:t>tries to avoid collisions.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3805" y="2555502"/>
            <a:ext cx="261500" cy="3954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3024"/>
              </a:lnSpc>
              <a:spcBef>
                <a:spcPts val="151"/>
              </a:spcBef>
            </a:pPr>
            <a:r>
              <a:rPr sz="2900" dirty="0">
                <a:latin typeface="Arial"/>
                <a:cs typeface="Arial"/>
              </a:rPr>
              <a:t> 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EAEC8-6AA7-42BD-AC8C-EB5D9DB7E3A2}"/>
              </a:ext>
            </a:extLst>
          </p:cNvPr>
          <p:cNvSpPr txBox="1"/>
          <p:nvPr/>
        </p:nvSpPr>
        <p:spPr>
          <a:xfrm>
            <a:off x="755342" y="5886721"/>
            <a:ext cx="1052891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It also uses collision avoidance techniques such as interframe spacing, contention windows, and acknowledgments to reduce the chances of collisions.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009005" y="441185"/>
            <a:ext cx="4173989" cy="75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How </a:t>
            </a:r>
            <a:r>
              <a:rPr sz="2400" dirty="0"/>
              <a:t>CSMA/CA</a:t>
            </a:r>
            <a:r>
              <a:rPr lang="en-US" sz="2400" dirty="0"/>
              <a:t> Works?</a:t>
            </a:r>
            <a:endParaRPr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AAD21B-94EF-4BDD-BECB-57DDB2C6BBDE}"/>
              </a:ext>
            </a:extLst>
          </p:cNvPr>
          <p:cNvSpPr txBox="1"/>
          <p:nvPr/>
        </p:nvSpPr>
        <p:spPr>
          <a:xfrm>
            <a:off x="1296140" y="1495519"/>
            <a:ext cx="1022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Sense the Medium (Carrier Sensing - "Listen Before Talk")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sending station (source node)</a:t>
            </a:r>
            <a:r>
              <a:rPr lang="en-US" dirty="0"/>
              <a:t> first listens to check if the wireless channel is </a:t>
            </a:r>
            <a:r>
              <a:rPr lang="en-US" b="1" dirty="0"/>
              <a:t>idle (not in use)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channel is </a:t>
            </a:r>
            <a:r>
              <a:rPr lang="en-US" b="1" dirty="0"/>
              <a:t>busy</a:t>
            </a:r>
            <a:r>
              <a:rPr lang="en-US" dirty="0"/>
              <a:t>, the station waits until it becomes free.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channel is </a:t>
            </a:r>
            <a:r>
              <a:rPr lang="en-US" b="1" dirty="0"/>
              <a:t>idle</a:t>
            </a:r>
            <a:r>
              <a:rPr lang="en-US" dirty="0"/>
              <a:t>, the station waits for a specific period called </a:t>
            </a:r>
            <a:r>
              <a:rPr lang="en-US" b="1" dirty="0"/>
              <a:t>DCF Interframe Space (DIFS)</a:t>
            </a:r>
            <a:r>
              <a:rPr lang="en-US" dirty="0"/>
              <a:t> before proceeding.</a:t>
            </a:r>
          </a:p>
          <a:p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DD3E65-72E0-4666-8558-B62783895281}"/>
              </a:ext>
            </a:extLst>
          </p:cNvPr>
          <p:cNvSpPr txBox="1"/>
          <p:nvPr/>
        </p:nvSpPr>
        <p:spPr>
          <a:xfrm>
            <a:off x="668785" y="3092141"/>
            <a:ext cx="11191782" cy="28623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DCF Interframe Space (DIFS) is a mandatory waiting period in the </a:t>
            </a:r>
            <a:r>
              <a:rPr lang="en-US" b="1" dirty="0"/>
              <a:t>Distributed Coordination Function (DCF)</a:t>
            </a:r>
            <a:r>
              <a:rPr lang="en-US" dirty="0"/>
              <a:t> of IEEE 802.11 wireless networks. It is the time interval a station must wait </a:t>
            </a:r>
            <a:r>
              <a:rPr lang="en-US" b="1" dirty="0"/>
              <a:t>after sensing the channel as idle</a:t>
            </a:r>
            <a:r>
              <a:rPr lang="en-US" dirty="0"/>
              <a:t> before it can attempt transmission. This </a:t>
            </a:r>
            <a:r>
              <a:rPr lang="en-US" b="1" dirty="0"/>
              <a:t>prevents multiple devices from transmitting immediately</a:t>
            </a:r>
            <a:r>
              <a:rPr lang="en-US" dirty="0"/>
              <a:t>, reducing the chances of two or more devices sending data at the same time (which would cause a collision).</a:t>
            </a:r>
          </a:p>
          <a:p>
            <a:r>
              <a:rPr lang="en-US" b="1" dirty="0"/>
              <a:t>DIFS Calculation and Values</a:t>
            </a:r>
          </a:p>
          <a:p>
            <a:r>
              <a:rPr lang="en-US" dirty="0"/>
              <a:t>DIFS is calculated using the formula:</a:t>
            </a:r>
          </a:p>
          <a:p>
            <a:r>
              <a:rPr lang="en-US" dirty="0"/>
              <a:t>DIFS=SIFS+(2×Slot </a:t>
            </a:r>
            <a:r>
              <a:rPr lang="en-US" dirty="0" err="1"/>
              <a:t>TimeWhere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SIFS (Short Interframe Space)</a:t>
            </a:r>
            <a:r>
              <a:rPr lang="en-US" dirty="0"/>
              <a:t> is a small waiting time for high-priority messages like 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Slot Time</a:t>
            </a:r>
            <a:r>
              <a:rPr lang="en-US" dirty="0"/>
              <a:t> is a fixed time unit depending on the wireless standard.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381000"/>
            <a:ext cx="7010400" cy="744538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Binary exponential backoff in </a:t>
            </a:r>
            <a:r>
              <a:rPr lang="en-US" sz="3600" dirty="0"/>
              <a:t>CSMA/CD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1200" y="1371600"/>
            <a:ext cx="8001000" cy="2372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b="1" dirty="0"/>
              <a:t>Binary exponential </a:t>
            </a:r>
            <a:r>
              <a:rPr lang="en-US" sz="2400" b="1" dirty="0" err="1"/>
              <a:t>backoff</a:t>
            </a:r>
            <a:r>
              <a:rPr lang="en-US" sz="2400" b="1" dirty="0"/>
              <a:t> </a:t>
            </a:r>
            <a:r>
              <a:rPr lang="en-US" sz="2400" dirty="0"/>
              <a:t>refers to a collision resolution mechanism used in random access MAC protocols. This algorithm is used in Ethernet wired LANs. In Ethernet networks, this algorithm is commonly used to schedule retransmissions after collisions.</a:t>
            </a:r>
          </a:p>
          <a:p>
            <a:pPr marL="342900" indent="-342900" algn="just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/>
              <a:t>Randomization after collision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4528A1-6405-48B6-AB09-6323D999F41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009005" y="441185"/>
            <a:ext cx="4173989" cy="75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How </a:t>
            </a:r>
            <a:r>
              <a:rPr sz="2400" dirty="0"/>
              <a:t>CSMA/CA</a:t>
            </a:r>
            <a:r>
              <a:rPr lang="en-US" sz="2400" dirty="0"/>
              <a:t> Works?</a:t>
            </a:r>
            <a:endParaRPr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AAD21B-94EF-4BDD-BECB-57DDB2C6BBDE}"/>
              </a:ext>
            </a:extLst>
          </p:cNvPr>
          <p:cNvSpPr txBox="1"/>
          <p:nvPr/>
        </p:nvSpPr>
        <p:spPr>
          <a:xfrm>
            <a:off x="1296140" y="1495519"/>
            <a:ext cx="102270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2: Wait for a Random Backoff Time (Contention Window)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After waiting for </a:t>
            </a:r>
            <a:r>
              <a:rPr lang="en-US" b="1" dirty="0"/>
              <a:t>DIFS</a:t>
            </a:r>
            <a:r>
              <a:rPr lang="en-US" dirty="0"/>
              <a:t>, the station does </a:t>
            </a:r>
            <a:r>
              <a:rPr lang="en-US" b="1" dirty="0"/>
              <a:t>not transmit immediately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Instead, it waits for a </a:t>
            </a:r>
            <a:r>
              <a:rPr lang="en-US" b="1" dirty="0"/>
              <a:t>random backoff time</a:t>
            </a:r>
            <a:r>
              <a:rPr lang="en-US" dirty="0"/>
              <a:t> within the </a:t>
            </a:r>
            <a:r>
              <a:rPr lang="en-US" b="1" dirty="0"/>
              <a:t>Contention Window (CW)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backoff time is chosen randomly and decreases only when the channel remains idle.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channel becomes busy during this waiting period, the backoff timer is paused and resumes once the channel is idle again.</a:t>
            </a:r>
          </a:p>
          <a:p>
            <a:r>
              <a:rPr lang="en-US" b="1" dirty="0"/>
              <a:t>3: Start Transmission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Once the </a:t>
            </a:r>
            <a:r>
              <a:rPr lang="en-US" b="1" dirty="0"/>
              <a:t>backoff timer reaches zero</a:t>
            </a:r>
            <a:r>
              <a:rPr lang="en-US" dirty="0"/>
              <a:t>, the station begins data transmission.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station sends the </a:t>
            </a:r>
            <a:r>
              <a:rPr lang="en-US" b="1" dirty="0"/>
              <a:t>data packet</a:t>
            </a:r>
            <a:r>
              <a:rPr lang="en-US" dirty="0"/>
              <a:t> to the receiving station.</a:t>
            </a:r>
          </a:p>
          <a:p>
            <a:r>
              <a:rPr lang="en-US" b="1" dirty="0"/>
              <a:t>4: Short Interframe Space (SIFS) &amp; Acknowledgment (ACK)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After receiving the data packet, the </a:t>
            </a:r>
            <a:r>
              <a:rPr lang="en-US" b="1" dirty="0"/>
              <a:t>receiver (destination node)</a:t>
            </a:r>
            <a:r>
              <a:rPr lang="en-US" dirty="0"/>
              <a:t> waits for a </a:t>
            </a:r>
            <a:r>
              <a:rPr lang="en-US" b="1" dirty="0"/>
              <a:t>Short Interframe Space (SIFS)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Then, the receiver sends an </a:t>
            </a:r>
            <a:r>
              <a:rPr lang="en-US" b="1" dirty="0"/>
              <a:t>ACK (Acknowledgment)</a:t>
            </a:r>
            <a:r>
              <a:rPr lang="en-US" dirty="0"/>
              <a:t> packet back to the sender.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3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009005" y="441185"/>
            <a:ext cx="4173989" cy="759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400" dirty="0"/>
              <a:t>How </a:t>
            </a:r>
            <a:r>
              <a:rPr sz="2400" dirty="0"/>
              <a:t>CSMA/CA</a:t>
            </a:r>
            <a:r>
              <a:rPr lang="en-US" sz="2400" dirty="0"/>
              <a:t> Works?</a:t>
            </a:r>
            <a:endParaRPr sz="24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CAAD21B-94EF-4BDD-BECB-57DDB2C6BBDE}"/>
              </a:ext>
            </a:extLst>
          </p:cNvPr>
          <p:cNvSpPr txBox="1"/>
          <p:nvPr/>
        </p:nvSpPr>
        <p:spPr>
          <a:xfrm>
            <a:off x="1296140" y="1495519"/>
            <a:ext cx="10227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5: Handling Collisions (Binary Exponential Backoff)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the sender </a:t>
            </a:r>
            <a:r>
              <a:rPr lang="en-US" b="1" dirty="0"/>
              <a:t>does not receive an ACK</a:t>
            </a:r>
            <a:r>
              <a:rPr lang="en-US" dirty="0"/>
              <a:t>, it assumes a </a:t>
            </a:r>
            <a:r>
              <a:rPr lang="en-US" b="1" dirty="0"/>
              <a:t>collision occurred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sender then </a:t>
            </a:r>
            <a:r>
              <a:rPr lang="en-US" b="1" dirty="0"/>
              <a:t>doubles the contention window (CW) size</a:t>
            </a:r>
            <a:r>
              <a:rPr lang="en-US" dirty="0"/>
              <a:t> and selects a new random backoff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sender </a:t>
            </a:r>
            <a:r>
              <a:rPr lang="en-US" b="1" dirty="0"/>
              <a:t>repeats the process</a:t>
            </a:r>
            <a:r>
              <a:rPr lang="en-US" dirty="0"/>
              <a:t> (starting from Step 2) until successful transmission occurs.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3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bject 152"/>
          <p:cNvSpPr/>
          <p:nvPr/>
        </p:nvSpPr>
        <p:spPr>
          <a:xfrm>
            <a:off x="2493820" y="2151529"/>
            <a:ext cx="7412181" cy="1479176"/>
          </a:xfrm>
          <a:custGeom>
            <a:avLst/>
            <a:gdLst/>
            <a:ahLst/>
            <a:cxnLst/>
            <a:rect l="l" t="t" r="r" b="b"/>
            <a:pathLst>
              <a:path w="8153399" h="1676399">
                <a:moveTo>
                  <a:pt x="0" y="0"/>
                </a:moveTo>
                <a:lnTo>
                  <a:pt x="8153399" y="0"/>
                </a:lnTo>
                <a:lnTo>
                  <a:pt x="8153399" y="1676399"/>
                </a:lnTo>
                <a:lnTo>
                  <a:pt x="0" y="16763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A7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5298733" y="3729726"/>
            <a:ext cx="1851470" cy="7884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5334000" y="3765177"/>
            <a:ext cx="1731818" cy="672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53253" y="4800600"/>
            <a:ext cx="7844190" cy="696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84402" y="5160394"/>
            <a:ext cx="125" cy="24947"/>
          </a:xfrm>
          <a:custGeom>
            <a:avLst/>
            <a:gdLst/>
            <a:ahLst/>
            <a:cxnLst/>
            <a:rect l="l" t="t" r="r" b="b"/>
            <a:pathLst>
              <a:path w="137" h="28273">
                <a:moveTo>
                  <a:pt x="137" y="28273"/>
                </a:moveTo>
                <a:lnTo>
                  <a:pt x="0" y="0"/>
                </a:lnTo>
                <a:lnTo>
                  <a:pt x="0" y="12699"/>
                </a:lnTo>
                <a:lnTo>
                  <a:pt x="137" y="2827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731121" y="5002486"/>
            <a:ext cx="0" cy="44046"/>
          </a:xfrm>
          <a:custGeom>
            <a:avLst/>
            <a:gdLst/>
            <a:ahLst/>
            <a:cxnLst/>
            <a:rect l="l" t="t" r="r" b="b"/>
            <a:pathLst>
              <a:path h="49919">
                <a:moveTo>
                  <a:pt x="0" y="0"/>
                </a:moveTo>
                <a:lnTo>
                  <a:pt x="0" y="4991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31121" y="5244743"/>
            <a:ext cx="0" cy="44046"/>
          </a:xfrm>
          <a:custGeom>
            <a:avLst/>
            <a:gdLst/>
            <a:ahLst/>
            <a:cxnLst/>
            <a:rect l="l" t="t" r="r" b="b"/>
            <a:pathLst>
              <a:path h="49919">
                <a:moveTo>
                  <a:pt x="0" y="0"/>
                </a:moveTo>
                <a:lnTo>
                  <a:pt x="0" y="4991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2771" y="4991924"/>
            <a:ext cx="0" cy="22412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30562" y="5113188"/>
            <a:ext cx="0" cy="31927"/>
          </a:xfrm>
          <a:custGeom>
            <a:avLst/>
            <a:gdLst/>
            <a:ahLst/>
            <a:cxnLst/>
            <a:rect l="l" t="t" r="r" b="b"/>
            <a:pathLst>
              <a:path h="36184">
                <a:moveTo>
                  <a:pt x="0" y="36184"/>
                </a:moveTo>
                <a:lnTo>
                  <a:pt x="0" y="0"/>
                </a:lnTo>
                <a:lnTo>
                  <a:pt x="0" y="361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08110" y="4991924"/>
            <a:ext cx="0" cy="22412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30562" y="5049333"/>
            <a:ext cx="0" cy="31927"/>
          </a:xfrm>
          <a:custGeom>
            <a:avLst/>
            <a:gdLst/>
            <a:ahLst/>
            <a:cxnLst/>
            <a:rect l="l" t="t" r="r" b="b"/>
            <a:pathLst>
              <a:path h="36184">
                <a:moveTo>
                  <a:pt x="0" y="36184"/>
                </a:moveTo>
                <a:lnTo>
                  <a:pt x="0" y="0"/>
                </a:lnTo>
                <a:lnTo>
                  <a:pt x="0" y="361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536049" y="5177044"/>
            <a:ext cx="0" cy="31927"/>
          </a:xfrm>
          <a:custGeom>
            <a:avLst/>
            <a:gdLst/>
            <a:ahLst/>
            <a:cxnLst/>
            <a:rect l="l" t="t" r="r" b="b"/>
            <a:pathLst>
              <a:path h="36184">
                <a:moveTo>
                  <a:pt x="0" y="36184"/>
                </a:moveTo>
                <a:lnTo>
                  <a:pt x="0" y="0"/>
                </a:lnTo>
                <a:lnTo>
                  <a:pt x="0" y="3618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18885" y="5215407"/>
            <a:ext cx="0" cy="22411"/>
          </a:xfrm>
          <a:custGeom>
            <a:avLst/>
            <a:gdLst/>
            <a:ahLst/>
            <a:cxnLst/>
            <a:rect l="l" t="t" r="r" b="b"/>
            <a:pathLst>
              <a:path h="25399">
                <a:moveTo>
                  <a:pt x="0" y="12699"/>
                </a:moveTo>
                <a:lnTo>
                  <a:pt x="0" y="0"/>
                </a:lnTo>
                <a:lnTo>
                  <a:pt x="0" y="25399"/>
                </a:lnTo>
                <a:lnTo>
                  <a:pt x="0" y="126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0412" y="5235588"/>
            <a:ext cx="0" cy="22412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0412" y="5179560"/>
            <a:ext cx="0" cy="22411"/>
          </a:xfrm>
          <a:custGeom>
            <a:avLst/>
            <a:gdLst/>
            <a:ahLst/>
            <a:cxnLst/>
            <a:rect l="l" t="t" r="r" b="b"/>
            <a:pathLst>
              <a:path h="25399">
                <a:moveTo>
                  <a:pt x="0" y="0"/>
                </a:moveTo>
                <a:lnTo>
                  <a:pt x="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1939" y="5166608"/>
            <a:ext cx="0" cy="22411"/>
          </a:xfrm>
          <a:custGeom>
            <a:avLst/>
            <a:gdLst/>
            <a:ahLst/>
            <a:cxnLst/>
            <a:rect l="l" t="t" r="r" b="b"/>
            <a:pathLst>
              <a:path h="25399">
                <a:moveTo>
                  <a:pt x="0" y="0"/>
                </a:moveTo>
                <a:lnTo>
                  <a:pt x="0" y="2539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01939" y="5144194"/>
            <a:ext cx="0" cy="22412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618885" y="5271435"/>
            <a:ext cx="0" cy="17354"/>
          </a:xfrm>
          <a:custGeom>
            <a:avLst/>
            <a:gdLst/>
            <a:ahLst/>
            <a:cxnLst/>
            <a:rect l="l" t="t" r="r" b="b"/>
            <a:pathLst>
              <a:path h="19668">
                <a:moveTo>
                  <a:pt x="0" y="0"/>
                </a:moveTo>
                <a:lnTo>
                  <a:pt x="0" y="19668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4949" y="5277583"/>
            <a:ext cx="2434" cy="11206"/>
          </a:xfrm>
          <a:custGeom>
            <a:avLst/>
            <a:gdLst/>
            <a:ahLst/>
            <a:cxnLst/>
            <a:rect l="l" t="t" r="r" b="b"/>
            <a:pathLst>
              <a:path w="2677" h="12700">
                <a:moveTo>
                  <a:pt x="2677" y="12700"/>
                </a:moveTo>
                <a:lnTo>
                  <a:pt x="0" y="0"/>
                </a:lnTo>
                <a:lnTo>
                  <a:pt x="0" y="12700"/>
                </a:lnTo>
                <a:lnTo>
                  <a:pt x="2677" y="12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86369" y="5126395"/>
            <a:ext cx="0" cy="19010"/>
          </a:xfrm>
          <a:custGeom>
            <a:avLst/>
            <a:gdLst/>
            <a:ahLst/>
            <a:cxnLst/>
            <a:rect l="l" t="t" r="r" b="b"/>
            <a:pathLst>
              <a:path h="21545">
                <a:moveTo>
                  <a:pt x="0" y="12700"/>
                </a:moveTo>
                <a:lnTo>
                  <a:pt x="0" y="0"/>
                </a:lnTo>
                <a:lnTo>
                  <a:pt x="0" y="21545"/>
                </a:lnTo>
                <a:lnTo>
                  <a:pt x="0" y="127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03118" y="5038377"/>
            <a:ext cx="0" cy="22412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25400"/>
                </a:move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1018" y="5224935"/>
            <a:ext cx="0" cy="31927"/>
          </a:xfrm>
          <a:custGeom>
            <a:avLst/>
            <a:gdLst/>
            <a:ahLst/>
            <a:cxnLst/>
            <a:rect l="l" t="t" r="r" b="b"/>
            <a:pathLst>
              <a:path h="36184">
                <a:moveTo>
                  <a:pt x="0" y="0"/>
                </a:moveTo>
                <a:lnTo>
                  <a:pt x="0" y="36184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37223" y="5224935"/>
            <a:ext cx="0" cy="31927"/>
          </a:xfrm>
          <a:custGeom>
            <a:avLst/>
            <a:gdLst/>
            <a:ahLst/>
            <a:cxnLst/>
            <a:rect l="l" t="t" r="r" b="b"/>
            <a:pathLst>
              <a:path h="36184">
                <a:moveTo>
                  <a:pt x="0" y="18092"/>
                </a:moveTo>
                <a:lnTo>
                  <a:pt x="0" y="0"/>
                </a:lnTo>
                <a:lnTo>
                  <a:pt x="0" y="36184"/>
                </a:lnTo>
                <a:lnTo>
                  <a:pt x="0" y="1809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38315" y="4848324"/>
            <a:ext cx="2849" cy="22023"/>
          </a:xfrm>
          <a:custGeom>
            <a:avLst/>
            <a:gdLst/>
            <a:ahLst/>
            <a:cxnLst/>
            <a:rect l="l" t="t" r="r" b="b"/>
            <a:pathLst>
              <a:path w="3134" h="24959">
                <a:moveTo>
                  <a:pt x="0" y="0"/>
                </a:moveTo>
                <a:lnTo>
                  <a:pt x="3134" y="24959"/>
                </a:lnTo>
                <a:lnTo>
                  <a:pt x="313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22868" y="4870347"/>
            <a:ext cx="0" cy="44046"/>
          </a:xfrm>
          <a:custGeom>
            <a:avLst/>
            <a:gdLst/>
            <a:ahLst/>
            <a:cxnLst/>
            <a:rect l="l" t="t" r="r" b="b"/>
            <a:pathLst>
              <a:path h="49919">
                <a:moveTo>
                  <a:pt x="0" y="0"/>
                </a:moveTo>
                <a:lnTo>
                  <a:pt x="0" y="4991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20020" y="4848324"/>
            <a:ext cx="2849" cy="22023"/>
          </a:xfrm>
          <a:custGeom>
            <a:avLst/>
            <a:gdLst/>
            <a:ahLst/>
            <a:cxnLst/>
            <a:rect l="l" t="t" r="r" b="b"/>
            <a:pathLst>
              <a:path w="3134" h="24959">
                <a:moveTo>
                  <a:pt x="0" y="0"/>
                </a:moveTo>
                <a:lnTo>
                  <a:pt x="3134" y="24959"/>
                </a:lnTo>
                <a:lnTo>
                  <a:pt x="313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22868" y="5200696"/>
            <a:ext cx="0" cy="44046"/>
          </a:xfrm>
          <a:custGeom>
            <a:avLst/>
            <a:gdLst/>
            <a:ahLst/>
            <a:cxnLst/>
            <a:rect l="l" t="t" r="r" b="b"/>
            <a:pathLst>
              <a:path h="49919">
                <a:moveTo>
                  <a:pt x="0" y="24959"/>
                </a:moveTo>
                <a:lnTo>
                  <a:pt x="0" y="0"/>
                </a:lnTo>
                <a:lnTo>
                  <a:pt x="0" y="49919"/>
                </a:lnTo>
                <a:lnTo>
                  <a:pt x="0" y="2495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38520" y="5199143"/>
            <a:ext cx="2016" cy="89646"/>
          </a:xfrm>
          <a:custGeom>
            <a:avLst/>
            <a:gdLst/>
            <a:ahLst/>
            <a:cxnLst/>
            <a:rect l="l" t="t" r="r" b="b"/>
            <a:pathLst>
              <a:path w="2218" h="101599">
                <a:moveTo>
                  <a:pt x="0" y="76200"/>
                </a:moveTo>
                <a:lnTo>
                  <a:pt x="0" y="101599"/>
                </a:lnTo>
                <a:lnTo>
                  <a:pt x="2218" y="101599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838521" y="5181133"/>
            <a:ext cx="82835" cy="107656"/>
          </a:xfrm>
          <a:custGeom>
            <a:avLst/>
            <a:gdLst/>
            <a:ahLst/>
            <a:cxnLst/>
            <a:rect l="l" t="t" r="r" b="b"/>
            <a:pathLst>
              <a:path w="91118" h="122010">
                <a:moveTo>
                  <a:pt x="91118" y="0"/>
                </a:moveTo>
                <a:lnTo>
                  <a:pt x="0" y="0"/>
                </a:lnTo>
                <a:lnTo>
                  <a:pt x="0" y="20410"/>
                </a:lnTo>
                <a:lnTo>
                  <a:pt x="2218" y="122010"/>
                </a:lnTo>
                <a:lnTo>
                  <a:pt x="91118" y="122010"/>
                </a:lnTo>
                <a:lnTo>
                  <a:pt x="9111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78952" y="5167601"/>
            <a:ext cx="88246" cy="244841"/>
          </a:xfrm>
          <a:custGeom>
            <a:avLst/>
            <a:gdLst/>
            <a:ahLst/>
            <a:cxnLst/>
            <a:rect l="l" t="t" r="r" b="b"/>
            <a:pathLst>
              <a:path w="97071" h="277486">
                <a:moveTo>
                  <a:pt x="97071" y="38099"/>
                </a:moveTo>
                <a:lnTo>
                  <a:pt x="97071" y="0"/>
                </a:lnTo>
                <a:lnTo>
                  <a:pt x="0" y="0"/>
                </a:lnTo>
                <a:lnTo>
                  <a:pt x="0" y="137347"/>
                </a:lnTo>
                <a:lnTo>
                  <a:pt x="46245" y="137347"/>
                </a:lnTo>
                <a:lnTo>
                  <a:pt x="45761" y="144232"/>
                </a:lnTo>
                <a:lnTo>
                  <a:pt x="43732" y="157371"/>
                </a:lnTo>
                <a:lnTo>
                  <a:pt x="40300" y="169421"/>
                </a:lnTo>
                <a:lnTo>
                  <a:pt x="35464" y="180384"/>
                </a:lnTo>
                <a:lnTo>
                  <a:pt x="29564" y="189568"/>
                </a:lnTo>
                <a:lnTo>
                  <a:pt x="21713" y="198674"/>
                </a:lnTo>
                <a:lnTo>
                  <a:pt x="11858" y="207801"/>
                </a:lnTo>
                <a:lnTo>
                  <a:pt x="0" y="216949"/>
                </a:lnTo>
                <a:lnTo>
                  <a:pt x="202" y="217530"/>
                </a:lnTo>
                <a:lnTo>
                  <a:pt x="4386" y="229521"/>
                </a:lnTo>
                <a:lnTo>
                  <a:pt x="8569" y="241512"/>
                </a:lnTo>
                <a:lnTo>
                  <a:pt x="12753" y="253503"/>
                </a:lnTo>
                <a:lnTo>
                  <a:pt x="16936" y="265494"/>
                </a:lnTo>
                <a:lnTo>
                  <a:pt x="21120" y="277486"/>
                </a:lnTo>
                <a:lnTo>
                  <a:pt x="31122" y="270384"/>
                </a:lnTo>
                <a:lnTo>
                  <a:pt x="41837" y="261759"/>
                </a:lnTo>
                <a:lnTo>
                  <a:pt x="51516" y="252773"/>
                </a:lnTo>
                <a:lnTo>
                  <a:pt x="60159" y="243425"/>
                </a:lnTo>
                <a:lnTo>
                  <a:pt x="67766" y="233715"/>
                </a:lnTo>
                <a:lnTo>
                  <a:pt x="74336" y="223645"/>
                </a:lnTo>
                <a:lnTo>
                  <a:pt x="79871" y="213212"/>
                </a:lnTo>
                <a:lnTo>
                  <a:pt x="83686" y="204269"/>
                </a:lnTo>
                <a:lnTo>
                  <a:pt x="87237" y="193889"/>
                </a:lnTo>
                <a:lnTo>
                  <a:pt x="90242" y="182666"/>
                </a:lnTo>
                <a:lnTo>
                  <a:pt x="92700" y="170601"/>
                </a:lnTo>
                <a:lnTo>
                  <a:pt x="94612" y="157694"/>
                </a:lnTo>
                <a:lnTo>
                  <a:pt x="95978" y="143944"/>
                </a:lnTo>
                <a:lnTo>
                  <a:pt x="96798" y="129351"/>
                </a:lnTo>
                <a:lnTo>
                  <a:pt x="97071" y="113916"/>
                </a:lnTo>
                <a:lnTo>
                  <a:pt x="97071" y="380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31829" y="4969514"/>
            <a:ext cx="392946" cy="319277"/>
          </a:xfrm>
          <a:custGeom>
            <a:avLst/>
            <a:gdLst/>
            <a:ahLst/>
            <a:cxnLst/>
            <a:rect l="l" t="t" r="r" b="b"/>
            <a:pathLst>
              <a:path w="432241" h="361847">
                <a:moveTo>
                  <a:pt x="12700" y="0"/>
                </a:moveTo>
                <a:lnTo>
                  <a:pt x="0" y="0"/>
                </a:lnTo>
                <a:lnTo>
                  <a:pt x="4403" y="18092"/>
                </a:lnTo>
                <a:lnTo>
                  <a:pt x="8806" y="36184"/>
                </a:lnTo>
                <a:lnTo>
                  <a:pt x="13209" y="54277"/>
                </a:lnTo>
                <a:lnTo>
                  <a:pt x="17612" y="72369"/>
                </a:lnTo>
                <a:lnTo>
                  <a:pt x="22016" y="90461"/>
                </a:lnTo>
                <a:lnTo>
                  <a:pt x="26419" y="108554"/>
                </a:lnTo>
                <a:lnTo>
                  <a:pt x="30822" y="126646"/>
                </a:lnTo>
                <a:lnTo>
                  <a:pt x="35225" y="144738"/>
                </a:lnTo>
                <a:lnTo>
                  <a:pt x="39628" y="162831"/>
                </a:lnTo>
                <a:lnTo>
                  <a:pt x="44032" y="180923"/>
                </a:lnTo>
                <a:lnTo>
                  <a:pt x="48435" y="199015"/>
                </a:lnTo>
                <a:lnTo>
                  <a:pt x="52838" y="217108"/>
                </a:lnTo>
                <a:lnTo>
                  <a:pt x="57241" y="235200"/>
                </a:lnTo>
                <a:lnTo>
                  <a:pt x="61645" y="253292"/>
                </a:lnTo>
                <a:lnTo>
                  <a:pt x="66048" y="271385"/>
                </a:lnTo>
                <a:lnTo>
                  <a:pt x="70451" y="289477"/>
                </a:lnTo>
                <a:lnTo>
                  <a:pt x="74854" y="307570"/>
                </a:lnTo>
                <a:lnTo>
                  <a:pt x="79257" y="325662"/>
                </a:lnTo>
                <a:lnTo>
                  <a:pt x="83661" y="343754"/>
                </a:lnTo>
                <a:lnTo>
                  <a:pt x="88064" y="361847"/>
                </a:lnTo>
                <a:lnTo>
                  <a:pt x="169402" y="361847"/>
                </a:lnTo>
                <a:lnTo>
                  <a:pt x="170808" y="355264"/>
                </a:lnTo>
                <a:lnTo>
                  <a:pt x="173460" y="342844"/>
                </a:lnTo>
                <a:lnTo>
                  <a:pt x="176112" y="330424"/>
                </a:lnTo>
                <a:lnTo>
                  <a:pt x="178764" y="318004"/>
                </a:lnTo>
                <a:lnTo>
                  <a:pt x="181416" y="305584"/>
                </a:lnTo>
                <a:lnTo>
                  <a:pt x="184068" y="293164"/>
                </a:lnTo>
                <a:lnTo>
                  <a:pt x="186720" y="280744"/>
                </a:lnTo>
                <a:lnTo>
                  <a:pt x="189372" y="268324"/>
                </a:lnTo>
                <a:lnTo>
                  <a:pt x="192024" y="255904"/>
                </a:lnTo>
                <a:lnTo>
                  <a:pt x="194676" y="243484"/>
                </a:lnTo>
                <a:lnTo>
                  <a:pt x="197328" y="231064"/>
                </a:lnTo>
                <a:lnTo>
                  <a:pt x="199980" y="218644"/>
                </a:lnTo>
                <a:lnTo>
                  <a:pt x="202632" y="206224"/>
                </a:lnTo>
                <a:lnTo>
                  <a:pt x="205284" y="193804"/>
                </a:lnTo>
                <a:lnTo>
                  <a:pt x="207936" y="181384"/>
                </a:lnTo>
                <a:lnTo>
                  <a:pt x="210588" y="168964"/>
                </a:lnTo>
                <a:lnTo>
                  <a:pt x="213240" y="156544"/>
                </a:lnTo>
                <a:lnTo>
                  <a:pt x="215892" y="144124"/>
                </a:lnTo>
                <a:lnTo>
                  <a:pt x="217414" y="151021"/>
                </a:lnTo>
                <a:lnTo>
                  <a:pt x="220151" y="163423"/>
                </a:lnTo>
                <a:lnTo>
                  <a:pt x="222889" y="175824"/>
                </a:lnTo>
                <a:lnTo>
                  <a:pt x="225626" y="188226"/>
                </a:lnTo>
                <a:lnTo>
                  <a:pt x="228363" y="200627"/>
                </a:lnTo>
                <a:lnTo>
                  <a:pt x="231100" y="213029"/>
                </a:lnTo>
                <a:lnTo>
                  <a:pt x="233838" y="225430"/>
                </a:lnTo>
                <a:lnTo>
                  <a:pt x="236575" y="237832"/>
                </a:lnTo>
                <a:lnTo>
                  <a:pt x="239312" y="250233"/>
                </a:lnTo>
                <a:lnTo>
                  <a:pt x="242050" y="262635"/>
                </a:lnTo>
                <a:lnTo>
                  <a:pt x="244787" y="275036"/>
                </a:lnTo>
                <a:lnTo>
                  <a:pt x="247524" y="287438"/>
                </a:lnTo>
                <a:lnTo>
                  <a:pt x="250262" y="299839"/>
                </a:lnTo>
                <a:lnTo>
                  <a:pt x="252999" y="312241"/>
                </a:lnTo>
                <a:lnTo>
                  <a:pt x="255736" y="324642"/>
                </a:lnTo>
                <a:lnTo>
                  <a:pt x="258474" y="337044"/>
                </a:lnTo>
                <a:lnTo>
                  <a:pt x="261211" y="349445"/>
                </a:lnTo>
                <a:lnTo>
                  <a:pt x="263949" y="361847"/>
                </a:lnTo>
                <a:lnTo>
                  <a:pt x="344850" y="361847"/>
                </a:lnTo>
                <a:lnTo>
                  <a:pt x="349220" y="343754"/>
                </a:lnTo>
                <a:lnTo>
                  <a:pt x="353590" y="325662"/>
                </a:lnTo>
                <a:lnTo>
                  <a:pt x="357959" y="307570"/>
                </a:lnTo>
                <a:lnTo>
                  <a:pt x="362329" y="289477"/>
                </a:lnTo>
                <a:lnTo>
                  <a:pt x="366698" y="271385"/>
                </a:lnTo>
                <a:lnTo>
                  <a:pt x="371068" y="253292"/>
                </a:lnTo>
                <a:lnTo>
                  <a:pt x="375438" y="235200"/>
                </a:lnTo>
                <a:lnTo>
                  <a:pt x="379807" y="217108"/>
                </a:lnTo>
                <a:lnTo>
                  <a:pt x="384177" y="199015"/>
                </a:lnTo>
                <a:lnTo>
                  <a:pt x="388546" y="180923"/>
                </a:lnTo>
                <a:lnTo>
                  <a:pt x="392916" y="162831"/>
                </a:lnTo>
                <a:lnTo>
                  <a:pt x="397285" y="144738"/>
                </a:lnTo>
                <a:lnTo>
                  <a:pt x="401655" y="126646"/>
                </a:lnTo>
                <a:lnTo>
                  <a:pt x="406024" y="108554"/>
                </a:lnTo>
                <a:lnTo>
                  <a:pt x="410394" y="90461"/>
                </a:lnTo>
                <a:lnTo>
                  <a:pt x="414763" y="72369"/>
                </a:lnTo>
                <a:lnTo>
                  <a:pt x="419133" y="54277"/>
                </a:lnTo>
                <a:lnTo>
                  <a:pt x="423502" y="36184"/>
                </a:lnTo>
                <a:lnTo>
                  <a:pt x="427872" y="18092"/>
                </a:lnTo>
                <a:lnTo>
                  <a:pt x="432241" y="0"/>
                </a:lnTo>
                <a:lnTo>
                  <a:pt x="344815" y="0"/>
                </a:lnTo>
                <a:lnTo>
                  <a:pt x="342359" y="14566"/>
                </a:lnTo>
                <a:lnTo>
                  <a:pt x="340248" y="27089"/>
                </a:lnTo>
                <a:lnTo>
                  <a:pt x="338136" y="39612"/>
                </a:lnTo>
                <a:lnTo>
                  <a:pt x="336025" y="52136"/>
                </a:lnTo>
                <a:lnTo>
                  <a:pt x="333914" y="64659"/>
                </a:lnTo>
                <a:lnTo>
                  <a:pt x="331802" y="77182"/>
                </a:lnTo>
                <a:lnTo>
                  <a:pt x="329691" y="89705"/>
                </a:lnTo>
                <a:lnTo>
                  <a:pt x="327580" y="102229"/>
                </a:lnTo>
                <a:lnTo>
                  <a:pt x="325469" y="114752"/>
                </a:lnTo>
                <a:lnTo>
                  <a:pt x="323357" y="127275"/>
                </a:lnTo>
                <a:lnTo>
                  <a:pt x="321246" y="139799"/>
                </a:lnTo>
                <a:lnTo>
                  <a:pt x="319135" y="152322"/>
                </a:lnTo>
                <a:lnTo>
                  <a:pt x="317023" y="164845"/>
                </a:lnTo>
                <a:lnTo>
                  <a:pt x="314912" y="177369"/>
                </a:lnTo>
                <a:lnTo>
                  <a:pt x="312801" y="189892"/>
                </a:lnTo>
                <a:lnTo>
                  <a:pt x="310690" y="202415"/>
                </a:lnTo>
                <a:lnTo>
                  <a:pt x="308578" y="214938"/>
                </a:lnTo>
                <a:lnTo>
                  <a:pt x="306467" y="227462"/>
                </a:lnTo>
                <a:lnTo>
                  <a:pt x="305532" y="223224"/>
                </a:lnTo>
                <a:lnTo>
                  <a:pt x="302794" y="210823"/>
                </a:lnTo>
                <a:lnTo>
                  <a:pt x="300056" y="198422"/>
                </a:lnTo>
                <a:lnTo>
                  <a:pt x="297318" y="186020"/>
                </a:lnTo>
                <a:lnTo>
                  <a:pt x="294580" y="173619"/>
                </a:lnTo>
                <a:lnTo>
                  <a:pt x="291842" y="161217"/>
                </a:lnTo>
                <a:lnTo>
                  <a:pt x="289104" y="148816"/>
                </a:lnTo>
                <a:lnTo>
                  <a:pt x="286367" y="136415"/>
                </a:lnTo>
                <a:lnTo>
                  <a:pt x="283629" y="124013"/>
                </a:lnTo>
                <a:lnTo>
                  <a:pt x="280891" y="111612"/>
                </a:lnTo>
                <a:lnTo>
                  <a:pt x="278153" y="99210"/>
                </a:lnTo>
                <a:lnTo>
                  <a:pt x="275415" y="86809"/>
                </a:lnTo>
                <a:lnTo>
                  <a:pt x="272677" y="74408"/>
                </a:lnTo>
                <a:lnTo>
                  <a:pt x="269939" y="62006"/>
                </a:lnTo>
                <a:lnTo>
                  <a:pt x="267201" y="49605"/>
                </a:lnTo>
                <a:lnTo>
                  <a:pt x="264463" y="37204"/>
                </a:lnTo>
                <a:lnTo>
                  <a:pt x="261726" y="24802"/>
                </a:lnTo>
                <a:lnTo>
                  <a:pt x="258988" y="12401"/>
                </a:lnTo>
                <a:lnTo>
                  <a:pt x="256250" y="0"/>
                </a:lnTo>
                <a:lnTo>
                  <a:pt x="174740" y="0"/>
                </a:lnTo>
                <a:lnTo>
                  <a:pt x="171315" y="16038"/>
                </a:lnTo>
                <a:lnTo>
                  <a:pt x="168663" y="28458"/>
                </a:lnTo>
                <a:lnTo>
                  <a:pt x="166012" y="40878"/>
                </a:lnTo>
                <a:lnTo>
                  <a:pt x="163360" y="53298"/>
                </a:lnTo>
                <a:lnTo>
                  <a:pt x="160708" y="65718"/>
                </a:lnTo>
                <a:lnTo>
                  <a:pt x="158056" y="78138"/>
                </a:lnTo>
                <a:lnTo>
                  <a:pt x="155404" y="90558"/>
                </a:lnTo>
                <a:lnTo>
                  <a:pt x="152752" y="102978"/>
                </a:lnTo>
                <a:lnTo>
                  <a:pt x="150100" y="115398"/>
                </a:lnTo>
                <a:lnTo>
                  <a:pt x="147448" y="127818"/>
                </a:lnTo>
                <a:lnTo>
                  <a:pt x="144796" y="140238"/>
                </a:lnTo>
                <a:lnTo>
                  <a:pt x="142144" y="152658"/>
                </a:lnTo>
                <a:lnTo>
                  <a:pt x="139492" y="165078"/>
                </a:lnTo>
                <a:lnTo>
                  <a:pt x="136840" y="177498"/>
                </a:lnTo>
                <a:lnTo>
                  <a:pt x="134188" y="189918"/>
                </a:lnTo>
                <a:lnTo>
                  <a:pt x="131536" y="202338"/>
                </a:lnTo>
                <a:lnTo>
                  <a:pt x="128884" y="214758"/>
                </a:lnTo>
                <a:lnTo>
                  <a:pt x="126232" y="227178"/>
                </a:lnTo>
                <a:lnTo>
                  <a:pt x="125938" y="225427"/>
                </a:lnTo>
                <a:lnTo>
                  <a:pt x="123829" y="212903"/>
                </a:lnTo>
                <a:lnTo>
                  <a:pt x="121721" y="200380"/>
                </a:lnTo>
                <a:lnTo>
                  <a:pt x="119612" y="187856"/>
                </a:lnTo>
                <a:lnTo>
                  <a:pt x="117504" y="175332"/>
                </a:lnTo>
                <a:lnTo>
                  <a:pt x="115395" y="162808"/>
                </a:lnTo>
                <a:lnTo>
                  <a:pt x="113287" y="150285"/>
                </a:lnTo>
                <a:lnTo>
                  <a:pt x="111178" y="137761"/>
                </a:lnTo>
                <a:lnTo>
                  <a:pt x="109070" y="125237"/>
                </a:lnTo>
                <a:lnTo>
                  <a:pt x="106961" y="112713"/>
                </a:lnTo>
                <a:lnTo>
                  <a:pt x="104853" y="100190"/>
                </a:lnTo>
                <a:lnTo>
                  <a:pt x="102744" y="87666"/>
                </a:lnTo>
                <a:lnTo>
                  <a:pt x="100636" y="75142"/>
                </a:lnTo>
                <a:lnTo>
                  <a:pt x="98528" y="62618"/>
                </a:lnTo>
                <a:lnTo>
                  <a:pt x="96419" y="50095"/>
                </a:lnTo>
                <a:lnTo>
                  <a:pt x="94311" y="37571"/>
                </a:lnTo>
                <a:lnTo>
                  <a:pt x="92202" y="25047"/>
                </a:lnTo>
                <a:lnTo>
                  <a:pt x="90094" y="12523"/>
                </a:lnTo>
                <a:lnTo>
                  <a:pt x="87985" y="0"/>
                </a:lnTo>
                <a:lnTo>
                  <a:pt x="1270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4491" y="5167601"/>
            <a:ext cx="30519" cy="206219"/>
          </a:xfrm>
          <a:custGeom>
            <a:avLst/>
            <a:gdLst/>
            <a:ahLst/>
            <a:cxnLst/>
            <a:rect l="l" t="t" r="r" b="b"/>
            <a:pathLst>
              <a:path w="33571" h="233715">
                <a:moveTo>
                  <a:pt x="4266" y="233715"/>
                </a:moveTo>
                <a:lnTo>
                  <a:pt x="10837" y="223645"/>
                </a:lnTo>
                <a:lnTo>
                  <a:pt x="16372" y="213212"/>
                </a:lnTo>
                <a:lnTo>
                  <a:pt x="20187" y="204269"/>
                </a:lnTo>
                <a:lnTo>
                  <a:pt x="23737" y="193889"/>
                </a:lnTo>
                <a:lnTo>
                  <a:pt x="26742" y="182667"/>
                </a:lnTo>
                <a:lnTo>
                  <a:pt x="29200" y="170602"/>
                </a:lnTo>
                <a:lnTo>
                  <a:pt x="31112" y="157694"/>
                </a:lnTo>
                <a:lnTo>
                  <a:pt x="32478" y="143944"/>
                </a:lnTo>
                <a:lnTo>
                  <a:pt x="33298" y="129351"/>
                </a:lnTo>
                <a:lnTo>
                  <a:pt x="33571" y="113916"/>
                </a:lnTo>
                <a:lnTo>
                  <a:pt x="33571" y="0"/>
                </a:lnTo>
                <a:lnTo>
                  <a:pt x="0" y="0"/>
                </a:lnTo>
                <a:lnTo>
                  <a:pt x="4266" y="23371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66763" y="5167601"/>
            <a:ext cx="61605" cy="244841"/>
          </a:xfrm>
          <a:custGeom>
            <a:avLst/>
            <a:gdLst/>
            <a:ahLst/>
            <a:cxnLst/>
            <a:rect l="l" t="t" r="r" b="b"/>
            <a:pathLst>
              <a:path w="67766" h="277486">
                <a:moveTo>
                  <a:pt x="4386" y="229521"/>
                </a:moveTo>
                <a:lnTo>
                  <a:pt x="8570" y="241512"/>
                </a:lnTo>
                <a:lnTo>
                  <a:pt x="12753" y="253503"/>
                </a:lnTo>
                <a:lnTo>
                  <a:pt x="16936" y="265494"/>
                </a:lnTo>
                <a:lnTo>
                  <a:pt x="21120" y="277486"/>
                </a:lnTo>
                <a:lnTo>
                  <a:pt x="31123" y="270384"/>
                </a:lnTo>
                <a:lnTo>
                  <a:pt x="41838" y="261759"/>
                </a:lnTo>
                <a:lnTo>
                  <a:pt x="51517" y="252772"/>
                </a:lnTo>
                <a:lnTo>
                  <a:pt x="60160" y="243425"/>
                </a:lnTo>
                <a:lnTo>
                  <a:pt x="67766" y="233715"/>
                </a:lnTo>
                <a:lnTo>
                  <a:pt x="63500" y="0"/>
                </a:lnTo>
                <a:lnTo>
                  <a:pt x="0" y="0"/>
                </a:lnTo>
                <a:lnTo>
                  <a:pt x="0" y="137347"/>
                </a:lnTo>
                <a:lnTo>
                  <a:pt x="46247" y="137347"/>
                </a:lnTo>
                <a:lnTo>
                  <a:pt x="45762" y="144232"/>
                </a:lnTo>
                <a:lnTo>
                  <a:pt x="43733" y="157371"/>
                </a:lnTo>
                <a:lnTo>
                  <a:pt x="40301" y="169421"/>
                </a:lnTo>
                <a:lnTo>
                  <a:pt x="35464" y="180384"/>
                </a:lnTo>
                <a:lnTo>
                  <a:pt x="29565" y="189568"/>
                </a:lnTo>
                <a:lnTo>
                  <a:pt x="21714" y="198674"/>
                </a:lnTo>
                <a:lnTo>
                  <a:pt x="11859" y="207801"/>
                </a:lnTo>
                <a:lnTo>
                  <a:pt x="0" y="216949"/>
                </a:lnTo>
                <a:lnTo>
                  <a:pt x="202" y="217530"/>
                </a:lnTo>
                <a:lnTo>
                  <a:pt x="4386" y="22952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78827" y="5019770"/>
            <a:ext cx="53981" cy="85083"/>
          </a:xfrm>
          <a:custGeom>
            <a:avLst/>
            <a:gdLst/>
            <a:ahLst/>
            <a:cxnLst/>
            <a:rect l="l" t="t" r="r" b="b"/>
            <a:pathLst>
              <a:path w="59379" h="96427">
                <a:moveTo>
                  <a:pt x="0" y="1608"/>
                </a:moveTo>
                <a:lnTo>
                  <a:pt x="0" y="96427"/>
                </a:lnTo>
                <a:lnTo>
                  <a:pt x="51468" y="96427"/>
                </a:lnTo>
                <a:lnTo>
                  <a:pt x="59379" y="0"/>
                </a:lnTo>
                <a:lnTo>
                  <a:pt x="44164" y="1608"/>
                </a:lnTo>
                <a:lnTo>
                  <a:pt x="0" y="16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99210" y="4860691"/>
            <a:ext cx="48617" cy="193785"/>
          </a:xfrm>
          <a:custGeom>
            <a:avLst/>
            <a:gdLst/>
            <a:ahLst/>
            <a:cxnLst/>
            <a:rect l="l" t="t" r="r" b="b"/>
            <a:pathLst>
              <a:path w="53479" h="219623">
                <a:moveTo>
                  <a:pt x="6003" y="0"/>
                </a:moveTo>
                <a:lnTo>
                  <a:pt x="0" y="219623"/>
                </a:lnTo>
                <a:lnTo>
                  <a:pt x="9549" y="213903"/>
                </a:lnTo>
                <a:lnTo>
                  <a:pt x="19679" y="205893"/>
                </a:lnTo>
                <a:lnTo>
                  <a:pt x="28281" y="196674"/>
                </a:lnTo>
                <a:lnTo>
                  <a:pt x="35357" y="186244"/>
                </a:lnTo>
                <a:lnTo>
                  <a:pt x="41494" y="173975"/>
                </a:lnTo>
                <a:lnTo>
                  <a:pt x="45808" y="162573"/>
                </a:lnTo>
                <a:lnTo>
                  <a:pt x="49164" y="150504"/>
                </a:lnTo>
                <a:lnTo>
                  <a:pt x="51561" y="137768"/>
                </a:lnTo>
                <a:lnTo>
                  <a:pt x="53000" y="124364"/>
                </a:lnTo>
                <a:lnTo>
                  <a:pt x="53479" y="110293"/>
                </a:lnTo>
                <a:lnTo>
                  <a:pt x="53448" y="106622"/>
                </a:lnTo>
                <a:lnTo>
                  <a:pt x="52720" y="92554"/>
                </a:lnTo>
                <a:lnTo>
                  <a:pt x="51027" y="79134"/>
                </a:lnTo>
                <a:lnTo>
                  <a:pt x="48369" y="66361"/>
                </a:lnTo>
                <a:lnTo>
                  <a:pt x="44745" y="54235"/>
                </a:lnTo>
                <a:lnTo>
                  <a:pt x="40156" y="42757"/>
                </a:lnTo>
                <a:lnTo>
                  <a:pt x="34601" y="31926"/>
                </a:lnTo>
                <a:lnTo>
                  <a:pt x="28081" y="21743"/>
                </a:lnTo>
                <a:lnTo>
                  <a:pt x="15994" y="7883"/>
                </a:lnTo>
                <a:lnTo>
                  <a:pt x="600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78364" y="4848323"/>
            <a:ext cx="183198" cy="440466"/>
          </a:xfrm>
          <a:custGeom>
            <a:avLst/>
            <a:gdLst/>
            <a:ahLst/>
            <a:cxnLst/>
            <a:rect l="l" t="t" r="r" b="b"/>
            <a:pathLst>
              <a:path w="201518" h="499195">
                <a:moveTo>
                  <a:pt x="508" y="341532"/>
                </a:moveTo>
                <a:lnTo>
                  <a:pt x="508" y="101093"/>
                </a:lnTo>
                <a:lnTo>
                  <a:pt x="45344" y="101093"/>
                </a:lnTo>
                <a:lnTo>
                  <a:pt x="56689" y="101967"/>
                </a:lnTo>
                <a:lnTo>
                  <a:pt x="69069" y="106019"/>
                </a:lnTo>
                <a:lnTo>
                  <a:pt x="77743" y="113370"/>
                </a:lnTo>
                <a:lnTo>
                  <a:pt x="82245" y="121041"/>
                </a:lnTo>
                <a:lnTo>
                  <a:pt x="85847" y="133027"/>
                </a:lnTo>
                <a:lnTo>
                  <a:pt x="87047" y="147478"/>
                </a:lnTo>
                <a:lnTo>
                  <a:pt x="86115" y="161267"/>
                </a:lnTo>
                <a:lnTo>
                  <a:pt x="83015" y="173658"/>
                </a:lnTo>
                <a:lnTo>
                  <a:pt x="77743" y="183461"/>
                </a:lnTo>
                <a:lnTo>
                  <a:pt x="71366" y="189479"/>
                </a:lnTo>
                <a:lnTo>
                  <a:pt x="59887" y="194304"/>
                </a:lnTo>
                <a:lnTo>
                  <a:pt x="51976" y="290732"/>
                </a:lnTo>
                <a:lnTo>
                  <a:pt x="69024" y="292462"/>
                </a:lnTo>
                <a:lnTo>
                  <a:pt x="80775" y="296936"/>
                </a:lnTo>
                <a:lnTo>
                  <a:pt x="89237" y="304175"/>
                </a:lnTo>
                <a:lnTo>
                  <a:pt x="94891" y="313531"/>
                </a:lnTo>
                <a:lnTo>
                  <a:pt x="98624" y="325620"/>
                </a:lnTo>
                <a:lnTo>
                  <a:pt x="99868" y="339742"/>
                </a:lnTo>
                <a:lnTo>
                  <a:pt x="99856" y="341364"/>
                </a:lnTo>
                <a:lnTo>
                  <a:pt x="98506" y="355490"/>
                </a:lnTo>
                <a:lnTo>
                  <a:pt x="94929" y="367603"/>
                </a:lnTo>
                <a:lnTo>
                  <a:pt x="89126" y="377703"/>
                </a:lnTo>
                <a:lnTo>
                  <a:pt x="79474" y="385995"/>
                </a:lnTo>
                <a:lnTo>
                  <a:pt x="67433" y="390368"/>
                </a:lnTo>
                <a:lnTo>
                  <a:pt x="52205" y="391826"/>
                </a:lnTo>
                <a:lnTo>
                  <a:pt x="51308" y="391826"/>
                </a:lnTo>
                <a:lnTo>
                  <a:pt x="47933" y="499195"/>
                </a:lnTo>
                <a:lnTo>
                  <a:pt x="73332" y="499195"/>
                </a:lnTo>
                <a:lnTo>
                  <a:pt x="87935" y="497835"/>
                </a:lnTo>
                <a:lnTo>
                  <a:pt x="101580" y="495631"/>
                </a:lnTo>
                <a:lnTo>
                  <a:pt x="118749" y="492386"/>
                </a:lnTo>
                <a:lnTo>
                  <a:pt x="136940" y="487434"/>
                </a:lnTo>
                <a:lnTo>
                  <a:pt x="148281" y="482305"/>
                </a:lnTo>
                <a:lnTo>
                  <a:pt x="157225" y="476046"/>
                </a:lnTo>
                <a:lnTo>
                  <a:pt x="170633" y="461738"/>
                </a:lnTo>
                <a:lnTo>
                  <a:pt x="177791" y="451369"/>
                </a:lnTo>
                <a:lnTo>
                  <a:pt x="184135" y="439794"/>
                </a:lnTo>
                <a:lnTo>
                  <a:pt x="189663" y="427013"/>
                </a:lnTo>
                <a:lnTo>
                  <a:pt x="195413" y="408895"/>
                </a:lnTo>
                <a:lnTo>
                  <a:pt x="198084" y="396734"/>
                </a:lnTo>
                <a:lnTo>
                  <a:pt x="199992" y="384068"/>
                </a:lnTo>
                <a:lnTo>
                  <a:pt x="201137" y="370900"/>
                </a:lnTo>
                <a:lnTo>
                  <a:pt x="201518" y="357228"/>
                </a:lnTo>
                <a:lnTo>
                  <a:pt x="201462" y="351753"/>
                </a:lnTo>
                <a:lnTo>
                  <a:pt x="200749" y="337477"/>
                </a:lnTo>
                <a:lnTo>
                  <a:pt x="199215" y="324000"/>
                </a:lnTo>
                <a:lnTo>
                  <a:pt x="196861" y="311320"/>
                </a:lnTo>
                <a:lnTo>
                  <a:pt x="193685" y="299438"/>
                </a:lnTo>
                <a:lnTo>
                  <a:pt x="189690" y="288354"/>
                </a:lnTo>
                <a:lnTo>
                  <a:pt x="184874" y="278067"/>
                </a:lnTo>
                <a:lnTo>
                  <a:pt x="175094" y="263118"/>
                </a:lnTo>
                <a:lnTo>
                  <a:pt x="166485" y="253827"/>
                </a:lnTo>
                <a:lnTo>
                  <a:pt x="156587" y="245817"/>
                </a:lnTo>
                <a:lnTo>
                  <a:pt x="145402" y="239087"/>
                </a:lnTo>
                <a:lnTo>
                  <a:pt x="132929" y="233638"/>
                </a:lnTo>
                <a:lnTo>
                  <a:pt x="138933" y="14015"/>
                </a:lnTo>
                <a:lnTo>
                  <a:pt x="127862" y="7883"/>
                </a:lnTo>
                <a:lnTo>
                  <a:pt x="115712" y="3503"/>
                </a:lnTo>
                <a:lnTo>
                  <a:pt x="102481" y="875"/>
                </a:lnTo>
                <a:lnTo>
                  <a:pt x="88171" y="0"/>
                </a:lnTo>
                <a:lnTo>
                  <a:pt x="0" y="0"/>
                </a:lnTo>
                <a:lnTo>
                  <a:pt x="508" y="391826"/>
                </a:lnTo>
                <a:lnTo>
                  <a:pt x="508" y="34153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85187" y="4848323"/>
            <a:ext cx="237683" cy="447848"/>
          </a:xfrm>
          <a:custGeom>
            <a:avLst/>
            <a:gdLst/>
            <a:ahLst/>
            <a:cxnLst/>
            <a:rect l="l" t="t" r="r" b="b"/>
            <a:pathLst>
              <a:path w="261451" h="507561">
                <a:moveTo>
                  <a:pt x="158266" y="253187"/>
                </a:moveTo>
                <a:lnTo>
                  <a:pt x="162828" y="263295"/>
                </a:lnTo>
                <a:lnTo>
                  <a:pt x="166005" y="274203"/>
                </a:lnTo>
                <a:lnTo>
                  <a:pt x="168274" y="286777"/>
                </a:lnTo>
                <a:lnTo>
                  <a:pt x="169636" y="301016"/>
                </a:lnTo>
                <a:lnTo>
                  <a:pt x="170089" y="316920"/>
                </a:lnTo>
                <a:lnTo>
                  <a:pt x="170016" y="324256"/>
                </a:lnTo>
                <a:lnTo>
                  <a:pt x="169283" y="339957"/>
                </a:lnTo>
                <a:lnTo>
                  <a:pt x="167764" y="353874"/>
                </a:lnTo>
                <a:lnTo>
                  <a:pt x="165458" y="366008"/>
                </a:lnTo>
                <a:lnTo>
                  <a:pt x="162366" y="376358"/>
                </a:lnTo>
                <a:lnTo>
                  <a:pt x="158488" y="384925"/>
                </a:lnTo>
                <a:lnTo>
                  <a:pt x="151303" y="395227"/>
                </a:lnTo>
                <a:lnTo>
                  <a:pt x="141129" y="403134"/>
                </a:lnTo>
                <a:lnTo>
                  <a:pt x="129487" y="405771"/>
                </a:lnTo>
                <a:lnTo>
                  <a:pt x="121411" y="404386"/>
                </a:lnTo>
                <a:lnTo>
                  <a:pt x="111066" y="397580"/>
                </a:lnTo>
                <a:lnTo>
                  <a:pt x="102161" y="385094"/>
                </a:lnTo>
                <a:lnTo>
                  <a:pt x="97654" y="374291"/>
                </a:lnTo>
                <a:lnTo>
                  <a:pt x="94794" y="363352"/>
                </a:lnTo>
                <a:lnTo>
                  <a:pt x="92752" y="350656"/>
                </a:lnTo>
                <a:lnTo>
                  <a:pt x="91527" y="336203"/>
                </a:lnTo>
                <a:lnTo>
                  <a:pt x="91118" y="319993"/>
                </a:lnTo>
                <a:lnTo>
                  <a:pt x="91175" y="313201"/>
                </a:lnTo>
                <a:lnTo>
                  <a:pt x="91833" y="297270"/>
                </a:lnTo>
                <a:lnTo>
                  <a:pt x="90160" y="129632"/>
                </a:lnTo>
                <a:lnTo>
                  <a:pt x="66877" y="137054"/>
                </a:lnTo>
                <a:lnTo>
                  <a:pt x="56231" y="143869"/>
                </a:lnTo>
                <a:lnTo>
                  <a:pt x="46248" y="152753"/>
                </a:lnTo>
                <a:lnTo>
                  <a:pt x="36929" y="163707"/>
                </a:lnTo>
                <a:lnTo>
                  <a:pt x="28274" y="176729"/>
                </a:lnTo>
                <a:lnTo>
                  <a:pt x="18668" y="196114"/>
                </a:lnTo>
                <a:lnTo>
                  <a:pt x="11293" y="217600"/>
                </a:lnTo>
                <a:lnTo>
                  <a:pt x="5761" y="241845"/>
                </a:lnTo>
                <a:lnTo>
                  <a:pt x="3687" y="255001"/>
                </a:lnTo>
                <a:lnTo>
                  <a:pt x="2074" y="268847"/>
                </a:lnTo>
                <a:lnTo>
                  <a:pt x="921" y="283383"/>
                </a:lnTo>
                <a:lnTo>
                  <a:pt x="230" y="298609"/>
                </a:lnTo>
                <a:lnTo>
                  <a:pt x="0" y="314524"/>
                </a:lnTo>
                <a:lnTo>
                  <a:pt x="194" y="328378"/>
                </a:lnTo>
                <a:lnTo>
                  <a:pt x="815" y="342484"/>
                </a:lnTo>
                <a:lnTo>
                  <a:pt x="1862" y="356186"/>
                </a:lnTo>
                <a:lnTo>
                  <a:pt x="3336" y="369485"/>
                </a:lnTo>
                <a:lnTo>
                  <a:pt x="5236" y="382381"/>
                </a:lnTo>
                <a:lnTo>
                  <a:pt x="7563" y="394873"/>
                </a:lnTo>
                <a:lnTo>
                  <a:pt x="13496" y="418648"/>
                </a:lnTo>
                <a:lnTo>
                  <a:pt x="21135" y="440809"/>
                </a:lnTo>
                <a:lnTo>
                  <a:pt x="27920" y="456186"/>
                </a:lnTo>
                <a:lnTo>
                  <a:pt x="35612" y="469816"/>
                </a:lnTo>
                <a:lnTo>
                  <a:pt x="44158" y="481349"/>
                </a:lnTo>
                <a:lnTo>
                  <a:pt x="53558" y="490786"/>
                </a:lnTo>
                <a:lnTo>
                  <a:pt x="63810" y="498125"/>
                </a:lnTo>
                <a:lnTo>
                  <a:pt x="86876" y="506513"/>
                </a:lnTo>
                <a:lnTo>
                  <a:pt x="99689" y="507561"/>
                </a:lnTo>
                <a:lnTo>
                  <a:pt x="108307" y="507043"/>
                </a:lnTo>
                <a:lnTo>
                  <a:pt x="120704" y="504314"/>
                </a:lnTo>
                <a:lnTo>
                  <a:pt x="132436" y="499243"/>
                </a:lnTo>
                <a:lnTo>
                  <a:pt x="143503" y="491831"/>
                </a:lnTo>
                <a:lnTo>
                  <a:pt x="153453" y="481670"/>
                </a:lnTo>
                <a:lnTo>
                  <a:pt x="168259" y="459917"/>
                </a:lnTo>
                <a:lnTo>
                  <a:pt x="176135" y="445674"/>
                </a:lnTo>
                <a:lnTo>
                  <a:pt x="176135" y="499195"/>
                </a:lnTo>
                <a:lnTo>
                  <a:pt x="261451" y="499195"/>
                </a:lnTo>
                <a:lnTo>
                  <a:pt x="261451" y="24959"/>
                </a:lnTo>
                <a:lnTo>
                  <a:pt x="258316" y="0"/>
                </a:lnTo>
                <a:lnTo>
                  <a:pt x="169416" y="0"/>
                </a:lnTo>
                <a:lnTo>
                  <a:pt x="169416" y="172436"/>
                </a:lnTo>
                <a:lnTo>
                  <a:pt x="165320" y="166181"/>
                </a:lnTo>
                <a:lnTo>
                  <a:pt x="157071" y="155654"/>
                </a:lnTo>
                <a:lnTo>
                  <a:pt x="148193" y="146874"/>
                </a:lnTo>
                <a:lnTo>
                  <a:pt x="138685" y="139842"/>
                </a:lnTo>
                <a:lnTo>
                  <a:pt x="125487" y="133349"/>
                </a:lnTo>
                <a:lnTo>
                  <a:pt x="113202" y="130073"/>
                </a:lnTo>
                <a:lnTo>
                  <a:pt x="101824" y="252332"/>
                </a:lnTo>
                <a:lnTo>
                  <a:pt x="107213" y="243873"/>
                </a:lnTo>
                <a:lnTo>
                  <a:pt x="117047" y="235093"/>
                </a:lnTo>
                <a:lnTo>
                  <a:pt x="128371" y="232167"/>
                </a:lnTo>
                <a:lnTo>
                  <a:pt x="138813" y="234122"/>
                </a:lnTo>
                <a:lnTo>
                  <a:pt x="149294" y="241116"/>
                </a:lnTo>
                <a:lnTo>
                  <a:pt x="158266" y="2531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7151" y="4962131"/>
            <a:ext cx="20946" cy="148489"/>
          </a:xfrm>
          <a:custGeom>
            <a:avLst/>
            <a:gdLst/>
            <a:ahLst/>
            <a:cxnLst/>
            <a:rect l="l" t="t" r="r" b="b"/>
            <a:pathLst>
              <a:path w="23041" h="168288">
                <a:moveTo>
                  <a:pt x="9972" y="0"/>
                </a:moveTo>
                <a:lnTo>
                  <a:pt x="0" y="651"/>
                </a:lnTo>
                <a:lnTo>
                  <a:pt x="1672" y="168288"/>
                </a:lnTo>
                <a:lnTo>
                  <a:pt x="3066" y="154236"/>
                </a:lnTo>
                <a:lnTo>
                  <a:pt x="5196" y="142062"/>
                </a:lnTo>
                <a:lnTo>
                  <a:pt x="8062" y="131767"/>
                </a:lnTo>
                <a:lnTo>
                  <a:pt x="11663" y="123351"/>
                </a:lnTo>
                <a:lnTo>
                  <a:pt x="23041" y="1092"/>
                </a:lnTo>
                <a:lnTo>
                  <a:pt x="997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03480" y="4848325"/>
            <a:ext cx="154214" cy="446923"/>
          </a:xfrm>
          <a:custGeom>
            <a:avLst/>
            <a:gdLst/>
            <a:ahLst/>
            <a:cxnLst/>
            <a:rect l="l" t="t" r="r" b="b"/>
            <a:pathLst>
              <a:path w="169635" h="506513">
                <a:moveTo>
                  <a:pt x="0" y="314524"/>
                </a:moveTo>
                <a:lnTo>
                  <a:pt x="194" y="328378"/>
                </a:lnTo>
                <a:lnTo>
                  <a:pt x="815" y="342484"/>
                </a:lnTo>
                <a:lnTo>
                  <a:pt x="1862" y="356186"/>
                </a:lnTo>
                <a:lnTo>
                  <a:pt x="3336" y="369485"/>
                </a:lnTo>
                <a:lnTo>
                  <a:pt x="5236" y="382381"/>
                </a:lnTo>
                <a:lnTo>
                  <a:pt x="7563" y="394873"/>
                </a:lnTo>
                <a:lnTo>
                  <a:pt x="10316" y="406962"/>
                </a:lnTo>
                <a:lnTo>
                  <a:pt x="13496" y="418648"/>
                </a:lnTo>
                <a:lnTo>
                  <a:pt x="17102" y="429930"/>
                </a:lnTo>
                <a:lnTo>
                  <a:pt x="21135" y="440809"/>
                </a:lnTo>
                <a:lnTo>
                  <a:pt x="25594" y="451284"/>
                </a:lnTo>
                <a:lnTo>
                  <a:pt x="35612" y="469816"/>
                </a:lnTo>
                <a:lnTo>
                  <a:pt x="44158" y="481349"/>
                </a:lnTo>
                <a:lnTo>
                  <a:pt x="53558" y="490786"/>
                </a:lnTo>
                <a:lnTo>
                  <a:pt x="63810" y="498125"/>
                </a:lnTo>
                <a:lnTo>
                  <a:pt x="74917" y="503367"/>
                </a:lnTo>
                <a:lnTo>
                  <a:pt x="86876" y="506513"/>
                </a:lnTo>
                <a:lnTo>
                  <a:pt x="91527" y="336203"/>
                </a:lnTo>
                <a:lnTo>
                  <a:pt x="91118" y="319993"/>
                </a:lnTo>
                <a:lnTo>
                  <a:pt x="91175" y="313201"/>
                </a:lnTo>
                <a:lnTo>
                  <a:pt x="91833" y="297270"/>
                </a:lnTo>
                <a:lnTo>
                  <a:pt x="93227" y="283217"/>
                </a:lnTo>
                <a:lnTo>
                  <a:pt x="95357" y="271043"/>
                </a:lnTo>
                <a:lnTo>
                  <a:pt x="98223" y="260748"/>
                </a:lnTo>
                <a:lnTo>
                  <a:pt x="101824" y="252332"/>
                </a:lnTo>
                <a:lnTo>
                  <a:pt x="107214" y="243873"/>
                </a:lnTo>
                <a:lnTo>
                  <a:pt x="117048" y="235093"/>
                </a:lnTo>
                <a:lnTo>
                  <a:pt x="128371" y="232167"/>
                </a:lnTo>
                <a:lnTo>
                  <a:pt x="138813" y="234122"/>
                </a:lnTo>
                <a:lnTo>
                  <a:pt x="149295" y="241116"/>
                </a:lnTo>
                <a:lnTo>
                  <a:pt x="158267" y="253187"/>
                </a:lnTo>
                <a:lnTo>
                  <a:pt x="162828" y="263295"/>
                </a:lnTo>
                <a:lnTo>
                  <a:pt x="166004" y="274203"/>
                </a:lnTo>
                <a:lnTo>
                  <a:pt x="168274" y="286777"/>
                </a:lnTo>
                <a:lnTo>
                  <a:pt x="169635" y="301016"/>
                </a:lnTo>
                <a:lnTo>
                  <a:pt x="169416" y="0"/>
                </a:lnTo>
                <a:lnTo>
                  <a:pt x="169416" y="172436"/>
                </a:lnTo>
                <a:lnTo>
                  <a:pt x="165320" y="166181"/>
                </a:lnTo>
                <a:lnTo>
                  <a:pt x="157071" y="155654"/>
                </a:lnTo>
                <a:lnTo>
                  <a:pt x="148193" y="146874"/>
                </a:lnTo>
                <a:lnTo>
                  <a:pt x="138685" y="139842"/>
                </a:lnTo>
                <a:lnTo>
                  <a:pt x="125487" y="133349"/>
                </a:lnTo>
                <a:lnTo>
                  <a:pt x="113202" y="130073"/>
                </a:lnTo>
                <a:lnTo>
                  <a:pt x="100133" y="128981"/>
                </a:lnTo>
                <a:lnTo>
                  <a:pt x="90161" y="129632"/>
                </a:lnTo>
                <a:lnTo>
                  <a:pt x="78187" y="132309"/>
                </a:lnTo>
                <a:lnTo>
                  <a:pt x="66878" y="137054"/>
                </a:lnTo>
                <a:lnTo>
                  <a:pt x="56231" y="143869"/>
                </a:lnTo>
                <a:lnTo>
                  <a:pt x="46249" y="152753"/>
                </a:lnTo>
                <a:lnTo>
                  <a:pt x="36929" y="163707"/>
                </a:lnTo>
                <a:lnTo>
                  <a:pt x="28274" y="176729"/>
                </a:lnTo>
                <a:lnTo>
                  <a:pt x="23047" y="186405"/>
                </a:lnTo>
                <a:lnTo>
                  <a:pt x="18668" y="196114"/>
                </a:lnTo>
                <a:lnTo>
                  <a:pt x="14750" y="206512"/>
                </a:lnTo>
                <a:lnTo>
                  <a:pt x="11293" y="217600"/>
                </a:lnTo>
                <a:lnTo>
                  <a:pt x="8296" y="229378"/>
                </a:lnTo>
                <a:lnTo>
                  <a:pt x="5761" y="241845"/>
                </a:lnTo>
                <a:lnTo>
                  <a:pt x="3687" y="255001"/>
                </a:lnTo>
                <a:lnTo>
                  <a:pt x="2074" y="268847"/>
                </a:lnTo>
                <a:lnTo>
                  <a:pt x="921" y="283383"/>
                </a:lnTo>
                <a:lnTo>
                  <a:pt x="230" y="298609"/>
                </a:lnTo>
                <a:lnTo>
                  <a:pt x="0" y="31452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82459" y="4848323"/>
            <a:ext cx="158704" cy="447848"/>
          </a:xfrm>
          <a:custGeom>
            <a:avLst/>
            <a:gdLst/>
            <a:ahLst/>
            <a:cxnLst/>
            <a:rect l="l" t="t" r="r" b="b"/>
            <a:pathLst>
              <a:path w="174574" h="507561">
                <a:moveTo>
                  <a:pt x="14453" y="383474"/>
                </a:moveTo>
                <a:lnTo>
                  <a:pt x="10777" y="374291"/>
                </a:lnTo>
                <a:lnTo>
                  <a:pt x="7918" y="363352"/>
                </a:lnTo>
                <a:lnTo>
                  <a:pt x="5875" y="350656"/>
                </a:lnTo>
                <a:lnTo>
                  <a:pt x="4650" y="336203"/>
                </a:lnTo>
                <a:lnTo>
                  <a:pt x="0" y="506513"/>
                </a:lnTo>
                <a:lnTo>
                  <a:pt x="12813" y="507561"/>
                </a:lnTo>
                <a:lnTo>
                  <a:pt x="21431" y="507043"/>
                </a:lnTo>
                <a:lnTo>
                  <a:pt x="33827" y="504314"/>
                </a:lnTo>
                <a:lnTo>
                  <a:pt x="45559" y="499243"/>
                </a:lnTo>
                <a:lnTo>
                  <a:pt x="56626" y="491831"/>
                </a:lnTo>
                <a:lnTo>
                  <a:pt x="59647" y="489179"/>
                </a:lnTo>
                <a:lnTo>
                  <a:pt x="66577" y="481670"/>
                </a:lnTo>
                <a:lnTo>
                  <a:pt x="73821" y="471916"/>
                </a:lnTo>
                <a:lnTo>
                  <a:pt x="81382" y="459917"/>
                </a:lnTo>
                <a:lnTo>
                  <a:pt x="89258" y="445674"/>
                </a:lnTo>
                <a:lnTo>
                  <a:pt x="89258" y="499195"/>
                </a:lnTo>
                <a:lnTo>
                  <a:pt x="174574" y="499195"/>
                </a:lnTo>
                <a:lnTo>
                  <a:pt x="174574" y="24959"/>
                </a:lnTo>
                <a:lnTo>
                  <a:pt x="171439" y="0"/>
                </a:lnTo>
                <a:lnTo>
                  <a:pt x="82539" y="0"/>
                </a:lnTo>
                <a:lnTo>
                  <a:pt x="82759" y="301016"/>
                </a:lnTo>
                <a:lnTo>
                  <a:pt x="83212" y="316920"/>
                </a:lnTo>
                <a:lnTo>
                  <a:pt x="83139" y="324256"/>
                </a:lnTo>
                <a:lnTo>
                  <a:pt x="82406" y="339957"/>
                </a:lnTo>
                <a:lnTo>
                  <a:pt x="80887" y="353874"/>
                </a:lnTo>
                <a:lnTo>
                  <a:pt x="78581" y="366008"/>
                </a:lnTo>
                <a:lnTo>
                  <a:pt x="75489" y="376358"/>
                </a:lnTo>
                <a:lnTo>
                  <a:pt x="71611" y="384925"/>
                </a:lnTo>
                <a:lnTo>
                  <a:pt x="64426" y="395227"/>
                </a:lnTo>
                <a:lnTo>
                  <a:pt x="54252" y="403134"/>
                </a:lnTo>
                <a:lnTo>
                  <a:pt x="42611" y="405771"/>
                </a:lnTo>
                <a:lnTo>
                  <a:pt x="34534" y="404386"/>
                </a:lnTo>
                <a:lnTo>
                  <a:pt x="24189" y="397580"/>
                </a:lnTo>
                <a:lnTo>
                  <a:pt x="15284" y="385094"/>
                </a:lnTo>
                <a:lnTo>
                  <a:pt x="14453" y="38347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54388" y="4969514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8" h="361847">
                <a:moveTo>
                  <a:pt x="91118" y="0"/>
                </a:moveTo>
                <a:lnTo>
                  <a:pt x="0" y="0"/>
                </a:lnTo>
                <a:lnTo>
                  <a:pt x="0" y="361847"/>
                </a:lnTo>
                <a:lnTo>
                  <a:pt x="91118" y="361847"/>
                </a:lnTo>
                <a:lnTo>
                  <a:pt x="91118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78183" y="4969514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8" h="361847">
                <a:moveTo>
                  <a:pt x="91118" y="144738"/>
                </a:moveTo>
                <a:lnTo>
                  <a:pt x="91118" y="0"/>
                </a:lnTo>
                <a:lnTo>
                  <a:pt x="0" y="0"/>
                </a:lnTo>
                <a:lnTo>
                  <a:pt x="0" y="361847"/>
                </a:lnTo>
                <a:lnTo>
                  <a:pt x="91118" y="361847"/>
                </a:lnTo>
                <a:lnTo>
                  <a:pt x="91118" y="14473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08689" y="4969514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8" h="361847">
                <a:moveTo>
                  <a:pt x="91118" y="18092"/>
                </a:moveTo>
                <a:lnTo>
                  <a:pt x="91118" y="0"/>
                </a:lnTo>
                <a:lnTo>
                  <a:pt x="0" y="0"/>
                </a:lnTo>
                <a:lnTo>
                  <a:pt x="0" y="361847"/>
                </a:lnTo>
                <a:lnTo>
                  <a:pt x="91118" y="361847"/>
                </a:lnTo>
                <a:lnTo>
                  <a:pt x="91118" y="1809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3119" y="4969514"/>
            <a:ext cx="228108" cy="326659"/>
          </a:xfrm>
          <a:custGeom>
            <a:avLst/>
            <a:gdLst/>
            <a:ahLst/>
            <a:cxnLst/>
            <a:rect l="l" t="t" r="r" b="b"/>
            <a:pathLst>
              <a:path w="250919" h="370213">
                <a:moveTo>
                  <a:pt x="91576" y="50800"/>
                </a:moveTo>
                <a:lnTo>
                  <a:pt x="91576" y="0"/>
                </a:lnTo>
                <a:lnTo>
                  <a:pt x="0" y="0"/>
                </a:lnTo>
                <a:lnTo>
                  <a:pt x="67" y="238323"/>
                </a:lnTo>
                <a:lnTo>
                  <a:pt x="646" y="254131"/>
                </a:lnTo>
                <a:lnTo>
                  <a:pt x="1818" y="268909"/>
                </a:lnTo>
                <a:lnTo>
                  <a:pt x="3584" y="282657"/>
                </a:lnTo>
                <a:lnTo>
                  <a:pt x="5943" y="295376"/>
                </a:lnTo>
                <a:lnTo>
                  <a:pt x="12443" y="317723"/>
                </a:lnTo>
                <a:lnTo>
                  <a:pt x="21316" y="335953"/>
                </a:lnTo>
                <a:lnTo>
                  <a:pt x="33175" y="351132"/>
                </a:lnTo>
                <a:lnTo>
                  <a:pt x="43225" y="359480"/>
                </a:lnTo>
                <a:lnTo>
                  <a:pt x="54402" y="365443"/>
                </a:lnTo>
                <a:lnTo>
                  <a:pt x="66706" y="369021"/>
                </a:lnTo>
                <a:lnTo>
                  <a:pt x="80136" y="370213"/>
                </a:lnTo>
                <a:lnTo>
                  <a:pt x="92897" y="369364"/>
                </a:lnTo>
                <a:lnTo>
                  <a:pt x="105599" y="366531"/>
                </a:lnTo>
                <a:lnTo>
                  <a:pt x="117155" y="361711"/>
                </a:lnTo>
                <a:lnTo>
                  <a:pt x="127567" y="354902"/>
                </a:lnTo>
                <a:lnTo>
                  <a:pt x="143164" y="339078"/>
                </a:lnTo>
                <a:lnTo>
                  <a:pt x="150751" y="328857"/>
                </a:lnTo>
                <a:lnTo>
                  <a:pt x="158312" y="317005"/>
                </a:lnTo>
                <a:lnTo>
                  <a:pt x="165847" y="303522"/>
                </a:lnTo>
                <a:lnTo>
                  <a:pt x="165847" y="361847"/>
                </a:lnTo>
                <a:lnTo>
                  <a:pt x="250919" y="361847"/>
                </a:lnTo>
                <a:lnTo>
                  <a:pt x="250919" y="0"/>
                </a:lnTo>
                <a:lnTo>
                  <a:pt x="159800" y="0"/>
                </a:lnTo>
                <a:lnTo>
                  <a:pt x="159726" y="182602"/>
                </a:lnTo>
                <a:lnTo>
                  <a:pt x="159059" y="198761"/>
                </a:lnTo>
                <a:lnTo>
                  <a:pt x="157699" y="212883"/>
                </a:lnTo>
                <a:lnTo>
                  <a:pt x="155648" y="224970"/>
                </a:lnTo>
                <a:lnTo>
                  <a:pt x="152903" y="235020"/>
                </a:lnTo>
                <a:lnTo>
                  <a:pt x="149466" y="243034"/>
                </a:lnTo>
                <a:lnTo>
                  <a:pt x="144549" y="250628"/>
                </a:lnTo>
                <a:lnTo>
                  <a:pt x="134617" y="259268"/>
                </a:lnTo>
                <a:lnTo>
                  <a:pt x="122912" y="262148"/>
                </a:lnTo>
                <a:lnTo>
                  <a:pt x="120974" y="262085"/>
                </a:lnTo>
                <a:lnTo>
                  <a:pt x="108934" y="258074"/>
                </a:lnTo>
                <a:lnTo>
                  <a:pt x="99801" y="247811"/>
                </a:lnTo>
                <a:lnTo>
                  <a:pt x="96517" y="240359"/>
                </a:lnTo>
                <a:lnTo>
                  <a:pt x="93772" y="229330"/>
                </a:lnTo>
                <a:lnTo>
                  <a:pt x="92125" y="215659"/>
                </a:lnTo>
                <a:lnTo>
                  <a:pt x="91576" y="199345"/>
                </a:lnTo>
                <a:lnTo>
                  <a:pt x="91576" y="508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357743" y="4962131"/>
            <a:ext cx="248467" cy="334041"/>
          </a:xfrm>
          <a:custGeom>
            <a:avLst/>
            <a:gdLst/>
            <a:ahLst/>
            <a:cxnLst/>
            <a:rect l="l" t="t" r="r" b="b"/>
            <a:pathLst>
              <a:path w="273314" h="378580">
                <a:moveTo>
                  <a:pt x="170363" y="252294"/>
                </a:moveTo>
                <a:lnTo>
                  <a:pt x="167593" y="262845"/>
                </a:lnTo>
                <a:lnTo>
                  <a:pt x="164543" y="270354"/>
                </a:lnTo>
                <a:lnTo>
                  <a:pt x="157877" y="281169"/>
                </a:lnTo>
                <a:lnTo>
                  <a:pt x="149005" y="290537"/>
                </a:lnTo>
                <a:lnTo>
                  <a:pt x="144555" y="294023"/>
                </a:lnTo>
                <a:lnTo>
                  <a:pt x="132986" y="299922"/>
                </a:lnTo>
                <a:lnTo>
                  <a:pt x="120681" y="301889"/>
                </a:lnTo>
                <a:lnTo>
                  <a:pt x="110975" y="301889"/>
                </a:lnTo>
                <a:lnTo>
                  <a:pt x="103620" y="298391"/>
                </a:lnTo>
                <a:lnTo>
                  <a:pt x="107616" y="376809"/>
                </a:lnTo>
                <a:lnTo>
                  <a:pt x="120047" y="373844"/>
                </a:lnTo>
                <a:lnTo>
                  <a:pt x="131730" y="369449"/>
                </a:lnTo>
                <a:lnTo>
                  <a:pt x="142666" y="363623"/>
                </a:lnTo>
                <a:lnTo>
                  <a:pt x="151916" y="356741"/>
                </a:lnTo>
                <a:lnTo>
                  <a:pt x="160656" y="348389"/>
                </a:lnTo>
                <a:lnTo>
                  <a:pt x="169422" y="338225"/>
                </a:lnTo>
                <a:lnTo>
                  <a:pt x="178216" y="326247"/>
                </a:lnTo>
                <a:lnTo>
                  <a:pt x="179255" y="336618"/>
                </a:lnTo>
                <a:lnTo>
                  <a:pt x="180296" y="344227"/>
                </a:lnTo>
                <a:lnTo>
                  <a:pt x="181339" y="349074"/>
                </a:lnTo>
                <a:lnTo>
                  <a:pt x="182382" y="353922"/>
                </a:lnTo>
                <a:lnTo>
                  <a:pt x="184616" y="360969"/>
                </a:lnTo>
                <a:lnTo>
                  <a:pt x="188041" y="370213"/>
                </a:lnTo>
                <a:lnTo>
                  <a:pt x="273314" y="370213"/>
                </a:lnTo>
                <a:lnTo>
                  <a:pt x="269097" y="356085"/>
                </a:lnTo>
                <a:lnTo>
                  <a:pt x="266007" y="343769"/>
                </a:lnTo>
                <a:lnTo>
                  <a:pt x="264034" y="333230"/>
                </a:lnTo>
                <a:lnTo>
                  <a:pt x="262761" y="321110"/>
                </a:lnTo>
                <a:lnTo>
                  <a:pt x="262122" y="308252"/>
                </a:lnTo>
                <a:lnTo>
                  <a:pt x="261909" y="293173"/>
                </a:lnTo>
                <a:lnTo>
                  <a:pt x="261884" y="130157"/>
                </a:lnTo>
                <a:lnTo>
                  <a:pt x="261323" y="117943"/>
                </a:lnTo>
                <a:lnTo>
                  <a:pt x="260023" y="105446"/>
                </a:lnTo>
                <a:lnTo>
                  <a:pt x="257985" y="92665"/>
                </a:lnTo>
                <a:lnTo>
                  <a:pt x="255209" y="79601"/>
                </a:lnTo>
                <a:lnTo>
                  <a:pt x="252452" y="69261"/>
                </a:lnTo>
                <a:lnTo>
                  <a:pt x="247979" y="56364"/>
                </a:lnTo>
                <a:lnTo>
                  <a:pt x="242794" y="45322"/>
                </a:lnTo>
                <a:lnTo>
                  <a:pt x="236898" y="36135"/>
                </a:lnTo>
                <a:lnTo>
                  <a:pt x="228250" y="26135"/>
                </a:lnTo>
                <a:lnTo>
                  <a:pt x="218404" y="17838"/>
                </a:lnTo>
                <a:lnTo>
                  <a:pt x="207515" y="11456"/>
                </a:lnTo>
                <a:lnTo>
                  <a:pt x="195585" y="6988"/>
                </a:lnTo>
                <a:lnTo>
                  <a:pt x="183298" y="4137"/>
                </a:lnTo>
                <a:lnTo>
                  <a:pt x="171741" y="2327"/>
                </a:lnTo>
                <a:lnTo>
                  <a:pt x="158994" y="1034"/>
                </a:lnTo>
                <a:lnTo>
                  <a:pt x="145058" y="258"/>
                </a:lnTo>
                <a:lnTo>
                  <a:pt x="129931" y="0"/>
                </a:lnTo>
                <a:lnTo>
                  <a:pt x="119825" y="235"/>
                </a:lnTo>
                <a:lnTo>
                  <a:pt x="106904" y="1268"/>
                </a:lnTo>
                <a:lnTo>
                  <a:pt x="94490" y="3123"/>
                </a:lnTo>
                <a:lnTo>
                  <a:pt x="82583" y="5801"/>
                </a:lnTo>
                <a:lnTo>
                  <a:pt x="69043" y="10194"/>
                </a:lnTo>
                <a:lnTo>
                  <a:pt x="57575" y="15651"/>
                </a:lnTo>
                <a:lnTo>
                  <a:pt x="48192" y="22169"/>
                </a:lnTo>
                <a:lnTo>
                  <a:pt x="35023" y="35395"/>
                </a:lnTo>
                <a:lnTo>
                  <a:pt x="27577" y="45652"/>
                </a:lnTo>
                <a:lnTo>
                  <a:pt x="21506" y="56800"/>
                </a:lnTo>
                <a:lnTo>
                  <a:pt x="15922" y="71407"/>
                </a:lnTo>
                <a:lnTo>
                  <a:pt x="12618" y="83293"/>
                </a:lnTo>
                <a:lnTo>
                  <a:pt x="9753" y="96674"/>
                </a:lnTo>
                <a:lnTo>
                  <a:pt x="7326" y="111552"/>
                </a:lnTo>
                <a:lnTo>
                  <a:pt x="19084" y="113437"/>
                </a:lnTo>
                <a:lnTo>
                  <a:pt x="31624" y="115446"/>
                </a:lnTo>
                <a:lnTo>
                  <a:pt x="44164" y="117456"/>
                </a:lnTo>
                <a:lnTo>
                  <a:pt x="56704" y="119466"/>
                </a:lnTo>
                <a:lnTo>
                  <a:pt x="69244" y="121476"/>
                </a:lnTo>
                <a:lnTo>
                  <a:pt x="81784" y="123486"/>
                </a:lnTo>
                <a:lnTo>
                  <a:pt x="94324" y="125496"/>
                </a:lnTo>
                <a:lnTo>
                  <a:pt x="97557" y="113504"/>
                </a:lnTo>
                <a:lnTo>
                  <a:pt x="102533" y="101409"/>
                </a:lnTo>
                <a:lnTo>
                  <a:pt x="108383" y="93251"/>
                </a:lnTo>
                <a:lnTo>
                  <a:pt x="115467" y="87982"/>
                </a:lnTo>
                <a:lnTo>
                  <a:pt x="127205" y="83698"/>
                </a:lnTo>
                <a:lnTo>
                  <a:pt x="141843" y="82270"/>
                </a:lnTo>
                <a:lnTo>
                  <a:pt x="143126" y="82284"/>
                </a:lnTo>
                <a:lnTo>
                  <a:pt x="157076" y="85020"/>
                </a:lnTo>
                <a:lnTo>
                  <a:pt x="166165" y="92494"/>
                </a:lnTo>
                <a:lnTo>
                  <a:pt x="169722" y="100104"/>
                </a:lnTo>
                <a:lnTo>
                  <a:pt x="172240" y="112332"/>
                </a:lnTo>
                <a:lnTo>
                  <a:pt x="173079" y="128285"/>
                </a:lnTo>
                <a:lnTo>
                  <a:pt x="163095" y="134049"/>
                </a:lnTo>
                <a:lnTo>
                  <a:pt x="151769" y="139929"/>
                </a:lnTo>
                <a:lnTo>
                  <a:pt x="140881" y="144843"/>
                </a:lnTo>
                <a:lnTo>
                  <a:pt x="137758" y="146093"/>
                </a:lnTo>
                <a:lnTo>
                  <a:pt x="129843" y="149011"/>
                </a:lnTo>
                <a:lnTo>
                  <a:pt x="119556" y="152549"/>
                </a:lnTo>
                <a:lnTo>
                  <a:pt x="106896" y="156704"/>
                </a:lnTo>
                <a:lnTo>
                  <a:pt x="91865" y="161478"/>
                </a:lnTo>
                <a:lnTo>
                  <a:pt x="74462" y="166871"/>
                </a:lnTo>
                <a:lnTo>
                  <a:pt x="66021" y="169663"/>
                </a:lnTo>
                <a:lnTo>
                  <a:pt x="52530" y="175264"/>
                </a:lnTo>
                <a:lnTo>
                  <a:pt x="40770" y="181746"/>
                </a:lnTo>
                <a:lnTo>
                  <a:pt x="30741" y="189110"/>
                </a:lnTo>
                <a:lnTo>
                  <a:pt x="22442" y="197354"/>
                </a:lnTo>
                <a:lnTo>
                  <a:pt x="15875" y="206480"/>
                </a:lnTo>
                <a:lnTo>
                  <a:pt x="8412" y="222060"/>
                </a:lnTo>
                <a:lnTo>
                  <a:pt x="4731" y="233695"/>
                </a:lnTo>
                <a:lnTo>
                  <a:pt x="2103" y="246303"/>
                </a:lnTo>
                <a:lnTo>
                  <a:pt x="525" y="259883"/>
                </a:lnTo>
                <a:lnTo>
                  <a:pt x="0" y="274436"/>
                </a:lnTo>
                <a:lnTo>
                  <a:pt x="4" y="275684"/>
                </a:lnTo>
                <a:lnTo>
                  <a:pt x="701" y="289714"/>
                </a:lnTo>
                <a:lnTo>
                  <a:pt x="2588" y="302988"/>
                </a:lnTo>
                <a:lnTo>
                  <a:pt x="5663" y="315507"/>
                </a:lnTo>
                <a:lnTo>
                  <a:pt x="9928" y="327270"/>
                </a:lnTo>
                <a:lnTo>
                  <a:pt x="15381" y="338277"/>
                </a:lnTo>
                <a:lnTo>
                  <a:pt x="22024" y="348529"/>
                </a:lnTo>
                <a:lnTo>
                  <a:pt x="27010" y="354659"/>
                </a:lnTo>
                <a:lnTo>
                  <a:pt x="36310" y="363270"/>
                </a:lnTo>
                <a:lnTo>
                  <a:pt x="46912" y="369969"/>
                </a:lnTo>
                <a:lnTo>
                  <a:pt x="58818" y="374753"/>
                </a:lnTo>
                <a:lnTo>
                  <a:pt x="72027" y="377623"/>
                </a:lnTo>
                <a:lnTo>
                  <a:pt x="86540" y="378580"/>
                </a:lnTo>
                <a:lnTo>
                  <a:pt x="91119" y="264392"/>
                </a:lnTo>
                <a:lnTo>
                  <a:pt x="91143" y="262795"/>
                </a:lnTo>
                <a:lnTo>
                  <a:pt x="93239" y="250005"/>
                </a:lnTo>
                <a:lnTo>
                  <a:pt x="98731" y="238596"/>
                </a:lnTo>
                <a:lnTo>
                  <a:pt x="100143" y="236711"/>
                </a:lnTo>
                <a:lnTo>
                  <a:pt x="107604" y="229953"/>
                </a:lnTo>
                <a:lnTo>
                  <a:pt x="118853" y="223129"/>
                </a:lnTo>
                <a:lnTo>
                  <a:pt x="133888" y="216241"/>
                </a:lnTo>
                <a:lnTo>
                  <a:pt x="138700" y="214329"/>
                </a:lnTo>
                <a:lnTo>
                  <a:pt x="150431" y="209302"/>
                </a:lnTo>
                <a:lnTo>
                  <a:pt x="161891" y="203860"/>
                </a:lnTo>
                <a:lnTo>
                  <a:pt x="173079" y="198005"/>
                </a:lnTo>
                <a:lnTo>
                  <a:pt x="173012" y="226023"/>
                </a:lnTo>
                <a:lnTo>
                  <a:pt x="172170" y="240020"/>
                </a:lnTo>
                <a:lnTo>
                  <a:pt x="170363" y="25229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436415" y="5195418"/>
            <a:ext cx="19160" cy="100754"/>
          </a:xfrm>
          <a:custGeom>
            <a:avLst/>
            <a:gdLst/>
            <a:ahLst/>
            <a:cxnLst/>
            <a:rect l="l" t="t" r="r" b="b"/>
            <a:pathLst>
              <a:path w="21076" h="114188">
                <a:moveTo>
                  <a:pt x="17080" y="33999"/>
                </a:moveTo>
                <a:lnTo>
                  <a:pt x="12080" y="27005"/>
                </a:lnTo>
                <a:lnTo>
                  <a:pt x="10739" y="24985"/>
                </a:lnTo>
                <a:lnTo>
                  <a:pt x="6119" y="13729"/>
                </a:lnTo>
                <a:lnTo>
                  <a:pt x="4579" y="0"/>
                </a:lnTo>
                <a:lnTo>
                  <a:pt x="0" y="114188"/>
                </a:lnTo>
                <a:lnTo>
                  <a:pt x="7897" y="113952"/>
                </a:lnTo>
                <a:lnTo>
                  <a:pt x="21076" y="112417"/>
                </a:lnTo>
                <a:lnTo>
                  <a:pt x="17080" y="339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090091" y="4969514"/>
            <a:ext cx="77131" cy="319277"/>
          </a:xfrm>
          <a:custGeom>
            <a:avLst/>
            <a:gdLst/>
            <a:ahLst/>
            <a:cxnLst/>
            <a:rect l="l" t="t" r="r" b="b"/>
            <a:pathLst>
              <a:path w="84844" h="361847">
                <a:moveTo>
                  <a:pt x="0" y="0"/>
                </a:moveTo>
                <a:lnTo>
                  <a:pt x="0" y="361847"/>
                </a:lnTo>
                <a:lnTo>
                  <a:pt x="78419" y="361847"/>
                </a:lnTo>
                <a:lnTo>
                  <a:pt x="84844" y="58869"/>
                </a:lnTo>
                <a:lnTo>
                  <a:pt x="84844" y="0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61380" y="4962131"/>
            <a:ext cx="156820" cy="326659"/>
          </a:xfrm>
          <a:custGeom>
            <a:avLst/>
            <a:gdLst/>
            <a:ahLst/>
            <a:cxnLst/>
            <a:rect l="l" t="t" r="r" b="b"/>
            <a:pathLst>
              <a:path w="172502" h="370213">
                <a:moveTo>
                  <a:pt x="172502" y="152805"/>
                </a:moveTo>
                <a:lnTo>
                  <a:pt x="172428" y="131789"/>
                </a:lnTo>
                <a:lnTo>
                  <a:pt x="171837" y="115983"/>
                </a:lnTo>
                <a:lnTo>
                  <a:pt x="170656" y="101210"/>
                </a:lnTo>
                <a:lnTo>
                  <a:pt x="168885" y="87470"/>
                </a:lnTo>
                <a:lnTo>
                  <a:pt x="166525" y="74763"/>
                </a:lnTo>
                <a:lnTo>
                  <a:pt x="160034" y="52446"/>
                </a:lnTo>
                <a:lnTo>
                  <a:pt x="151185" y="34260"/>
                </a:lnTo>
                <a:lnTo>
                  <a:pt x="139205" y="18974"/>
                </a:lnTo>
                <a:lnTo>
                  <a:pt x="129144" y="10673"/>
                </a:lnTo>
                <a:lnTo>
                  <a:pt x="117946" y="4743"/>
                </a:lnTo>
                <a:lnTo>
                  <a:pt x="105613" y="1185"/>
                </a:lnTo>
                <a:lnTo>
                  <a:pt x="92144" y="0"/>
                </a:lnTo>
                <a:lnTo>
                  <a:pt x="79495" y="857"/>
                </a:lnTo>
                <a:lnTo>
                  <a:pt x="66833" y="3729"/>
                </a:lnTo>
                <a:lnTo>
                  <a:pt x="55275" y="8619"/>
                </a:lnTo>
                <a:lnTo>
                  <a:pt x="44820" y="15529"/>
                </a:lnTo>
                <a:lnTo>
                  <a:pt x="29031" y="31658"/>
                </a:lnTo>
                <a:lnTo>
                  <a:pt x="21461" y="41911"/>
                </a:lnTo>
                <a:lnTo>
                  <a:pt x="13926" y="53771"/>
                </a:lnTo>
                <a:lnTo>
                  <a:pt x="6425" y="67236"/>
                </a:lnTo>
                <a:lnTo>
                  <a:pt x="0" y="370213"/>
                </a:lnTo>
                <a:lnTo>
                  <a:pt x="12699" y="370213"/>
                </a:lnTo>
                <a:lnTo>
                  <a:pt x="12770" y="188341"/>
                </a:lnTo>
                <a:lnTo>
                  <a:pt x="13426" y="172166"/>
                </a:lnTo>
                <a:lnTo>
                  <a:pt x="14770" y="158029"/>
                </a:lnTo>
                <a:lnTo>
                  <a:pt x="16801" y="145932"/>
                </a:lnTo>
                <a:lnTo>
                  <a:pt x="19519" y="135874"/>
                </a:lnTo>
                <a:lnTo>
                  <a:pt x="22924" y="127854"/>
                </a:lnTo>
                <a:lnTo>
                  <a:pt x="27851" y="120216"/>
                </a:lnTo>
                <a:lnTo>
                  <a:pt x="37788" y="111627"/>
                </a:lnTo>
                <a:lnTo>
                  <a:pt x="49589" y="108764"/>
                </a:lnTo>
                <a:lnTo>
                  <a:pt x="51427" y="108819"/>
                </a:lnTo>
                <a:lnTo>
                  <a:pt x="63528" y="112757"/>
                </a:lnTo>
                <a:lnTo>
                  <a:pt x="72700" y="122909"/>
                </a:lnTo>
                <a:lnTo>
                  <a:pt x="78708" y="141125"/>
                </a:lnTo>
                <a:lnTo>
                  <a:pt x="80371" y="154789"/>
                </a:lnTo>
                <a:lnTo>
                  <a:pt x="80925" y="171141"/>
                </a:lnTo>
                <a:lnTo>
                  <a:pt x="80925" y="357513"/>
                </a:lnTo>
                <a:lnTo>
                  <a:pt x="83602" y="370213"/>
                </a:lnTo>
                <a:lnTo>
                  <a:pt x="172502" y="370213"/>
                </a:lnTo>
                <a:lnTo>
                  <a:pt x="172502" y="15280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753305" y="4962131"/>
            <a:ext cx="126039" cy="326659"/>
          </a:xfrm>
          <a:custGeom>
            <a:avLst/>
            <a:gdLst/>
            <a:ahLst/>
            <a:cxnLst/>
            <a:rect l="l" t="t" r="r" b="b"/>
            <a:pathLst>
              <a:path w="138643" h="370213">
                <a:moveTo>
                  <a:pt x="16892" y="35799"/>
                </a:moveTo>
                <a:lnTo>
                  <a:pt x="8605" y="47463"/>
                </a:lnTo>
                <a:lnTo>
                  <a:pt x="0" y="61027"/>
                </a:lnTo>
                <a:lnTo>
                  <a:pt x="7819" y="182918"/>
                </a:lnTo>
                <a:lnTo>
                  <a:pt x="7967" y="173587"/>
                </a:lnTo>
                <a:lnTo>
                  <a:pt x="8965" y="158544"/>
                </a:lnTo>
                <a:lnTo>
                  <a:pt x="10906" y="145571"/>
                </a:lnTo>
                <a:lnTo>
                  <a:pt x="13789" y="134669"/>
                </a:lnTo>
                <a:lnTo>
                  <a:pt x="17613" y="125839"/>
                </a:lnTo>
                <a:lnTo>
                  <a:pt x="31475" y="110983"/>
                </a:lnTo>
                <a:lnTo>
                  <a:pt x="43441" y="108066"/>
                </a:lnTo>
                <a:lnTo>
                  <a:pt x="47115" y="108427"/>
                </a:lnTo>
                <a:lnTo>
                  <a:pt x="57458" y="114159"/>
                </a:lnTo>
                <a:lnTo>
                  <a:pt x="66149" y="126869"/>
                </a:lnTo>
                <a:lnTo>
                  <a:pt x="69459" y="135670"/>
                </a:lnTo>
                <a:lnTo>
                  <a:pt x="71649" y="148073"/>
                </a:lnTo>
                <a:lnTo>
                  <a:pt x="72379" y="163440"/>
                </a:lnTo>
                <a:lnTo>
                  <a:pt x="72379" y="370213"/>
                </a:lnTo>
                <a:lnTo>
                  <a:pt x="138098" y="370213"/>
                </a:lnTo>
                <a:lnTo>
                  <a:pt x="138643" y="29410"/>
                </a:lnTo>
                <a:lnTo>
                  <a:pt x="129696" y="18822"/>
                </a:lnTo>
                <a:lnTo>
                  <a:pt x="119611" y="10587"/>
                </a:lnTo>
                <a:lnTo>
                  <a:pt x="108389" y="4705"/>
                </a:lnTo>
                <a:lnTo>
                  <a:pt x="96029" y="1176"/>
                </a:lnTo>
                <a:lnTo>
                  <a:pt x="82533" y="0"/>
                </a:lnTo>
                <a:lnTo>
                  <a:pt x="74480" y="325"/>
                </a:lnTo>
                <a:lnTo>
                  <a:pt x="61369" y="2472"/>
                </a:lnTo>
                <a:lnTo>
                  <a:pt x="49554" y="6625"/>
                </a:lnTo>
                <a:lnTo>
                  <a:pt x="32516" y="18168"/>
                </a:lnTo>
                <a:lnTo>
                  <a:pt x="24863" y="26034"/>
                </a:lnTo>
                <a:lnTo>
                  <a:pt x="16892" y="357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878849" y="4988082"/>
            <a:ext cx="23090" cy="300709"/>
          </a:xfrm>
          <a:custGeom>
            <a:avLst/>
            <a:gdLst/>
            <a:ahLst/>
            <a:cxnLst/>
            <a:rect l="l" t="t" r="r" b="b"/>
            <a:pathLst>
              <a:path w="25399" h="340803">
                <a:moveTo>
                  <a:pt x="25399" y="164229"/>
                </a:moveTo>
                <a:lnTo>
                  <a:pt x="25399" y="113429"/>
                </a:lnTo>
                <a:lnTo>
                  <a:pt x="25265" y="102009"/>
                </a:lnTo>
                <a:lnTo>
                  <a:pt x="24591" y="86286"/>
                </a:lnTo>
                <a:lnTo>
                  <a:pt x="23349" y="71597"/>
                </a:lnTo>
                <a:lnTo>
                  <a:pt x="21541" y="57943"/>
                </a:lnTo>
                <a:lnTo>
                  <a:pt x="19165" y="45323"/>
                </a:lnTo>
                <a:lnTo>
                  <a:pt x="16221" y="33737"/>
                </a:lnTo>
                <a:lnTo>
                  <a:pt x="8632" y="13670"/>
                </a:lnTo>
                <a:lnTo>
                  <a:pt x="544" y="0"/>
                </a:lnTo>
                <a:lnTo>
                  <a:pt x="0" y="340803"/>
                </a:lnTo>
                <a:lnTo>
                  <a:pt x="25399" y="340803"/>
                </a:lnTo>
                <a:lnTo>
                  <a:pt x="25399" y="1642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613194" y="4962131"/>
            <a:ext cx="147218" cy="326659"/>
          </a:xfrm>
          <a:custGeom>
            <a:avLst/>
            <a:gdLst/>
            <a:ahLst/>
            <a:cxnLst/>
            <a:rect l="l" t="t" r="r" b="b"/>
            <a:pathLst>
              <a:path w="161940" h="370213">
                <a:moveTo>
                  <a:pt x="161940" y="233718"/>
                </a:moveTo>
                <a:lnTo>
                  <a:pt x="161940" y="182918"/>
                </a:lnTo>
                <a:lnTo>
                  <a:pt x="154120" y="61027"/>
                </a:lnTo>
                <a:lnTo>
                  <a:pt x="147701" y="45084"/>
                </a:lnTo>
                <a:lnTo>
                  <a:pt x="141510" y="33455"/>
                </a:lnTo>
                <a:lnTo>
                  <a:pt x="134629" y="23542"/>
                </a:lnTo>
                <a:lnTo>
                  <a:pt x="127055" y="15344"/>
                </a:lnTo>
                <a:lnTo>
                  <a:pt x="109077" y="4385"/>
                </a:lnTo>
                <a:lnTo>
                  <a:pt x="96430" y="1096"/>
                </a:lnTo>
                <a:lnTo>
                  <a:pt x="82088" y="0"/>
                </a:lnTo>
                <a:lnTo>
                  <a:pt x="72209" y="518"/>
                </a:lnTo>
                <a:lnTo>
                  <a:pt x="59361" y="2979"/>
                </a:lnTo>
                <a:lnTo>
                  <a:pt x="47631" y="7466"/>
                </a:lnTo>
                <a:lnTo>
                  <a:pt x="37019" y="13977"/>
                </a:lnTo>
                <a:lnTo>
                  <a:pt x="23481" y="26665"/>
                </a:lnTo>
                <a:lnTo>
                  <a:pt x="15624" y="36400"/>
                </a:lnTo>
                <a:lnTo>
                  <a:pt x="7796" y="47854"/>
                </a:lnTo>
                <a:lnTo>
                  <a:pt x="0" y="61027"/>
                </a:lnTo>
                <a:lnTo>
                  <a:pt x="6259" y="312445"/>
                </a:lnTo>
                <a:lnTo>
                  <a:pt x="6259" y="185445"/>
                </a:lnTo>
                <a:lnTo>
                  <a:pt x="6504" y="173169"/>
                </a:lnTo>
                <a:lnTo>
                  <a:pt x="7616" y="158312"/>
                </a:lnTo>
                <a:lnTo>
                  <a:pt x="9627" y="145520"/>
                </a:lnTo>
                <a:lnTo>
                  <a:pt x="12537" y="134794"/>
                </a:lnTo>
                <a:lnTo>
                  <a:pt x="16347" y="126133"/>
                </a:lnTo>
                <a:lnTo>
                  <a:pt x="20451" y="119830"/>
                </a:lnTo>
                <a:lnTo>
                  <a:pt x="30376" y="111007"/>
                </a:lnTo>
                <a:lnTo>
                  <a:pt x="42124" y="108066"/>
                </a:lnTo>
                <a:lnTo>
                  <a:pt x="48554" y="108066"/>
                </a:lnTo>
                <a:lnTo>
                  <a:pt x="54159" y="110850"/>
                </a:lnTo>
                <a:lnTo>
                  <a:pt x="58940" y="116417"/>
                </a:lnTo>
                <a:lnTo>
                  <a:pt x="63722" y="121983"/>
                </a:lnTo>
                <a:lnTo>
                  <a:pt x="69025" y="138405"/>
                </a:lnTo>
                <a:lnTo>
                  <a:pt x="70546" y="154455"/>
                </a:lnTo>
                <a:lnTo>
                  <a:pt x="70821" y="170793"/>
                </a:lnTo>
                <a:lnTo>
                  <a:pt x="70821" y="370213"/>
                </a:lnTo>
                <a:lnTo>
                  <a:pt x="161940" y="370213"/>
                </a:lnTo>
                <a:lnTo>
                  <a:pt x="161940" y="23371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536050" y="4969514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8" h="361847">
                <a:moveTo>
                  <a:pt x="84858" y="38099"/>
                </a:moveTo>
                <a:lnTo>
                  <a:pt x="84858" y="0"/>
                </a:lnTo>
                <a:lnTo>
                  <a:pt x="0" y="0"/>
                </a:lnTo>
                <a:lnTo>
                  <a:pt x="0" y="361847"/>
                </a:lnTo>
                <a:lnTo>
                  <a:pt x="91118" y="361847"/>
                </a:lnTo>
                <a:lnTo>
                  <a:pt x="91118" y="304079"/>
                </a:lnTo>
                <a:lnTo>
                  <a:pt x="84858" y="52660"/>
                </a:lnTo>
                <a:lnTo>
                  <a:pt x="84858" y="380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30563" y="4962131"/>
            <a:ext cx="170249" cy="326659"/>
          </a:xfrm>
          <a:custGeom>
            <a:avLst/>
            <a:gdLst/>
            <a:ahLst/>
            <a:cxnLst/>
            <a:rect l="l" t="t" r="r" b="b"/>
            <a:pathLst>
              <a:path w="187274" h="370213">
                <a:moveTo>
                  <a:pt x="91577" y="324893"/>
                </a:moveTo>
                <a:lnTo>
                  <a:pt x="91605" y="241043"/>
                </a:lnTo>
                <a:lnTo>
                  <a:pt x="91898" y="223707"/>
                </a:lnTo>
                <a:lnTo>
                  <a:pt x="92509" y="207618"/>
                </a:lnTo>
                <a:lnTo>
                  <a:pt x="93438" y="192776"/>
                </a:lnTo>
                <a:lnTo>
                  <a:pt x="94686" y="179180"/>
                </a:lnTo>
                <a:lnTo>
                  <a:pt x="96252" y="166830"/>
                </a:lnTo>
                <a:lnTo>
                  <a:pt x="98136" y="155727"/>
                </a:lnTo>
                <a:lnTo>
                  <a:pt x="100339" y="145871"/>
                </a:lnTo>
                <a:lnTo>
                  <a:pt x="102860" y="137261"/>
                </a:lnTo>
                <a:lnTo>
                  <a:pt x="105699" y="129898"/>
                </a:lnTo>
                <a:lnTo>
                  <a:pt x="112095" y="118727"/>
                </a:lnTo>
                <a:lnTo>
                  <a:pt x="121773" y="110209"/>
                </a:lnTo>
                <a:lnTo>
                  <a:pt x="133487" y="107369"/>
                </a:lnTo>
                <a:lnTo>
                  <a:pt x="134983" y="107430"/>
                </a:lnTo>
                <a:lnTo>
                  <a:pt x="145579" y="110343"/>
                </a:lnTo>
                <a:lnTo>
                  <a:pt x="159035" y="117621"/>
                </a:lnTo>
                <a:lnTo>
                  <a:pt x="159252" y="116865"/>
                </a:lnTo>
                <a:lnTo>
                  <a:pt x="162755" y="104658"/>
                </a:lnTo>
                <a:lnTo>
                  <a:pt x="166258" y="92450"/>
                </a:lnTo>
                <a:lnTo>
                  <a:pt x="169761" y="80243"/>
                </a:lnTo>
                <a:lnTo>
                  <a:pt x="173263" y="68035"/>
                </a:lnTo>
                <a:lnTo>
                  <a:pt x="176766" y="55828"/>
                </a:lnTo>
                <a:lnTo>
                  <a:pt x="180269" y="43621"/>
                </a:lnTo>
                <a:lnTo>
                  <a:pt x="183771" y="31413"/>
                </a:lnTo>
                <a:lnTo>
                  <a:pt x="187274" y="19206"/>
                </a:lnTo>
                <a:lnTo>
                  <a:pt x="177432" y="12027"/>
                </a:lnTo>
                <a:lnTo>
                  <a:pt x="165466" y="5345"/>
                </a:lnTo>
                <a:lnTo>
                  <a:pt x="154030" y="1336"/>
                </a:lnTo>
                <a:lnTo>
                  <a:pt x="143125" y="0"/>
                </a:lnTo>
                <a:lnTo>
                  <a:pt x="132681" y="1164"/>
                </a:lnTo>
                <a:lnTo>
                  <a:pt x="120920" y="5956"/>
                </a:lnTo>
                <a:lnTo>
                  <a:pt x="110740" y="14456"/>
                </a:lnTo>
                <a:lnTo>
                  <a:pt x="107225" y="18781"/>
                </a:lnTo>
                <a:lnTo>
                  <a:pt x="101634" y="27556"/>
                </a:lnTo>
                <a:lnTo>
                  <a:pt x="96116" y="38577"/>
                </a:lnTo>
                <a:lnTo>
                  <a:pt x="90672" y="51844"/>
                </a:lnTo>
                <a:lnTo>
                  <a:pt x="85302" y="67356"/>
                </a:lnTo>
                <a:lnTo>
                  <a:pt x="85302" y="8366"/>
                </a:lnTo>
                <a:lnTo>
                  <a:pt x="0" y="8366"/>
                </a:lnTo>
                <a:lnTo>
                  <a:pt x="0" y="370213"/>
                </a:lnTo>
                <a:lnTo>
                  <a:pt x="91577" y="370213"/>
                </a:lnTo>
                <a:lnTo>
                  <a:pt x="91577" y="32489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11036" y="4969744"/>
            <a:ext cx="80818" cy="189859"/>
          </a:xfrm>
          <a:custGeom>
            <a:avLst/>
            <a:gdLst/>
            <a:ahLst/>
            <a:cxnLst/>
            <a:rect l="l" t="t" r="r" b="b"/>
            <a:pathLst>
              <a:path w="88900" h="215174">
                <a:moveTo>
                  <a:pt x="25400" y="215174"/>
                </a:moveTo>
                <a:lnTo>
                  <a:pt x="88900" y="215174"/>
                </a:lnTo>
                <a:lnTo>
                  <a:pt x="88890" y="195772"/>
                </a:lnTo>
                <a:lnTo>
                  <a:pt x="88622" y="180733"/>
                </a:lnTo>
                <a:lnTo>
                  <a:pt x="87993" y="166326"/>
                </a:lnTo>
                <a:lnTo>
                  <a:pt x="87002" y="152550"/>
                </a:lnTo>
                <a:lnTo>
                  <a:pt x="85649" y="139404"/>
                </a:lnTo>
                <a:lnTo>
                  <a:pt x="83935" y="126890"/>
                </a:lnTo>
                <a:lnTo>
                  <a:pt x="81860" y="115008"/>
                </a:lnTo>
                <a:lnTo>
                  <a:pt x="79423" y="103756"/>
                </a:lnTo>
                <a:lnTo>
                  <a:pt x="76624" y="93136"/>
                </a:lnTo>
                <a:lnTo>
                  <a:pt x="73464" y="83147"/>
                </a:lnTo>
                <a:lnTo>
                  <a:pt x="65881" y="64271"/>
                </a:lnTo>
                <a:lnTo>
                  <a:pt x="59765" y="52356"/>
                </a:lnTo>
                <a:lnTo>
                  <a:pt x="52969" y="41463"/>
                </a:lnTo>
                <a:lnTo>
                  <a:pt x="45492" y="31592"/>
                </a:lnTo>
                <a:lnTo>
                  <a:pt x="37334" y="22742"/>
                </a:lnTo>
                <a:lnTo>
                  <a:pt x="28495" y="14914"/>
                </a:lnTo>
                <a:lnTo>
                  <a:pt x="12854" y="4853"/>
                </a:lnTo>
                <a:lnTo>
                  <a:pt x="1841" y="0"/>
                </a:lnTo>
                <a:lnTo>
                  <a:pt x="0" y="215174"/>
                </a:lnTo>
                <a:lnTo>
                  <a:pt x="25400" y="21517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041682" y="4962131"/>
            <a:ext cx="245592" cy="334041"/>
          </a:xfrm>
          <a:custGeom>
            <a:avLst/>
            <a:gdLst/>
            <a:ahLst/>
            <a:cxnLst/>
            <a:rect l="l" t="t" r="r" b="b"/>
            <a:pathLst>
              <a:path w="270151" h="378580">
                <a:moveTo>
                  <a:pt x="103261" y="108621"/>
                </a:moveTo>
                <a:lnTo>
                  <a:pt x="106705" y="102357"/>
                </a:lnTo>
                <a:lnTo>
                  <a:pt x="115668" y="91197"/>
                </a:lnTo>
                <a:lnTo>
                  <a:pt x="126115" y="84502"/>
                </a:lnTo>
                <a:lnTo>
                  <a:pt x="138045" y="82270"/>
                </a:lnTo>
                <a:lnTo>
                  <a:pt x="147876" y="83595"/>
                </a:lnTo>
                <a:lnTo>
                  <a:pt x="159118" y="89371"/>
                </a:lnTo>
                <a:lnTo>
                  <a:pt x="168448" y="99728"/>
                </a:lnTo>
                <a:lnTo>
                  <a:pt x="171658" y="105364"/>
                </a:lnTo>
                <a:lnTo>
                  <a:pt x="175627" y="115288"/>
                </a:lnTo>
                <a:lnTo>
                  <a:pt x="178789" y="127297"/>
                </a:lnTo>
                <a:lnTo>
                  <a:pt x="181145" y="141390"/>
                </a:lnTo>
                <a:lnTo>
                  <a:pt x="182695" y="157567"/>
                </a:lnTo>
                <a:lnTo>
                  <a:pt x="92715" y="157567"/>
                </a:lnTo>
                <a:lnTo>
                  <a:pt x="85057" y="9774"/>
                </a:lnTo>
                <a:lnTo>
                  <a:pt x="73777" y="15607"/>
                </a:lnTo>
                <a:lnTo>
                  <a:pt x="63200" y="22798"/>
                </a:lnTo>
                <a:lnTo>
                  <a:pt x="53326" y="31348"/>
                </a:lnTo>
                <a:lnTo>
                  <a:pt x="44155" y="41257"/>
                </a:lnTo>
                <a:lnTo>
                  <a:pt x="35687" y="52524"/>
                </a:lnTo>
                <a:lnTo>
                  <a:pt x="28542" y="63989"/>
                </a:lnTo>
                <a:lnTo>
                  <a:pt x="18267" y="85040"/>
                </a:lnTo>
                <a:lnTo>
                  <a:pt x="10275" y="108164"/>
                </a:lnTo>
                <a:lnTo>
                  <a:pt x="7135" y="120504"/>
                </a:lnTo>
                <a:lnTo>
                  <a:pt x="4566" y="133362"/>
                </a:lnTo>
                <a:lnTo>
                  <a:pt x="2568" y="146738"/>
                </a:lnTo>
                <a:lnTo>
                  <a:pt x="1141" y="160633"/>
                </a:lnTo>
                <a:lnTo>
                  <a:pt x="285" y="175045"/>
                </a:lnTo>
                <a:lnTo>
                  <a:pt x="0" y="189976"/>
                </a:lnTo>
                <a:lnTo>
                  <a:pt x="22" y="194221"/>
                </a:lnTo>
                <a:lnTo>
                  <a:pt x="434" y="208250"/>
                </a:lnTo>
                <a:lnTo>
                  <a:pt x="1363" y="221829"/>
                </a:lnTo>
                <a:lnTo>
                  <a:pt x="2809" y="234956"/>
                </a:lnTo>
                <a:lnTo>
                  <a:pt x="4772" y="247632"/>
                </a:lnTo>
                <a:lnTo>
                  <a:pt x="7251" y="259857"/>
                </a:lnTo>
                <a:lnTo>
                  <a:pt x="10248" y="271632"/>
                </a:lnTo>
                <a:lnTo>
                  <a:pt x="17792" y="293827"/>
                </a:lnTo>
                <a:lnTo>
                  <a:pt x="24949" y="309867"/>
                </a:lnTo>
                <a:lnTo>
                  <a:pt x="31521" y="322047"/>
                </a:lnTo>
                <a:lnTo>
                  <a:pt x="38580" y="332979"/>
                </a:lnTo>
                <a:lnTo>
                  <a:pt x="46124" y="342662"/>
                </a:lnTo>
                <a:lnTo>
                  <a:pt x="62669" y="358286"/>
                </a:lnTo>
                <a:lnTo>
                  <a:pt x="83450" y="369754"/>
                </a:lnTo>
                <a:lnTo>
                  <a:pt x="95190" y="373615"/>
                </a:lnTo>
                <a:lnTo>
                  <a:pt x="108024" y="376373"/>
                </a:lnTo>
                <a:lnTo>
                  <a:pt x="121953" y="378028"/>
                </a:lnTo>
                <a:lnTo>
                  <a:pt x="136978" y="378580"/>
                </a:lnTo>
                <a:lnTo>
                  <a:pt x="149858" y="378229"/>
                </a:lnTo>
                <a:lnTo>
                  <a:pt x="164334" y="376878"/>
                </a:lnTo>
                <a:lnTo>
                  <a:pt x="177727" y="374514"/>
                </a:lnTo>
                <a:lnTo>
                  <a:pt x="190037" y="371135"/>
                </a:lnTo>
                <a:lnTo>
                  <a:pt x="211405" y="361338"/>
                </a:lnTo>
                <a:lnTo>
                  <a:pt x="222770" y="352984"/>
                </a:lnTo>
                <a:lnTo>
                  <a:pt x="237908" y="337010"/>
                </a:lnTo>
                <a:lnTo>
                  <a:pt x="251765" y="316399"/>
                </a:lnTo>
                <a:lnTo>
                  <a:pt x="258214" y="304355"/>
                </a:lnTo>
                <a:lnTo>
                  <a:pt x="264343" y="291152"/>
                </a:lnTo>
                <a:lnTo>
                  <a:pt x="270151" y="276790"/>
                </a:lnTo>
                <a:lnTo>
                  <a:pt x="268449" y="276552"/>
                </a:lnTo>
                <a:lnTo>
                  <a:pt x="255871" y="274793"/>
                </a:lnTo>
                <a:lnTo>
                  <a:pt x="243294" y="273034"/>
                </a:lnTo>
                <a:lnTo>
                  <a:pt x="230716" y="271275"/>
                </a:lnTo>
                <a:lnTo>
                  <a:pt x="218139" y="269516"/>
                </a:lnTo>
                <a:lnTo>
                  <a:pt x="205561" y="267757"/>
                </a:lnTo>
                <a:lnTo>
                  <a:pt x="192983" y="265998"/>
                </a:lnTo>
                <a:lnTo>
                  <a:pt x="180406" y="264240"/>
                </a:lnTo>
                <a:lnTo>
                  <a:pt x="179011" y="266840"/>
                </a:lnTo>
                <a:lnTo>
                  <a:pt x="171511" y="278918"/>
                </a:lnTo>
                <a:lnTo>
                  <a:pt x="164481" y="286876"/>
                </a:lnTo>
                <a:lnTo>
                  <a:pt x="162626" y="288363"/>
                </a:lnTo>
                <a:lnTo>
                  <a:pt x="151061" y="294847"/>
                </a:lnTo>
                <a:lnTo>
                  <a:pt x="138918" y="297008"/>
                </a:lnTo>
                <a:lnTo>
                  <a:pt x="135230" y="296826"/>
                </a:lnTo>
                <a:lnTo>
                  <a:pt x="123453" y="293397"/>
                </a:lnTo>
                <a:lnTo>
                  <a:pt x="113169" y="285625"/>
                </a:lnTo>
                <a:lnTo>
                  <a:pt x="104376" y="273511"/>
                </a:lnTo>
                <a:lnTo>
                  <a:pt x="100033" y="264088"/>
                </a:lnTo>
                <a:lnTo>
                  <a:pt x="96662" y="252762"/>
                </a:lnTo>
                <a:lnTo>
                  <a:pt x="94148" y="239333"/>
                </a:lnTo>
                <a:lnTo>
                  <a:pt x="92492" y="223801"/>
                </a:lnTo>
                <a:lnTo>
                  <a:pt x="186288" y="223801"/>
                </a:lnTo>
                <a:lnTo>
                  <a:pt x="188130" y="8627"/>
                </a:lnTo>
                <a:lnTo>
                  <a:pt x="176133" y="4853"/>
                </a:lnTo>
                <a:lnTo>
                  <a:pt x="163152" y="2156"/>
                </a:lnTo>
                <a:lnTo>
                  <a:pt x="149187" y="539"/>
                </a:lnTo>
                <a:lnTo>
                  <a:pt x="134239" y="0"/>
                </a:lnTo>
                <a:lnTo>
                  <a:pt x="123116" y="427"/>
                </a:lnTo>
                <a:lnTo>
                  <a:pt x="109727" y="2184"/>
                </a:lnTo>
                <a:lnTo>
                  <a:pt x="97041" y="5300"/>
                </a:lnTo>
                <a:lnTo>
                  <a:pt x="94134" y="142940"/>
                </a:lnTo>
                <a:lnTo>
                  <a:pt x="96397" y="129430"/>
                </a:lnTo>
                <a:lnTo>
                  <a:pt x="99440" y="117991"/>
                </a:lnTo>
                <a:lnTo>
                  <a:pt x="103261" y="10862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19008" y="4966809"/>
            <a:ext cx="10894" cy="134353"/>
          </a:xfrm>
          <a:custGeom>
            <a:avLst/>
            <a:gdLst/>
            <a:ahLst/>
            <a:cxnLst/>
            <a:rect l="l" t="t" r="r" b="b"/>
            <a:pathLst>
              <a:path w="11983" h="152267">
                <a:moveTo>
                  <a:pt x="11983" y="0"/>
                </a:moveTo>
                <a:lnTo>
                  <a:pt x="0" y="4474"/>
                </a:lnTo>
                <a:lnTo>
                  <a:pt x="7657" y="152267"/>
                </a:lnTo>
                <a:lnTo>
                  <a:pt x="9077" y="137640"/>
                </a:lnTo>
                <a:lnTo>
                  <a:pt x="1198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37438" y="4962131"/>
            <a:ext cx="141545" cy="326659"/>
          </a:xfrm>
          <a:custGeom>
            <a:avLst/>
            <a:gdLst/>
            <a:ahLst/>
            <a:cxnLst/>
            <a:rect l="l" t="t" r="r" b="b"/>
            <a:pathLst>
              <a:path w="155700" h="370213">
                <a:moveTo>
                  <a:pt x="155700" y="165505"/>
                </a:moveTo>
                <a:lnTo>
                  <a:pt x="155626" y="131789"/>
                </a:lnTo>
                <a:lnTo>
                  <a:pt x="155035" y="115983"/>
                </a:lnTo>
                <a:lnTo>
                  <a:pt x="153855" y="101210"/>
                </a:lnTo>
                <a:lnTo>
                  <a:pt x="152084" y="87470"/>
                </a:lnTo>
                <a:lnTo>
                  <a:pt x="149724" y="74763"/>
                </a:lnTo>
                <a:lnTo>
                  <a:pt x="146773" y="63088"/>
                </a:lnTo>
                <a:lnTo>
                  <a:pt x="143233" y="52446"/>
                </a:lnTo>
                <a:lnTo>
                  <a:pt x="139103" y="42837"/>
                </a:lnTo>
                <a:lnTo>
                  <a:pt x="134383" y="34260"/>
                </a:lnTo>
                <a:lnTo>
                  <a:pt x="131329" y="29646"/>
                </a:lnTo>
                <a:lnTo>
                  <a:pt x="122403" y="18974"/>
                </a:lnTo>
                <a:lnTo>
                  <a:pt x="112342" y="10673"/>
                </a:lnTo>
                <a:lnTo>
                  <a:pt x="101144" y="4743"/>
                </a:lnTo>
                <a:lnTo>
                  <a:pt x="88811" y="1185"/>
                </a:lnTo>
                <a:lnTo>
                  <a:pt x="75341" y="0"/>
                </a:lnTo>
                <a:lnTo>
                  <a:pt x="62695" y="857"/>
                </a:lnTo>
                <a:lnTo>
                  <a:pt x="50033" y="3728"/>
                </a:lnTo>
                <a:lnTo>
                  <a:pt x="38474" y="8619"/>
                </a:lnTo>
                <a:lnTo>
                  <a:pt x="28018" y="15529"/>
                </a:lnTo>
                <a:lnTo>
                  <a:pt x="19834" y="23010"/>
                </a:lnTo>
                <a:lnTo>
                  <a:pt x="12229" y="31658"/>
                </a:lnTo>
                <a:lnTo>
                  <a:pt x="4659" y="41911"/>
                </a:lnTo>
                <a:lnTo>
                  <a:pt x="0" y="145932"/>
                </a:lnTo>
                <a:lnTo>
                  <a:pt x="2717" y="135874"/>
                </a:lnTo>
                <a:lnTo>
                  <a:pt x="6122" y="127854"/>
                </a:lnTo>
                <a:lnTo>
                  <a:pt x="11048" y="120217"/>
                </a:lnTo>
                <a:lnTo>
                  <a:pt x="20984" y="111627"/>
                </a:lnTo>
                <a:lnTo>
                  <a:pt x="32786" y="108764"/>
                </a:lnTo>
                <a:lnTo>
                  <a:pt x="34627" y="108819"/>
                </a:lnTo>
                <a:lnTo>
                  <a:pt x="46727" y="112757"/>
                </a:lnTo>
                <a:lnTo>
                  <a:pt x="55900" y="122909"/>
                </a:lnTo>
                <a:lnTo>
                  <a:pt x="61907" y="141125"/>
                </a:lnTo>
                <a:lnTo>
                  <a:pt x="63569" y="154789"/>
                </a:lnTo>
                <a:lnTo>
                  <a:pt x="64123" y="171141"/>
                </a:lnTo>
                <a:lnTo>
                  <a:pt x="64123" y="370213"/>
                </a:lnTo>
                <a:lnTo>
                  <a:pt x="155700" y="370213"/>
                </a:lnTo>
                <a:lnTo>
                  <a:pt x="155700" y="16550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450875" y="4969514"/>
            <a:ext cx="90799" cy="319277"/>
          </a:xfrm>
          <a:custGeom>
            <a:avLst/>
            <a:gdLst/>
            <a:ahLst/>
            <a:cxnLst/>
            <a:rect l="l" t="t" r="r" b="b"/>
            <a:pathLst>
              <a:path w="99879" h="361847">
                <a:moveTo>
                  <a:pt x="91118" y="200704"/>
                </a:moveTo>
                <a:lnTo>
                  <a:pt x="91189" y="179974"/>
                </a:lnTo>
                <a:lnTo>
                  <a:pt x="91845" y="163799"/>
                </a:lnTo>
                <a:lnTo>
                  <a:pt x="93188" y="149663"/>
                </a:lnTo>
                <a:lnTo>
                  <a:pt x="95219" y="137565"/>
                </a:lnTo>
                <a:lnTo>
                  <a:pt x="99879" y="33545"/>
                </a:lnTo>
                <a:lnTo>
                  <a:pt x="92344" y="45404"/>
                </a:lnTo>
                <a:lnTo>
                  <a:pt x="84843" y="58869"/>
                </a:lnTo>
                <a:lnTo>
                  <a:pt x="84843" y="0"/>
                </a:lnTo>
                <a:lnTo>
                  <a:pt x="0" y="0"/>
                </a:lnTo>
                <a:lnTo>
                  <a:pt x="0" y="361847"/>
                </a:lnTo>
                <a:lnTo>
                  <a:pt x="91118" y="361847"/>
                </a:lnTo>
                <a:lnTo>
                  <a:pt x="91118" y="20070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32180" y="4969744"/>
            <a:ext cx="80817" cy="189859"/>
          </a:xfrm>
          <a:custGeom>
            <a:avLst/>
            <a:gdLst/>
            <a:ahLst/>
            <a:cxnLst/>
            <a:rect l="l" t="t" r="r" b="b"/>
            <a:pathLst>
              <a:path w="88899" h="215174">
                <a:moveTo>
                  <a:pt x="25400" y="215174"/>
                </a:moveTo>
                <a:lnTo>
                  <a:pt x="88899" y="215174"/>
                </a:lnTo>
                <a:lnTo>
                  <a:pt x="88889" y="195772"/>
                </a:lnTo>
                <a:lnTo>
                  <a:pt x="88622" y="180734"/>
                </a:lnTo>
                <a:lnTo>
                  <a:pt x="87992" y="166326"/>
                </a:lnTo>
                <a:lnTo>
                  <a:pt x="87002" y="152550"/>
                </a:lnTo>
                <a:lnTo>
                  <a:pt x="85649" y="139404"/>
                </a:lnTo>
                <a:lnTo>
                  <a:pt x="83936" y="126891"/>
                </a:lnTo>
                <a:lnTo>
                  <a:pt x="81860" y="115008"/>
                </a:lnTo>
                <a:lnTo>
                  <a:pt x="79424" y="103756"/>
                </a:lnTo>
                <a:lnTo>
                  <a:pt x="76625" y="93136"/>
                </a:lnTo>
                <a:lnTo>
                  <a:pt x="73465" y="83147"/>
                </a:lnTo>
                <a:lnTo>
                  <a:pt x="65881" y="64271"/>
                </a:lnTo>
                <a:lnTo>
                  <a:pt x="59766" y="52356"/>
                </a:lnTo>
                <a:lnTo>
                  <a:pt x="52970" y="41463"/>
                </a:lnTo>
                <a:lnTo>
                  <a:pt x="45493" y="31592"/>
                </a:lnTo>
                <a:lnTo>
                  <a:pt x="37335" y="22742"/>
                </a:lnTo>
                <a:lnTo>
                  <a:pt x="28496" y="14914"/>
                </a:lnTo>
                <a:lnTo>
                  <a:pt x="12854" y="4853"/>
                </a:lnTo>
                <a:lnTo>
                  <a:pt x="1841" y="0"/>
                </a:lnTo>
                <a:lnTo>
                  <a:pt x="0" y="215174"/>
                </a:lnTo>
                <a:lnTo>
                  <a:pt x="25400" y="21517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62827" y="4962131"/>
            <a:ext cx="245592" cy="334041"/>
          </a:xfrm>
          <a:custGeom>
            <a:avLst/>
            <a:gdLst/>
            <a:ahLst/>
            <a:cxnLst/>
            <a:rect l="l" t="t" r="r" b="b"/>
            <a:pathLst>
              <a:path w="270151" h="378580">
                <a:moveTo>
                  <a:pt x="103259" y="108621"/>
                </a:moveTo>
                <a:lnTo>
                  <a:pt x="106705" y="102356"/>
                </a:lnTo>
                <a:lnTo>
                  <a:pt x="115668" y="91197"/>
                </a:lnTo>
                <a:lnTo>
                  <a:pt x="126115" y="84502"/>
                </a:lnTo>
                <a:lnTo>
                  <a:pt x="138045" y="82270"/>
                </a:lnTo>
                <a:lnTo>
                  <a:pt x="147875" y="83595"/>
                </a:lnTo>
                <a:lnTo>
                  <a:pt x="159117" y="89370"/>
                </a:lnTo>
                <a:lnTo>
                  <a:pt x="168447" y="99728"/>
                </a:lnTo>
                <a:lnTo>
                  <a:pt x="171658" y="105364"/>
                </a:lnTo>
                <a:lnTo>
                  <a:pt x="175626" y="115289"/>
                </a:lnTo>
                <a:lnTo>
                  <a:pt x="178788" y="127297"/>
                </a:lnTo>
                <a:lnTo>
                  <a:pt x="181145" y="141390"/>
                </a:lnTo>
                <a:lnTo>
                  <a:pt x="182695" y="157567"/>
                </a:lnTo>
                <a:lnTo>
                  <a:pt x="92713" y="157567"/>
                </a:lnTo>
                <a:lnTo>
                  <a:pt x="85056" y="9774"/>
                </a:lnTo>
                <a:lnTo>
                  <a:pt x="73776" y="15607"/>
                </a:lnTo>
                <a:lnTo>
                  <a:pt x="63199" y="22799"/>
                </a:lnTo>
                <a:lnTo>
                  <a:pt x="53325" y="31349"/>
                </a:lnTo>
                <a:lnTo>
                  <a:pt x="44153" y="41257"/>
                </a:lnTo>
                <a:lnTo>
                  <a:pt x="35685" y="52524"/>
                </a:lnTo>
                <a:lnTo>
                  <a:pt x="28540" y="63989"/>
                </a:lnTo>
                <a:lnTo>
                  <a:pt x="18266" y="85040"/>
                </a:lnTo>
                <a:lnTo>
                  <a:pt x="10274" y="108164"/>
                </a:lnTo>
                <a:lnTo>
                  <a:pt x="7135" y="120504"/>
                </a:lnTo>
                <a:lnTo>
                  <a:pt x="4566" y="133362"/>
                </a:lnTo>
                <a:lnTo>
                  <a:pt x="2568" y="146738"/>
                </a:lnTo>
                <a:lnTo>
                  <a:pt x="1141" y="160632"/>
                </a:lnTo>
                <a:lnTo>
                  <a:pt x="285" y="175045"/>
                </a:lnTo>
                <a:lnTo>
                  <a:pt x="0" y="189976"/>
                </a:lnTo>
                <a:lnTo>
                  <a:pt x="22" y="194221"/>
                </a:lnTo>
                <a:lnTo>
                  <a:pt x="434" y="208250"/>
                </a:lnTo>
                <a:lnTo>
                  <a:pt x="1363" y="221829"/>
                </a:lnTo>
                <a:lnTo>
                  <a:pt x="2808" y="234956"/>
                </a:lnTo>
                <a:lnTo>
                  <a:pt x="4771" y="247632"/>
                </a:lnTo>
                <a:lnTo>
                  <a:pt x="7251" y="259857"/>
                </a:lnTo>
                <a:lnTo>
                  <a:pt x="10248" y="271632"/>
                </a:lnTo>
                <a:lnTo>
                  <a:pt x="17792" y="293827"/>
                </a:lnTo>
                <a:lnTo>
                  <a:pt x="24948" y="309867"/>
                </a:lnTo>
                <a:lnTo>
                  <a:pt x="31521" y="322047"/>
                </a:lnTo>
                <a:lnTo>
                  <a:pt x="38579" y="332979"/>
                </a:lnTo>
                <a:lnTo>
                  <a:pt x="46123" y="342662"/>
                </a:lnTo>
                <a:lnTo>
                  <a:pt x="62669" y="358286"/>
                </a:lnTo>
                <a:lnTo>
                  <a:pt x="83450" y="369754"/>
                </a:lnTo>
                <a:lnTo>
                  <a:pt x="95189" y="373615"/>
                </a:lnTo>
                <a:lnTo>
                  <a:pt x="108024" y="376373"/>
                </a:lnTo>
                <a:lnTo>
                  <a:pt x="121953" y="378028"/>
                </a:lnTo>
                <a:lnTo>
                  <a:pt x="136978" y="378580"/>
                </a:lnTo>
                <a:lnTo>
                  <a:pt x="149858" y="378229"/>
                </a:lnTo>
                <a:lnTo>
                  <a:pt x="164334" y="376878"/>
                </a:lnTo>
                <a:lnTo>
                  <a:pt x="177727" y="374514"/>
                </a:lnTo>
                <a:lnTo>
                  <a:pt x="190037" y="371135"/>
                </a:lnTo>
                <a:lnTo>
                  <a:pt x="211405" y="361338"/>
                </a:lnTo>
                <a:lnTo>
                  <a:pt x="222770" y="352984"/>
                </a:lnTo>
                <a:lnTo>
                  <a:pt x="237908" y="337010"/>
                </a:lnTo>
                <a:lnTo>
                  <a:pt x="251765" y="316399"/>
                </a:lnTo>
                <a:lnTo>
                  <a:pt x="258214" y="304355"/>
                </a:lnTo>
                <a:lnTo>
                  <a:pt x="264343" y="291152"/>
                </a:lnTo>
                <a:lnTo>
                  <a:pt x="270151" y="276790"/>
                </a:lnTo>
                <a:lnTo>
                  <a:pt x="268449" y="276552"/>
                </a:lnTo>
                <a:lnTo>
                  <a:pt x="255871" y="274793"/>
                </a:lnTo>
                <a:lnTo>
                  <a:pt x="243293" y="273034"/>
                </a:lnTo>
                <a:lnTo>
                  <a:pt x="230716" y="271275"/>
                </a:lnTo>
                <a:lnTo>
                  <a:pt x="218138" y="269516"/>
                </a:lnTo>
                <a:lnTo>
                  <a:pt x="205560" y="267757"/>
                </a:lnTo>
                <a:lnTo>
                  <a:pt x="192983" y="265998"/>
                </a:lnTo>
                <a:lnTo>
                  <a:pt x="180406" y="264240"/>
                </a:lnTo>
                <a:lnTo>
                  <a:pt x="179011" y="266841"/>
                </a:lnTo>
                <a:lnTo>
                  <a:pt x="171510" y="278918"/>
                </a:lnTo>
                <a:lnTo>
                  <a:pt x="164480" y="286876"/>
                </a:lnTo>
                <a:lnTo>
                  <a:pt x="151059" y="294847"/>
                </a:lnTo>
                <a:lnTo>
                  <a:pt x="138917" y="297008"/>
                </a:lnTo>
                <a:lnTo>
                  <a:pt x="135229" y="296826"/>
                </a:lnTo>
                <a:lnTo>
                  <a:pt x="123453" y="293397"/>
                </a:lnTo>
                <a:lnTo>
                  <a:pt x="113168" y="285625"/>
                </a:lnTo>
                <a:lnTo>
                  <a:pt x="104374" y="273511"/>
                </a:lnTo>
                <a:lnTo>
                  <a:pt x="100032" y="264088"/>
                </a:lnTo>
                <a:lnTo>
                  <a:pt x="96661" y="252762"/>
                </a:lnTo>
                <a:lnTo>
                  <a:pt x="94147" y="239333"/>
                </a:lnTo>
                <a:lnTo>
                  <a:pt x="92492" y="223801"/>
                </a:lnTo>
                <a:lnTo>
                  <a:pt x="186287" y="223801"/>
                </a:lnTo>
                <a:lnTo>
                  <a:pt x="188129" y="8627"/>
                </a:lnTo>
                <a:lnTo>
                  <a:pt x="176132" y="4853"/>
                </a:lnTo>
                <a:lnTo>
                  <a:pt x="163151" y="2156"/>
                </a:lnTo>
                <a:lnTo>
                  <a:pt x="149187" y="539"/>
                </a:lnTo>
                <a:lnTo>
                  <a:pt x="134238" y="0"/>
                </a:lnTo>
                <a:lnTo>
                  <a:pt x="123115" y="427"/>
                </a:lnTo>
                <a:lnTo>
                  <a:pt x="109726" y="2184"/>
                </a:lnTo>
                <a:lnTo>
                  <a:pt x="97039" y="5300"/>
                </a:lnTo>
                <a:lnTo>
                  <a:pt x="94134" y="142940"/>
                </a:lnTo>
                <a:lnTo>
                  <a:pt x="96397" y="129430"/>
                </a:lnTo>
                <a:lnTo>
                  <a:pt x="99439" y="117991"/>
                </a:lnTo>
                <a:lnTo>
                  <a:pt x="103259" y="10862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240150" y="4966809"/>
            <a:ext cx="10894" cy="134353"/>
          </a:xfrm>
          <a:custGeom>
            <a:avLst/>
            <a:gdLst/>
            <a:ahLst/>
            <a:cxnLst/>
            <a:rect l="l" t="t" r="r" b="b"/>
            <a:pathLst>
              <a:path w="11983" h="152267">
                <a:moveTo>
                  <a:pt x="11983" y="0"/>
                </a:moveTo>
                <a:lnTo>
                  <a:pt x="0" y="4474"/>
                </a:lnTo>
                <a:lnTo>
                  <a:pt x="7657" y="152267"/>
                </a:lnTo>
                <a:lnTo>
                  <a:pt x="9077" y="137640"/>
                </a:lnTo>
                <a:lnTo>
                  <a:pt x="11983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789972" y="4962131"/>
            <a:ext cx="229358" cy="334041"/>
          </a:xfrm>
          <a:custGeom>
            <a:avLst/>
            <a:gdLst/>
            <a:ahLst/>
            <a:cxnLst/>
            <a:rect l="l" t="t" r="r" b="b"/>
            <a:pathLst>
              <a:path w="252294" h="378580">
                <a:moveTo>
                  <a:pt x="5868" y="296953"/>
                </a:moveTo>
                <a:lnTo>
                  <a:pt x="10127" y="309612"/>
                </a:lnTo>
                <a:lnTo>
                  <a:pt x="15212" y="321274"/>
                </a:lnTo>
                <a:lnTo>
                  <a:pt x="21121" y="331940"/>
                </a:lnTo>
                <a:lnTo>
                  <a:pt x="27857" y="341610"/>
                </a:lnTo>
                <a:lnTo>
                  <a:pt x="35417" y="350283"/>
                </a:lnTo>
                <a:lnTo>
                  <a:pt x="48889" y="361064"/>
                </a:lnTo>
                <a:lnTo>
                  <a:pt x="58863" y="366416"/>
                </a:lnTo>
                <a:lnTo>
                  <a:pt x="70125" y="370795"/>
                </a:lnTo>
                <a:lnTo>
                  <a:pt x="82674" y="374201"/>
                </a:lnTo>
                <a:lnTo>
                  <a:pt x="96509" y="376634"/>
                </a:lnTo>
                <a:lnTo>
                  <a:pt x="111632" y="378094"/>
                </a:lnTo>
                <a:lnTo>
                  <a:pt x="128042" y="378580"/>
                </a:lnTo>
                <a:lnTo>
                  <a:pt x="141541" y="378178"/>
                </a:lnTo>
                <a:lnTo>
                  <a:pt x="155618" y="376770"/>
                </a:lnTo>
                <a:lnTo>
                  <a:pt x="168580" y="374352"/>
                </a:lnTo>
                <a:lnTo>
                  <a:pt x="180429" y="370922"/>
                </a:lnTo>
                <a:lnTo>
                  <a:pt x="191164" y="366482"/>
                </a:lnTo>
                <a:lnTo>
                  <a:pt x="200785" y="361030"/>
                </a:lnTo>
                <a:lnTo>
                  <a:pt x="209512" y="354665"/>
                </a:lnTo>
                <a:lnTo>
                  <a:pt x="218949" y="346014"/>
                </a:lnTo>
                <a:lnTo>
                  <a:pt x="227157" y="336325"/>
                </a:lnTo>
                <a:lnTo>
                  <a:pt x="234138" y="325596"/>
                </a:lnTo>
                <a:lnTo>
                  <a:pt x="239891" y="313828"/>
                </a:lnTo>
                <a:lnTo>
                  <a:pt x="244035" y="302859"/>
                </a:lnTo>
                <a:lnTo>
                  <a:pt x="247648" y="290562"/>
                </a:lnTo>
                <a:lnTo>
                  <a:pt x="250229" y="278123"/>
                </a:lnTo>
                <a:lnTo>
                  <a:pt x="251778" y="265544"/>
                </a:lnTo>
                <a:lnTo>
                  <a:pt x="252294" y="252822"/>
                </a:lnTo>
                <a:lnTo>
                  <a:pt x="252108" y="245094"/>
                </a:lnTo>
                <a:lnTo>
                  <a:pt x="250902" y="232064"/>
                </a:lnTo>
                <a:lnTo>
                  <a:pt x="248575" y="219522"/>
                </a:lnTo>
                <a:lnTo>
                  <a:pt x="245128" y="207468"/>
                </a:lnTo>
                <a:lnTo>
                  <a:pt x="240560" y="195902"/>
                </a:lnTo>
                <a:lnTo>
                  <a:pt x="233419" y="182709"/>
                </a:lnTo>
                <a:lnTo>
                  <a:pt x="225739" y="172408"/>
                </a:lnTo>
                <a:lnTo>
                  <a:pt x="216834" y="163514"/>
                </a:lnTo>
                <a:lnTo>
                  <a:pt x="206705" y="156027"/>
                </a:lnTo>
                <a:lnTo>
                  <a:pt x="192286" y="148594"/>
                </a:lnTo>
                <a:lnTo>
                  <a:pt x="181256" y="144411"/>
                </a:lnTo>
                <a:lnTo>
                  <a:pt x="168736" y="140621"/>
                </a:lnTo>
                <a:lnTo>
                  <a:pt x="154726" y="137225"/>
                </a:lnTo>
                <a:lnTo>
                  <a:pt x="139225" y="134222"/>
                </a:lnTo>
                <a:lnTo>
                  <a:pt x="135502" y="133522"/>
                </a:lnTo>
                <a:lnTo>
                  <a:pt x="119703" y="129929"/>
                </a:lnTo>
                <a:lnTo>
                  <a:pt x="108014" y="126070"/>
                </a:lnTo>
                <a:lnTo>
                  <a:pt x="100434" y="121945"/>
                </a:lnTo>
                <a:lnTo>
                  <a:pt x="94529" y="117398"/>
                </a:lnTo>
                <a:lnTo>
                  <a:pt x="91577" y="110695"/>
                </a:lnTo>
                <a:lnTo>
                  <a:pt x="91577" y="93883"/>
                </a:lnTo>
                <a:lnTo>
                  <a:pt x="93916" y="87123"/>
                </a:lnTo>
                <a:lnTo>
                  <a:pt x="98595" y="81556"/>
                </a:lnTo>
                <a:lnTo>
                  <a:pt x="103273" y="75990"/>
                </a:lnTo>
                <a:lnTo>
                  <a:pt x="110738" y="73206"/>
                </a:lnTo>
                <a:lnTo>
                  <a:pt x="123784" y="73301"/>
                </a:lnTo>
                <a:lnTo>
                  <a:pt x="136221" y="76447"/>
                </a:lnTo>
                <a:lnTo>
                  <a:pt x="146829" y="84046"/>
                </a:lnTo>
                <a:lnTo>
                  <a:pt x="148118" y="85489"/>
                </a:lnTo>
                <a:lnTo>
                  <a:pt x="153978" y="95560"/>
                </a:lnTo>
                <a:lnTo>
                  <a:pt x="157970" y="109461"/>
                </a:lnTo>
                <a:lnTo>
                  <a:pt x="168649" y="107904"/>
                </a:lnTo>
                <a:lnTo>
                  <a:pt x="181216" y="106072"/>
                </a:lnTo>
                <a:lnTo>
                  <a:pt x="193783" y="104239"/>
                </a:lnTo>
                <a:lnTo>
                  <a:pt x="206350" y="102407"/>
                </a:lnTo>
                <a:lnTo>
                  <a:pt x="218917" y="100575"/>
                </a:lnTo>
                <a:lnTo>
                  <a:pt x="231484" y="98743"/>
                </a:lnTo>
                <a:lnTo>
                  <a:pt x="244052" y="96911"/>
                </a:lnTo>
                <a:lnTo>
                  <a:pt x="241041" y="85806"/>
                </a:lnTo>
                <a:lnTo>
                  <a:pt x="236788" y="72573"/>
                </a:lnTo>
                <a:lnTo>
                  <a:pt x="232132" y="60628"/>
                </a:lnTo>
                <a:lnTo>
                  <a:pt x="227075" y="49973"/>
                </a:lnTo>
                <a:lnTo>
                  <a:pt x="221616" y="40606"/>
                </a:lnTo>
                <a:lnTo>
                  <a:pt x="216990" y="34054"/>
                </a:lnTo>
                <a:lnTo>
                  <a:pt x="208333" y="24308"/>
                </a:lnTo>
                <a:lnTo>
                  <a:pt x="198638" y="16256"/>
                </a:lnTo>
                <a:lnTo>
                  <a:pt x="187904" y="9897"/>
                </a:lnTo>
                <a:lnTo>
                  <a:pt x="178991" y="6352"/>
                </a:lnTo>
                <a:lnTo>
                  <a:pt x="168236" y="3573"/>
                </a:lnTo>
                <a:lnTo>
                  <a:pt x="155698" y="1588"/>
                </a:lnTo>
                <a:lnTo>
                  <a:pt x="141377" y="397"/>
                </a:lnTo>
                <a:lnTo>
                  <a:pt x="125274" y="0"/>
                </a:lnTo>
                <a:lnTo>
                  <a:pt x="123028" y="10"/>
                </a:lnTo>
                <a:lnTo>
                  <a:pt x="108199" y="632"/>
                </a:lnTo>
                <a:lnTo>
                  <a:pt x="94602" y="2220"/>
                </a:lnTo>
                <a:lnTo>
                  <a:pt x="82236" y="4774"/>
                </a:lnTo>
                <a:lnTo>
                  <a:pt x="71102" y="8293"/>
                </a:lnTo>
                <a:lnTo>
                  <a:pt x="61200" y="12778"/>
                </a:lnTo>
                <a:lnTo>
                  <a:pt x="48090" y="21386"/>
                </a:lnTo>
                <a:lnTo>
                  <a:pt x="38816" y="29950"/>
                </a:lnTo>
                <a:lnTo>
                  <a:pt x="30683" y="39971"/>
                </a:lnTo>
                <a:lnTo>
                  <a:pt x="23691" y="51451"/>
                </a:lnTo>
                <a:lnTo>
                  <a:pt x="18884" y="61961"/>
                </a:lnTo>
                <a:lnTo>
                  <a:pt x="15029" y="73552"/>
                </a:lnTo>
                <a:lnTo>
                  <a:pt x="12276" y="85943"/>
                </a:lnTo>
                <a:lnTo>
                  <a:pt x="10624" y="99132"/>
                </a:lnTo>
                <a:lnTo>
                  <a:pt x="10073" y="113121"/>
                </a:lnTo>
                <a:lnTo>
                  <a:pt x="10349" y="122645"/>
                </a:lnTo>
                <a:lnTo>
                  <a:pt x="11718" y="135806"/>
                </a:lnTo>
                <a:lnTo>
                  <a:pt x="14232" y="148318"/>
                </a:lnTo>
                <a:lnTo>
                  <a:pt x="17892" y="160179"/>
                </a:lnTo>
                <a:lnTo>
                  <a:pt x="22697" y="171391"/>
                </a:lnTo>
                <a:lnTo>
                  <a:pt x="28043" y="181126"/>
                </a:lnTo>
                <a:lnTo>
                  <a:pt x="35792" y="192073"/>
                </a:lnTo>
                <a:lnTo>
                  <a:pt x="44363" y="200924"/>
                </a:lnTo>
                <a:lnTo>
                  <a:pt x="53755" y="207679"/>
                </a:lnTo>
                <a:lnTo>
                  <a:pt x="65944" y="213664"/>
                </a:lnTo>
                <a:lnTo>
                  <a:pt x="76475" y="217815"/>
                </a:lnTo>
                <a:lnTo>
                  <a:pt x="88921" y="222090"/>
                </a:lnTo>
                <a:lnTo>
                  <a:pt x="103281" y="226490"/>
                </a:lnTo>
                <a:lnTo>
                  <a:pt x="119557" y="231014"/>
                </a:lnTo>
                <a:lnTo>
                  <a:pt x="124790" y="232446"/>
                </a:lnTo>
                <a:lnTo>
                  <a:pt x="140611" y="237247"/>
                </a:lnTo>
                <a:lnTo>
                  <a:pt x="151904" y="241541"/>
                </a:lnTo>
                <a:lnTo>
                  <a:pt x="158671" y="245328"/>
                </a:lnTo>
                <a:lnTo>
                  <a:pt x="165530" y="250781"/>
                </a:lnTo>
                <a:lnTo>
                  <a:pt x="168959" y="258505"/>
                </a:lnTo>
                <a:lnTo>
                  <a:pt x="168959" y="277366"/>
                </a:lnTo>
                <a:lnTo>
                  <a:pt x="166347" y="284753"/>
                </a:lnTo>
                <a:lnTo>
                  <a:pt x="161124" y="290657"/>
                </a:lnTo>
                <a:lnTo>
                  <a:pt x="157332" y="294480"/>
                </a:lnTo>
                <a:lnTo>
                  <a:pt x="146430" y="300559"/>
                </a:lnTo>
                <a:lnTo>
                  <a:pt x="132714" y="302586"/>
                </a:lnTo>
                <a:lnTo>
                  <a:pt x="128821" y="302438"/>
                </a:lnTo>
                <a:lnTo>
                  <a:pt x="116038" y="299304"/>
                </a:lnTo>
                <a:lnTo>
                  <a:pt x="105864" y="292100"/>
                </a:lnTo>
                <a:lnTo>
                  <a:pt x="99623" y="283522"/>
                </a:lnTo>
                <a:lnTo>
                  <a:pt x="94418" y="271927"/>
                </a:lnTo>
                <a:lnTo>
                  <a:pt x="90203" y="257267"/>
                </a:lnTo>
                <a:lnTo>
                  <a:pt x="88051" y="257567"/>
                </a:lnTo>
                <a:lnTo>
                  <a:pt x="75473" y="259317"/>
                </a:lnTo>
                <a:lnTo>
                  <a:pt x="62894" y="261067"/>
                </a:lnTo>
                <a:lnTo>
                  <a:pt x="50315" y="262817"/>
                </a:lnTo>
                <a:lnTo>
                  <a:pt x="37736" y="264567"/>
                </a:lnTo>
                <a:lnTo>
                  <a:pt x="25157" y="266317"/>
                </a:lnTo>
                <a:lnTo>
                  <a:pt x="12578" y="268067"/>
                </a:lnTo>
                <a:lnTo>
                  <a:pt x="0" y="269817"/>
                </a:lnTo>
                <a:lnTo>
                  <a:pt x="2435" y="283298"/>
                </a:lnTo>
                <a:lnTo>
                  <a:pt x="5868" y="29695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223620" y="4962131"/>
            <a:ext cx="248467" cy="334041"/>
          </a:xfrm>
          <a:custGeom>
            <a:avLst/>
            <a:gdLst/>
            <a:ahLst/>
            <a:cxnLst/>
            <a:rect l="l" t="t" r="r" b="b"/>
            <a:pathLst>
              <a:path w="273314" h="378580">
                <a:moveTo>
                  <a:pt x="170364" y="252294"/>
                </a:moveTo>
                <a:lnTo>
                  <a:pt x="167593" y="262845"/>
                </a:lnTo>
                <a:lnTo>
                  <a:pt x="164543" y="270354"/>
                </a:lnTo>
                <a:lnTo>
                  <a:pt x="157878" y="281169"/>
                </a:lnTo>
                <a:lnTo>
                  <a:pt x="149005" y="290537"/>
                </a:lnTo>
                <a:lnTo>
                  <a:pt x="144555" y="294023"/>
                </a:lnTo>
                <a:lnTo>
                  <a:pt x="132986" y="299922"/>
                </a:lnTo>
                <a:lnTo>
                  <a:pt x="120681" y="301889"/>
                </a:lnTo>
                <a:lnTo>
                  <a:pt x="110975" y="301889"/>
                </a:lnTo>
                <a:lnTo>
                  <a:pt x="103621" y="298391"/>
                </a:lnTo>
                <a:lnTo>
                  <a:pt x="107616" y="376809"/>
                </a:lnTo>
                <a:lnTo>
                  <a:pt x="120047" y="373844"/>
                </a:lnTo>
                <a:lnTo>
                  <a:pt x="131730" y="369449"/>
                </a:lnTo>
                <a:lnTo>
                  <a:pt x="142666" y="363623"/>
                </a:lnTo>
                <a:lnTo>
                  <a:pt x="151916" y="356741"/>
                </a:lnTo>
                <a:lnTo>
                  <a:pt x="160656" y="348389"/>
                </a:lnTo>
                <a:lnTo>
                  <a:pt x="169423" y="338225"/>
                </a:lnTo>
                <a:lnTo>
                  <a:pt x="178217" y="326247"/>
                </a:lnTo>
                <a:lnTo>
                  <a:pt x="179256" y="336618"/>
                </a:lnTo>
                <a:lnTo>
                  <a:pt x="180298" y="344227"/>
                </a:lnTo>
                <a:lnTo>
                  <a:pt x="181340" y="349074"/>
                </a:lnTo>
                <a:lnTo>
                  <a:pt x="182382" y="353922"/>
                </a:lnTo>
                <a:lnTo>
                  <a:pt x="184616" y="360969"/>
                </a:lnTo>
                <a:lnTo>
                  <a:pt x="188040" y="370213"/>
                </a:lnTo>
                <a:lnTo>
                  <a:pt x="273314" y="370213"/>
                </a:lnTo>
                <a:lnTo>
                  <a:pt x="269097" y="356085"/>
                </a:lnTo>
                <a:lnTo>
                  <a:pt x="266008" y="343769"/>
                </a:lnTo>
                <a:lnTo>
                  <a:pt x="264034" y="333230"/>
                </a:lnTo>
                <a:lnTo>
                  <a:pt x="262761" y="321110"/>
                </a:lnTo>
                <a:lnTo>
                  <a:pt x="262122" y="308252"/>
                </a:lnTo>
                <a:lnTo>
                  <a:pt x="261909" y="293173"/>
                </a:lnTo>
                <a:lnTo>
                  <a:pt x="261884" y="130157"/>
                </a:lnTo>
                <a:lnTo>
                  <a:pt x="261323" y="117943"/>
                </a:lnTo>
                <a:lnTo>
                  <a:pt x="260024" y="105446"/>
                </a:lnTo>
                <a:lnTo>
                  <a:pt x="257986" y="92665"/>
                </a:lnTo>
                <a:lnTo>
                  <a:pt x="255209" y="79601"/>
                </a:lnTo>
                <a:lnTo>
                  <a:pt x="252452" y="69261"/>
                </a:lnTo>
                <a:lnTo>
                  <a:pt x="247980" y="56364"/>
                </a:lnTo>
                <a:lnTo>
                  <a:pt x="242795" y="45322"/>
                </a:lnTo>
                <a:lnTo>
                  <a:pt x="236898" y="36135"/>
                </a:lnTo>
                <a:lnTo>
                  <a:pt x="228251" y="26135"/>
                </a:lnTo>
                <a:lnTo>
                  <a:pt x="218404" y="17838"/>
                </a:lnTo>
                <a:lnTo>
                  <a:pt x="207515" y="11456"/>
                </a:lnTo>
                <a:lnTo>
                  <a:pt x="195585" y="6988"/>
                </a:lnTo>
                <a:lnTo>
                  <a:pt x="183299" y="4137"/>
                </a:lnTo>
                <a:lnTo>
                  <a:pt x="171742" y="2327"/>
                </a:lnTo>
                <a:lnTo>
                  <a:pt x="158995" y="1034"/>
                </a:lnTo>
                <a:lnTo>
                  <a:pt x="145059" y="258"/>
                </a:lnTo>
                <a:lnTo>
                  <a:pt x="129932" y="0"/>
                </a:lnTo>
                <a:lnTo>
                  <a:pt x="119826" y="235"/>
                </a:lnTo>
                <a:lnTo>
                  <a:pt x="106905" y="1268"/>
                </a:lnTo>
                <a:lnTo>
                  <a:pt x="94491" y="3123"/>
                </a:lnTo>
                <a:lnTo>
                  <a:pt x="82584" y="5801"/>
                </a:lnTo>
                <a:lnTo>
                  <a:pt x="69044" y="10194"/>
                </a:lnTo>
                <a:lnTo>
                  <a:pt x="57575" y="15652"/>
                </a:lnTo>
                <a:lnTo>
                  <a:pt x="48192" y="22169"/>
                </a:lnTo>
                <a:lnTo>
                  <a:pt x="35024" y="35395"/>
                </a:lnTo>
                <a:lnTo>
                  <a:pt x="27577" y="45652"/>
                </a:lnTo>
                <a:lnTo>
                  <a:pt x="21506" y="56800"/>
                </a:lnTo>
                <a:lnTo>
                  <a:pt x="15922" y="71407"/>
                </a:lnTo>
                <a:lnTo>
                  <a:pt x="12618" y="83293"/>
                </a:lnTo>
                <a:lnTo>
                  <a:pt x="9753" y="96674"/>
                </a:lnTo>
                <a:lnTo>
                  <a:pt x="7326" y="111552"/>
                </a:lnTo>
                <a:lnTo>
                  <a:pt x="19084" y="113437"/>
                </a:lnTo>
                <a:lnTo>
                  <a:pt x="31624" y="115446"/>
                </a:lnTo>
                <a:lnTo>
                  <a:pt x="44164" y="117456"/>
                </a:lnTo>
                <a:lnTo>
                  <a:pt x="56704" y="119466"/>
                </a:lnTo>
                <a:lnTo>
                  <a:pt x="69244" y="121476"/>
                </a:lnTo>
                <a:lnTo>
                  <a:pt x="81784" y="123486"/>
                </a:lnTo>
                <a:lnTo>
                  <a:pt x="94324" y="125496"/>
                </a:lnTo>
                <a:lnTo>
                  <a:pt x="97557" y="113504"/>
                </a:lnTo>
                <a:lnTo>
                  <a:pt x="102533" y="101409"/>
                </a:lnTo>
                <a:lnTo>
                  <a:pt x="108383" y="93251"/>
                </a:lnTo>
                <a:lnTo>
                  <a:pt x="115467" y="87982"/>
                </a:lnTo>
                <a:lnTo>
                  <a:pt x="127205" y="83698"/>
                </a:lnTo>
                <a:lnTo>
                  <a:pt x="141843" y="82270"/>
                </a:lnTo>
                <a:lnTo>
                  <a:pt x="143126" y="82284"/>
                </a:lnTo>
                <a:lnTo>
                  <a:pt x="157077" y="85020"/>
                </a:lnTo>
                <a:lnTo>
                  <a:pt x="166165" y="92494"/>
                </a:lnTo>
                <a:lnTo>
                  <a:pt x="169723" y="100104"/>
                </a:lnTo>
                <a:lnTo>
                  <a:pt x="172241" y="112332"/>
                </a:lnTo>
                <a:lnTo>
                  <a:pt x="173080" y="128285"/>
                </a:lnTo>
                <a:lnTo>
                  <a:pt x="163096" y="134049"/>
                </a:lnTo>
                <a:lnTo>
                  <a:pt x="151769" y="139929"/>
                </a:lnTo>
                <a:lnTo>
                  <a:pt x="140882" y="144843"/>
                </a:lnTo>
                <a:lnTo>
                  <a:pt x="137759" y="146093"/>
                </a:lnTo>
                <a:lnTo>
                  <a:pt x="129843" y="149011"/>
                </a:lnTo>
                <a:lnTo>
                  <a:pt x="119556" y="152549"/>
                </a:lnTo>
                <a:lnTo>
                  <a:pt x="106897" y="156704"/>
                </a:lnTo>
                <a:lnTo>
                  <a:pt x="91866" y="161478"/>
                </a:lnTo>
                <a:lnTo>
                  <a:pt x="74463" y="166871"/>
                </a:lnTo>
                <a:lnTo>
                  <a:pt x="66022" y="169663"/>
                </a:lnTo>
                <a:lnTo>
                  <a:pt x="52530" y="175264"/>
                </a:lnTo>
                <a:lnTo>
                  <a:pt x="40770" y="181746"/>
                </a:lnTo>
                <a:lnTo>
                  <a:pt x="30741" y="189110"/>
                </a:lnTo>
                <a:lnTo>
                  <a:pt x="22443" y="197354"/>
                </a:lnTo>
                <a:lnTo>
                  <a:pt x="15876" y="206480"/>
                </a:lnTo>
                <a:lnTo>
                  <a:pt x="8412" y="222060"/>
                </a:lnTo>
                <a:lnTo>
                  <a:pt x="4732" y="233695"/>
                </a:lnTo>
                <a:lnTo>
                  <a:pt x="2103" y="246303"/>
                </a:lnTo>
                <a:lnTo>
                  <a:pt x="525" y="259883"/>
                </a:lnTo>
                <a:lnTo>
                  <a:pt x="0" y="274436"/>
                </a:lnTo>
                <a:lnTo>
                  <a:pt x="4" y="275684"/>
                </a:lnTo>
                <a:lnTo>
                  <a:pt x="701" y="289714"/>
                </a:lnTo>
                <a:lnTo>
                  <a:pt x="2588" y="302988"/>
                </a:lnTo>
                <a:lnTo>
                  <a:pt x="5663" y="315507"/>
                </a:lnTo>
                <a:lnTo>
                  <a:pt x="9928" y="327270"/>
                </a:lnTo>
                <a:lnTo>
                  <a:pt x="15382" y="338277"/>
                </a:lnTo>
                <a:lnTo>
                  <a:pt x="22025" y="348529"/>
                </a:lnTo>
                <a:lnTo>
                  <a:pt x="27010" y="354658"/>
                </a:lnTo>
                <a:lnTo>
                  <a:pt x="36309" y="363270"/>
                </a:lnTo>
                <a:lnTo>
                  <a:pt x="46911" y="369968"/>
                </a:lnTo>
                <a:lnTo>
                  <a:pt x="58817" y="374753"/>
                </a:lnTo>
                <a:lnTo>
                  <a:pt x="72027" y="377623"/>
                </a:lnTo>
                <a:lnTo>
                  <a:pt x="86540" y="378580"/>
                </a:lnTo>
                <a:lnTo>
                  <a:pt x="91119" y="264392"/>
                </a:lnTo>
                <a:lnTo>
                  <a:pt x="91143" y="262795"/>
                </a:lnTo>
                <a:lnTo>
                  <a:pt x="93240" y="250005"/>
                </a:lnTo>
                <a:lnTo>
                  <a:pt x="98732" y="238596"/>
                </a:lnTo>
                <a:lnTo>
                  <a:pt x="100144" y="236712"/>
                </a:lnTo>
                <a:lnTo>
                  <a:pt x="107605" y="229953"/>
                </a:lnTo>
                <a:lnTo>
                  <a:pt x="118853" y="223130"/>
                </a:lnTo>
                <a:lnTo>
                  <a:pt x="133888" y="216241"/>
                </a:lnTo>
                <a:lnTo>
                  <a:pt x="138701" y="214329"/>
                </a:lnTo>
                <a:lnTo>
                  <a:pt x="150432" y="209301"/>
                </a:lnTo>
                <a:lnTo>
                  <a:pt x="161892" y="203860"/>
                </a:lnTo>
                <a:lnTo>
                  <a:pt x="173080" y="198005"/>
                </a:lnTo>
                <a:lnTo>
                  <a:pt x="173013" y="226023"/>
                </a:lnTo>
                <a:lnTo>
                  <a:pt x="172171" y="240020"/>
                </a:lnTo>
                <a:lnTo>
                  <a:pt x="170364" y="25229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02292" y="5195418"/>
            <a:ext cx="19160" cy="100754"/>
          </a:xfrm>
          <a:custGeom>
            <a:avLst/>
            <a:gdLst/>
            <a:ahLst/>
            <a:cxnLst/>
            <a:rect l="l" t="t" r="r" b="b"/>
            <a:pathLst>
              <a:path w="21076" h="114188">
                <a:moveTo>
                  <a:pt x="17081" y="33999"/>
                </a:moveTo>
                <a:lnTo>
                  <a:pt x="12080" y="27005"/>
                </a:lnTo>
                <a:lnTo>
                  <a:pt x="10739" y="24985"/>
                </a:lnTo>
                <a:lnTo>
                  <a:pt x="6119" y="13729"/>
                </a:lnTo>
                <a:lnTo>
                  <a:pt x="4579" y="0"/>
                </a:lnTo>
                <a:lnTo>
                  <a:pt x="0" y="114188"/>
                </a:lnTo>
                <a:lnTo>
                  <a:pt x="7897" y="113952"/>
                </a:lnTo>
                <a:lnTo>
                  <a:pt x="21076" y="112417"/>
                </a:lnTo>
                <a:lnTo>
                  <a:pt x="17081" y="339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824943" y="4962131"/>
            <a:ext cx="229358" cy="334041"/>
          </a:xfrm>
          <a:custGeom>
            <a:avLst/>
            <a:gdLst/>
            <a:ahLst/>
            <a:cxnLst/>
            <a:rect l="l" t="t" r="r" b="b"/>
            <a:pathLst>
              <a:path w="252294" h="378580">
                <a:moveTo>
                  <a:pt x="5869" y="296953"/>
                </a:moveTo>
                <a:lnTo>
                  <a:pt x="10128" y="309612"/>
                </a:lnTo>
                <a:lnTo>
                  <a:pt x="15212" y="321274"/>
                </a:lnTo>
                <a:lnTo>
                  <a:pt x="21122" y="331940"/>
                </a:lnTo>
                <a:lnTo>
                  <a:pt x="27857" y="341610"/>
                </a:lnTo>
                <a:lnTo>
                  <a:pt x="35419" y="350283"/>
                </a:lnTo>
                <a:lnTo>
                  <a:pt x="48888" y="361063"/>
                </a:lnTo>
                <a:lnTo>
                  <a:pt x="58863" y="366416"/>
                </a:lnTo>
                <a:lnTo>
                  <a:pt x="70124" y="370795"/>
                </a:lnTo>
                <a:lnTo>
                  <a:pt x="82673" y="374201"/>
                </a:lnTo>
                <a:lnTo>
                  <a:pt x="96509" y="376634"/>
                </a:lnTo>
                <a:lnTo>
                  <a:pt x="111632" y="378094"/>
                </a:lnTo>
                <a:lnTo>
                  <a:pt x="128042" y="378580"/>
                </a:lnTo>
                <a:lnTo>
                  <a:pt x="141541" y="378178"/>
                </a:lnTo>
                <a:lnTo>
                  <a:pt x="155618" y="376770"/>
                </a:lnTo>
                <a:lnTo>
                  <a:pt x="168581" y="374352"/>
                </a:lnTo>
                <a:lnTo>
                  <a:pt x="180430" y="370922"/>
                </a:lnTo>
                <a:lnTo>
                  <a:pt x="191164" y="366482"/>
                </a:lnTo>
                <a:lnTo>
                  <a:pt x="200785" y="361030"/>
                </a:lnTo>
                <a:lnTo>
                  <a:pt x="209512" y="354664"/>
                </a:lnTo>
                <a:lnTo>
                  <a:pt x="218949" y="346014"/>
                </a:lnTo>
                <a:lnTo>
                  <a:pt x="227158" y="336324"/>
                </a:lnTo>
                <a:lnTo>
                  <a:pt x="234139" y="325596"/>
                </a:lnTo>
                <a:lnTo>
                  <a:pt x="239892" y="313828"/>
                </a:lnTo>
                <a:lnTo>
                  <a:pt x="244036" y="302859"/>
                </a:lnTo>
                <a:lnTo>
                  <a:pt x="247649" y="290562"/>
                </a:lnTo>
                <a:lnTo>
                  <a:pt x="250229" y="278124"/>
                </a:lnTo>
                <a:lnTo>
                  <a:pt x="251778" y="265544"/>
                </a:lnTo>
                <a:lnTo>
                  <a:pt x="252294" y="252822"/>
                </a:lnTo>
                <a:lnTo>
                  <a:pt x="252108" y="245094"/>
                </a:lnTo>
                <a:lnTo>
                  <a:pt x="250902" y="232064"/>
                </a:lnTo>
                <a:lnTo>
                  <a:pt x="248575" y="219522"/>
                </a:lnTo>
                <a:lnTo>
                  <a:pt x="245128" y="207468"/>
                </a:lnTo>
                <a:lnTo>
                  <a:pt x="240560" y="195902"/>
                </a:lnTo>
                <a:lnTo>
                  <a:pt x="233420" y="182710"/>
                </a:lnTo>
                <a:lnTo>
                  <a:pt x="225740" y="172409"/>
                </a:lnTo>
                <a:lnTo>
                  <a:pt x="216835" y="163514"/>
                </a:lnTo>
                <a:lnTo>
                  <a:pt x="206706" y="156027"/>
                </a:lnTo>
                <a:lnTo>
                  <a:pt x="192286" y="148594"/>
                </a:lnTo>
                <a:lnTo>
                  <a:pt x="181257" y="144411"/>
                </a:lnTo>
                <a:lnTo>
                  <a:pt x="168737" y="140621"/>
                </a:lnTo>
                <a:lnTo>
                  <a:pt x="154727" y="137225"/>
                </a:lnTo>
                <a:lnTo>
                  <a:pt x="139226" y="134222"/>
                </a:lnTo>
                <a:lnTo>
                  <a:pt x="135501" y="133522"/>
                </a:lnTo>
                <a:lnTo>
                  <a:pt x="119702" y="129928"/>
                </a:lnTo>
                <a:lnTo>
                  <a:pt x="108013" y="126069"/>
                </a:lnTo>
                <a:lnTo>
                  <a:pt x="100434" y="121945"/>
                </a:lnTo>
                <a:lnTo>
                  <a:pt x="94529" y="117398"/>
                </a:lnTo>
                <a:lnTo>
                  <a:pt x="91577" y="110695"/>
                </a:lnTo>
                <a:lnTo>
                  <a:pt x="91577" y="93883"/>
                </a:lnTo>
                <a:lnTo>
                  <a:pt x="93916" y="87123"/>
                </a:lnTo>
                <a:lnTo>
                  <a:pt x="98595" y="81556"/>
                </a:lnTo>
                <a:lnTo>
                  <a:pt x="103275" y="75990"/>
                </a:lnTo>
                <a:lnTo>
                  <a:pt x="110738" y="73206"/>
                </a:lnTo>
                <a:lnTo>
                  <a:pt x="123785" y="73301"/>
                </a:lnTo>
                <a:lnTo>
                  <a:pt x="136222" y="76447"/>
                </a:lnTo>
                <a:lnTo>
                  <a:pt x="146831" y="84046"/>
                </a:lnTo>
                <a:lnTo>
                  <a:pt x="153978" y="95560"/>
                </a:lnTo>
                <a:lnTo>
                  <a:pt x="157970" y="109461"/>
                </a:lnTo>
                <a:lnTo>
                  <a:pt x="168649" y="107904"/>
                </a:lnTo>
                <a:lnTo>
                  <a:pt x="181216" y="106072"/>
                </a:lnTo>
                <a:lnTo>
                  <a:pt x="193783" y="104239"/>
                </a:lnTo>
                <a:lnTo>
                  <a:pt x="206350" y="102407"/>
                </a:lnTo>
                <a:lnTo>
                  <a:pt x="218917" y="100575"/>
                </a:lnTo>
                <a:lnTo>
                  <a:pt x="231484" y="98743"/>
                </a:lnTo>
                <a:lnTo>
                  <a:pt x="244052" y="96911"/>
                </a:lnTo>
                <a:lnTo>
                  <a:pt x="241041" y="85806"/>
                </a:lnTo>
                <a:lnTo>
                  <a:pt x="236788" y="72573"/>
                </a:lnTo>
                <a:lnTo>
                  <a:pt x="232133" y="60628"/>
                </a:lnTo>
                <a:lnTo>
                  <a:pt x="227076" y="49973"/>
                </a:lnTo>
                <a:lnTo>
                  <a:pt x="221616" y="40606"/>
                </a:lnTo>
                <a:lnTo>
                  <a:pt x="216990" y="34054"/>
                </a:lnTo>
                <a:lnTo>
                  <a:pt x="208333" y="24308"/>
                </a:lnTo>
                <a:lnTo>
                  <a:pt x="198638" y="16256"/>
                </a:lnTo>
                <a:lnTo>
                  <a:pt x="187904" y="9897"/>
                </a:lnTo>
                <a:lnTo>
                  <a:pt x="178991" y="6352"/>
                </a:lnTo>
                <a:lnTo>
                  <a:pt x="168236" y="3573"/>
                </a:lnTo>
                <a:lnTo>
                  <a:pt x="155698" y="1588"/>
                </a:lnTo>
                <a:lnTo>
                  <a:pt x="141377" y="397"/>
                </a:lnTo>
                <a:lnTo>
                  <a:pt x="125274" y="0"/>
                </a:lnTo>
                <a:lnTo>
                  <a:pt x="123028" y="10"/>
                </a:lnTo>
                <a:lnTo>
                  <a:pt x="108199" y="632"/>
                </a:lnTo>
                <a:lnTo>
                  <a:pt x="94602" y="2220"/>
                </a:lnTo>
                <a:lnTo>
                  <a:pt x="82236" y="4774"/>
                </a:lnTo>
                <a:lnTo>
                  <a:pt x="71102" y="8293"/>
                </a:lnTo>
                <a:lnTo>
                  <a:pt x="61200" y="12778"/>
                </a:lnTo>
                <a:lnTo>
                  <a:pt x="48091" y="21385"/>
                </a:lnTo>
                <a:lnTo>
                  <a:pt x="38817" y="29949"/>
                </a:lnTo>
                <a:lnTo>
                  <a:pt x="30684" y="39971"/>
                </a:lnTo>
                <a:lnTo>
                  <a:pt x="23693" y="51451"/>
                </a:lnTo>
                <a:lnTo>
                  <a:pt x="18885" y="61961"/>
                </a:lnTo>
                <a:lnTo>
                  <a:pt x="15030" y="73552"/>
                </a:lnTo>
                <a:lnTo>
                  <a:pt x="12276" y="85943"/>
                </a:lnTo>
                <a:lnTo>
                  <a:pt x="10624" y="99132"/>
                </a:lnTo>
                <a:lnTo>
                  <a:pt x="10073" y="113121"/>
                </a:lnTo>
                <a:lnTo>
                  <a:pt x="10350" y="122645"/>
                </a:lnTo>
                <a:lnTo>
                  <a:pt x="11718" y="135806"/>
                </a:lnTo>
                <a:lnTo>
                  <a:pt x="14232" y="148318"/>
                </a:lnTo>
                <a:lnTo>
                  <a:pt x="17892" y="160179"/>
                </a:lnTo>
                <a:lnTo>
                  <a:pt x="22697" y="171391"/>
                </a:lnTo>
                <a:lnTo>
                  <a:pt x="28043" y="181126"/>
                </a:lnTo>
                <a:lnTo>
                  <a:pt x="35793" y="192073"/>
                </a:lnTo>
                <a:lnTo>
                  <a:pt x="44363" y="200924"/>
                </a:lnTo>
                <a:lnTo>
                  <a:pt x="53755" y="207679"/>
                </a:lnTo>
                <a:lnTo>
                  <a:pt x="65944" y="213664"/>
                </a:lnTo>
                <a:lnTo>
                  <a:pt x="76475" y="217815"/>
                </a:lnTo>
                <a:lnTo>
                  <a:pt x="88921" y="222090"/>
                </a:lnTo>
                <a:lnTo>
                  <a:pt x="103281" y="226490"/>
                </a:lnTo>
                <a:lnTo>
                  <a:pt x="119557" y="231014"/>
                </a:lnTo>
                <a:lnTo>
                  <a:pt x="124790" y="232446"/>
                </a:lnTo>
                <a:lnTo>
                  <a:pt x="140611" y="237247"/>
                </a:lnTo>
                <a:lnTo>
                  <a:pt x="151904" y="241541"/>
                </a:lnTo>
                <a:lnTo>
                  <a:pt x="158671" y="245328"/>
                </a:lnTo>
                <a:lnTo>
                  <a:pt x="165530" y="250781"/>
                </a:lnTo>
                <a:lnTo>
                  <a:pt x="168959" y="258505"/>
                </a:lnTo>
                <a:lnTo>
                  <a:pt x="168959" y="277366"/>
                </a:lnTo>
                <a:lnTo>
                  <a:pt x="166348" y="284753"/>
                </a:lnTo>
                <a:lnTo>
                  <a:pt x="161124" y="290657"/>
                </a:lnTo>
                <a:lnTo>
                  <a:pt x="157333" y="294480"/>
                </a:lnTo>
                <a:lnTo>
                  <a:pt x="146430" y="300559"/>
                </a:lnTo>
                <a:lnTo>
                  <a:pt x="132715" y="302586"/>
                </a:lnTo>
                <a:lnTo>
                  <a:pt x="128821" y="302438"/>
                </a:lnTo>
                <a:lnTo>
                  <a:pt x="116038" y="299304"/>
                </a:lnTo>
                <a:lnTo>
                  <a:pt x="105864" y="292100"/>
                </a:lnTo>
                <a:lnTo>
                  <a:pt x="99623" y="283522"/>
                </a:lnTo>
                <a:lnTo>
                  <a:pt x="94419" y="271928"/>
                </a:lnTo>
                <a:lnTo>
                  <a:pt x="90204" y="257267"/>
                </a:lnTo>
                <a:lnTo>
                  <a:pt x="88051" y="257567"/>
                </a:lnTo>
                <a:lnTo>
                  <a:pt x="75472" y="259317"/>
                </a:lnTo>
                <a:lnTo>
                  <a:pt x="62894" y="261067"/>
                </a:lnTo>
                <a:lnTo>
                  <a:pt x="50315" y="262817"/>
                </a:lnTo>
                <a:lnTo>
                  <a:pt x="37736" y="264567"/>
                </a:lnTo>
                <a:lnTo>
                  <a:pt x="25157" y="266317"/>
                </a:lnTo>
                <a:lnTo>
                  <a:pt x="12578" y="268067"/>
                </a:lnTo>
                <a:lnTo>
                  <a:pt x="0" y="269817"/>
                </a:lnTo>
                <a:lnTo>
                  <a:pt x="2435" y="283298"/>
                </a:lnTo>
                <a:lnTo>
                  <a:pt x="5869" y="29695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45225" y="4969514"/>
            <a:ext cx="77547" cy="319277"/>
          </a:xfrm>
          <a:custGeom>
            <a:avLst/>
            <a:gdLst/>
            <a:ahLst/>
            <a:cxnLst/>
            <a:rect l="l" t="t" r="r" b="b"/>
            <a:pathLst>
              <a:path w="85302" h="361847">
                <a:moveTo>
                  <a:pt x="0" y="289477"/>
                </a:moveTo>
                <a:lnTo>
                  <a:pt x="0" y="361847"/>
                </a:lnTo>
                <a:lnTo>
                  <a:pt x="78877" y="361847"/>
                </a:lnTo>
                <a:lnTo>
                  <a:pt x="85302" y="12699"/>
                </a:lnTo>
                <a:lnTo>
                  <a:pt x="85302" y="0"/>
                </a:lnTo>
                <a:lnTo>
                  <a:pt x="0" y="0"/>
                </a:lnTo>
                <a:lnTo>
                  <a:pt x="0" y="28947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16932" y="4962131"/>
            <a:ext cx="98543" cy="326659"/>
          </a:xfrm>
          <a:custGeom>
            <a:avLst/>
            <a:gdLst/>
            <a:ahLst/>
            <a:cxnLst/>
            <a:rect l="l" t="t" r="r" b="b"/>
            <a:pathLst>
              <a:path w="108397" h="370213">
                <a:moveTo>
                  <a:pt x="12700" y="248693"/>
                </a:moveTo>
                <a:lnTo>
                  <a:pt x="12728" y="241043"/>
                </a:lnTo>
                <a:lnTo>
                  <a:pt x="13020" y="223707"/>
                </a:lnTo>
                <a:lnTo>
                  <a:pt x="13631" y="207618"/>
                </a:lnTo>
                <a:lnTo>
                  <a:pt x="14561" y="192776"/>
                </a:lnTo>
                <a:lnTo>
                  <a:pt x="15808" y="179180"/>
                </a:lnTo>
                <a:lnTo>
                  <a:pt x="17374" y="166830"/>
                </a:lnTo>
                <a:lnTo>
                  <a:pt x="19259" y="155727"/>
                </a:lnTo>
                <a:lnTo>
                  <a:pt x="21461" y="145871"/>
                </a:lnTo>
                <a:lnTo>
                  <a:pt x="23982" y="137261"/>
                </a:lnTo>
                <a:lnTo>
                  <a:pt x="26822" y="129898"/>
                </a:lnTo>
                <a:lnTo>
                  <a:pt x="33218" y="118727"/>
                </a:lnTo>
                <a:lnTo>
                  <a:pt x="42897" y="110209"/>
                </a:lnTo>
                <a:lnTo>
                  <a:pt x="54610" y="107369"/>
                </a:lnTo>
                <a:lnTo>
                  <a:pt x="56106" y="107430"/>
                </a:lnTo>
                <a:lnTo>
                  <a:pt x="66702" y="110343"/>
                </a:lnTo>
                <a:lnTo>
                  <a:pt x="80158" y="117621"/>
                </a:lnTo>
                <a:lnTo>
                  <a:pt x="80375" y="116865"/>
                </a:lnTo>
                <a:lnTo>
                  <a:pt x="83878" y="104658"/>
                </a:lnTo>
                <a:lnTo>
                  <a:pt x="87380" y="92450"/>
                </a:lnTo>
                <a:lnTo>
                  <a:pt x="90883" y="80243"/>
                </a:lnTo>
                <a:lnTo>
                  <a:pt x="94386" y="68035"/>
                </a:lnTo>
                <a:lnTo>
                  <a:pt x="97888" y="55828"/>
                </a:lnTo>
                <a:lnTo>
                  <a:pt x="101391" y="43621"/>
                </a:lnTo>
                <a:lnTo>
                  <a:pt x="104894" y="31413"/>
                </a:lnTo>
                <a:lnTo>
                  <a:pt x="108397" y="19206"/>
                </a:lnTo>
                <a:lnTo>
                  <a:pt x="98555" y="12027"/>
                </a:lnTo>
                <a:lnTo>
                  <a:pt x="86588" y="5345"/>
                </a:lnTo>
                <a:lnTo>
                  <a:pt x="75152" y="1336"/>
                </a:lnTo>
                <a:lnTo>
                  <a:pt x="64248" y="0"/>
                </a:lnTo>
                <a:lnTo>
                  <a:pt x="53804" y="1164"/>
                </a:lnTo>
                <a:lnTo>
                  <a:pt x="42043" y="5956"/>
                </a:lnTo>
                <a:lnTo>
                  <a:pt x="31863" y="14456"/>
                </a:lnTo>
                <a:lnTo>
                  <a:pt x="28348" y="18781"/>
                </a:lnTo>
                <a:lnTo>
                  <a:pt x="22757" y="27556"/>
                </a:lnTo>
                <a:lnTo>
                  <a:pt x="17240" y="38577"/>
                </a:lnTo>
                <a:lnTo>
                  <a:pt x="11795" y="51844"/>
                </a:lnTo>
                <a:lnTo>
                  <a:pt x="6424" y="67356"/>
                </a:lnTo>
                <a:lnTo>
                  <a:pt x="6424" y="21066"/>
                </a:lnTo>
                <a:lnTo>
                  <a:pt x="0" y="370213"/>
                </a:lnTo>
                <a:lnTo>
                  <a:pt x="12700" y="370213"/>
                </a:lnTo>
                <a:lnTo>
                  <a:pt x="12700" y="24869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648287" y="4848323"/>
            <a:ext cx="82834" cy="440466"/>
          </a:xfrm>
          <a:custGeom>
            <a:avLst/>
            <a:gdLst/>
            <a:ahLst/>
            <a:cxnLst/>
            <a:rect l="l" t="t" r="r" b="b"/>
            <a:pathLst>
              <a:path w="91117" h="499195">
                <a:moveTo>
                  <a:pt x="91117" y="274557"/>
                </a:moveTo>
                <a:lnTo>
                  <a:pt x="91117" y="0"/>
                </a:lnTo>
                <a:lnTo>
                  <a:pt x="0" y="0"/>
                </a:lnTo>
                <a:lnTo>
                  <a:pt x="0" y="499195"/>
                </a:lnTo>
                <a:lnTo>
                  <a:pt x="91117" y="499195"/>
                </a:lnTo>
                <a:lnTo>
                  <a:pt x="91117" y="2745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54388" y="4848324"/>
            <a:ext cx="82835" cy="83047"/>
          </a:xfrm>
          <a:custGeom>
            <a:avLst/>
            <a:gdLst/>
            <a:ahLst/>
            <a:cxnLst/>
            <a:rect l="l" t="t" r="r" b="b"/>
            <a:pathLst>
              <a:path w="91118" h="94120">
                <a:moveTo>
                  <a:pt x="91118" y="94120"/>
                </a:moveTo>
                <a:lnTo>
                  <a:pt x="91118" y="0"/>
                </a:lnTo>
                <a:lnTo>
                  <a:pt x="0" y="0"/>
                </a:lnTo>
                <a:lnTo>
                  <a:pt x="0" y="94120"/>
                </a:lnTo>
                <a:lnTo>
                  <a:pt x="91118" y="941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885653" y="4849003"/>
            <a:ext cx="130285" cy="447169"/>
          </a:xfrm>
          <a:custGeom>
            <a:avLst/>
            <a:gdLst/>
            <a:ahLst/>
            <a:cxnLst/>
            <a:rect l="l" t="t" r="r" b="b"/>
            <a:pathLst>
              <a:path w="143314" h="506792">
                <a:moveTo>
                  <a:pt x="89742" y="276470"/>
                </a:moveTo>
                <a:lnTo>
                  <a:pt x="89742" y="263770"/>
                </a:lnTo>
                <a:lnTo>
                  <a:pt x="88756" y="0"/>
                </a:lnTo>
                <a:lnTo>
                  <a:pt x="78741" y="7809"/>
                </a:lnTo>
                <a:lnTo>
                  <a:pt x="68726" y="15619"/>
                </a:lnTo>
                <a:lnTo>
                  <a:pt x="58711" y="23429"/>
                </a:lnTo>
                <a:lnTo>
                  <a:pt x="48697" y="31239"/>
                </a:lnTo>
                <a:lnTo>
                  <a:pt x="38682" y="39049"/>
                </a:lnTo>
                <a:lnTo>
                  <a:pt x="28668" y="46859"/>
                </a:lnTo>
                <a:lnTo>
                  <a:pt x="18653" y="54669"/>
                </a:lnTo>
                <a:lnTo>
                  <a:pt x="8638" y="62479"/>
                </a:lnTo>
                <a:lnTo>
                  <a:pt x="0" y="410783"/>
                </a:lnTo>
                <a:lnTo>
                  <a:pt x="1102" y="423487"/>
                </a:lnTo>
                <a:lnTo>
                  <a:pt x="2525" y="434793"/>
                </a:lnTo>
                <a:lnTo>
                  <a:pt x="6339" y="453211"/>
                </a:lnTo>
                <a:lnTo>
                  <a:pt x="15155" y="475074"/>
                </a:lnTo>
                <a:lnTo>
                  <a:pt x="30156" y="493523"/>
                </a:lnTo>
                <a:lnTo>
                  <a:pt x="51225" y="503604"/>
                </a:lnTo>
                <a:lnTo>
                  <a:pt x="80249" y="506792"/>
                </a:lnTo>
                <a:lnTo>
                  <a:pt x="80765" y="506791"/>
                </a:lnTo>
                <a:lnTo>
                  <a:pt x="104730" y="504942"/>
                </a:lnTo>
                <a:lnTo>
                  <a:pt x="130101" y="499552"/>
                </a:lnTo>
                <a:lnTo>
                  <a:pt x="143314" y="495529"/>
                </a:lnTo>
                <a:lnTo>
                  <a:pt x="142810" y="488335"/>
                </a:lnTo>
                <a:lnTo>
                  <a:pt x="141923" y="475666"/>
                </a:lnTo>
                <a:lnTo>
                  <a:pt x="141035" y="462997"/>
                </a:lnTo>
                <a:lnTo>
                  <a:pt x="140147" y="450328"/>
                </a:lnTo>
                <a:lnTo>
                  <a:pt x="139260" y="437659"/>
                </a:lnTo>
                <a:lnTo>
                  <a:pt x="138372" y="424990"/>
                </a:lnTo>
                <a:lnTo>
                  <a:pt x="137485" y="412321"/>
                </a:lnTo>
                <a:lnTo>
                  <a:pt x="136597" y="399652"/>
                </a:lnTo>
                <a:lnTo>
                  <a:pt x="131611" y="401979"/>
                </a:lnTo>
                <a:lnTo>
                  <a:pt x="118495" y="406860"/>
                </a:lnTo>
                <a:lnTo>
                  <a:pt x="108351" y="408487"/>
                </a:lnTo>
                <a:lnTo>
                  <a:pt x="100876" y="408487"/>
                </a:lnTo>
                <a:lnTo>
                  <a:pt x="95644" y="404638"/>
                </a:lnTo>
                <a:lnTo>
                  <a:pt x="92654" y="396940"/>
                </a:lnTo>
                <a:lnTo>
                  <a:pt x="91736" y="393896"/>
                </a:lnTo>
                <a:lnTo>
                  <a:pt x="90240" y="382812"/>
                </a:lnTo>
                <a:lnTo>
                  <a:pt x="89742" y="366382"/>
                </a:lnTo>
                <a:lnTo>
                  <a:pt x="89742" y="27647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966340" y="4848324"/>
            <a:ext cx="46267" cy="233417"/>
          </a:xfrm>
          <a:custGeom>
            <a:avLst/>
            <a:gdLst/>
            <a:ahLst/>
            <a:cxnLst/>
            <a:rect l="l" t="t" r="r" b="b"/>
            <a:pathLst>
              <a:path w="50894" h="264539">
                <a:moveTo>
                  <a:pt x="986" y="264539"/>
                </a:moveTo>
                <a:lnTo>
                  <a:pt x="986" y="239139"/>
                </a:lnTo>
                <a:lnTo>
                  <a:pt x="50894" y="239139"/>
                </a:lnTo>
                <a:lnTo>
                  <a:pt x="50894" y="137347"/>
                </a:lnTo>
                <a:lnTo>
                  <a:pt x="986" y="137347"/>
                </a:lnTo>
                <a:lnTo>
                  <a:pt x="986" y="0"/>
                </a:lnTo>
                <a:lnTo>
                  <a:pt x="0" y="769"/>
                </a:lnTo>
                <a:lnTo>
                  <a:pt x="986" y="2645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854015" y="4904132"/>
            <a:ext cx="39490" cy="307327"/>
          </a:xfrm>
          <a:custGeom>
            <a:avLst/>
            <a:gdLst/>
            <a:ahLst/>
            <a:cxnLst/>
            <a:rect l="l" t="t" r="r" b="b"/>
            <a:pathLst>
              <a:path w="43439" h="348304">
                <a:moveTo>
                  <a:pt x="0" y="163190"/>
                </a:moveTo>
                <a:lnTo>
                  <a:pt x="0" y="175890"/>
                </a:lnTo>
                <a:lnTo>
                  <a:pt x="33425" y="175890"/>
                </a:lnTo>
                <a:lnTo>
                  <a:pt x="33425" y="290429"/>
                </a:lnTo>
                <a:lnTo>
                  <a:pt x="33562" y="318702"/>
                </a:lnTo>
                <a:lnTo>
                  <a:pt x="34021" y="334202"/>
                </a:lnTo>
                <a:lnTo>
                  <a:pt x="34801" y="348304"/>
                </a:lnTo>
                <a:lnTo>
                  <a:pt x="43439" y="0"/>
                </a:lnTo>
                <a:lnTo>
                  <a:pt x="33425" y="7810"/>
                </a:lnTo>
                <a:lnTo>
                  <a:pt x="33425" y="74099"/>
                </a:lnTo>
                <a:lnTo>
                  <a:pt x="0" y="74099"/>
                </a:lnTo>
                <a:lnTo>
                  <a:pt x="0" y="1631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478183" y="4848324"/>
            <a:ext cx="13562" cy="83047"/>
          </a:xfrm>
          <a:custGeom>
            <a:avLst/>
            <a:gdLst/>
            <a:ahLst/>
            <a:cxnLst/>
            <a:rect l="l" t="t" r="r" b="b"/>
            <a:pathLst>
              <a:path w="14918" h="94120">
                <a:moveTo>
                  <a:pt x="0" y="56020"/>
                </a:moveTo>
                <a:lnTo>
                  <a:pt x="0" y="94120"/>
                </a:lnTo>
                <a:lnTo>
                  <a:pt x="14918" y="94120"/>
                </a:lnTo>
                <a:lnTo>
                  <a:pt x="12700" y="0"/>
                </a:lnTo>
                <a:lnTo>
                  <a:pt x="0" y="0"/>
                </a:lnTo>
                <a:lnTo>
                  <a:pt x="0" y="560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89729" y="4848324"/>
            <a:ext cx="71289" cy="83047"/>
          </a:xfrm>
          <a:custGeom>
            <a:avLst/>
            <a:gdLst/>
            <a:ahLst/>
            <a:cxnLst/>
            <a:rect l="l" t="t" r="r" b="b"/>
            <a:pathLst>
              <a:path w="78418" h="94120">
                <a:moveTo>
                  <a:pt x="78418" y="38100"/>
                </a:moveTo>
                <a:lnTo>
                  <a:pt x="78418" y="0"/>
                </a:lnTo>
                <a:lnTo>
                  <a:pt x="0" y="0"/>
                </a:lnTo>
                <a:lnTo>
                  <a:pt x="2218" y="94120"/>
                </a:lnTo>
                <a:lnTo>
                  <a:pt x="78418" y="94120"/>
                </a:lnTo>
                <a:lnTo>
                  <a:pt x="78418" y="381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280464" y="4962131"/>
            <a:ext cx="145274" cy="326659"/>
          </a:xfrm>
          <a:custGeom>
            <a:avLst/>
            <a:gdLst/>
            <a:ahLst/>
            <a:cxnLst/>
            <a:rect l="l" t="t" r="r" b="b"/>
            <a:pathLst>
              <a:path w="159801" h="370213">
                <a:moveTo>
                  <a:pt x="159801" y="140105"/>
                </a:moveTo>
                <a:lnTo>
                  <a:pt x="159730" y="132027"/>
                </a:lnTo>
                <a:lnTo>
                  <a:pt x="159146" y="116251"/>
                </a:lnTo>
                <a:lnTo>
                  <a:pt x="157969" y="101497"/>
                </a:lnTo>
                <a:lnTo>
                  <a:pt x="156201" y="87764"/>
                </a:lnTo>
                <a:lnTo>
                  <a:pt x="153842" y="75053"/>
                </a:lnTo>
                <a:lnTo>
                  <a:pt x="150891" y="63365"/>
                </a:lnTo>
                <a:lnTo>
                  <a:pt x="147348" y="52698"/>
                </a:lnTo>
                <a:lnTo>
                  <a:pt x="143214" y="43053"/>
                </a:lnTo>
                <a:lnTo>
                  <a:pt x="138488" y="34429"/>
                </a:lnTo>
                <a:lnTo>
                  <a:pt x="126831" y="19349"/>
                </a:lnTo>
                <a:lnTo>
                  <a:pt x="116812" y="10884"/>
                </a:lnTo>
                <a:lnTo>
                  <a:pt x="105688" y="4837"/>
                </a:lnTo>
                <a:lnTo>
                  <a:pt x="93458" y="1209"/>
                </a:lnTo>
                <a:lnTo>
                  <a:pt x="80123" y="0"/>
                </a:lnTo>
                <a:lnTo>
                  <a:pt x="72517" y="305"/>
                </a:lnTo>
                <a:lnTo>
                  <a:pt x="59557" y="2413"/>
                </a:lnTo>
                <a:lnTo>
                  <a:pt x="47659" y="6526"/>
                </a:lnTo>
                <a:lnTo>
                  <a:pt x="36823" y="12642"/>
                </a:lnTo>
                <a:lnTo>
                  <a:pt x="25154" y="22384"/>
                </a:lnTo>
                <a:lnTo>
                  <a:pt x="16792" y="31418"/>
                </a:lnTo>
                <a:lnTo>
                  <a:pt x="8408" y="42182"/>
                </a:lnTo>
                <a:lnTo>
                  <a:pt x="0" y="54676"/>
                </a:lnTo>
                <a:lnTo>
                  <a:pt x="0" y="196371"/>
                </a:lnTo>
                <a:lnTo>
                  <a:pt x="71" y="188341"/>
                </a:lnTo>
                <a:lnTo>
                  <a:pt x="727" y="172166"/>
                </a:lnTo>
                <a:lnTo>
                  <a:pt x="2070" y="158029"/>
                </a:lnTo>
                <a:lnTo>
                  <a:pt x="4100" y="145932"/>
                </a:lnTo>
                <a:lnTo>
                  <a:pt x="6818" y="135874"/>
                </a:lnTo>
                <a:lnTo>
                  <a:pt x="15150" y="120216"/>
                </a:lnTo>
                <a:lnTo>
                  <a:pt x="25087" y="111627"/>
                </a:lnTo>
                <a:lnTo>
                  <a:pt x="36888" y="108764"/>
                </a:lnTo>
                <a:lnTo>
                  <a:pt x="38727" y="108819"/>
                </a:lnTo>
                <a:lnTo>
                  <a:pt x="50828" y="112757"/>
                </a:lnTo>
                <a:lnTo>
                  <a:pt x="60001" y="122909"/>
                </a:lnTo>
                <a:lnTo>
                  <a:pt x="66008" y="141125"/>
                </a:lnTo>
                <a:lnTo>
                  <a:pt x="67670" y="154789"/>
                </a:lnTo>
                <a:lnTo>
                  <a:pt x="68224" y="171141"/>
                </a:lnTo>
                <a:lnTo>
                  <a:pt x="68224" y="370213"/>
                </a:lnTo>
                <a:lnTo>
                  <a:pt x="159801" y="370213"/>
                </a:lnTo>
                <a:lnTo>
                  <a:pt x="159801" y="14010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80464" y="5135400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99"/>
                </a:lnTo>
                <a:lnTo>
                  <a:pt x="0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681401" y="4848324"/>
            <a:ext cx="82419" cy="161791"/>
          </a:xfrm>
          <a:custGeom>
            <a:avLst/>
            <a:gdLst/>
            <a:ahLst/>
            <a:cxnLst/>
            <a:rect l="l" t="t" r="r" b="b"/>
            <a:pathLst>
              <a:path w="90661" h="183363">
                <a:moveTo>
                  <a:pt x="12898" y="170796"/>
                </a:moveTo>
                <a:lnTo>
                  <a:pt x="14730" y="183363"/>
                </a:lnTo>
                <a:lnTo>
                  <a:pt x="76366" y="183363"/>
                </a:lnTo>
                <a:lnTo>
                  <a:pt x="76428" y="182922"/>
                </a:lnTo>
                <a:lnTo>
                  <a:pt x="78207" y="170347"/>
                </a:lnTo>
                <a:lnTo>
                  <a:pt x="79987" y="157772"/>
                </a:lnTo>
                <a:lnTo>
                  <a:pt x="81766" y="145197"/>
                </a:lnTo>
                <a:lnTo>
                  <a:pt x="83545" y="132622"/>
                </a:lnTo>
                <a:lnTo>
                  <a:pt x="85324" y="120047"/>
                </a:lnTo>
                <a:lnTo>
                  <a:pt x="87103" y="107473"/>
                </a:lnTo>
                <a:lnTo>
                  <a:pt x="88882" y="94898"/>
                </a:lnTo>
                <a:lnTo>
                  <a:pt x="90661" y="82323"/>
                </a:lnTo>
                <a:lnTo>
                  <a:pt x="90661" y="0"/>
                </a:lnTo>
                <a:lnTo>
                  <a:pt x="0" y="0"/>
                </a:lnTo>
                <a:lnTo>
                  <a:pt x="73" y="82826"/>
                </a:lnTo>
                <a:lnTo>
                  <a:pt x="1905" y="95393"/>
                </a:lnTo>
                <a:lnTo>
                  <a:pt x="3738" y="107960"/>
                </a:lnTo>
                <a:lnTo>
                  <a:pt x="5570" y="120527"/>
                </a:lnTo>
                <a:lnTo>
                  <a:pt x="7402" y="133094"/>
                </a:lnTo>
                <a:lnTo>
                  <a:pt x="9234" y="145662"/>
                </a:lnTo>
                <a:lnTo>
                  <a:pt x="11066" y="158229"/>
                </a:lnTo>
                <a:lnTo>
                  <a:pt x="12898" y="17079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521205" y="5059329"/>
            <a:ext cx="125" cy="126010"/>
          </a:xfrm>
          <a:custGeom>
            <a:avLst/>
            <a:gdLst/>
            <a:ahLst/>
            <a:cxnLst/>
            <a:rect l="l" t="t" r="r" b="b"/>
            <a:pathLst>
              <a:path w="137" h="142811">
                <a:moveTo>
                  <a:pt x="0" y="63738"/>
                </a:moveTo>
                <a:lnTo>
                  <a:pt x="0" y="127238"/>
                </a:lnTo>
                <a:lnTo>
                  <a:pt x="137" y="142811"/>
                </a:lnTo>
                <a:lnTo>
                  <a:pt x="0" y="0"/>
                </a:lnTo>
                <a:lnTo>
                  <a:pt x="0" y="6373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55970" y="4848323"/>
            <a:ext cx="228109" cy="440466"/>
          </a:xfrm>
          <a:custGeom>
            <a:avLst/>
            <a:gdLst/>
            <a:ahLst/>
            <a:cxnLst/>
            <a:rect l="l" t="t" r="r" b="b"/>
            <a:pathLst>
              <a:path w="250920" h="499195">
                <a:moveTo>
                  <a:pt x="99526" y="171163"/>
                </a:moveTo>
                <a:lnTo>
                  <a:pt x="91118" y="183657"/>
                </a:lnTo>
                <a:lnTo>
                  <a:pt x="91118" y="0"/>
                </a:lnTo>
                <a:lnTo>
                  <a:pt x="0" y="0"/>
                </a:lnTo>
                <a:lnTo>
                  <a:pt x="0" y="499195"/>
                </a:lnTo>
                <a:lnTo>
                  <a:pt x="91118" y="499195"/>
                </a:lnTo>
                <a:lnTo>
                  <a:pt x="91189" y="317322"/>
                </a:lnTo>
                <a:lnTo>
                  <a:pt x="91845" y="301147"/>
                </a:lnTo>
                <a:lnTo>
                  <a:pt x="93189" y="287011"/>
                </a:lnTo>
                <a:lnTo>
                  <a:pt x="95219" y="274913"/>
                </a:lnTo>
                <a:lnTo>
                  <a:pt x="97937" y="264855"/>
                </a:lnTo>
                <a:lnTo>
                  <a:pt x="106268" y="249197"/>
                </a:lnTo>
                <a:lnTo>
                  <a:pt x="116205" y="240608"/>
                </a:lnTo>
                <a:lnTo>
                  <a:pt x="128007" y="237745"/>
                </a:lnTo>
                <a:lnTo>
                  <a:pt x="129846" y="237800"/>
                </a:lnTo>
                <a:lnTo>
                  <a:pt x="141947" y="241738"/>
                </a:lnTo>
                <a:lnTo>
                  <a:pt x="151119" y="251890"/>
                </a:lnTo>
                <a:lnTo>
                  <a:pt x="157127" y="270106"/>
                </a:lnTo>
                <a:lnTo>
                  <a:pt x="158790" y="283771"/>
                </a:lnTo>
                <a:lnTo>
                  <a:pt x="159344" y="300122"/>
                </a:lnTo>
                <a:lnTo>
                  <a:pt x="159344" y="499195"/>
                </a:lnTo>
                <a:lnTo>
                  <a:pt x="250920" y="499195"/>
                </a:lnTo>
                <a:lnTo>
                  <a:pt x="250849" y="261008"/>
                </a:lnTo>
                <a:lnTo>
                  <a:pt x="250264" y="245232"/>
                </a:lnTo>
                <a:lnTo>
                  <a:pt x="249088" y="230478"/>
                </a:lnTo>
                <a:lnTo>
                  <a:pt x="247320" y="216745"/>
                </a:lnTo>
                <a:lnTo>
                  <a:pt x="244961" y="204035"/>
                </a:lnTo>
                <a:lnTo>
                  <a:pt x="238467" y="181679"/>
                </a:lnTo>
                <a:lnTo>
                  <a:pt x="229607" y="163410"/>
                </a:lnTo>
                <a:lnTo>
                  <a:pt x="217949" y="148330"/>
                </a:lnTo>
                <a:lnTo>
                  <a:pt x="207931" y="139865"/>
                </a:lnTo>
                <a:lnTo>
                  <a:pt x="196807" y="133818"/>
                </a:lnTo>
                <a:lnTo>
                  <a:pt x="184577" y="130190"/>
                </a:lnTo>
                <a:lnTo>
                  <a:pt x="171241" y="128981"/>
                </a:lnTo>
                <a:lnTo>
                  <a:pt x="163637" y="129286"/>
                </a:lnTo>
                <a:lnTo>
                  <a:pt x="150677" y="131394"/>
                </a:lnTo>
                <a:lnTo>
                  <a:pt x="138779" y="135507"/>
                </a:lnTo>
                <a:lnTo>
                  <a:pt x="127943" y="141624"/>
                </a:lnTo>
                <a:lnTo>
                  <a:pt x="116273" y="151365"/>
                </a:lnTo>
                <a:lnTo>
                  <a:pt x="107911" y="160399"/>
                </a:lnTo>
                <a:lnTo>
                  <a:pt x="99526" y="17116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84014" y="5078627"/>
            <a:ext cx="64" cy="164009"/>
          </a:xfrm>
          <a:custGeom>
            <a:avLst/>
            <a:gdLst/>
            <a:ahLst/>
            <a:cxnLst/>
            <a:rect l="l" t="t" r="r" b="b"/>
            <a:pathLst>
              <a:path w="70" h="185877">
                <a:moveTo>
                  <a:pt x="70" y="147777"/>
                </a:moveTo>
                <a:lnTo>
                  <a:pt x="0" y="0"/>
                </a:lnTo>
                <a:lnTo>
                  <a:pt x="70" y="185877"/>
                </a:lnTo>
                <a:lnTo>
                  <a:pt x="70" y="14777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110848" y="5093158"/>
            <a:ext cx="125" cy="92182"/>
          </a:xfrm>
          <a:custGeom>
            <a:avLst/>
            <a:gdLst/>
            <a:ahLst/>
            <a:cxnLst/>
            <a:rect l="l" t="t" r="r" b="b"/>
            <a:pathLst>
              <a:path w="137" h="104473">
                <a:moveTo>
                  <a:pt x="0" y="50800"/>
                </a:moveTo>
                <a:lnTo>
                  <a:pt x="0" y="88900"/>
                </a:lnTo>
                <a:lnTo>
                  <a:pt x="137" y="104473"/>
                </a:lnTo>
                <a:lnTo>
                  <a:pt x="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080460" y="4904131"/>
            <a:ext cx="39491" cy="281208"/>
          </a:xfrm>
          <a:custGeom>
            <a:avLst/>
            <a:gdLst/>
            <a:ahLst/>
            <a:cxnLst/>
            <a:rect l="l" t="t" r="r" b="b"/>
            <a:pathLst>
              <a:path w="43440" h="318702">
                <a:moveTo>
                  <a:pt x="0" y="163190"/>
                </a:moveTo>
                <a:lnTo>
                  <a:pt x="0" y="175890"/>
                </a:lnTo>
                <a:lnTo>
                  <a:pt x="33426" y="175890"/>
                </a:lnTo>
                <a:lnTo>
                  <a:pt x="33426" y="214229"/>
                </a:lnTo>
                <a:lnTo>
                  <a:pt x="33563" y="318702"/>
                </a:lnTo>
                <a:lnTo>
                  <a:pt x="43440" y="0"/>
                </a:lnTo>
                <a:lnTo>
                  <a:pt x="33426" y="7810"/>
                </a:lnTo>
                <a:lnTo>
                  <a:pt x="33426" y="74099"/>
                </a:lnTo>
                <a:lnTo>
                  <a:pt x="0" y="74099"/>
                </a:lnTo>
                <a:lnTo>
                  <a:pt x="0" y="1631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04179" y="4969513"/>
            <a:ext cx="0" cy="89816"/>
          </a:xfrm>
          <a:custGeom>
            <a:avLst/>
            <a:gdLst/>
            <a:ahLst/>
            <a:cxnLst/>
            <a:rect l="l" t="t" r="r" b="b"/>
            <a:pathLst>
              <a:path h="101791">
                <a:moveTo>
                  <a:pt x="0" y="0"/>
                </a:moveTo>
                <a:lnTo>
                  <a:pt x="0" y="101791"/>
                </a:lnTo>
              </a:path>
            </a:pathLst>
          </a:custGeom>
          <a:ln w="51178">
            <a:solidFill>
              <a:srgbClr val="BFBFB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86001" y="4848323"/>
            <a:ext cx="139007" cy="440466"/>
          </a:xfrm>
          <a:custGeom>
            <a:avLst/>
            <a:gdLst/>
            <a:ahLst/>
            <a:cxnLst/>
            <a:rect l="l" t="t" r="r" b="b"/>
            <a:pathLst>
              <a:path w="152908" h="499195">
                <a:moveTo>
                  <a:pt x="0" y="474235"/>
                </a:moveTo>
                <a:lnTo>
                  <a:pt x="0" y="499195"/>
                </a:lnTo>
                <a:lnTo>
                  <a:pt x="149533" y="499195"/>
                </a:lnTo>
                <a:lnTo>
                  <a:pt x="152908" y="391826"/>
                </a:lnTo>
                <a:lnTo>
                  <a:pt x="102108" y="391826"/>
                </a:lnTo>
                <a:lnTo>
                  <a:pt x="101600" y="0"/>
                </a:lnTo>
                <a:lnTo>
                  <a:pt x="0" y="0"/>
                </a:lnTo>
                <a:lnTo>
                  <a:pt x="0" y="47423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773584" y="4840941"/>
            <a:ext cx="224778" cy="310048"/>
          </a:xfrm>
          <a:custGeom>
            <a:avLst/>
            <a:gdLst/>
            <a:ahLst/>
            <a:cxnLst/>
            <a:rect l="l" t="t" r="r" b="b"/>
            <a:pathLst>
              <a:path w="247256" h="351388">
                <a:moveTo>
                  <a:pt x="95907" y="351388"/>
                </a:moveTo>
                <a:lnTo>
                  <a:pt x="159407" y="351388"/>
                </a:lnTo>
                <a:lnTo>
                  <a:pt x="159499" y="344927"/>
                </a:lnTo>
                <a:lnTo>
                  <a:pt x="160434" y="330998"/>
                </a:lnTo>
                <a:lnTo>
                  <a:pt x="162378" y="318782"/>
                </a:lnTo>
                <a:lnTo>
                  <a:pt x="165331" y="308277"/>
                </a:lnTo>
                <a:lnTo>
                  <a:pt x="169762" y="298532"/>
                </a:lnTo>
                <a:lnTo>
                  <a:pt x="175819" y="288449"/>
                </a:lnTo>
                <a:lnTo>
                  <a:pt x="183843" y="277097"/>
                </a:lnTo>
                <a:lnTo>
                  <a:pt x="193835" y="264478"/>
                </a:lnTo>
                <a:lnTo>
                  <a:pt x="195749" y="262170"/>
                </a:lnTo>
                <a:lnTo>
                  <a:pt x="205446" y="250031"/>
                </a:lnTo>
                <a:lnTo>
                  <a:pt x="213997" y="238516"/>
                </a:lnTo>
                <a:lnTo>
                  <a:pt x="221403" y="227625"/>
                </a:lnTo>
                <a:lnTo>
                  <a:pt x="227664" y="217358"/>
                </a:lnTo>
                <a:lnTo>
                  <a:pt x="232780" y="207715"/>
                </a:lnTo>
                <a:lnTo>
                  <a:pt x="236750" y="198696"/>
                </a:lnTo>
                <a:lnTo>
                  <a:pt x="242541" y="180702"/>
                </a:lnTo>
                <a:lnTo>
                  <a:pt x="245160" y="168273"/>
                </a:lnTo>
                <a:lnTo>
                  <a:pt x="246732" y="155641"/>
                </a:lnTo>
                <a:lnTo>
                  <a:pt x="247256" y="142806"/>
                </a:lnTo>
                <a:lnTo>
                  <a:pt x="247193" y="137355"/>
                </a:lnTo>
                <a:lnTo>
                  <a:pt x="246387" y="122991"/>
                </a:lnTo>
                <a:lnTo>
                  <a:pt x="244653" y="109264"/>
                </a:lnTo>
                <a:lnTo>
                  <a:pt x="241992" y="96175"/>
                </a:lnTo>
                <a:lnTo>
                  <a:pt x="238402" y="83722"/>
                </a:lnTo>
                <a:lnTo>
                  <a:pt x="233884" y="71907"/>
                </a:lnTo>
                <a:lnTo>
                  <a:pt x="228438" y="60728"/>
                </a:lnTo>
                <a:lnTo>
                  <a:pt x="222065" y="50186"/>
                </a:lnTo>
                <a:lnTo>
                  <a:pt x="214763" y="40282"/>
                </a:lnTo>
                <a:lnTo>
                  <a:pt x="206533" y="31014"/>
                </a:lnTo>
                <a:lnTo>
                  <a:pt x="200360" y="25132"/>
                </a:lnTo>
                <a:lnTo>
                  <a:pt x="190377" y="17452"/>
                </a:lnTo>
                <a:lnTo>
                  <a:pt x="179548" y="11169"/>
                </a:lnTo>
                <a:lnTo>
                  <a:pt x="167873" y="6282"/>
                </a:lnTo>
                <a:lnTo>
                  <a:pt x="155352" y="2792"/>
                </a:lnTo>
                <a:lnTo>
                  <a:pt x="141984" y="698"/>
                </a:lnTo>
                <a:lnTo>
                  <a:pt x="127770" y="0"/>
                </a:lnTo>
                <a:lnTo>
                  <a:pt x="126054" y="8"/>
                </a:lnTo>
                <a:lnTo>
                  <a:pt x="111206" y="832"/>
                </a:lnTo>
                <a:lnTo>
                  <a:pt x="97341" y="3005"/>
                </a:lnTo>
                <a:lnTo>
                  <a:pt x="84459" y="6527"/>
                </a:lnTo>
                <a:lnTo>
                  <a:pt x="72560" y="11396"/>
                </a:lnTo>
                <a:lnTo>
                  <a:pt x="61644" y="17614"/>
                </a:lnTo>
                <a:lnTo>
                  <a:pt x="51711" y="25181"/>
                </a:lnTo>
                <a:lnTo>
                  <a:pt x="42761" y="34096"/>
                </a:lnTo>
                <a:lnTo>
                  <a:pt x="34795" y="44359"/>
                </a:lnTo>
                <a:lnTo>
                  <a:pt x="25323" y="60092"/>
                </a:lnTo>
                <a:lnTo>
                  <a:pt x="20203" y="70616"/>
                </a:lnTo>
                <a:lnTo>
                  <a:pt x="15641" y="81752"/>
                </a:lnTo>
                <a:lnTo>
                  <a:pt x="11638" y="93502"/>
                </a:lnTo>
                <a:lnTo>
                  <a:pt x="8193" y="105866"/>
                </a:lnTo>
                <a:lnTo>
                  <a:pt x="5307" y="118843"/>
                </a:lnTo>
                <a:lnTo>
                  <a:pt x="2979" y="132434"/>
                </a:lnTo>
                <a:lnTo>
                  <a:pt x="1210" y="146638"/>
                </a:lnTo>
                <a:lnTo>
                  <a:pt x="0" y="161456"/>
                </a:lnTo>
                <a:lnTo>
                  <a:pt x="11661" y="163656"/>
                </a:lnTo>
                <a:lnTo>
                  <a:pt x="24141" y="166011"/>
                </a:lnTo>
                <a:lnTo>
                  <a:pt x="36621" y="168366"/>
                </a:lnTo>
                <a:lnTo>
                  <a:pt x="49101" y="170721"/>
                </a:lnTo>
                <a:lnTo>
                  <a:pt x="61580" y="173076"/>
                </a:lnTo>
                <a:lnTo>
                  <a:pt x="74060" y="175431"/>
                </a:lnTo>
                <a:lnTo>
                  <a:pt x="86540" y="177786"/>
                </a:lnTo>
                <a:lnTo>
                  <a:pt x="87309" y="168956"/>
                </a:lnTo>
                <a:lnTo>
                  <a:pt x="89351" y="153710"/>
                </a:lnTo>
                <a:lnTo>
                  <a:pt x="92130" y="140798"/>
                </a:lnTo>
                <a:lnTo>
                  <a:pt x="95645" y="130218"/>
                </a:lnTo>
                <a:lnTo>
                  <a:pt x="99896" y="121972"/>
                </a:lnTo>
                <a:lnTo>
                  <a:pt x="103757" y="116818"/>
                </a:lnTo>
                <a:lnTo>
                  <a:pt x="114083" y="108685"/>
                </a:lnTo>
                <a:lnTo>
                  <a:pt x="126274" y="105973"/>
                </a:lnTo>
                <a:lnTo>
                  <a:pt x="136152" y="105973"/>
                </a:lnTo>
                <a:lnTo>
                  <a:pt x="143523" y="109443"/>
                </a:lnTo>
                <a:lnTo>
                  <a:pt x="148385" y="116382"/>
                </a:lnTo>
                <a:lnTo>
                  <a:pt x="150481" y="119830"/>
                </a:lnTo>
                <a:lnTo>
                  <a:pt x="154380" y="131210"/>
                </a:lnTo>
                <a:lnTo>
                  <a:pt x="155680" y="145573"/>
                </a:lnTo>
                <a:lnTo>
                  <a:pt x="155245" y="151483"/>
                </a:lnTo>
                <a:lnTo>
                  <a:pt x="152228" y="162683"/>
                </a:lnTo>
                <a:lnTo>
                  <a:pt x="146340" y="174479"/>
                </a:lnTo>
                <a:lnTo>
                  <a:pt x="137580" y="186871"/>
                </a:lnTo>
                <a:lnTo>
                  <a:pt x="128228" y="198811"/>
                </a:lnTo>
                <a:lnTo>
                  <a:pt x="118524" y="211471"/>
                </a:lnTo>
                <a:lnTo>
                  <a:pt x="110239" y="222615"/>
                </a:lnTo>
                <a:lnTo>
                  <a:pt x="103370" y="232241"/>
                </a:lnTo>
                <a:lnTo>
                  <a:pt x="97919" y="240351"/>
                </a:lnTo>
                <a:lnTo>
                  <a:pt x="93886" y="246945"/>
                </a:lnTo>
                <a:lnTo>
                  <a:pt x="87316" y="260142"/>
                </a:lnTo>
                <a:lnTo>
                  <a:pt x="82808" y="272047"/>
                </a:lnTo>
                <a:lnTo>
                  <a:pt x="79249" y="284659"/>
                </a:lnTo>
                <a:lnTo>
                  <a:pt x="76782" y="297886"/>
                </a:lnTo>
                <a:lnTo>
                  <a:pt x="75422" y="310016"/>
                </a:lnTo>
                <a:lnTo>
                  <a:pt x="74606" y="323526"/>
                </a:lnTo>
                <a:lnTo>
                  <a:pt x="74334" y="338414"/>
                </a:lnTo>
                <a:lnTo>
                  <a:pt x="74334" y="351388"/>
                </a:lnTo>
                <a:lnTo>
                  <a:pt x="95907" y="35138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22139" y="4840942"/>
            <a:ext cx="170665" cy="447848"/>
          </a:xfrm>
          <a:custGeom>
            <a:avLst/>
            <a:gdLst/>
            <a:ahLst/>
            <a:cxnLst/>
            <a:rect l="l" t="t" r="r" b="b"/>
            <a:pathLst>
              <a:path w="187732" h="507561">
                <a:moveTo>
                  <a:pt x="33883" y="312520"/>
                </a:moveTo>
                <a:lnTo>
                  <a:pt x="33883" y="507561"/>
                </a:lnTo>
                <a:lnTo>
                  <a:pt x="125002" y="507561"/>
                </a:lnTo>
                <a:lnTo>
                  <a:pt x="125002" y="247506"/>
                </a:lnTo>
                <a:lnTo>
                  <a:pt x="168501" y="247506"/>
                </a:lnTo>
                <a:lnTo>
                  <a:pt x="168501" y="145714"/>
                </a:lnTo>
                <a:lnTo>
                  <a:pt x="125002" y="145714"/>
                </a:lnTo>
                <a:lnTo>
                  <a:pt x="125046" y="136790"/>
                </a:lnTo>
                <a:lnTo>
                  <a:pt x="125402" y="122741"/>
                </a:lnTo>
                <a:lnTo>
                  <a:pt x="126118" y="114057"/>
                </a:lnTo>
                <a:lnTo>
                  <a:pt x="127610" y="104979"/>
                </a:lnTo>
                <a:lnTo>
                  <a:pt x="130147" y="98341"/>
                </a:lnTo>
                <a:lnTo>
                  <a:pt x="133727" y="94143"/>
                </a:lnTo>
                <a:lnTo>
                  <a:pt x="137306" y="89946"/>
                </a:lnTo>
                <a:lnTo>
                  <a:pt x="143196" y="87847"/>
                </a:lnTo>
                <a:lnTo>
                  <a:pt x="152394" y="87856"/>
                </a:lnTo>
                <a:lnTo>
                  <a:pt x="163676" y="88970"/>
                </a:lnTo>
                <a:lnTo>
                  <a:pt x="177787" y="91932"/>
                </a:lnTo>
                <a:lnTo>
                  <a:pt x="178715" y="84139"/>
                </a:lnTo>
                <a:lnTo>
                  <a:pt x="180218" y="71528"/>
                </a:lnTo>
                <a:lnTo>
                  <a:pt x="181721" y="58917"/>
                </a:lnTo>
                <a:lnTo>
                  <a:pt x="183223" y="46307"/>
                </a:lnTo>
                <a:lnTo>
                  <a:pt x="184726" y="33696"/>
                </a:lnTo>
                <a:lnTo>
                  <a:pt x="186229" y="21085"/>
                </a:lnTo>
                <a:lnTo>
                  <a:pt x="187732" y="8474"/>
                </a:lnTo>
                <a:lnTo>
                  <a:pt x="179509" y="6982"/>
                </a:lnTo>
                <a:lnTo>
                  <a:pt x="164409" y="4468"/>
                </a:lnTo>
                <a:lnTo>
                  <a:pt x="150738" y="2513"/>
                </a:lnTo>
                <a:lnTo>
                  <a:pt x="138494" y="1117"/>
                </a:lnTo>
                <a:lnTo>
                  <a:pt x="127679" y="279"/>
                </a:lnTo>
                <a:lnTo>
                  <a:pt x="118291" y="0"/>
                </a:lnTo>
                <a:lnTo>
                  <a:pt x="107842" y="345"/>
                </a:lnTo>
                <a:lnTo>
                  <a:pt x="94037" y="2145"/>
                </a:lnTo>
                <a:lnTo>
                  <a:pt x="82371" y="5483"/>
                </a:lnTo>
                <a:lnTo>
                  <a:pt x="72845" y="10359"/>
                </a:lnTo>
                <a:lnTo>
                  <a:pt x="64134" y="17177"/>
                </a:lnTo>
                <a:lnTo>
                  <a:pt x="55587" y="26567"/>
                </a:lnTo>
                <a:lnTo>
                  <a:pt x="48732" y="37533"/>
                </a:lnTo>
                <a:lnTo>
                  <a:pt x="46264" y="42825"/>
                </a:lnTo>
                <a:lnTo>
                  <a:pt x="42303" y="53947"/>
                </a:lnTo>
                <a:lnTo>
                  <a:pt x="39218" y="66619"/>
                </a:lnTo>
                <a:lnTo>
                  <a:pt x="37010" y="80841"/>
                </a:lnTo>
                <a:lnTo>
                  <a:pt x="35799" y="92137"/>
                </a:lnTo>
                <a:lnTo>
                  <a:pt x="34735" y="105162"/>
                </a:lnTo>
                <a:lnTo>
                  <a:pt x="34096" y="117585"/>
                </a:lnTo>
                <a:lnTo>
                  <a:pt x="33883" y="129406"/>
                </a:lnTo>
                <a:lnTo>
                  <a:pt x="33883" y="145714"/>
                </a:lnTo>
                <a:lnTo>
                  <a:pt x="0" y="145714"/>
                </a:lnTo>
                <a:lnTo>
                  <a:pt x="0" y="247506"/>
                </a:lnTo>
                <a:lnTo>
                  <a:pt x="33883" y="247506"/>
                </a:lnTo>
                <a:lnTo>
                  <a:pt x="33883" y="31252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68273" y="4947101"/>
            <a:ext cx="30511" cy="238238"/>
          </a:xfrm>
          <a:custGeom>
            <a:avLst/>
            <a:gdLst/>
            <a:ahLst/>
            <a:cxnLst/>
            <a:rect l="l" t="t" r="r" b="b"/>
            <a:pathLst>
              <a:path w="33562" h="270003">
                <a:moveTo>
                  <a:pt x="8025" y="127191"/>
                </a:moveTo>
                <a:lnTo>
                  <a:pt x="33425" y="127191"/>
                </a:lnTo>
                <a:lnTo>
                  <a:pt x="33425" y="254430"/>
                </a:lnTo>
                <a:lnTo>
                  <a:pt x="33562" y="270003"/>
                </a:lnTo>
                <a:lnTo>
                  <a:pt x="33425" y="0"/>
                </a:lnTo>
                <a:lnTo>
                  <a:pt x="33425" y="25400"/>
                </a:lnTo>
                <a:lnTo>
                  <a:pt x="0" y="25400"/>
                </a:lnTo>
                <a:lnTo>
                  <a:pt x="0" y="127191"/>
                </a:lnTo>
                <a:lnTo>
                  <a:pt x="8025" y="12719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98660" y="4848323"/>
            <a:ext cx="131537" cy="447848"/>
          </a:xfrm>
          <a:custGeom>
            <a:avLst/>
            <a:gdLst/>
            <a:ahLst/>
            <a:cxnLst/>
            <a:rect l="l" t="t" r="r" b="b"/>
            <a:pathLst>
              <a:path w="144691" h="507561">
                <a:moveTo>
                  <a:pt x="91118" y="302639"/>
                </a:moveTo>
                <a:lnTo>
                  <a:pt x="91118" y="0"/>
                </a:lnTo>
                <a:lnTo>
                  <a:pt x="90132" y="769"/>
                </a:lnTo>
                <a:lnTo>
                  <a:pt x="80117" y="8578"/>
                </a:lnTo>
                <a:lnTo>
                  <a:pt x="70102" y="16388"/>
                </a:lnTo>
                <a:lnTo>
                  <a:pt x="60088" y="24198"/>
                </a:lnTo>
                <a:lnTo>
                  <a:pt x="50073" y="32008"/>
                </a:lnTo>
                <a:lnTo>
                  <a:pt x="40058" y="39818"/>
                </a:lnTo>
                <a:lnTo>
                  <a:pt x="30044" y="47628"/>
                </a:lnTo>
                <a:lnTo>
                  <a:pt x="20029" y="55438"/>
                </a:lnTo>
                <a:lnTo>
                  <a:pt x="10014" y="63248"/>
                </a:lnTo>
                <a:lnTo>
                  <a:pt x="0" y="71059"/>
                </a:lnTo>
                <a:lnTo>
                  <a:pt x="0" y="111947"/>
                </a:lnTo>
                <a:lnTo>
                  <a:pt x="137" y="381951"/>
                </a:lnTo>
                <a:lnTo>
                  <a:pt x="595" y="397451"/>
                </a:lnTo>
                <a:lnTo>
                  <a:pt x="2478" y="424256"/>
                </a:lnTo>
                <a:lnTo>
                  <a:pt x="5647" y="445470"/>
                </a:lnTo>
                <a:lnTo>
                  <a:pt x="10881" y="463578"/>
                </a:lnTo>
                <a:lnTo>
                  <a:pt x="23415" y="486081"/>
                </a:lnTo>
                <a:lnTo>
                  <a:pt x="41312" y="500388"/>
                </a:lnTo>
                <a:lnTo>
                  <a:pt x="66038" y="506764"/>
                </a:lnTo>
                <a:lnTo>
                  <a:pt x="81624" y="507561"/>
                </a:lnTo>
                <a:lnTo>
                  <a:pt x="82141" y="507560"/>
                </a:lnTo>
                <a:lnTo>
                  <a:pt x="106107" y="505711"/>
                </a:lnTo>
                <a:lnTo>
                  <a:pt x="131478" y="500321"/>
                </a:lnTo>
                <a:lnTo>
                  <a:pt x="144691" y="496298"/>
                </a:lnTo>
                <a:lnTo>
                  <a:pt x="144187" y="489104"/>
                </a:lnTo>
                <a:lnTo>
                  <a:pt x="143299" y="476435"/>
                </a:lnTo>
                <a:lnTo>
                  <a:pt x="142411" y="463766"/>
                </a:lnTo>
                <a:lnTo>
                  <a:pt x="141523" y="451097"/>
                </a:lnTo>
                <a:lnTo>
                  <a:pt x="140635" y="438428"/>
                </a:lnTo>
                <a:lnTo>
                  <a:pt x="139748" y="425759"/>
                </a:lnTo>
                <a:lnTo>
                  <a:pt x="138860" y="413090"/>
                </a:lnTo>
                <a:lnTo>
                  <a:pt x="137972" y="400422"/>
                </a:lnTo>
                <a:lnTo>
                  <a:pt x="132986" y="402749"/>
                </a:lnTo>
                <a:lnTo>
                  <a:pt x="119870" y="407629"/>
                </a:lnTo>
                <a:lnTo>
                  <a:pt x="109726" y="409256"/>
                </a:lnTo>
                <a:lnTo>
                  <a:pt x="102252" y="409256"/>
                </a:lnTo>
                <a:lnTo>
                  <a:pt x="97020" y="405408"/>
                </a:lnTo>
                <a:lnTo>
                  <a:pt x="94030" y="397709"/>
                </a:lnTo>
                <a:lnTo>
                  <a:pt x="93112" y="394666"/>
                </a:lnTo>
                <a:lnTo>
                  <a:pt x="91617" y="383581"/>
                </a:lnTo>
                <a:lnTo>
                  <a:pt x="91118" y="367151"/>
                </a:lnTo>
                <a:lnTo>
                  <a:pt x="91118" y="3026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08689" y="4848324"/>
            <a:ext cx="82835" cy="83047"/>
          </a:xfrm>
          <a:custGeom>
            <a:avLst/>
            <a:gdLst/>
            <a:ahLst/>
            <a:cxnLst/>
            <a:rect l="l" t="t" r="r" b="b"/>
            <a:pathLst>
              <a:path w="91118" h="94120">
                <a:moveTo>
                  <a:pt x="91118" y="25400"/>
                </a:moveTo>
                <a:lnTo>
                  <a:pt x="91118" y="0"/>
                </a:lnTo>
                <a:lnTo>
                  <a:pt x="0" y="0"/>
                </a:lnTo>
                <a:lnTo>
                  <a:pt x="0" y="94120"/>
                </a:lnTo>
                <a:lnTo>
                  <a:pt x="91118" y="94120"/>
                </a:lnTo>
                <a:lnTo>
                  <a:pt x="91118" y="2540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228319" y="4969513"/>
            <a:ext cx="10735" cy="89816"/>
          </a:xfrm>
          <a:custGeom>
            <a:avLst/>
            <a:gdLst/>
            <a:ahLst/>
            <a:cxnLst/>
            <a:rect l="l" t="t" r="r" b="b"/>
            <a:pathLst>
              <a:path w="11808" h="101791">
                <a:moveTo>
                  <a:pt x="11808" y="101599"/>
                </a:moveTo>
                <a:lnTo>
                  <a:pt x="11808" y="0"/>
                </a:lnTo>
                <a:lnTo>
                  <a:pt x="0" y="0"/>
                </a:lnTo>
                <a:lnTo>
                  <a:pt x="11808" y="101791"/>
                </a:lnTo>
                <a:lnTo>
                  <a:pt x="11808" y="1015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110973" y="4848323"/>
            <a:ext cx="131411" cy="447848"/>
          </a:xfrm>
          <a:custGeom>
            <a:avLst/>
            <a:gdLst/>
            <a:ahLst/>
            <a:cxnLst/>
            <a:rect l="l" t="t" r="r" b="b"/>
            <a:pathLst>
              <a:path w="144552" h="507561">
                <a:moveTo>
                  <a:pt x="90981" y="264539"/>
                </a:moveTo>
                <a:lnTo>
                  <a:pt x="90981" y="239139"/>
                </a:lnTo>
                <a:lnTo>
                  <a:pt x="140889" y="239139"/>
                </a:lnTo>
                <a:lnTo>
                  <a:pt x="129081" y="137347"/>
                </a:lnTo>
                <a:lnTo>
                  <a:pt x="90981" y="137347"/>
                </a:lnTo>
                <a:lnTo>
                  <a:pt x="90981" y="0"/>
                </a:lnTo>
                <a:lnTo>
                  <a:pt x="89994" y="769"/>
                </a:lnTo>
                <a:lnTo>
                  <a:pt x="69965" y="16388"/>
                </a:lnTo>
                <a:lnTo>
                  <a:pt x="49935" y="32008"/>
                </a:lnTo>
                <a:lnTo>
                  <a:pt x="29906" y="47628"/>
                </a:lnTo>
                <a:lnTo>
                  <a:pt x="9876" y="63248"/>
                </a:lnTo>
                <a:lnTo>
                  <a:pt x="0" y="381951"/>
                </a:lnTo>
                <a:lnTo>
                  <a:pt x="458" y="397451"/>
                </a:lnTo>
                <a:lnTo>
                  <a:pt x="2340" y="424256"/>
                </a:lnTo>
                <a:lnTo>
                  <a:pt x="5510" y="445470"/>
                </a:lnTo>
                <a:lnTo>
                  <a:pt x="10743" y="463578"/>
                </a:lnTo>
                <a:lnTo>
                  <a:pt x="23277" y="486081"/>
                </a:lnTo>
                <a:lnTo>
                  <a:pt x="41174" y="500388"/>
                </a:lnTo>
                <a:lnTo>
                  <a:pt x="65900" y="506764"/>
                </a:lnTo>
                <a:lnTo>
                  <a:pt x="81486" y="507561"/>
                </a:lnTo>
                <a:lnTo>
                  <a:pt x="82002" y="507560"/>
                </a:lnTo>
                <a:lnTo>
                  <a:pt x="105968" y="505711"/>
                </a:lnTo>
                <a:lnTo>
                  <a:pt x="131339" y="500321"/>
                </a:lnTo>
                <a:lnTo>
                  <a:pt x="144552" y="496298"/>
                </a:lnTo>
                <a:lnTo>
                  <a:pt x="144048" y="489104"/>
                </a:lnTo>
                <a:lnTo>
                  <a:pt x="142273" y="463766"/>
                </a:lnTo>
                <a:lnTo>
                  <a:pt x="140498" y="438428"/>
                </a:lnTo>
                <a:lnTo>
                  <a:pt x="138722" y="413090"/>
                </a:lnTo>
                <a:lnTo>
                  <a:pt x="132849" y="402749"/>
                </a:lnTo>
                <a:lnTo>
                  <a:pt x="119732" y="407629"/>
                </a:lnTo>
                <a:lnTo>
                  <a:pt x="109589" y="409256"/>
                </a:lnTo>
                <a:lnTo>
                  <a:pt x="102115" y="409256"/>
                </a:lnTo>
                <a:lnTo>
                  <a:pt x="96882" y="405408"/>
                </a:lnTo>
                <a:lnTo>
                  <a:pt x="93892" y="397709"/>
                </a:lnTo>
                <a:lnTo>
                  <a:pt x="92974" y="394666"/>
                </a:lnTo>
                <a:lnTo>
                  <a:pt x="91479" y="383581"/>
                </a:lnTo>
                <a:lnTo>
                  <a:pt x="90981" y="367151"/>
                </a:lnTo>
                <a:lnTo>
                  <a:pt x="90981" y="2645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490817" y="4848323"/>
            <a:ext cx="161924" cy="447848"/>
          </a:xfrm>
          <a:custGeom>
            <a:avLst/>
            <a:gdLst/>
            <a:ahLst/>
            <a:cxnLst/>
            <a:rect l="l" t="t" r="r" b="b"/>
            <a:pathLst>
              <a:path w="178116" h="507561">
                <a:moveTo>
                  <a:pt x="124543" y="340739"/>
                </a:moveTo>
                <a:lnTo>
                  <a:pt x="124543" y="239139"/>
                </a:lnTo>
                <a:lnTo>
                  <a:pt x="174453" y="239139"/>
                </a:lnTo>
                <a:lnTo>
                  <a:pt x="174453" y="137347"/>
                </a:lnTo>
                <a:lnTo>
                  <a:pt x="124543" y="137347"/>
                </a:lnTo>
                <a:lnTo>
                  <a:pt x="124543" y="0"/>
                </a:lnTo>
                <a:lnTo>
                  <a:pt x="123557" y="769"/>
                </a:lnTo>
                <a:lnTo>
                  <a:pt x="113542" y="8578"/>
                </a:lnTo>
                <a:lnTo>
                  <a:pt x="103527" y="16388"/>
                </a:lnTo>
                <a:lnTo>
                  <a:pt x="93512" y="24198"/>
                </a:lnTo>
                <a:lnTo>
                  <a:pt x="83498" y="32008"/>
                </a:lnTo>
                <a:lnTo>
                  <a:pt x="73483" y="39818"/>
                </a:lnTo>
                <a:lnTo>
                  <a:pt x="63468" y="47628"/>
                </a:lnTo>
                <a:lnTo>
                  <a:pt x="53454" y="55438"/>
                </a:lnTo>
                <a:lnTo>
                  <a:pt x="43439" y="63248"/>
                </a:lnTo>
                <a:lnTo>
                  <a:pt x="33425" y="71059"/>
                </a:lnTo>
                <a:lnTo>
                  <a:pt x="33425" y="137347"/>
                </a:lnTo>
                <a:lnTo>
                  <a:pt x="0" y="137347"/>
                </a:lnTo>
                <a:lnTo>
                  <a:pt x="0" y="239139"/>
                </a:lnTo>
                <a:lnTo>
                  <a:pt x="33425" y="239139"/>
                </a:lnTo>
                <a:lnTo>
                  <a:pt x="33562" y="381951"/>
                </a:lnTo>
                <a:lnTo>
                  <a:pt x="34021" y="397451"/>
                </a:lnTo>
                <a:lnTo>
                  <a:pt x="34801" y="411553"/>
                </a:lnTo>
                <a:lnTo>
                  <a:pt x="35903" y="424256"/>
                </a:lnTo>
                <a:lnTo>
                  <a:pt x="37327" y="435562"/>
                </a:lnTo>
                <a:lnTo>
                  <a:pt x="39073" y="445470"/>
                </a:lnTo>
                <a:lnTo>
                  <a:pt x="41141" y="453980"/>
                </a:lnTo>
                <a:lnTo>
                  <a:pt x="44307" y="463578"/>
                </a:lnTo>
                <a:lnTo>
                  <a:pt x="49956" y="475843"/>
                </a:lnTo>
                <a:lnTo>
                  <a:pt x="56840" y="486081"/>
                </a:lnTo>
                <a:lnTo>
                  <a:pt x="64957" y="494292"/>
                </a:lnTo>
                <a:lnTo>
                  <a:pt x="74738" y="500388"/>
                </a:lnTo>
                <a:lnTo>
                  <a:pt x="86026" y="504373"/>
                </a:lnTo>
                <a:lnTo>
                  <a:pt x="99464" y="506764"/>
                </a:lnTo>
                <a:lnTo>
                  <a:pt x="115050" y="507561"/>
                </a:lnTo>
                <a:lnTo>
                  <a:pt x="115566" y="507560"/>
                </a:lnTo>
                <a:lnTo>
                  <a:pt x="127373" y="507079"/>
                </a:lnTo>
                <a:lnTo>
                  <a:pt x="139532" y="505711"/>
                </a:lnTo>
                <a:lnTo>
                  <a:pt x="152042" y="503459"/>
                </a:lnTo>
                <a:lnTo>
                  <a:pt x="164903" y="500321"/>
                </a:lnTo>
                <a:lnTo>
                  <a:pt x="178116" y="496298"/>
                </a:lnTo>
                <a:lnTo>
                  <a:pt x="177612" y="489104"/>
                </a:lnTo>
                <a:lnTo>
                  <a:pt x="176724" y="476435"/>
                </a:lnTo>
                <a:lnTo>
                  <a:pt x="175837" y="463766"/>
                </a:lnTo>
                <a:lnTo>
                  <a:pt x="174949" y="451097"/>
                </a:lnTo>
                <a:lnTo>
                  <a:pt x="174061" y="438428"/>
                </a:lnTo>
                <a:lnTo>
                  <a:pt x="173173" y="425759"/>
                </a:lnTo>
                <a:lnTo>
                  <a:pt x="172285" y="413090"/>
                </a:lnTo>
                <a:lnTo>
                  <a:pt x="171397" y="400422"/>
                </a:lnTo>
                <a:lnTo>
                  <a:pt x="166413" y="402748"/>
                </a:lnTo>
                <a:lnTo>
                  <a:pt x="153297" y="407629"/>
                </a:lnTo>
                <a:lnTo>
                  <a:pt x="143153" y="409256"/>
                </a:lnTo>
                <a:lnTo>
                  <a:pt x="135679" y="409256"/>
                </a:lnTo>
                <a:lnTo>
                  <a:pt x="130446" y="405408"/>
                </a:lnTo>
                <a:lnTo>
                  <a:pt x="127455" y="397709"/>
                </a:lnTo>
                <a:lnTo>
                  <a:pt x="126537" y="394666"/>
                </a:lnTo>
                <a:lnTo>
                  <a:pt x="125042" y="383581"/>
                </a:lnTo>
                <a:lnTo>
                  <a:pt x="124543" y="367151"/>
                </a:lnTo>
                <a:lnTo>
                  <a:pt x="124543" y="3407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197629" y="4848323"/>
            <a:ext cx="82835" cy="440466"/>
          </a:xfrm>
          <a:custGeom>
            <a:avLst/>
            <a:gdLst/>
            <a:ahLst/>
            <a:cxnLst/>
            <a:rect l="l" t="t" r="r" b="b"/>
            <a:pathLst>
              <a:path w="91118" h="499195">
                <a:moveTo>
                  <a:pt x="0" y="274557"/>
                </a:moveTo>
                <a:lnTo>
                  <a:pt x="0" y="499195"/>
                </a:lnTo>
                <a:lnTo>
                  <a:pt x="91118" y="499195"/>
                </a:lnTo>
                <a:lnTo>
                  <a:pt x="91118" y="0"/>
                </a:lnTo>
                <a:lnTo>
                  <a:pt x="0" y="0"/>
                </a:lnTo>
                <a:lnTo>
                  <a:pt x="0" y="27455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9838520" y="5181134"/>
            <a:ext cx="82832" cy="107656"/>
          </a:xfrm>
          <a:custGeom>
            <a:avLst/>
            <a:gdLst/>
            <a:ahLst/>
            <a:cxnLst/>
            <a:rect l="l" t="t" r="r" b="b"/>
            <a:pathLst>
              <a:path w="91115" h="122010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50800" y="0"/>
                </a:lnTo>
                <a:lnTo>
                  <a:pt x="63500" y="0"/>
                </a:lnTo>
                <a:lnTo>
                  <a:pt x="76200" y="0"/>
                </a:lnTo>
                <a:lnTo>
                  <a:pt x="88900" y="0"/>
                </a:lnTo>
                <a:lnTo>
                  <a:pt x="91115" y="0"/>
                </a:lnTo>
                <a:lnTo>
                  <a:pt x="91115" y="12700"/>
                </a:lnTo>
                <a:lnTo>
                  <a:pt x="91115" y="25400"/>
                </a:lnTo>
                <a:lnTo>
                  <a:pt x="91115" y="38100"/>
                </a:lnTo>
                <a:lnTo>
                  <a:pt x="91115" y="50800"/>
                </a:lnTo>
                <a:lnTo>
                  <a:pt x="91115" y="63500"/>
                </a:lnTo>
                <a:lnTo>
                  <a:pt x="91115" y="76200"/>
                </a:lnTo>
                <a:lnTo>
                  <a:pt x="91115" y="88900"/>
                </a:lnTo>
                <a:lnTo>
                  <a:pt x="91115" y="101600"/>
                </a:lnTo>
                <a:lnTo>
                  <a:pt x="91115" y="114300"/>
                </a:lnTo>
                <a:lnTo>
                  <a:pt x="91115" y="122010"/>
                </a:lnTo>
                <a:lnTo>
                  <a:pt x="78416" y="122010"/>
                </a:lnTo>
                <a:lnTo>
                  <a:pt x="65716" y="122010"/>
                </a:lnTo>
                <a:lnTo>
                  <a:pt x="53015" y="122010"/>
                </a:lnTo>
                <a:lnTo>
                  <a:pt x="40315" y="122010"/>
                </a:lnTo>
                <a:lnTo>
                  <a:pt x="27615" y="122010"/>
                </a:lnTo>
                <a:lnTo>
                  <a:pt x="14915" y="122010"/>
                </a:lnTo>
                <a:lnTo>
                  <a:pt x="2215" y="122010"/>
                </a:lnTo>
                <a:lnTo>
                  <a:pt x="0" y="122010"/>
                </a:lnTo>
                <a:lnTo>
                  <a:pt x="0" y="109310"/>
                </a:lnTo>
                <a:lnTo>
                  <a:pt x="0" y="96610"/>
                </a:lnTo>
                <a:lnTo>
                  <a:pt x="0" y="83910"/>
                </a:lnTo>
                <a:lnTo>
                  <a:pt x="0" y="71210"/>
                </a:lnTo>
                <a:lnTo>
                  <a:pt x="0" y="58510"/>
                </a:lnTo>
                <a:lnTo>
                  <a:pt x="0" y="45810"/>
                </a:lnTo>
                <a:lnTo>
                  <a:pt x="0" y="33110"/>
                </a:lnTo>
                <a:lnTo>
                  <a:pt x="0" y="20410"/>
                </a:lnTo>
                <a:lnTo>
                  <a:pt x="0" y="7710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278951" y="5167600"/>
            <a:ext cx="88246" cy="244840"/>
          </a:xfrm>
          <a:custGeom>
            <a:avLst/>
            <a:gdLst/>
            <a:ahLst/>
            <a:cxnLst/>
            <a:rect l="l" t="t" r="r" b="b"/>
            <a:pathLst>
              <a:path w="97071" h="277485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7071" y="0"/>
                </a:lnTo>
                <a:lnTo>
                  <a:pt x="97071" y="12699"/>
                </a:lnTo>
                <a:lnTo>
                  <a:pt x="97071" y="25399"/>
                </a:lnTo>
                <a:lnTo>
                  <a:pt x="97071" y="38099"/>
                </a:lnTo>
                <a:lnTo>
                  <a:pt x="97071" y="50799"/>
                </a:lnTo>
                <a:lnTo>
                  <a:pt x="97071" y="113916"/>
                </a:lnTo>
                <a:lnTo>
                  <a:pt x="96797" y="129351"/>
                </a:lnTo>
                <a:lnTo>
                  <a:pt x="95978" y="143944"/>
                </a:lnTo>
                <a:lnTo>
                  <a:pt x="94612" y="157694"/>
                </a:lnTo>
                <a:lnTo>
                  <a:pt x="92700" y="170602"/>
                </a:lnTo>
                <a:lnTo>
                  <a:pt x="90242" y="182667"/>
                </a:lnTo>
                <a:lnTo>
                  <a:pt x="87237" y="193889"/>
                </a:lnTo>
                <a:lnTo>
                  <a:pt x="83686" y="204269"/>
                </a:lnTo>
                <a:lnTo>
                  <a:pt x="79872" y="213212"/>
                </a:lnTo>
                <a:lnTo>
                  <a:pt x="74337" y="223645"/>
                </a:lnTo>
                <a:lnTo>
                  <a:pt x="67766" y="233716"/>
                </a:lnTo>
                <a:lnTo>
                  <a:pt x="60159" y="243425"/>
                </a:lnTo>
                <a:lnTo>
                  <a:pt x="51516" y="252773"/>
                </a:lnTo>
                <a:lnTo>
                  <a:pt x="41837" y="261759"/>
                </a:lnTo>
                <a:lnTo>
                  <a:pt x="31122" y="270384"/>
                </a:lnTo>
                <a:lnTo>
                  <a:pt x="21120" y="277485"/>
                </a:lnTo>
                <a:lnTo>
                  <a:pt x="16936" y="265494"/>
                </a:lnTo>
                <a:lnTo>
                  <a:pt x="12752" y="253503"/>
                </a:lnTo>
                <a:lnTo>
                  <a:pt x="8569" y="241512"/>
                </a:lnTo>
                <a:lnTo>
                  <a:pt x="4386" y="229521"/>
                </a:lnTo>
                <a:lnTo>
                  <a:pt x="202" y="217530"/>
                </a:lnTo>
                <a:lnTo>
                  <a:pt x="0" y="216949"/>
                </a:lnTo>
                <a:lnTo>
                  <a:pt x="11858" y="207801"/>
                </a:lnTo>
                <a:lnTo>
                  <a:pt x="21713" y="198674"/>
                </a:lnTo>
                <a:lnTo>
                  <a:pt x="29564" y="189568"/>
                </a:lnTo>
                <a:lnTo>
                  <a:pt x="35411" y="180483"/>
                </a:lnTo>
                <a:lnTo>
                  <a:pt x="40300" y="169421"/>
                </a:lnTo>
                <a:lnTo>
                  <a:pt x="43732" y="157371"/>
                </a:lnTo>
                <a:lnTo>
                  <a:pt x="45762" y="144232"/>
                </a:lnTo>
                <a:lnTo>
                  <a:pt x="46246" y="137348"/>
                </a:lnTo>
                <a:lnTo>
                  <a:pt x="33546" y="137348"/>
                </a:lnTo>
                <a:lnTo>
                  <a:pt x="20846" y="137348"/>
                </a:lnTo>
                <a:lnTo>
                  <a:pt x="8146" y="137348"/>
                </a:lnTo>
                <a:lnTo>
                  <a:pt x="0" y="137348"/>
                </a:lnTo>
                <a:lnTo>
                  <a:pt x="0" y="124648"/>
                </a:lnTo>
                <a:lnTo>
                  <a:pt x="0" y="111948"/>
                </a:lnTo>
                <a:lnTo>
                  <a:pt x="0" y="99248"/>
                </a:lnTo>
                <a:lnTo>
                  <a:pt x="0" y="86548"/>
                </a:lnTo>
                <a:lnTo>
                  <a:pt x="0" y="73848"/>
                </a:lnTo>
                <a:lnTo>
                  <a:pt x="0" y="61148"/>
                </a:lnTo>
                <a:lnTo>
                  <a:pt x="0" y="48448"/>
                </a:lnTo>
                <a:lnTo>
                  <a:pt x="0" y="35748"/>
                </a:lnTo>
                <a:lnTo>
                  <a:pt x="0" y="23048"/>
                </a:lnTo>
                <a:lnTo>
                  <a:pt x="0" y="10348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66763" y="5167600"/>
            <a:ext cx="88246" cy="244840"/>
          </a:xfrm>
          <a:custGeom>
            <a:avLst/>
            <a:gdLst/>
            <a:ahLst/>
            <a:cxnLst/>
            <a:rect l="l" t="t" r="r" b="b"/>
            <a:pathLst>
              <a:path w="97071" h="277485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7071" y="0"/>
                </a:lnTo>
                <a:lnTo>
                  <a:pt x="97071" y="12699"/>
                </a:lnTo>
                <a:lnTo>
                  <a:pt x="97071" y="25399"/>
                </a:lnTo>
                <a:lnTo>
                  <a:pt x="97071" y="38099"/>
                </a:lnTo>
                <a:lnTo>
                  <a:pt x="97071" y="50799"/>
                </a:lnTo>
                <a:lnTo>
                  <a:pt x="97071" y="63499"/>
                </a:lnTo>
                <a:lnTo>
                  <a:pt x="97071" y="76199"/>
                </a:lnTo>
                <a:lnTo>
                  <a:pt x="97071" y="88900"/>
                </a:lnTo>
                <a:lnTo>
                  <a:pt x="97071" y="101600"/>
                </a:lnTo>
                <a:lnTo>
                  <a:pt x="97071" y="113916"/>
                </a:lnTo>
                <a:lnTo>
                  <a:pt x="96797" y="129351"/>
                </a:lnTo>
                <a:lnTo>
                  <a:pt x="95978" y="143944"/>
                </a:lnTo>
                <a:lnTo>
                  <a:pt x="94612" y="157694"/>
                </a:lnTo>
                <a:lnTo>
                  <a:pt x="92700" y="170602"/>
                </a:lnTo>
                <a:lnTo>
                  <a:pt x="90242" y="182667"/>
                </a:lnTo>
                <a:lnTo>
                  <a:pt x="87237" y="193889"/>
                </a:lnTo>
                <a:lnTo>
                  <a:pt x="83686" y="204269"/>
                </a:lnTo>
                <a:lnTo>
                  <a:pt x="79872" y="213212"/>
                </a:lnTo>
                <a:lnTo>
                  <a:pt x="74337" y="223645"/>
                </a:lnTo>
                <a:lnTo>
                  <a:pt x="67766" y="233716"/>
                </a:lnTo>
                <a:lnTo>
                  <a:pt x="60159" y="243425"/>
                </a:lnTo>
                <a:lnTo>
                  <a:pt x="51516" y="252773"/>
                </a:lnTo>
                <a:lnTo>
                  <a:pt x="41837" y="261759"/>
                </a:lnTo>
                <a:lnTo>
                  <a:pt x="31122" y="270384"/>
                </a:lnTo>
                <a:lnTo>
                  <a:pt x="21119" y="277485"/>
                </a:lnTo>
                <a:lnTo>
                  <a:pt x="16936" y="265494"/>
                </a:lnTo>
                <a:lnTo>
                  <a:pt x="12752" y="253503"/>
                </a:lnTo>
                <a:lnTo>
                  <a:pt x="8569" y="241512"/>
                </a:lnTo>
                <a:lnTo>
                  <a:pt x="4385" y="229521"/>
                </a:lnTo>
                <a:lnTo>
                  <a:pt x="202" y="217529"/>
                </a:lnTo>
                <a:lnTo>
                  <a:pt x="0" y="216949"/>
                </a:lnTo>
                <a:lnTo>
                  <a:pt x="11858" y="207801"/>
                </a:lnTo>
                <a:lnTo>
                  <a:pt x="21713" y="198674"/>
                </a:lnTo>
                <a:lnTo>
                  <a:pt x="29564" y="189568"/>
                </a:lnTo>
                <a:lnTo>
                  <a:pt x="35411" y="180483"/>
                </a:lnTo>
                <a:lnTo>
                  <a:pt x="40300" y="169421"/>
                </a:lnTo>
                <a:lnTo>
                  <a:pt x="43732" y="157371"/>
                </a:lnTo>
                <a:lnTo>
                  <a:pt x="45762" y="144232"/>
                </a:lnTo>
                <a:lnTo>
                  <a:pt x="46246" y="137348"/>
                </a:lnTo>
                <a:lnTo>
                  <a:pt x="33546" y="137348"/>
                </a:lnTo>
                <a:lnTo>
                  <a:pt x="20846" y="137348"/>
                </a:lnTo>
                <a:lnTo>
                  <a:pt x="8146" y="137348"/>
                </a:lnTo>
                <a:lnTo>
                  <a:pt x="0" y="137348"/>
                </a:lnTo>
                <a:lnTo>
                  <a:pt x="0" y="124648"/>
                </a:lnTo>
                <a:lnTo>
                  <a:pt x="0" y="111948"/>
                </a:lnTo>
                <a:lnTo>
                  <a:pt x="0" y="99248"/>
                </a:lnTo>
                <a:lnTo>
                  <a:pt x="0" y="86548"/>
                </a:lnTo>
                <a:lnTo>
                  <a:pt x="0" y="73848"/>
                </a:lnTo>
                <a:lnTo>
                  <a:pt x="0" y="61148"/>
                </a:lnTo>
                <a:lnTo>
                  <a:pt x="0" y="48448"/>
                </a:lnTo>
                <a:lnTo>
                  <a:pt x="0" y="35748"/>
                </a:lnTo>
                <a:lnTo>
                  <a:pt x="0" y="23048"/>
                </a:lnTo>
                <a:lnTo>
                  <a:pt x="0" y="10348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9440579" y="5136843"/>
            <a:ext cx="74508" cy="91661"/>
          </a:xfrm>
          <a:custGeom>
            <a:avLst/>
            <a:gdLst/>
            <a:ahLst/>
            <a:cxnLst/>
            <a:rect l="l" t="t" r="r" b="b"/>
            <a:pathLst>
              <a:path w="81959" h="103883">
                <a:moveTo>
                  <a:pt x="81959" y="0"/>
                </a:moveTo>
                <a:lnTo>
                  <a:pt x="70770" y="5855"/>
                </a:lnTo>
                <a:lnTo>
                  <a:pt x="59311" y="11296"/>
                </a:lnTo>
                <a:lnTo>
                  <a:pt x="47580" y="16324"/>
                </a:lnTo>
                <a:lnTo>
                  <a:pt x="42768" y="18235"/>
                </a:lnTo>
                <a:lnTo>
                  <a:pt x="27733" y="25123"/>
                </a:lnTo>
                <a:lnTo>
                  <a:pt x="16484" y="31947"/>
                </a:lnTo>
                <a:lnTo>
                  <a:pt x="9023" y="38705"/>
                </a:lnTo>
                <a:lnTo>
                  <a:pt x="2119" y="52000"/>
                </a:lnTo>
                <a:lnTo>
                  <a:pt x="23" y="64789"/>
                </a:lnTo>
                <a:lnTo>
                  <a:pt x="0" y="66386"/>
                </a:lnTo>
                <a:lnTo>
                  <a:pt x="1539" y="80116"/>
                </a:lnTo>
                <a:lnTo>
                  <a:pt x="6157" y="91372"/>
                </a:lnTo>
                <a:lnTo>
                  <a:pt x="12502" y="100385"/>
                </a:lnTo>
                <a:lnTo>
                  <a:pt x="19854" y="103882"/>
                </a:lnTo>
                <a:lnTo>
                  <a:pt x="29560" y="103883"/>
                </a:lnTo>
                <a:lnTo>
                  <a:pt x="41865" y="101916"/>
                </a:lnTo>
                <a:lnTo>
                  <a:pt x="53434" y="96018"/>
                </a:lnTo>
                <a:lnTo>
                  <a:pt x="57885" y="92531"/>
                </a:lnTo>
                <a:lnTo>
                  <a:pt x="66758" y="83163"/>
                </a:lnTo>
                <a:lnTo>
                  <a:pt x="73423" y="72347"/>
                </a:lnTo>
                <a:lnTo>
                  <a:pt x="76472" y="64839"/>
                </a:lnTo>
                <a:lnTo>
                  <a:pt x="79243" y="54289"/>
                </a:lnTo>
                <a:lnTo>
                  <a:pt x="81050" y="42015"/>
                </a:lnTo>
                <a:lnTo>
                  <a:pt x="81892" y="28017"/>
                </a:lnTo>
                <a:lnTo>
                  <a:pt x="81959" y="22353"/>
                </a:lnTo>
                <a:lnTo>
                  <a:pt x="81959" y="14902"/>
                </a:lnTo>
                <a:lnTo>
                  <a:pt x="81959" y="7451"/>
                </a:lnTo>
                <a:lnTo>
                  <a:pt x="81959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5306456" y="5136843"/>
            <a:ext cx="74509" cy="91661"/>
          </a:xfrm>
          <a:custGeom>
            <a:avLst/>
            <a:gdLst/>
            <a:ahLst/>
            <a:cxnLst/>
            <a:rect l="l" t="t" r="r" b="b"/>
            <a:pathLst>
              <a:path w="81960" h="103883">
                <a:moveTo>
                  <a:pt x="81960" y="0"/>
                </a:moveTo>
                <a:lnTo>
                  <a:pt x="70773" y="5854"/>
                </a:lnTo>
                <a:lnTo>
                  <a:pt x="59313" y="11296"/>
                </a:lnTo>
                <a:lnTo>
                  <a:pt x="47581" y="16323"/>
                </a:lnTo>
                <a:lnTo>
                  <a:pt x="42768" y="18235"/>
                </a:lnTo>
                <a:lnTo>
                  <a:pt x="27734" y="25124"/>
                </a:lnTo>
                <a:lnTo>
                  <a:pt x="16485" y="31947"/>
                </a:lnTo>
                <a:lnTo>
                  <a:pt x="9024" y="38706"/>
                </a:lnTo>
                <a:lnTo>
                  <a:pt x="2120" y="51999"/>
                </a:lnTo>
                <a:lnTo>
                  <a:pt x="23" y="64789"/>
                </a:lnTo>
                <a:lnTo>
                  <a:pt x="0" y="66386"/>
                </a:lnTo>
                <a:lnTo>
                  <a:pt x="1540" y="80115"/>
                </a:lnTo>
                <a:lnTo>
                  <a:pt x="6160" y="91371"/>
                </a:lnTo>
                <a:lnTo>
                  <a:pt x="12502" y="100385"/>
                </a:lnTo>
                <a:lnTo>
                  <a:pt x="19855" y="103882"/>
                </a:lnTo>
                <a:lnTo>
                  <a:pt x="29561" y="103883"/>
                </a:lnTo>
                <a:lnTo>
                  <a:pt x="41866" y="101916"/>
                </a:lnTo>
                <a:lnTo>
                  <a:pt x="53435" y="96017"/>
                </a:lnTo>
                <a:lnTo>
                  <a:pt x="57886" y="92531"/>
                </a:lnTo>
                <a:lnTo>
                  <a:pt x="66759" y="83163"/>
                </a:lnTo>
                <a:lnTo>
                  <a:pt x="73424" y="72347"/>
                </a:lnTo>
                <a:lnTo>
                  <a:pt x="76473" y="64839"/>
                </a:lnTo>
                <a:lnTo>
                  <a:pt x="79244" y="54289"/>
                </a:lnTo>
                <a:lnTo>
                  <a:pt x="81051" y="42015"/>
                </a:lnTo>
                <a:lnTo>
                  <a:pt x="81893" y="28018"/>
                </a:lnTo>
                <a:lnTo>
                  <a:pt x="81960" y="22353"/>
                </a:lnTo>
                <a:lnTo>
                  <a:pt x="81960" y="14902"/>
                </a:lnTo>
                <a:lnTo>
                  <a:pt x="81960" y="7451"/>
                </a:lnTo>
                <a:lnTo>
                  <a:pt x="8196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78827" y="5104853"/>
            <a:ext cx="90327" cy="89201"/>
          </a:xfrm>
          <a:custGeom>
            <a:avLst/>
            <a:gdLst/>
            <a:ahLst/>
            <a:cxnLst/>
            <a:rect l="l" t="t" r="r" b="b"/>
            <a:pathLst>
              <a:path w="99360" h="101094">
                <a:moveTo>
                  <a:pt x="0" y="0"/>
                </a:moveTo>
                <a:lnTo>
                  <a:pt x="0" y="0"/>
                </a:lnTo>
                <a:lnTo>
                  <a:pt x="0" y="101094"/>
                </a:lnTo>
                <a:lnTo>
                  <a:pt x="12699" y="101094"/>
                </a:lnTo>
                <a:lnTo>
                  <a:pt x="25399" y="101094"/>
                </a:lnTo>
                <a:lnTo>
                  <a:pt x="38100" y="101094"/>
                </a:lnTo>
                <a:lnTo>
                  <a:pt x="50800" y="101094"/>
                </a:lnTo>
                <a:lnTo>
                  <a:pt x="51697" y="101094"/>
                </a:lnTo>
                <a:lnTo>
                  <a:pt x="66925" y="99636"/>
                </a:lnTo>
                <a:lnTo>
                  <a:pt x="78966" y="95262"/>
                </a:lnTo>
                <a:lnTo>
                  <a:pt x="87820" y="87973"/>
                </a:lnTo>
                <a:lnTo>
                  <a:pt x="94421" y="76870"/>
                </a:lnTo>
                <a:lnTo>
                  <a:pt x="97998" y="64757"/>
                </a:lnTo>
                <a:lnTo>
                  <a:pt x="99348" y="50631"/>
                </a:lnTo>
                <a:lnTo>
                  <a:pt x="99360" y="49010"/>
                </a:lnTo>
                <a:lnTo>
                  <a:pt x="98116" y="34888"/>
                </a:lnTo>
                <a:lnTo>
                  <a:pt x="94383" y="22798"/>
                </a:lnTo>
                <a:lnTo>
                  <a:pt x="88729" y="13442"/>
                </a:lnTo>
                <a:lnTo>
                  <a:pt x="80267" y="6204"/>
                </a:lnTo>
                <a:lnTo>
                  <a:pt x="68516" y="1730"/>
                </a:lnTo>
                <a:lnTo>
                  <a:pt x="53477" y="19"/>
                </a:lnTo>
                <a:lnTo>
                  <a:pt x="38768" y="0"/>
                </a:lnTo>
                <a:lnTo>
                  <a:pt x="26068" y="0"/>
                </a:lnTo>
                <a:lnTo>
                  <a:pt x="13368" y="0"/>
                </a:ln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968023" y="5053179"/>
            <a:ext cx="71791" cy="153179"/>
          </a:xfrm>
          <a:custGeom>
            <a:avLst/>
            <a:gdLst/>
            <a:ahLst/>
            <a:cxnLst/>
            <a:rect l="l" t="t" r="r" b="b"/>
            <a:pathLst>
              <a:path w="78970" h="173603">
                <a:moveTo>
                  <a:pt x="37249" y="0"/>
                </a:moveTo>
                <a:lnTo>
                  <a:pt x="25926" y="2926"/>
                </a:lnTo>
                <a:lnTo>
                  <a:pt x="16093" y="11708"/>
                </a:lnTo>
                <a:lnTo>
                  <a:pt x="10706" y="20164"/>
                </a:lnTo>
                <a:lnTo>
                  <a:pt x="7103" y="28580"/>
                </a:lnTo>
                <a:lnTo>
                  <a:pt x="4237" y="38875"/>
                </a:lnTo>
                <a:lnTo>
                  <a:pt x="2108" y="51049"/>
                </a:lnTo>
                <a:lnTo>
                  <a:pt x="714" y="65101"/>
                </a:lnTo>
                <a:lnTo>
                  <a:pt x="57" y="81033"/>
                </a:lnTo>
                <a:lnTo>
                  <a:pt x="0" y="87825"/>
                </a:lnTo>
                <a:lnTo>
                  <a:pt x="408" y="104035"/>
                </a:lnTo>
                <a:lnTo>
                  <a:pt x="1633" y="118488"/>
                </a:lnTo>
                <a:lnTo>
                  <a:pt x="3675" y="131185"/>
                </a:lnTo>
                <a:lnTo>
                  <a:pt x="6535" y="142124"/>
                </a:lnTo>
                <a:lnTo>
                  <a:pt x="10212" y="151306"/>
                </a:lnTo>
                <a:lnTo>
                  <a:pt x="19947" y="165413"/>
                </a:lnTo>
                <a:lnTo>
                  <a:pt x="30292" y="172219"/>
                </a:lnTo>
                <a:lnTo>
                  <a:pt x="38367" y="173603"/>
                </a:lnTo>
                <a:lnTo>
                  <a:pt x="50008" y="170967"/>
                </a:lnTo>
                <a:lnTo>
                  <a:pt x="60183" y="163060"/>
                </a:lnTo>
                <a:lnTo>
                  <a:pt x="67370" y="152757"/>
                </a:lnTo>
                <a:lnTo>
                  <a:pt x="71247" y="144191"/>
                </a:lnTo>
                <a:lnTo>
                  <a:pt x="74338" y="133840"/>
                </a:lnTo>
                <a:lnTo>
                  <a:pt x="76644" y="121706"/>
                </a:lnTo>
                <a:lnTo>
                  <a:pt x="78164" y="107789"/>
                </a:lnTo>
                <a:lnTo>
                  <a:pt x="78897" y="92088"/>
                </a:lnTo>
                <a:lnTo>
                  <a:pt x="78970" y="84753"/>
                </a:lnTo>
                <a:lnTo>
                  <a:pt x="78516" y="68848"/>
                </a:lnTo>
                <a:lnTo>
                  <a:pt x="77154" y="54609"/>
                </a:lnTo>
                <a:lnTo>
                  <a:pt x="74884" y="42035"/>
                </a:lnTo>
                <a:lnTo>
                  <a:pt x="71707" y="31127"/>
                </a:lnTo>
                <a:lnTo>
                  <a:pt x="67623" y="21885"/>
                </a:lnTo>
                <a:lnTo>
                  <a:pt x="58174" y="8948"/>
                </a:lnTo>
                <a:lnTo>
                  <a:pt x="47693" y="1955"/>
                </a:lnTo>
                <a:lnTo>
                  <a:pt x="37249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686316" y="5053179"/>
            <a:ext cx="71791" cy="153179"/>
          </a:xfrm>
          <a:custGeom>
            <a:avLst/>
            <a:gdLst/>
            <a:ahLst/>
            <a:cxnLst/>
            <a:rect l="l" t="t" r="r" b="b"/>
            <a:pathLst>
              <a:path w="78970" h="173603">
                <a:moveTo>
                  <a:pt x="37253" y="0"/>
                </a:moveTo>
                <a:lnTo>
                  <a:pt x="25928" y="2926"/>
                </a:lnTo>
                <a:lnTo>
                  <a:pt x="16095" y="11705"/>
                </a:lnTo>
                <a:lnTo>
                  <a:pt x="10706" y="20164"/>
                </a:lnTo>
                <a:lnTo>
                  <a:pt x="7105" y="28580"/>
                </a:lnTo>
                <a:lnTo>
                  <a:pt x="4239" y="38875"/>
                </a:lnTo>
                <a:lnTo>
                  <a:pt x="2109" y="51049"/>
                </a:lnTo>
                <a:lnTo>
                  <a:pt x="715" y="65101"/>
                </a:lnTo>
                <a:lnTo>
                  <a:pt x="57" y="81033"/>
                </a:lnTo>
                <a:lnTo>
                  <a:pt x="0" y="87825"/>
                </a:lnTo>
                <a:lnTo>
                  <a:pt x="408" y="104035"/>
                </a:lnTo>
                <a:lnTo>
                  <a:pt x="1634" y="118488"/>
                </a:lnTo>
                <a:lnTo>
                  <a:pt x="3677" y="131185"/>
                </a:lnTo>
                <a:lnTo>
                  <a:pt x="6536" y="142124"/>
                </a:lnTo>
                <a:lnTo>
                  <a:pt x="10213" y="151306"/>
                </a:lnTo>
                <a:lnTo>
                  <a:pt x="19948" y="165413"/>
                </a:lnTo>
                <a:lnTo>
                  <a:pt x="30293" y="172219"/>
                </a:lnTo>
                <a:lnTo>
                  <a:pt x="38367" y="173603"/>
                </a:lnTo>
                <a:lnTo>
                  <a:pt x="50008" y="170967"/>
                </a:lnTo>
                <a:lnTo>
                  <a:pt x="60183" y="163060"/>
                </a:lnTo>
                <a:lnTo>
                  <a:pt x="67370" y="152757"/>
                </a:lnTo>
                <a:lnTo>
                  <a:pt x="71248" y="144191"/>
                </a:lnTo>
                <a:lnTo>
                  <a:pt x="74340" y="133840"/>
                </a:lnTo>
                <a:lnTo>
                  <a:pt x="76646" y="121706"/>
                </a:lnTo>
                <a:lnTo>
                  <a:pt x="78164" y="107789"/>
                </a:lnTo>
                <a:lnTo>
                  <a:pt x="78897" y="92088"/>
                </a:lnTo>
                <a:lnTo>
                  <a:pt x="78970" y="84753"/>
                </a:lnTo>
                <a:lnTo>
                  <a:pt x="78517" y="68848"/>
                </a:lnTo>
                <a:lnTo>
                  <a:pt x="77155" y="54609"/>
                </a:lnTo>
                <a:lnTo>
                  <a:pt x="74887" y="42035"/>
                </a:lnTo>
                <a:lnTo>
                  <a:pt x="71710" y="31127"/>
                </a:lnTo>
                <a:lnTo>
                  <a:pt x="67627" y="21885"/>
                </a:lnTo>
                <a:lnTo>
                  <a:pt x="58177" y="8948"/>
                </a:lnTo>
                <a:lnTo>
                  <a:pt x="47696" y="1955"/>
                </a:lnTo>
                <a:lnTo>
                  <a:pt x="37253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25971" y="5034723"/>
            <a:ext cx="81801" cy="66439"/>
          </a:xfrm>
          <a:custGeom>
            <a:avLst/>
            <a:gdLst/>
            <a:ahLst/>
            <a:cxnLst/>
            <a:rect l="l" t="t" r="r" b="b"/>
            <a:pathLst>
              <a:path w="89981" h="75297">
                <a:moveTo>
                  <a:pt x="45329" y="0"/>
                </a:moveTo>
                <a:lnTo>
                  <a:pt x="33399" y="2231"/>
                </a:lnTo>
                <a:lnTo>
                  <a:pt x="22952" y="8927"/>
                </a:lnTo>
                <a:lnTo>
                  <a:pt x="13989" y="20086"/>
                </a:lnTo>
                <a:lnTo>
                  <a:pt x="10544" y="26351"/>
                </a:lnTo>
                <a:lnTo>
                  <a:pt x="6724" y="35721"/>
                </a:lnTo>
                <a:lnTo>
                  <a:pt x="3682" y="47160"/>
                </a:lnTo>
                <a:lnTo>
                  <a:pt x="1419" y="60670"/>
                </a:lnTo>
                <a:lnTo>
                  <a:pt x="0" y="75297"/>
                </a:lnTo>
                <a:lnTo>
                  <a:pt x="12699" y="75297"/>
                </a:lnTo>
                <a:lnTo>
                  <a:pt x="25398" y="75297"/>
                </a:lnTo>
                <a:lnTo>
                  <a:pt x="38098" y="75297"/>
                </a:lnTo>
                <a:lnTo>
                  <a:pt x="50798" y="75297"/>
                </a:lnTo>
                <a:lnTo>
                  <a:pt x="63498" y="75297"/>
                </a:lnTo>
                <a:lnTo>
                  <a:pt x="76199" y="75297"/>
                </a:lnTo>
                <a:lnTo>
                  <a:pt x="88899" y="75297"/>
                </a:lnTo>
                <a:lnTo>
                  <a:pt x="88429" y="59120"/>
                </a:lnTo>
                <a:lnTo>
                  <a:pt x="86072" y="45027"/>
                </a:lnTo>
                <a:lnTo>
                  <a:pt x="82910" y="33018"/>
                </a:lnTo>
                <a:lnTo>
                  <a:pt x="78942" y="23094"/>
                </a:lnTo>
                <a:lnTo>
                  <a:pt x="75733" y="17457"/>
                </a:lnTo>
                <a:lnTo>
                  <a:pt x="66402" y="7100"/>
                </a:lnTo>
                <a:lnTo>
                  <a:pt x="55159" y="1325"/>
                </a:lnTo>
                <a:lnTo>
                  <a:pt x="45329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47111" y="5034723"/>
            <a:ext cx="81801" cy="66439"/>
          </a:xfrm>
          <a:custGeom>
            <a:avLst/>
            <a:gdLst/>
            <a:ahLst/>
            <a:cxnLst/>
            <a:rect l="l" t="t" r="r" b="b"/>
            <a:pathLst>
              <a:path w="89981" h="75297">
                <a:moveTo>
                  <a:pt x="45333" y="0"/>
                </a:moveTo>
                <a:lnTo>
                  <a:pt x="33403" y="2231"/>
                </a:lnTo>
                <a:lnTo>
                  <a:pt x="22956" y="8927"/>
                </a:lnTo>
                <a:lnTo>
                  <a:pt x="13993" y="20086"/>
                </a:lnTo>
                <a:lnTo>
                  <a:pt x="10548" y="26351"/>
                </a:lnTo>
                <a:lnTo>
                  <a:pt x="6726" y="35720"/>
                </a:lnTo>
                <a:lnTo>
                  <a:pt x="3684" y="47160"/>
                </a:lnTo>
                <a:lnTo>
                  <a:pt x="1421" y="60669"/>
                </a:lnTo>
                <a:lnTo>
                  <a:pt x="0" y="75297"/>
                </a:lnTo>
                <a:lnTo>
                  <a:pt x="12700" y="75297"/>
                </a:lnTo>
                <a:lnTo>
                  <a:pt x="25401" y="75297"/>
                </a:lnTo>
                <a:lnTo>
                  <a:pt x="38101" y="75297"/>
                </a:lnTo>
                <a:lnTo>
                  <a:pt x="50801" y="75297"/>
                </a:lnTo>
                <a:lnTo>
                  <a:pt x="63501" y="75297"/>
                </a:lnTo>
                <a:lnTo>
                  <a:pt x="76200" y="75297"/>
                </a:lnTo>
                <a:lnTo>
                  <a:pt x="88900" y="75297"/>
                </a:lnTo>
                <a:lnTo>
                  <a:pt x="88431" y="59120"/>
                </a:lnTo>
                <a:lnTo>
                  <a:pt x="86075" y="45027"/>
                </a:lnTo>
                <a:lnTo>
                  <a:pt x="82913" y="33018"/>
                </a:lnTo>
                <a:lnTo>
                  <a:pt x="78944" y="23094"/>
                </a:lnTo>
                <a:lnTo>
                  <a:pt x="75733" y="17457"/>
                </a:lnTo>
                <a:lnTo>
                  <a:pt x="66404" y="7099"/>
                </a:lnTo>
                <a:lnTo>
                  <a:pt x="55160" y="1324"/>
                </a:lnTo>
                <a:lnTo>
                  <a:pt x="45333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954387" y="4969515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9" h="361847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1119" y="0"/>
                </a:lnTo>
                <a:lnTo>
                  <a:pt x="91119" y="18092"/>
                </a:lnTo>
                <a:lnTo>
                  <a:pt x="91119" y="36184"/>
                </a:lnTo>
                <a:lnTo>
                  <a:pt x="91119" y="54277"/>
                </a:lnTo>
                <a:lnTo>
                  <a:pt x="91119" y="72369"/>
                </a:lnTo>
                <a:lnTo>
                  <a:pt x="91119" y="90461"/>
                </a:lnTo>
                <a:lnTo>
                  <a:pt x="91119" y="108554"/>
                </a:lnTo>
                <a:lnTo>
                  <a:pt x="91119" y="126646"/>
                </a:lnTo>
                <a:lnTo>
                  <a:pt x="91119" y="144738"/>
                </a:lnTo>
                <a:lnTo>
                  <a:pt x="91119" y="162831"/>
                </a:lnTo>
                <a:lnTo>
                  <a:pt x="91119" y="180923"/>
                </a:lnTo>
                <a:lnTo>
                  <a:pt x="91119" y="199016"/>
                </a:lnTo>
                <a:lnTo>
                  <a:pt x="91119" y="217108"/>
                </a:lnTo>
                <a:lnTo>
                  <a:pt x="91119" y="235200"/>
                </a:lnTo>
                <a:lnTo>
                  <a:pt x="91119" y="253293"/>
                </a:lnTo>
                <a:lnTo>
                  <a:pt x="91119" y="271385"/>
                </a:lnTo>
                <a:lnTo>
                  <a:pt x="91119" y="289477"/>
                </a:lnTo>
                <a:lnTo>
                  <a:pt x="91119" y="307570"/>
                </a:lnTo>
                <a:lnTo>
                  <a:pt x="91119" y="325662"/>
                </a:lnTo>
                <a:lnTo>
                  <a:pt x="91119" y="343755"/>
                </a:lnTo>
                <a:lnTo>
                  <a:pt x="91119" y="361847"/>
                </a:lnTo>
                <a:lnTo>
                  <a:pt x="78419" y="361847"/>
                </a:lnTo>
                <a:lnTo>
                  <a:pt x="65719" y="361847"/>
                </a:lnTo>
                <a:lnTo>
                  <a:pt x="53019" y="361847"/>
                </a:lnTo>
                <a:lnTo>
                  <a:pt x="40320" y="361847"/>
                </a:lnTo>
                <a:lnTo>
                  <a:pt x="27620" y="361847"/>
                </a:lnTo>
                <a:lnTo>
                  <a:pt x="14920" y="361847"/>
                </a:lnTo>
                <a:lnTo>
                  <a:pt x="2220" y="361847"/>
                </a:lnTo>
                <a:lnTo>
                  <a:pt x="0" y="361847"/>
                </a:lnTo>
                <a:lnTo>
                  <a:pt x="0" y="343755"/>
                </a:lnTo>
                <a:lnTo>
                  <a:pt x="0" y="325662"/>
                </a:lnTo>
                <a:lnTo>
                  <a:pt x="0" y="307570"/>
                </a:lnTo>
                <a:lnTo>
                  <a:pt x="0" y="289477"/>
                </a:lnTo>
                <a:lnTo>
                  <a:pt x="0" y="271385"/>
                </a:lnTo>
                <a:lnTo>
                  <a:pt x="0" y="253293"/>
                </a:lnTo>
                <a:lnTo>
                  <a:pt x="0" y="235200"/>
                </a:lnTo>
                <a:lnTo>
                  <a:pt x="0" y="217108"/>
                </a:lnTo>
                <a:lnTo>
                  <a:pt x="0" y="199016"/>
                </a:lnTo>
                <a:lnTo>
                  <a:pt x="0" y="180923"/>
                </a:lnTo>
                <a:lnTo>
                  <a:pt x="0" y="162831"/>
                </a:lnTo>
                <a:lnTo>
                  <a:pt x="0" y="144738"/>
                </a:lnTo>
                <a:lnTo>
                  <a:pt x="0" y="126646"/>
                </a:lnTo>
                <a:lnTo>
                  <a:pt x="0" y="108554"/>
                </a:lnTo>
                <a:lnTo>
                  <a:pt x="0" y="90461"/>
                </a:lnTo>
                <a:lnTo>
                  <a:pt x="0" y="72369"/>
                </a:lnTo>
                <a:lnTo>
                  <a:pt x="0" y="54277"/>
                </a:lnTo>
                <a:lnTo>
                  <a:pt x="0" y="36184"/>
                </a:lnTo>
                <a:lnTo>
                  <a:pt x="0" y="1809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478184" y="4969515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9" h="361847">
                <a:moveTo>
                  <a:pt x="0" y="0"/>
                </a:moveTo>
                <a:lnTo>
                  <a:pt x="12699" y="0"/>
                </a:lnTo>
                <a:lnTo>
                  <a:pt x="25398" y="0"/>
                </a:lnTo>
                <a:lnTo>
                  <a:pt x="38098" y="0"/>
                </a:lnTo>
                <a:lnTo>
                  <a:pt x="50798" y="0"/>
                </a:lnTo>
                <a:lnTo>
                  <a:pt x="63498" y="0"/>
                </a:lnTo>
                <a:lnTo>
                  <a:pt x="76199" y="0"/>
                </a:lnTo>
                <a:lnTo>
                  <a:pt x="88899" y="0"/>
                </a:lnTo>
                <a:lnTo>
                  <a:pt x="91119" y="0"/>
                </a:lnTo>
                <a:lnTo>
                  <a:pt x="91119" y="18092"/>
                </a:lnTo>
                <a:lnTo>
                  <a:pt x="91119" y="36184"/>
                </a:lnTo>
                <a:lnTo>
                  <a:pt x="91119" y="54277"/>
                </a:lnTo>
                <a:lnTo>
                  <a:pt x="91119" y="72369"/>
                </a:lnTo>
                <a:lnTo>
                  <a:pt x="91119" y="90461"/>
                </a:lnTo>
                <a:lnTo>
                  <a:pt x="91119" y="108554"/>
                </a:lnTo>
                <a:lnTo>
                  <a:pt x="91119" y="126646"/>
                </a:lnTo>
                <a:lnTo>
                  <a:pt x="91119" y="144738"/>
                </a:lnTo>
                <a:lnTo>
                  <a:pt x="91119" y="162831"/>
                </a:lnTo>
                <a:lnTo>
                  <a:pt x="91119" y="180923"/>
                </a:lnTo>
                <a:lnTo>
                  <a:pt x="91119" y="199016"/>
                </a:lnTo>
                <a:lnTo>
                  <a:pt x="91119" y="217108"/>
                </a:lnTo>
                <a:lnTo>
                  <a:pt x="91119" y="235200"/>
                </a:lnTo>
                <a:lnTo>
                  <a:pt x="91119" y="253293"/>
                </a:lnTo>
                <a:lnTo>
                  <a:pt x="91119" y="271385"/>
                </a:lnTo>
                <a:lnTo>
                  <a:pt x="91119" y="289477"/>
                </a:lnTo>
                <a:lnTo>
                  <a:pt x="91119" y="307570"/>
                </a:lnTo>
                <a:lnTo>
                  <a:pt x="91119" y="325662"/>
                </a:lnTo>
                <a:lnTo>
                  <a:pt x="91119" y="343755"/>
                </a:lnTo>
                <a:lnTo>
                  <a:pt x="91119" y="361847"/>
                </a:lnTo>
                <a:lnTo>
                  <a:pt x="78419" y="361847"/>
                </a:lnTo>
                <a:lnTo>
                  <a:pt x="65718" y="361847"/>
                </a:lnTo>
                <a:lnTo>
                  <a:pt x="53018" y="361847"/>
                </a:lnTo>
                <a:lnTo>
                  <a:pt x="40318" y="361847"/>
                </a:lnTo>
                <a:lnTo>
                  <a:pt x="27618" y="361847"/>
                </a:lnTo>
                <a:lnTo>
                  <a:pt x="14918" y="361847"/>
                </a:lnTo>
                <a:lnTo>
                  <a:pt x="2219" y="361847"/>
                </a:lnTo>
                <a:lnTo>
                  <a:pt x="0" y="361847"/>
                </a:lnTo>
                <a:lnTo>
                  <a:pt x="0" y="343755"/>
                </a:lnTo>
                <a:lnTo>
                  <a:pt x="0" y="325662"/>
                </a:lnTo>
                <a:lnTo>
                  <a:pt x="0" y="307570"/>
                </a:lnTo>
                <a:lnTo>
                  <a:pt x="0" y="289477"/>
                </a:lnTo>
                <a:lnTo>
                  <a:pt x="0" y="271385"/>
                </a:lnTo>
                <a:lnTo>
                  <a:pt x="0" y="253293"/>
                </a:lnTo>
                <a:lnTo>
                  <a:pt x="0" y="235200"/>
                </a:lnTo>
                <a:lnTo>
                  <a:pt x="0" y="217108"/>
                </a:lnTo>
                <a:lnTo>
                  <a:pt x="0" y="199016"/>
                </a:lnTo>
                <a:lnTo>
                  <a:pt x="0" y="180923"/>
                </a:lnTo>
                <a:lnTo>
                  <a:pt x="0" y="162831"/>
                </a:lnTo>
                <a:lnTo>
                  <a:pt x="0" y="144738"/>
                </a:lnTo>
                <a:lnTo>
                  <a:pt x="0" y="126646"/>
                </a:lnTo>
                <a:lnTo>
                  <a:pt x="0" y="1809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531829" y="4969515"/>
            <a:ext cx="392946" cy="319277"/>
          </a:xfrm>
          <a:custGeom>
            <a:avLst/>
            <a:gdLst/>
            <a:ahLst/>
            <a:cxnLst/>
            <a:rect l="l" t="t" r="r" b="b"/>
            <a:pathLst>
              <a:path w="432241" h="361847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7985" y="0"/>
                </a:lnTo>
                <a:lnTo>
                  <a:pt x="90093" y="12523"/>
                </a:lnTo>
                <a:lnTo>
                  <a:pt x="92202" y="25047"/>
                </a:lnTo>
                <a:lnTo>
                  <a:pt x="94310" y="37571"/>
                </a:lnTo>
                <a:lnTo>
                  <a:pt x="96419" y="50094"/>
                </a:lnTo>
                <a:lnTo>
                  <a:pt x="98527" y="62618"/>
                </a:lnTo>
                <a:lnTo>
                  <a:pt x="100636" y="75142"/>
                </a:lnTo>
                <a:lnTo>
                  <a:pt x="102744" y="87666"/>
                </a:lnTo>
                <a:lnTo>
                  <a:pt x="104853" y="100189"/>
                </a:lnTo>
                <a:lnTo>
                  <a:pt x="106961" y="112713"/>
                </a:lnTo>
                <a:lnTo>
                  <a:pt x="109069" y="125237"/>
                </a:lnTo>
                <a:lnTo>
                  <a:pt x="111178" y="137761"/>
                </a:lnTo>
                <a:lnTo>
                  <a:pt x="113286" y="150284"/>
                </a:lnTo>
                <a:lnTo>
                  <a:pt x="115395" y="162808"/>
                </a:lnTo>
                <a:lnTo>
                  <a:pt x="117503" y="175332"/>
                </a:lnTo>
                <a:lnTo>
                  <a:pt x="119612" y="187856"/>
                </a:lnTo>
                <a:lnTo>
                  <a:pt x="121720" y="200379"/>
                </a:lnTo>
                <a:lnTo>
                  <a:pt x="123829" y="212903"/>
                </a:lnTo>
                <a:lnTo>
                  <a:pt x="125938" y="225427"/>
                </a:lnTo>
                <a:lnTo>
                  <a:pt x="126232" y="227178"/>
                </a:lnTo>
                <a:lnTo>
                  <a:pt x="128884" y="214758"/>
                </a:lnTo>
                <a:lnTo>
                  <a:pt x="131536" y="202338"/>
                </a:lnTo>
                <a:lnTo>
                  <a:pt x="134188" y="189918"/>
                </a:lnTo>
                <a:lnTo>
                  <a:pt x="136840" y="177498"/>
                </a:lnTo>
                <a:lnTo>
                  <a:pt x="139492" y="165078"/>
                </a:lnTo>
                <a:lnTo>
                  <a:pt x="142144" y="152658"/>
                </a:lnTo>
                <a:lnTo>
                  <a:pt x="144796" y="140238"/>
                </a:lnTo>
                <a:lnTo>
                  <a:pt x="147448" y="127818"/>
                </a:lnTo>
                <a:lnTo>
                  <a:pt x="150100" y="115398"/>
                </a:lnTo>
                <a:lnTo>
                  <a:pt x="152752" y="102978"/>
                </a:lnTo>
                <a:lnTo>
                  <a:pt x="155404" y="90558"/>
                </a:lnTo>
                <a:lnTo>
                  <a:pt x="158055" y="78138"/>
                </a:lnTo>
                <a:lnTo>
                  <a:pt x="160707" y="65718"/>
                </a:lnTo>
                <a:lnTo>
                  <a:pt x="163359" y="53298"/>
                </a:lnTo>
                <a:lnTo>
                  <a:pt x="166011" y="40877"/>
                </a:lnTo>
                <a:lnTo>
                  <a:pt x="168663" y="28457"/>
                </a:lnTo>
                <a:lnTo>
                  <a:pt x="171315" y="16037"/>
                </a:lnTo>
                <a:lnTo>
                  <a:pt x="173967" y="3617"/>
                </a:lnTo>
                <a:lnTo>
                  <a:pt x="174739" y="0"/>
                </a:lnTo>
                <a:lnTo>
                  <a:pt x="187439" y="0"/>
                </a:lnTo>
                <a:lnTo>
                  <a:pt x="200139" y="0"/>
                </a:lnTo>
                <a:lnTo>
                  <a:pt x="212839" y="0"/>
                </a:lnTo>
                <a:lnTo>
                  <a:pt x="225539" y="0"/>
                </a:lnTo>
                <a:lnTo>
                  <a:pt x="238239" y="0"/>
                </a:lnTo>
                <a:lnTo>
                  <a:pt x="250939" y="0"/>
                </a:lnTo>
                <a:lnTo>
                  <a:pt x="256250" y="0"/>
                </a:lnTo>
                <a:lnTo>
                  <a:pt x="258988" y="12401"/>
                </a:lnTo>
                <a:lnTo>
                  <a:pt x="261725" y="24802"/>
                </a:lnTo>
                <a:lnTo>
                  <a:pt x="264463" y="37204"/>
                </a:lnTo>
                <a:lnTo>
                  <a:pt x="267201" y="49605"/>
                </a:lnTo>
                <a:lnTo>
                  <a:pt x="269939" y="62006"/>
                </a:lnTo>
                <a:lnTo>
                  <a:pt x="272677" y="74408"/>
                </a:lnTo>
                <a:lnTo>
                  <a:pt x="275415" y="86809"/>
                </a:lnTo>
                <a:lnTo>
                  <a:pt x="278153" y="99210"/>
                </a:lnTo>
                <a:lnTo>
                  <a:pt x="280890" y="111612"/>
                </a:lnTo>
                <a:lnTo>
                  <a:pt x="283628" y="124013"/>
                </a:lnTo>
                <a:lnTo>
                  <a:pt x="286366" y="136415"/>
                </a:lnTo>
                <a:lnTo>
                  <a:pt x="289104" y="148816"/>
                </a:lnTo>
                <a:lnTo>
                  <a:pt x="291842" y="161217"/>
                </a:lnTo>
                <a:lnTo>
                  <a:pt x="294580" y="173619"/>
                </a:lnTo>
                <a:lnTo>
                  <a:pt x="297318" y="186020"/>
                </a:lnTo>
                <a:lnTo>
                  <a:pt x="300056" y="198421"/>
                </a:lnTo>
                <a:lnTo>
                  <a:pt x="302793" y="210823"/>
                </a:lnTo>
                <a:lnTo>
                  <a:pt x="305531" y="223224"/>
                </a:lnTo>
                <a:lnTo>
                  <a:pt x="306467" y="227461"/>
                </a:lnTo>
                <a:lnTo>
                  <a:pt x="308578" y="214938"/>
                </a:lnTo>
                <a:lnTo>
                  <a:pt x="310689" y="202415"/>
                </a:lnTo>
                <a:lnTo>
                  <a:pt x="312801" y="189891"/>
                </a:lnTo>
                <a:lnTo>
                  <a:pt x="314912" y="177368"/>
                </a:lnTo>
                <a:lnTo>
                  <a:pt x="317023" y="164845"/>
                </a:lnTo>
                <a:lnTo>
                  <a:pt x="319134" y="152322"/>
                </a:lnTo>
                <a:lnTo>
                  <a:pt x="321246" y="139798"/>
                </a:lnTo>
                <a:lnTo>
                  <a:pt x="323357" y="127275"/>
                </a:lnTo>
                <a:lnTo>
                  <a:pt x="325468" y="114752"/>
                </a:lnTo>
                <a:lnTo>
                  <a:pt x="327579" y="102229"/>
                </a:lnTo>
                <a:lnTo>
                  <a:pt x="329691" y="89705"/>
                </a:lnTo>
                <a:lnTo>
                  <a:pt x="331802" y="77182"/>
                </a:lnTo>
                <a:lnTo>
                  <a:pt x="333913" y="64659"/>
                </a:lnTo>
                <a:lnTo>
                  <a:pt x="336025" y="52135"/>
                </a:lnTo>
                <a:lnTo>
                  <a:pt x="338136" y="39612"/>
                </a:lnTo>
                <a:lnTo>
                  <a:pt x="340247" y="27089"/>
                </a:lnTo>
                <a:lnTo>
                  <a:pt x="342358" y="14566"/>
                </a:lnTo>
                <a:lnTo>
                  <a:pt x="344470" y="2042"/>
                </a:lnTo>
                <a:lnTo>
                  <a:pt x="344814" y="0"/>
                </a:lnTo>
                <a:lnTo>
                  <a:pt x="357514" y="0"/>
                </a:lnTo>
                <a:lnTo>
                  <a:pt x="370214" y="0"/>
                </a:lnTo>
                <a:lnTo>
                  <a:pt x="382914" y="0"/>
                </a:lnTo>
                <a:lnTo>
                  <a:pt x="395614" y="0"/>
                </a:lnTo>
                <a:lnTo>
                  <a:pt x="408314" y="0"/>
                </a:lnTo>
                <a:lnTo>
                  <a:pt x="421014" y="0"/>
                </a:lnTo>
                <a:lnTo>
                  <a:pt x="432241" y="0"/>
                </a:lnTo>
                <a:lnTo>
                  <a:pt x="427872" y="18092"/>
                </a:lnTo>
                <a:lnTo>
                  <a:pt x="423502" y="36184"/>
                </a:lnTo>
                <a:lnTo>
                  <a:pt x="419133" y="54277"/>
                </a:lnTo>
                <a:lnTo>
                  <a:pt x="414763" y="72369"/>
                </a:lnTo>
                <a:lnTo>
                  <a:pt x="410394" y="90461"/>
                </a:lnTo>
                <a:lnTo>
                  <a:pt x="406024" y="108554"/>
                </a:lnTo>
                <a:lnTo>
                  <a:pt x="401655" y="126646"/>
                </a:lnTo>
                <a:lnTo>
                  <a:pt x="397285" y="144738"/>
                </a:lnTo>
                <a:lnTo>
                  <a:pt x="392915" y="162831"/>
                </a:lnTo>
                <a:lnTo>
                  <a:pt x="388546" y="180923"/>
                </a:lnTo>
                <a:lnTo>
                  <a:pt x="384176" y="199016"/>
                </a:lnTo>
                <a:lnTo>
                  <a:pt x="379807" y="217108"/>
                </a:lnTo>
                <a:lnTo>
                  <a:pt x="375437" y="235200"/>
                </a:lnTo>
                <a:lnTo>
                  <a:pt x="371068" y="253293"/>
                </a:lnTo>
                <a:lnTo>
                  <a:pt x="366698" y="271385"/>
                </a:lnTo>
                <a:lnTo>
                  <a:pt x="362328" y="289477"/>
                </a:lnTo>
                <a:lnTo>
                  <a:pt x="357959" y="307570"/>
                </a:lnTo>
                <a:lnTo>
                  <a:pt x="353589" y="325662"/>
                </a:lnTo>
                <a:lnTo>
                  <a:pt x="349220" y="343755"/>
                </a:lnTo>
                <a:lnTo>
                  <a:pt x="344850" y="361847"/>
                </a:lnTo>
                <a:lnTo>
                  <a:pt x="332150" y="361847"/>
                </a:lnTo>
                <a:lnTo>
                  <a:pt x="319450" y="361847"/>
                </a:lnTo>
                <a:lnTo>
                  <a:pt x="306750" y="361847"/>
                </a:lnTo>
                <a:lnTo>
                  <a:pt x="294050" y="361847"/>
                </a:lnTo>
                <a:lnTo>
                  <a:pt x="281350" y="361847"/>
                </a:lnTo>
                <a:lnTo>
                  <a:pt x="268650" y="361847"/>
                </a:lnTo>
                <a:lnTo>
                  <a:pt x="263948" y="361847"/>
                </a:lnTo>
                <a:lnTo>
                  <a:pt x="261210" y="349445"/>
                </a:lnTo>
                <a:lnTo>
                  <a:pt x="258473" y="337044"/>
                </a:lnTo>
                <a:lnTo>
                  <a:pt x="255736" y="324642"/>
                </a:lnTo>
                <a:lnTo>
                  <a:pt x="252999" y="312241"/>
                </a:lnTo>
                <a:lnTo>
                  <a:pt x="250261" y="299839"/>
                </a:lnTo>
                <a:lnTo>
                  <a:pt x="247524" y="287438"/>
                </a:lnTo>
                <a:lnTo>
                  <a:pt x="244787" y="275036"/>
                </a:lnTo>
                <a:lnTo>
                  <a:pt x="242049" y="262635"/>
                </a:lnTo>
                <a:lnTo>
                  <a:pt x="239312" y="250233"/>
                </a:lnTo>
                <a:lnTo>
                  <a:pt x="236575" y="237832"/>
                </a:lnTo>
                <a:lnTo>
                  <a:pt x="233838" y="225430"/>
                </a:lnTo>
                <a:lnTo>
                  <a:pt x="231100" y="213029"/>
                </a:lnTo>
                <a:lnTo>
                  <a:pt x="228363" y="200627"/>
                </a:lnTo>
                <a:lnTo>
                  <a:pt x="225626" y="188226"/>
                </a:lnTo>
                <a:lnTo>
                  <a:pt x="222889" y="175824"/>
                </a:lnTo>
                <a:lnTo>
                  <a:pt x="220151" y="163423"/>
                </a:lnTo>
                <a:lnTo>
                  <a:pt x="217414" y="151021"/>
                </a:lnTo>
                <a:lnTo>
                  <a:pt x="215892" y="144124"/>
                </a:lnTo>
                <a:lnTo>
                  <a:pt x="213240" y="156544"/>
                </a:lnTo>
                <a:lnTo>
                  <a:pt x="210588" y="168964"/>
                </a:lnTo>
                <a:lnTo>
                  <a:pt x="207936" y="181384"/>
                </a:lnTo>
                <a:lnTo>
                  <a:pt x="205284" y="193804"/>
                </a:lnTo>
                <a:lnTo>
                  <a:pt x="202632" y="206224"/>
                </a:lnTo>
                <a:lnTo>
                  <a:pt x="199980" y="218644"/>
                </a:lnTo>
                <a:lnTo>
                  <a:pt x="197328" y="231064"/>
                </a:lnTo>
                <a:lnTo>
                  <a:pt x="194676" y="243484"/>
                </a:lnTo>
                <a:lnTo>
                  <a:pt x="192024" y="255904"/>
                </a:lnTo>
                <a:lnTo>
                  <a:pt x="189372" y="268324"/>
                </a:lnTo>
                <a:lnTo>
                  <a:pt x="186720" y="280744"/>
                </a:lnTo>
                <a:lnTo>
                  <a:pt x="184068" y="293164"/>
                </a:lnTo>
                <a:lnTo>
                  <a:pt x="181415" y="305584"/>
                </a:lnTo>
                <a:lnTo>
                  <a:pt x="178764" y="318004"/>
                </a:lnTo>
                <a:lnTo>
                  <a:pt x="176112" y="330424"/>
                </a:lnTo>
                <a:lnTo>
                  <a:pt x="173460" y="342844"/>
                </a:lnTo>
                <a:lnTo>
                  <a:pt x="170808" y="355264"/>
                </a:lnTo>
                <a:lnTo>
                  <a:pt x="169402" y="361847"/>
                </a:lnTo>
                <a:lnTo>
                  <a:pt x="156702" y="361847"/>
                </a:lnTo>
                <a:lnTo>
                  <a:pt x="144002" y="361847"/>
                </a:lnTo>
                <a:lnTo>
                  <a:pt x="131302" y="361847"/>
                </a:lnTo>
                <a:lnTo>
                  <a:pt x="118602" y="361847"/>
                </a:lnTo>
                <a:lnTo>
                  <a:pt x="105902" y="361847"/>
                </a:lnTo>
                <a:lnTo>
                  <a:pt x="93202" y="361847"/>
                </a:lnTo>
                <a:lnTo>
                  <a:pt x="88063" y="361847"/>
                </a:lnTo>
                <a:lnTo>
                  <a:pt x="83660" y="343755"/>
                </a:lnTo>
                <a:lnTo>
                  <a:pt x="79257" y="325662"/>
                </a:lnTo>
                <a:lnTo>
                  <a:pt x="74854" y="307570"/>
                </a:lnTo>
                <a:lnTo>
                  <a:pt x="70450" y="289477"/>
                </a:lnTo>
                <a:lnTo>
                  <a:pt x="66047" y="271385"/>
                </a:lnTo>
                <a:lnTo>
                  <a:pt x="61644" y="253293"/>
                </a:lnTo>
                <a:lnTo>
                  <a:pt x="57241" y="235200"/>
                </a:lnTo>
                <a:lnTo>
                  <a:pt x="52838" y="217108"/>
                </a:lnTo>
                <a:lnTo>
                  <a:pt x="48435" y="199016"/>
                </a:lnTo>
                <a:lnTo>
                  <a:pt x="44031" y="180923"/>
                </a:lnTo>
                <a:lnTo>
                  <a:pt x="39628" y="162831"/>
                </a:lnTo>
                <a:lnTo>
                  <a:pt x="35225" y="144738"/>
                </a:lnTo>
                <a:lnTo>
                  <a:pt x="30822" y="126646"/>
                </a:lnTo>
                <a:lnTo>
                  <a:pt x="26419" y="108554"/>
                </a:lnTo>
                <a:lnTo>
                  <a:pt x="22015" y="90461"/>
                </a:lnTo>
                <a:lnTo>
                  <a:pt x="17612" y="72369"/>
                </a:lnTo>
                <a:lnTo>
                  <a:pt x="13209" y="54277"/>
                </a:lnTo>
                <a:lnTo>
                  <a:pt x="8806" y="36184"/>
                </a:lnTo>
                <a:lnTo>
                  <a:pt x="4403" y="1809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08689" y="4969515"/>
            <a:ext cx="82835" cy="319277"/>
          </a:xfrm>
          <a:custGeom>
            <a:avLst/>
            <a:gdLst/>
            <a:ahLst/>
            <a:cxnLst/>
            <a:rect l="l" t="t" r="r" b="b"/>
            <a:pathLst>
              <a:path w="91118" h="361847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1118" y="0"/>
                </a:lnTo>
                <a:lnTo>
                  <a:pt x="91118" y="18092"/>
                </a:lnTo>
                <a:lnTo>
                  <a:pt x="91118" y="36184"/>
                </a:lnTo>
                <a:lnTo>
                  <a:pt x="91118" y="54277"/>
                </a:lnTo>
                <a:lnTo>
                  <a:pt x="91118" y="72369"/>
                </a:lnTo>
                <a:lnTo>
                  <a:pt x="91118" y="90461"/>
                </a:lnTo>
                <a:lnTo>
                  <a:pt x="91118" y="108554"/>
                </a:lnTo>
                <a:lnTo>
                  <a:pt x="91118" y="126646"/>
                </a:lnTo>
                <a:lnTo>
                  <a:pt x="91118" y="144738"/>
                </a:lnTo>
                <a:lnTo>
                  <a:pt x="91118" y="162831"/>
                </a:lnTo>
                <a:lnTo>
                  <a:pt x="91118" y="180923"/>
                </a:lnTo>
                <a:lnTo>
                  <a:pt x="91118" y="199016"/>
                </a:lnTo>
                <a:lnTo>
                  <a:pt x="91118" y="217108"/>
                </a:lnTo>
                <a:lnTo>
                  <a:pt x="91118" y="235200"/>
                </a:lnTo>
                <a:lnTo>
                  <a:pt x="91118" y="253293"/>
                </a:lnTo>
                <a:lnTo>
                  <a:pt x="91118" y="271385"/>
                </a:lnTo>
                <a:lnTo>
                  <a:pt x="91118" y="289477"/>
                </a:lnTo>
                <a:lnTo>
                  <a:pt x="91118" y="307570"/>
                </a:lnTo>
                <a:lnTo>
                  <a:pt x="91118" y="325662"/>
                </a:lnTo>
                <a:lnTo>
                  <a:pt x="91118" y="343755"/>
                </a:lnTo>
                <a:lnTo>
                  <a:pt x="91118" y="361847"/>
                </a:lnTo>
                <a:lnTo>
                  <a:pt x="78418" y="361847"/>
                </a:lnTo>
                <a:lnTo>
                  <a:pt x="65718" y="361847"/>
                </a:lnTo>
                <a:lnTo>
                  <a:pt x="53018" y="361847"/>
                </a:lnTo>
                <a:lnTo>
                  <a:pt x="40318" y="361847"/>
                </a:lnTo>
                <a:lnTo>
                  <a:pt x="27618" y="361847"/>
                </a:lnTo>
                <a:lnTo>
                  <a:pt x="14918" y="361847"/>
                </a:lnTo>
                <a:lnTo>
                  <a:pt x="2218" y="361847"/>
                </a:lnTo>
                <a:lnTo>
                  <a:pt x="0" y="361847"/>
                </a:lnTo>
                <a:lnTo>
                  <a:pt x="0" y="343755"/>
                </a:lnTo>
                <a:lnTo>
                  <a:pt x="0" y="325662"/>
                </a:lnTo>
                <a:lnTo>
                  <a:pt x="0" y="307570"/>
                </a:lnTo>
                <a:lnTo>
                  <a:pt x="0" y="289477"/>
                </a:lnTo>
                <a:lnTo>
                  <a:pt x="0" y="271385"/>
                </a:lnTo>
                <a:lnTo>
                  <a:pt x="0" y="253293"/>
                </a:lnTo>
                <a:lnTo>
                  <a:pt x="0" y="235200"/>
                </a:lnTo>
                <a:lnTo>
                  <a:pt x="0" y="217108"/>
                </a:lnTo>
                <a:lnTo>
                  <a:pt x="0" y="199016"/>
                </a:lnTo>
                <a:lnTo>
                  <a:pt x="0" y="180923"/>
                </a:lnTo>
                <a:lnTo>
                  <a:pt x="0" y="162831"/>
                </a:lnTo>
                <a:lnTo>
                  <a:pt x="0" y="144738"/>
                </a:lnTo>
                <a:lnTo>
                  <a:pt x="0" y="126646"/>
                </a:lnTo>
                <a:lnTo>
                  <a:pt x="0" y="108554"/>
                </a:lnTo>
                <a:lnTo>
                  <a:pt x="0" y="90461"/>
                </a:lnTo>
                <a:lnTo>
                  <a:pt x="0" y="72369"/>
                </a:lnTo>
                <a:lnTo>
                  <a:pt x="0" y="54277"/>
                </a:lnTo>
                <a:lnTo>
                  <a:pt x="0" y="36184"/>
                </a:lnTo>
                <a:lnTo>
                  <a:pt x="0" y="1809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603119" y="4969514"/>
            <a:ext cx="228109" cy="326659"/>
          </a:xfrm>
          <a:custGeom>
            <a:avLst/>
            <a:gdLst/>
            <a:ahLst/>
            <a:cxnLst/>
            <a:rect l="l" t="t" r="r" b="b"/>
            <a:pathLst>
              <a:path w="250920" h="370213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1576" y="0"/>
                </a:lnTo>
                <a:lnTo>
                  <a:pt x="91576" y="12699"/>
                </a:lnTo>
                <a:lnTo>
                  <a:pt x="91576" y="25399"/>
                </a:lnTo>
                <a:lnTo>
                  <a:pt x="91576" y="38099"/>
                </a:lnTo>
                <a:lnTo>
                  <a:pt x="91576" y="50799"/>
                </a:lnTo>
                <a:lnTo>
                  <a:pt x="91576" y="63499"/>
                </a:lnTo>
                <a:lnTo>
                  <a:pt x="91576" y="76200"/>
                </a:lnTo>
                <a:lnTo>
                  <a:pt x="91576" y="88900"/>
                </a:lnTo>
                <a:lnTo>
                  <a:pt x="91576" y="101600"/>
                </a:lnTo>
                <a:lnTo>
                  <a:pt x="91576" y="114300"/>
                </a:lnTo>
                <a:lnTo>
                  <a:pt x="91576" y="127000"/>
                </a:lnTo>
                <a:lnTo>
                  <a:pt x="91576" y="139700"/>
                </a:lnTo>
                <a:lnTo>
                  <a:pt x="91576" y="152400"/>
                </a:lnTo>
                <a:lnTo>
                  <a:pt x="91576" y="165100"/>
                </a:lnTo>
                <a:lnTo>
                  <a:pt x="91576" y="177800"/>
                </a:lnTo>
                <a:lnTo>
                  <a:pt x="91576" y="190500"/>
                </a:lnTo>
                <a:lnTo>
                  <a:pt x="91576" y="199345"/>
                </a:lnTo>
                <a:lnTo>
                  <a:pt x="92125" y="215658"/>
                </a:lnTo>
                <a:lnTo>
                  <a:pt x="93772" y="229330"/>
                </a:lnTo>
                <a:lnTo>
                  <a:pt x="96516" y="240359"/>
                </a:lnTo>
                <a:lnTo>
                  <a:pt x="99800" y="247811"/>
                </a:lnTo>
                <a:lnTo>
                  <a:pt x="108934" y="258074"/>
                </a:lnTo>
                <a:lnTo>
                  <a:pt x="120974" y="262084"/>
                </a:lnTo>
                <a:lnTo>
                  <a:pt x="122913" y="262147"/>
                </a:lnTo>
                <a:lnTo>
                  <a:pt x="134618" y="259267"/>
                </a:lnTo>
                <a:lnTo>
                  <a:pt x="144549" y="250627"/>
                </a:lnTo>
                <a:lnTo>
                  <a:pt x="149466" y="243034"/>
                </a:lnTo>
                <a:lnTo>
                  <a:pt x="152903" y="235019"/>
                </a:lnTo>
                <a:lnTo>
                  <a:pt x="155648" y="224969"/>
                </a:lnTo>
                <a:lnTo>
                  <a:pt x="157700" y="212883"/>
                </a:lnTo>
                <a:lnTo>
                  <a:pt x="159059" y="198760"/>
                </a:lnTo>
                <a:lnTo>
                  <a:pt x="159726" y="182602"/>
                </a:lnTo>
                <a:lnTo>
                  <a:pt x="159801" y="174419"/>
                </a:lnTo>
                <a:lnTo>
                  <a:pt x="159801" y="161719"/>
                </a:lnTo>
                <a:lnTo>
                  <a:pt x="159801" y="149019"/>
                </a:lnTo>
                <a:lnTo>
                  <a:pt x="159801" y="136319"/>
                </a:lnTo>
                <a:lnTo>
                  <a:pt x="159801" y="123619"/>
                </a:lnTo>
                <a:lnTo>
                  <a:pt x="159801" y="110919"/>
                </a:lnTo>
                <a:lnTo>
                  <a:pt x="159801" y="98219"/>
                </a:lnTo>
                <a:lnTo>
                  <a:pt x="159801" y="85519"/>
                </a:lnTo>
                <a:lnTo>
                  <a:pt x="159801" y="72820"/>
                </a:lnTo>
                <a:lnTo>
                  <a:pt x="159801" y="60120"/>
                </a:lnTo>
                <a:lnTo>
                  <a:pt x="159801" y="0"/>
                </a:lnTo>
                <a:lnTo>
                  <a:pt x="172501" y="0"/>
                </a:lnTo>
                <a:lnTo>
                  <a:pt x="185201" y="0"/>
                </a:lnTo>
                <a:lnTo>
                  <a:pt x="197901" y="0"/>
                </a:lnTo>
                <a:lnTo>
                  <a:pt x="210601" y="0"/>
                </a:lnTo>
                <a:lnTo>
                  <a:pt x="223301" y="0"/>
                </a:lnTo>
                <a:lnTo>
                  <a:pt x="236001" y="0"/>
                </a:lnTo>
                <a:lnTo>
                  <a:pt x="248701" y="0"/>
                </a:lnTo>
                <a:lnTo>
                  <a:pt x="250920" y="0"/>
                </a:lnTo>
                <a:lnTo>
                  <a:pt x="250920" y="18092"/>
                </a:lnTo>
                <a:lnTo>
                  <a:pt x="250920" y="36184"/>
                </a:lnTo>
                <a:lnTo>
                  <a:pt x="250920" y="54277"/>
                </a:lnTo>
                <a:lnTo>
                  <a:pt x="250920" y="72369"/>
                </a:lnTo>
                <a:lnTo>
                  <a:pt x="250920" y="90461"/>
                </a:lnTo>
                <a:lnTo>
                  <a:pt x="250920" y="108554"/>
                </a:lnTo>
                <a:lnTo>
                  <a:pt x="250920" y="126646"/>
                </a:lnTo>
                <a:lnTo>
                  <a:pt x="250920" y="144738"/>
                </a:lnTo>
                <a:lnTo>
                  <a:pt x="250920" y="162831"/>
                </a:lnTo>
                <a:lnTo>
                  <a:pt x="250920" y="180923"/>
                </a:lnTo>
                <a:lnTo>
                  <a:pt x="250920" y="199016"/>
                </a:lnTo>
                <a:lnTo>
                  <a:pt x="250920" y="217108"/>
                </a:lnTo>
                <a:lnTo>
                  <a:pt x="250920" y="235200"/>
                </a:lnTo>
                <a:lnTo>
                  <a:pt x="250920" y="253293"/>
                </a:lnTo>
                <a:lnTo>
                  <a:pt x="250920" y="271385"/>
                </a:lnTo>
                <a:lnTo>
                  <a:pt x="250920" y="289477"/>
                </a:lnTo>
                <a:lnTo>
                  <a:pt x="250920" y="307570"/>
                </a:lnTo>
                <a:lnTo>
                  <a:pt x="250920" y="325662"/>
                </a:lnTo>
                <a:lnTo>
                  <a:pt x="250920" y="343755"/>
                </a:lnTo>
                <a:lnTo>
                  <a:pt x="250920" y="361847"/>
                </a:lnTo>
                <a:lnTo>
                  <a:pt x="238220" y="361847"/>
                </a:lnTo>
                <a:lnTo>
                  <a:pt x="225520" y="361847"/>
                </a:lnTo>
                <a:lnTo>
                  <a:pt x="212820" y="361847"/>
                </a:lnTo>
                <a:lnTo>
                  <a:pt x="200120" y="361847"/>
                </a:lnTo>
                <a:lnTo>
                  <a:pt x="187420" y="361847"/>
                </a:lnTo>
                <a:lnTo>
                  <a:pt x="174720" y="361847"/>
                </a:lnTo>
                <a:lnTo>
                  <a:pt x="165846" y="361847"/>
                </a:lnTo>
                <a:lnTo>
                  <a:pt x="165846" y="303522"/>
                </a:lnTo>
                <a:lnTo>
                  <a:pt x="158312" y="317005"/>
                </a:lnTo>
                <a:lnTo>
                  <a:pt x="150751" y="328857"/>
                </a:lnTo>
                <a:lnTo>
                  <a:pt x="143164" y="339078"/>
                </a:lnTo>
                <a:lnTo>
                  <a:pt x="135551" y="347668"/>
                </a:lnTo>
                <a:lnTo>
                  <a:pt x="127912" y="354627"/>
                </a:lnTo>
                <a:lnTo>
                  <a:pt x="117155" y="361711"/>
                </a:lnTo>
                <a:lnTo>
                  <a:pt x="105598" y="366532"/>
                </a:lnTo>
                <a:lnTo>
                  <a:pt x="92897" y="369364"/>
                </a:lnTo>
                <a:lnTo>
                  <a:pt x="80136" y="370213"/>
                </a:lnTo>
                <a:lnTo>
                  <a:pt x="66706" y="369021"/>
                </a:lnTo>
                <a:lnTo>
                  <a:pt x="54402" y="365443"/>
                </a:lnTo>
                <a:lnTo>
                  <a:pt x="43225" y="359480"/>
                </a:lnTo>
                <a:lnTo>
                  <a:pt x="33175" y="351132"/>
                </a:lnTo>
                <a:lnTo>
                  <a:pt x="24252" y="340399"/>
                </a:lnTo>
                <a:lnTo>
                  <a:pt x="16583" y="327353"/>
                </a:lnTo>
                <a:lnTo>
                  <a:pt x="12443" y="317723"/>
                </a:lnTo>
                <a:lnTo>
                  <a:pt x="8896" y="307064"/>
                </a:lnTo>
                <a:lnTo>
                  <a:pt x="5943" y="295376"/>
                </a:lnTo>
                <a:lnTo>
                  <a:pt x="3584" y="282657"/>
                </a:lnTo>
                <a:lnTo>
                  <a:pt x="1818" y="268909"/>
                </a:lnTo>
                <a:lnTo>
                  <a:pt x="646" y="254131"/>
                </a:lnTo>
                <a:lnTo>
                  <a:pt x="67" y="238323"/>
                </a:lnTo>
                <a:lnTo>
                  <a:pt x="0" y="230446"/>
                </a:lnTo>
                <a:lnTo>
                  <a:pt x="0" y="217746"/>
                </a:lnTo>
                <a:lnTo>
                  <a:pt x="0" y="205046"/>
                </a:lnTo>
                <a:lnTo>
                  <a:pt x="0" y="192346"/>
                </a:lnTo>
                <a:lnTo>
                  <a:pt x="0" y="179646"/>
                </a:lnTo>
                <a:lnTo>
                  <a:pt x="0" y="166946"/>
                </a:lnTo>
                <a:lnTo>
                  <a:pt x="0" y="154246"/>
                </a:lnTo>
                <a:lnTo>
                  <a:pt x="0" y="141546"/>
                </a:lnTo>
                <a:lnTo>
                  <a:pt x="0" y="128846"/>
                </a:lnTo>
                <a:lnTo>
                  <a:pt x="0" y="116146"/>
                </a:lnTo>
                <a:lnTo>
                  <a:pt x="0" y="103446"/>
                </a:lnTo>
                <a:lnTo>
                  <a:pt x="0" y="90746"/>
                </a:lnTo>
                <a:lnTo>
                  <a:pt x="0" y="78046"/>
                </a:lnTo>
                <a:lnTo>
                  <a:pt x="0" y="65346"/>
                </a:lnTo>
                <a:lnTo>
                  <a:pt x="0" y="52646"/>
                </a:lnTo>
                <a:lnTo>
                  <a:pt x="0" y="39946"/>
                </a:lnTo>
                <a:lnTo>
                  <a:pt x="0" y="27246"/>
                </a:lnTo>
                <a:lnTo>
                  <a:pt x="0" y="14546"/>
                </a:lnTo>
                <a:lnTo>
                  <a:pt x="0" y="1846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9357743" y="4962132"/>
            <a:ext cx="248467" cy="334041"/>
          </a:xfrm>
          <a:custGeom>
            <a:avLst/>
            <a:gdLst/>
            <a:ahLst/>
            <a:cxnLst/>
            <a:rect l="l" t="t" r="r" b="b"/>
            <a:pathLst>
              <a:path w="273314" h="378580">
                <a:moveTo>
                  <a:pt x="129932" y="0"/>
                </a:moveTo>
                <a:lnTo>
                  <a:pt x="145059" y="258"/>
                </a:lnTo>
                <a:lnTo>
                  <a:pt x="158996" y="1034"/>
                </a:lnTo>
                <a:lnTo>
                  <a:pt x="171743" y="2327"/>
                </a:lnTo>
                <a:lnTo>
                  <a:pt x="183300" y="4137"/>
                </a:lnTo>
                <a:lnTo>
                  <a:pt x="193666" y="6464"/>
                </a:lnTo>
                <a:lnTo>
                  <a:pt x="207513" y="11456"/>
                </a:lnTo>
                <a:lnTo>
                  <a:pt x="218401" y="17838"/>
                </a:lnTo>
                <a:lnTo>
                  <a:pt x="228248" y="26134"/>
                </a:lnTo>
                <a:lnTo>
                  <a:pt x="236896" y="36134"/>
                </a:lnTo>
                <a:lnTo>
                  <a:pt x="242794" y="45321"/>
                </a:lnTo>
                <a:lnTo>
                  <a:pt x="247978" y="56363"/>
                </a:lnTo>
                <a:lnTo>
                  <a:pt x="252451" y="69259"/>
                </a:lnTo>
                <a:lnTo>
                  <a:pt x="255209" y="79600"/>
                </a:lnTo>
                <a:lnTo>
                  <a:pt x="257986" y="92664"/>
                </a:lnTo>
                <a:lnTo>
                  <a:pt x="260023" y="105445"/>
                </a:lnTo>
                <a:lnTo>
                  <a:pt x="261323" y="117943"/>
                </a:lnTo>
                <a:lnTo>
                  <a:pt x="261884" y="130157"/>
                </a:lnTo>
                <a:lnTo>
                  <a:pt x="261909" y="133285"/>
                </a:lnTo>
                <a:lnTo>
                  <a:pt x="261909" y="145985"/>
                </a:lnTo>
                <a:lnTo>
                  <a:pt x="261909" y="158685"/>
                </a:lnTo>
                <a:lnTo>
                  <a:pt x="261909" y="171385"/>
                </a:lnTo>
                <a:lnTo>
                  <a:pt x="261909" y="184085"/>
                </a:lnTo>
                <a:lnTo>
                  <a:pt x="261909" y="196785"/>
                </a:lnTo>
                <a:lnTo>
                  <a:pt x="261909" y="209485"/>
                </a:lnTo>
                <a:lnTo>
                  <a:pt x="261909" y="222185"/>
                </a:lnTo>
                <a:lnTo>
                  <a:pt x="261909" y="234885"/>
                </a:lnTo>
                <a:lnTo>
                  <a:pt x="261909" y="247585"/>
                </a:lnTo>
                <a:lnTo>
                  <a:pt x="261909" y="260285"/>
                </a:lnTo>
                <a:lnTo>
                  <a:pt x="261909" y="272985"/>
                </a:lnTo>
                <a:lnTo>
                  <a:pt x="261909" y="285685"/>
                </a:lnTo>
                <a:lnTo>
                  <a:pt x="261909" y="293173"/>
                </a:lnTo>
                <a:lnTo>
                  <a:pt x="262121" y="308252"/>
                </a:lnTo>
                <a:lnTo>
                  <a:pt x="262760" y="321110"/>
                </a:lnTo>
                <a:lnTo>
                  <a:pt x="263825" y="331747"/>
                </a:lnTo>
                <a:lnTo>
                  <a:pt x="266006" y="343769"/>
                </a:lnTo>
                <a:lnTo>
                  <a:pt x="269096" y="356084"/>
                </a:lnTo>
                <a:lnTo>
                  <a:pt x="273314" y="370214"/>
                </a:lnTo>
                <a:lnTo>
                  <a:pt x="260614" y="370214"/>
                </a:lnTo>
                <a:lnTo>
                  <a:pt x="247914" y="370214"/>
                </a:lnTo>
                <a:lnTo>
                  <a:pt x="235214" y="370214"/>
                </a:lnTo>
                <a:lnTo>
                  <a:pt x="222514" y="370214"/>
                </a:lnTo>
                <a:lnTo>
                  <a:pt x="209814" y="370214"/>
                </a:lnTo>
                <a:lnTo>
                  <a:pt x="197114" y="370214"/>
                </a:lnTo>
                <a:lnTo>
                  <a:pt x="188038" y="370214"/>
                </a:lnTo>
                <a:lnTo>
                  <a:pt x="184613" y="360969"/>
                </a:lnTo>
                <a:lnTo>
                  <a:pt x="182381" y="353922"/>
                </a:lnTo>
                <a:lnTo>
                  <a:pt x="181337" y="349074"/>
                </a:lnTo>
                <a:lnTo>
                  <a:pt x="180294" y="344226"/>
                </a:lnTo>
                <a:lnTo>
                  <a:pt x="179255" y="336617"/>
                </a:lnTo>
                <a:lnTo>
                  <a:pt x="178216" y="326246"/>
                </a:lnTo>
                <a:lnTo>
                  <a:pt x="169422" y="338224"/>
                </a:lnTo>
                <a:lnTo>
                  <a:pt x="160655" y="348389"/>
                </a:lnTo>
                <a:lnTo>
                  <a:pt x="151915" y="356741"/>
                </a:lnTo>
                <a:lnTo>
                  <a:pt x="143203" y="363279"/>
                </a:lnTo>
                <a:lnTo>
                  <a:pt x="131731" y="369448"/>
                </a:lnTo>
                <a:lnTo>
                  <a:pt x="120047" y="373844"/>
                </a:lnTo>
                <a:lnTo>
                  <a:pt x="107616" y="376809"/>
                </a:lnTo>
                <a:lnTo>
                  <a:pt x="94437" y="378345"/>
                </a:lnTo>
                <a:lnTo>
                  <a:pt x="86539" y="378580"/>
                </a:lnTo>
                <a:lnTo>
                  <a:pt x="72027" y="377623"/>
                </a:lnTo>
                <a:lnTo>
                  <a:pt x="58818" y="374752"/>
                </a:lnTo>
                <a:lnTo>
                  <a:pt x="46912" y="369968"/>
                </a:lnTo>
                <a:lnTo>
                  <a:pt x="36309" y="363270"/>
                </a:lnTo>
                <a:lnTo>
                  <a:pt x="27010" y="354658"/>
                </a:lnTo>
                <a:lnTo>
                  <a:pt x="22024" y="348529"/>
                </a:lnTo>
                <a:lnTo>
                  <a:pt x="15381" y="338277"/>
                </a:lnTo>
                <a:lnTo>
                  <a:pt x="9927" y="327269"/>
                </a:lnTo>
                <a:lnTo>
                  <a:pt x="5663" y="315506"/>
                </a:lnTo>
                <a:lnTo>
                  <a:pt x="2587" y="302988"/>
                </a:lnTo>
                <a:lnTo>
                  <a:pt x="701" y="289714"/>
                </a:lnTo>
                <a:lnTo>
                  <a:pt x="4" y="275684"/>
                </a:lnTo>
                <a:lnTo>
                  <a:pt x="0" y="274435"/>
                </a:lnTo>
                <a:lnTo>
                  <a:pt x="525" y="259882"/>
                </a:lnTo>
                <a:lnTo>
                  <a:pt x="2102" y="246302"/>
                </a:lnTo>
                <a:lnTo>
                  <a:pt x="4731" y="233694"/>
                </a:lnTo>
                <a:lnTo>
                  <a:pt x="8411" y="222059"/>
                </a:lnTo>
                <a:lnTo>
                  <a:pt x="13142" y="211396"/>
                </a:lnTo>
                <a:lnTo>
                  <a:pt x="22441" y="197354"/>
                </a:lnTo>
                <a:lnTo>
                  <a:pt x="30740" y="189110"/>
                </a:lnTo>
                <a:lnTo>
                  <a:pt x="40770" y="181746"/>
                </a:lnTo>
                <a:lnTo>
                  <a:pt x="52529" y="175264"/>
                </a:lnTo>
                <a:lnTo>
                  <a:pt x="66019" y="169662"/>
                </a:lnTo>
                <a:lnTo>
                  <a:pt x="74461" y="166870"/>
                </a:lnTo>
                <a:lnTo>
                  <a:pt x="91865" y="161478"/>
                </a:lnTo>
                <a:lnTo>
                  <a:pt x="106896" y="156704"/>
                </a:lnTo>
                <a:lnTo>
                  <a:pt x="119555" y="152548"/>
                </a:lnTo>
                <a:lnTo>
                  <a:pt x="129842" y="149011"/>
                </a:lnTo>
                <a:lnTo>
                  <a:pt x="137757" y="146093"/>
                </a:lnTo>
                <a:lnTo>
                  <a:pt x="140879" y="144843"/>
                </a:lnTo>
                <a:lnTo>
                  <a:pt x="151767" y="139928"/>
                </a:lnTo>
                <a:lnTo>
                  <a:pt x="163095" y="134048"/>
                </a:lnTo>
                <a:lnTo>
                  <a:pt x="173079" y="128284"/>
                </a:lnTo>
                <a:lnTo>
                  <a:pt x="172239" y="112332"/>
                </a:lnTo>
                <a:lnTo>
                  <a:pt x="169720" y="100104"/>
                </a:lnTo>
                <a:lnTo>
                  <a:pt x="166163" y="92493"/>
                </a:lnTo>
                <a:lnTo>
                  <a:pt x="157075" y="85019"/>
                </a:lnTo>
                <a:lnTo>
                  <a:pt x="143123" y="82283"/>
                </a:lnTo>
                <a:lnTo>
                  <a:pt x="141844" y="82269"/>
                </a:lnTo>
                <a:lnTo>
                  <a:pt x="127205" y="83697"/>
                </a:lnTo>
                <a:lnTo>
                  <a:pt x="115467" y="87981"/>
                </a:lnTo>
                <a:lnTo>
                  <a:pt x="108381" y="93250"/>
                </a:lnTo>
                <a:lnTo>
                  <a:pt x="102532" y="101409"/>
                </a:lnTo>
                <a:lnTo>
                  <a:pt x="97557" y="113504"/>
                </a:lnTo>
                <a:lnTo>
                  <a:pt x="94324" y="125496"/>
                </a:lnTo>
                <a:lnTo>
                  <a:pt x="81784" y="123486"/>
                </a:lnTo>
                <a:lnTo>
                  <a:pt x="69244" y="121476"/>
                </a:lnTo>
                <a:lnTo>
                  <a:pt x="56704" y="119466"/>
                </a:lnTo>
                <a:lnTo>
                  <a:pt x="44164" y="117456"/>
                </a:lnTo>
                <a:lnTo>
                  <a:pt x="31624" y="115446"/>
                </a:lnTo>
                <a:lnTo>
                  <a:pt x="19084" y="113437"/>
                </a:lnTo>
                <a:lnTo>
                  <a:pt x="7323" y="111552"/>
                </a:lnTo>
                <a:lnTo>
                  <a:pt x="9751" y="96674"/>
                </a:lnTo>
                <a:lnTo>
                  <a:pt x="12617" y="83292"/>
                </a:lnTo>
                <a:lnTo>
                  <a:pt x="15921" y="71407"/>
                </a:lnTo>
                <a:lnTo>
                  <a:pt x="19663" y="61018"/>
                </a:lnTo>
                <a:lnTo>
                  <a:pt x="21505" y="56800"/>
                </a:lnTo>
                <a:lnTo>
                  <a:pt x="27575" y="45651"/>
                </a:lnTo>
                <a:lnTo>
                  <a:pt x="35022" y="35394"/>
                </a:lnTo>
                <a:lnTo>
                  <a:pt x="43846" y="26029"/>
                </a:lnTo>
                <a:lnTo>
                  <a:pt x="48193" y="22168"/>
                </a:lnTo>
                <a:lnTo>
                  <a:pt x="57574" y="15651"/>
                </a:lnTo>
                <a:lnTo>
                  <a:pt x="69043" y="10194"/>
                </a:lnTo>
                <a:lnTo>
                  <a:pt x="82582" y="5800"/>
                </a:lnTo>
                <a:lnTo>
                  <a:pt x="94489" y="3123"/>
                </a:lnTo>
                <a:lnTo>
                  <a:pt x="106903" y="1268"/>
                </a:lnTo>
                <a:lnTo>
                  <a:pt x="119825" y="235"/>
                </a:lnTo>
                <a:lnTo>
                  <a:pt x="129932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9090091" y="4962132"/>
            <a:ext cx="228108" cy="326659"/>
          </a:xfrm>
          <a:custGeom>
            <a:avLst/>
            <a:gdLst/>
            <a:ahLst/>
            <a:cxnLst/>
            <a:rect l="l" t="t" r="r" b="b"/>
            <a:pathLst>
              <a:path w="250919" h="370214">
                <a:moveTo>
                  <a:pt x="170560" y="0"/>
                </a:moveTo>
                <a:lnTo>
                  <a:pt x="184029" y="1185"/>
                </a:lnTo>
                <a:lnTo>
                  <a:pt x="196363" y="4743"/>
                </a:lnTo>
                <a:lnTo>
                  <a:pt x="207560" y="10673"/>
                </a:lnTo>
                <a:lnTo>
                  <a:pt x="217622" y="18974"/>
                </a:lnTo>
                <a:lnTo>
                  <a:pt x="226547" y="29647"/>
                </a:lnTo>
                <a:lnTo>
                  <a:pt x="234321" y="42837"/>
                </a:lnTo>
                <a:lnTo>
                  <a:pt x="238451" y="52446"/>
                </a:lnTo>
                <a:lnTo>
                  <a:pt x="241991" y="63088"/>
                </a:lnTo>
                <a:lnTo>
                  <a:pt x="244942" y="74762"/>
                </a:lnTo>
                <a:lnTo>
                  <a:pt x="247302" y="87470"/>
                </a:lnTo>
                <a:lnTo>
                  <a:pt x="249073" y="101210"/>
                </a:lnTo>
                <a:lnTo>
                  <a:pt x="250254" y="115983"/>
                </a:lnTo>
                <a:lnTo>
                  <a:pt x="250845" y="131788"/>
                </a:lnTo>
                <a:lnTo>
                  <a:pt x="250919" y="140104"/>
                </a:lnTo>
                <a:lnTo>
                  <a:pt x="250919" y="152804"/>
                </a:lnTo>
                <a:lnTo>
                  <a:pt x="250919" y="165504"/>
                </a:lnTo>
                <a:lnTo>
                  <a:pt x="250919" y="178204"/>
                </a:lnTo>
                <a:lnTo>
                  <a:pt x="250919" y="190904"/>
                </a:lnTo>
                <a:lnTo>
                  <a:pt x="250919" y="203604"/>
                </a:lnTo>
                <a:lnTo>
                  <a:pt x="250919" y="216304"/>
                </a:lnTo>
                <a:lnTo>
                  <a:pt x="250919" y="229004"/>
                </a:lnTo>
                <a:lnTo>
                  <a:pt x="250919" y="241704"/>
                </a:lnTo>
                <a:lnTo>
                  <a:pt x="250919" y="254404"/>
                </a:lnTo>
                <a:lnTo>
                  <a:pt x="250919" y="267104"/>
                </a:lnTo>
                <a:lnTo>
                  <a:pt x="250919" y="330604"/>
                </a:lnTo>
                <a:lnTo>
                  <a:pt x="250919" y="343304"/>
                </a:lnTo>
                <a:lnTo>
                  <a:pt x="250919" y="356004"/>
                </a:lnTo>
                <a:lnTo>
                  <a:pt x="250919" y="368704"/>
                </a:lnTo>
                <a:lnTo>
                  <a:pt x="250919" y="370214"/>
                </a:lnTo>
                <a:lnTo>
                  <a:pt x="238220" y="370214"/>
                </a:lnTo>
                <a:lnTo>
                  <a:pt x="225520" y="370214"/>
                </a:lnTo>
                <a:lnTo>
                  <a:pt x="212821" y="370214"/>
                </a:lnTo>
                <a:lnTo>
                  <a:pt x="200121" y="370214"/>
                </a:lnTo>
                <a:lnTo>
                  <a:pt x="187421" y="370214"/>
                </a:lnTo>
                <a:lnTo>
                  <a:pt x="174720" y="370214"/>
                </a:lnTo>
                <a:lnTo>
                  <a:pt x="162019" y="370214"/>
                </a:lnTo>
                <a:lnTo>
                  <a:pt x="159342" y="370214"/>
                </a:lnTo>
                <a:lnTo>
                  <a:pt x="159342" y="357514"/>
                </a:lnTo>
                <a:lnTo>
                  <a:pt x="159342" y="344814"/>
                </a:lnTo>
                <a:lnTo>
                  <a:pt x="159342" y="332113"/>
                </a:lnTo>
                <a:lnTo>
                  <a:pt x="159342" y="319413"/>
                </a:lnTo>
                <a:lnTo>
                  <a:pt x="159342" y="306713"/>
                </a:lnTo>
                <a:lnTo>
                  <a:pt x="159342" y="294013"/>
                </a:lnTo>
                <a:lnTo>
                  <a:pt x="159342" y="281313"/>
                </a:lnTo>
                <a:lnTo>
                  <a:pt x="159342" y="268613"/>
                </a:lnTo>
                <a:lnTo>
                  <a:pt x="159342" y="255913"/>
                </a:lnTo>
                <a:lnTo>
                  <a:pt x="159342" y="171141"/>
                </a:lnTo>
                <a:lnTo>
                  <a:pt x="158788" y="154789"/>
                </a:lnTo>
                <a:lnTo>
                  <a:pt x="157126" y="141124"/>
                </a:lnTo>
                <a:lnTo>
                  <a:pt x="154356" y="130146"/>
                </a:lnTo>
                <a:lnTo>
                  <a:pt x="151117" y="122908"/>
                </a:lnTo>
                <a:lnTo>
                  <a:pt x="141944" y="112756"/>
                </a:lnTo>
                <a:lnTo>
                  <a:pt x="129844" y="108818"/>
                </a:lnTo>
                <a:lnTo>
                  <a:pt x="128007" y="108763"/>
                </a:lnTo>
                <a:lnTo>
                  <a:pt x="116206" y="111626"/>
                </a:lnTo>
                <a:lnTo>
                  <a:pt x="106268" y="120214"/>
                </a:lnTo>
                <a:lnTo>
                  <a:pt x="101340" y="127854"/>
                </a:lnTo>
                <a:lnTo>
                  <a:pt x="97935" y="135874"/>
                </a:lnTo>
                <a:lnTo>
                  <a:pt x="95218" y="145932"/>
                </a:lnTo>
                <a:lnTo>
                  <a:pt x="93188" y="158030"/>
                </a:lnTo>
                <a:lnTo>
                  <a:pt x="91846" y="172166"/>
                </a:lnTo>
                <a:lnTo>
                  <a:pt x="91190" y="188342"/>
                </a:lnTo>
                <a:lnTo>
                  <a:pt x="91119" y="196371"/>
                </a:lnTo>
                <a:lnTo>
                  <a:pt x="91119" y="209071"/>
                </a:lnTo>
                <a:lnTo>
                  <a:pt x="91119" y="221771"/>
                </a:lnTo>
                <a:lnTo>
                  <a:pt x="91119" y="234471"/>
                </a:lnTo>
                <a:lnTo>
                  <a:pt x="91119" y="247171"/>
                </a:lnTo>
                <a:lnTo>
                  <a:pt x="91119" y="310671"/>
                </a:lnTo>
                <a:lnTo>
                  <a:pt x="91119" y="323371"/>
                </a:lnTo>
                <a:lnTo>
                  <a:pt x="91119" y="336071"/>
                </a:lnTo>
                <a:lnTo>
                  <a:pt x="91119" y="348771"/>
                </a:lnTo>
                <a:lnTo>
                  <a:pt x="91119" y="361471"/>
                </a:lnTo>
                <a:lnTo>
                  <a:pt x="91119" y="370214"/>
                </a:lnTo>
                <a:lnTo>
                  <a:pt x="78419" y="370214"/>
                </a:lnTo>
                <a:lnTo>
                  <a:pt x="65719" y="370214"/>
                </a:lnTo>
                <a:lnTo>
                  <a:pt x="53019" y="370214"/>
                </a:lnTo>
                <a:lnTo>
                  <a:pt x="40320" y="370214"/>
                </a:lnTo>
                <a:lnTo>
                  <a:pt x="27620" y="370214"/>
                </a:lnTo>
                <a:lnTo>
                  <a:pt x="14920" y="370214"/>
                </a:lnTo>
                <a:lnTo>
                  <a:pt x="2220" y="370214"/>
                </a:lnTo>
                <a:lnTo>
                  <a:pt x="0" y="370214"/>
                </a:lnTo>
                <a:lnTo>
                  <a:pt x="0" y="352121"/>
                </a:lnTo>
                <a:lnTo>
                  <a:pt x="0" y="334029"/>
                </a:lnTo>
                <a:lnTo>
                  <a:pt x="0" y="315936"/>
                </a:lnTo>
                <a:lnTo>
                  <a:pt x="0" y="297844"/>
                </a:lnTo>
                <a:lnTo>
                  <a:pt x="0" y="279752"/>
                </a:lnTo>
                <a:lnTo>
                  <a:pt x="0" y="261659"/>
                </a:lnTo>
                <a:lnTo>
                  <a:pt x="0" y="243567"/>
                </a:lnTo>
                <a:lnTo>
                  <a:pt x="0" y="225474"/>
                </a:lnTo>
                <a:lnTo>
                  <a:pt x="0" y="207382"/>
                </a:lnTo>
                <a:lnTo>
                  <a:pt x="0" y="189290"/>
                </a:lnTo>
                <a:lnTo>
                  <a:pt x="0" y="171197"/>
                </a:lnTo>
                <a:lnTo>
                  <a:pt x="0" y="153105"/>
                </a:lnTo>
                <a:lnTo>
                  <a:pt x="0" y="135013"/>
                </a:lnTo>
                <a:lnTo>
                  <a:pt x="0" y="116920"/>
                </a:lnTo>
                <a:lnTo>
                  <a:pt x="0" y="98828"/>
                </a:lnTo>
                <a:lnTo>
                  <a:pt x="0" y="80735"/>
                </a:lnTo>
                <a:lnTo>
                  <a:pt x="0" y="62643"/>
                </a:lnTo>
                <a:lnTo>
                  <a:pt x="0" y="44551"/>
                </a:lnTo>
                <a:lnTo>
                  <a:pt x="0" y="26458"/>
                </a:lnTo>
                <a:lnTo>
                  <a:pt x="0" y="8366"/>
                </a:lnTo>
                <a:lnTo>
                  <a:pt x="12699" y="8366"/>
                </a:lnTo>
                <a:lnTo>
                  <a:pt x="25399" y="8366"/>
                </a:lnTo>
                <a:lnTo>
                  <a:pt x="84843" y="8366"/>
                </a:lnTo>
                <a:lnTo>
                  <a:pt x="84843" y="21066"/>
                </a:lnTo>
                <a:lnTo>
                  <a:pt x="84843" y="33766"/>
                </a:lnTo>
                <a:lnTo>
                  <a:pt x="84843" y="46466"/>
                </a:lnTo>
                <a:lnTo>
                  <a:pt x="84843" y="59166"/>
                </a:lnTo>
                <a:lnTo>
                  <a:pt x="84843" y="67236"/>
                </a:lnTo>
                <a:lnTo>
                  <a:pt x="92343" y="53771"/>
                </a:lnTo>
                <a:lnTo>
                  <a:pt x="99878" y="41911"/>
                </a:lnTo>
                <a:lnTo>
                  <a:pt x="107448" y="31658"/>
                </a:lnTo>
                <a:lnTo>
                  <a:pt x="115053" y="23011"/>
                </a:lnTo>
                <a:lnTo>
                  <a:pt x="122694" y="15969"/>
                </a:lnTo>
                <a:lnTo>
                  <a:pt x="133694" y="8618"/>
                </a:lnTo>
                <a:lnTo>
                  <a:pt x="145253" y="3728"/>
                </a:lnTo>
                <a:lnTo>
                  <a:pt x="157916" y="857"/>
                </a:lnTo>
                <a:lnTo>
                  <a:pt x="17056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536048" y="4962132"/>
            <a:ext cx="365892" cy="326659"/>
          </a:xfrm>
          <a:custGeom>
            <a:avLst/>
            <a:gdLst/>
            <a:ahLst/>
            <a:cxnLst/>
            <a:rect l="l" t="t" r="r" b="b"/>
            <a:pathLst>
              <a:path w="402481" h="370214">
                <a:moveTo>
                  <a:pt x="166948" y="0"/>
                </a:moveTo>
                <a:lnTo>
                  <a:pt x="181289" y="1096"/>
                </a:lnTo>
                <a:lnTo>
                  <a:pt x="193936" y="4385"/>
                </a:lnTo>
                <a:lnTo>
                  <a:pt x="204889" y="9866"/>
                </a:lnTo>
                <a:lnTo>
                  <a:pt x="211916" y="15344"/>
                </a:lnTo>
                <a:lnTo>
                  <a:pt x="219489" y="23541"/>
                </a:lnTo>
                <a:lnTo>
                  <a:pt x="226371" y="33455"/>
                </a:lnTo>
                <a:lnTo>
                  <a:pt x="232560" y="45084"/>
                </a:lnTo>
                <a:lnTo>
                  <a:pt x="238058" y="58430"/>
                </a:lnTo>
                <a:lnTo>
                  <a:pt x="238978" y="61026"/>
                </a:lnTo>
                <a:lnTo>
                  <a:pt x="247584" y="47463"/>
                </a:lnTo>
                <a:lnTo>
                  <a:pt x="255873" y="35799"/>
                </a:lnTo>
                <a:lnTo>
                  <a:pt x="263844" y="26034"/>
                </a:lnTo>
                <a:lnTo>
                  <a:pt x="271497" y="18168"/>
                </a:lnTo>
                <a:lnTo>
                  <a:pt x="278014" y="12783"/>
                </a:lnTo>
                <a:lnTo>
                  <a:pt x="288535" y="6625"/>
                </a:lnTo>
                <a:lnTo>
                  <a:pt x="300350" y="2472"/>
                </a:lnTo>
                <a:lnTo>
                  <a:pt x="313461" y="325"/>
                </a:lnTo>
                <a:lnTo>
                  <a:pt x="321515" y="0"/>
                </a:lnTo>
                <a:lnTo>
                  <a:pt x="335011" y="1176"/>
                </a:lnTo>
                <a:lnTo>
                  <a:pt x="347370" y="4705"/>
                </a:lnTo>
                <a:lnTo>
                  <a:pt x="358592" y="10587"/>
                </a:lnTo>
                <a:lnTo>
                  <a:pt x="368676" y="18822"/>
                </a:lnTo>
                <a:lnTo>
                  <a:pt x="377624" y="29410"/>
                </a:lnTo>
                <a:lnTo>
                  <a:pt x="381067" y="34598"/>
                </a:lnTo>
                <a:lnTo>
                  <a:pt x="385712" y="43080"/>
                </a:lnTo>
                <a:lnTo>
                  <a:pt x="389790" y="52596"/>
                </a:lnTo>
                <a:lnTo>
                  <a:pt x="393301" y="63147"/>
                </a:lnTo>
                <a:lnTo>
                  <a:pt x="396245" y="74733"/>
                </a:lnTo>
                <a:lnTo>
                  <a:pt x="398621" y="87353"/>
                </a:lnTo>
                <a:lnTo>
                  <a:pt x="400431" y="101007"/>
                </a:lnTo>
                <a:lnTo>
                  <a:pt x="401672" y="115696"/>
                </a:lnTo>
                <a:lnTo>
                  <a:pt x="402347" y="131419"/>
                </a:lnTo>
                <a:lnTo>
                  <a:pt x="402481" y="142839"/>
                </a:lnTo>
                <a:lnTo>
                  <a:pt x="402481" y="155539"/>
                </a:lnTo>
                <a:lnTo>
                  <a:pt x="402481" y="168239"/>
                </a:lnTo>
                <a:lnTo>
                  <a:pt x="402481" y="180939"/>
                </a:lnTo>
                <a:lnTo>
                  <a:pt x="402481" y="193639"/>
                </a:lnTo>
                <a:lnTo>
                  <a:pt x="402481" y="206339"/>
                </a:lnTo>
                <a:lnTo>
                  <a:pt x="402481" y="219039"/>
                </a:lnTo>
                <a:lnTo>
                  <a:pt x="402481" y="231739"/>
                </a:lnTo>
                <a:lnTo>
                  <a:pt x="402481" y="244439"/>
                </a:lnTo>
                <a:lnTo>
                  <a:pt x="402481" y="257139"/>
                </a:lnTo>
                <a:lnTo>
                  <a:pt x="402481" y="269839"/>
                </a:lnTo>
                <a:lnTo>
                  <a:pt x="402481" y="282539"/>
                </a:lnTo>
                <a:lnTo>
                  <a:pt x="402481" y="295239"/>
                </a:lnTo>
                <a:lnTo>
                  <a:pt x="402481" y="307939"/>
                </a:lnTo>
                <a:lnTo>
                  <a:pt x="402481" y="370214"/>
                </a:lnTo>
                <a:lnTo>
                  <a:pt x="389781" y="370214"/>
                </a:lnTo>
                <a:lnTo>
                  <a:pt x="377081" y="370214"/>
                </a:lnTo>
                <a:lnTo>
                  <a:pt x="364381" y="370214"/>
                </a:lnTo>
                <a:lnTo>
                  <a:pt x="351681" y="370214"/>
                </a:lnTo>
                <a:lnTo>
                  <a:pt x="338981" y="370214"/>
                </a:lnTo>
                <a:lnTo>
                  <a:pt x="326281" y="370214"/>
                </a:lnTo>
                <a:lnTo>
                  <a:pt x="313581" y="370214"/>
                </a:lnTo>
                <a:lnTo>
                  <a:pt x="311361" y="370214"/>
                </a:lnTo>
                <a:lnTo>
                  <a:pt x="311361" y="357514"/>
                </a:lnTo>
                <a:lnTo>
                  <a:pt x="311361" y="344813"/>
                </a:lnTo>
                <a:lnTo>
                  <a:pt x="311361" y="332113"/>
                </a:lnTo>
                <a:lnTo>
                  <a:pt x="311361" y="319413"/>
                </a:lnTo>
                <a:lnTo>
                  <a:pt x="311361" y="306713"/>
                </a:lnTo>
                <a:lnTo>
                  <a:pt x="311361" y="294013"/>
                </a:lnTo>
                <a:lnTo>
                  <a:pt x="311361" y="281313"/>
                </a:lnTo>
                <a:lnTo>
                  <a:pt x="311361" y="268613"/>
                </a:lnTo>
                <a:lnTo>
                  <a:pt x="311361" y="255913"/>
                </a:lnTo>
                <a:lnTo>
                  <a:pt x="311361" y="243213"/>
                </a:lnTo>
                <a:lnTo>
                  <a:pt x="311361" y="230513"/>
                </a:lnTo>
                <a:lnTo>
                  <a:pt x="311361" y="217813"/>
                </a:lnTo>
                <a:lnTo>
                  <a:pt x="311361" y="205113"/>
                </a:lnTo>
                <a:lnTo>
                  <a:pt x="311361" y="192413"/>
                </a:lnTo>
                <a:lnTo>
                  <a:pt x="311361" y="179713"/>
                </a:lnTo>
                <a:lnTo>
                  <a:pt x="311361" y="167014"/>
                </a:lnTo>
                <a:lnTo>
                  <a:pt x="311361" y="163439"/>
                </a:lnTo>
                <a:lnTo>
                  <a:pt x="310630" y="148072"/>
                </a:lnTo>
                <a:lnTo>
                  <a:pt x="308440" y="135669"/>
                </a:lnTo>
                <a:lnTo>
                  <a:pt x="305131" y="126868"/>
                </a:lnTo>
                <a:lnTo>
                  <a:pt x="296440" y="114159"/>
                </a:lnTo>
                <a:lnTo>
                  <a:pt x="286097" y="108427"/>
                </a:lnTo>
                <a:lnTo>
                  <a:pt x="282420" y="108066"/>
                </a:lnTo>
                <a:lnTo>
                  <a:pt x="270456" y="110982"/>
                </a:lnTo>
                <a:lnTo>
                  <a:pt x="260537" y="119731"/>
                </a:lnTo>
                <a:lnTo>
                  <a:pt x="256593" y="125839"/>
                </a:lnTo>
                <a:lnTo>
                  <a:pt x="252768" y="134670"/>
                </a:lnTo>
                <a:lnTo>
                  <a:pt x="249886" y="145572"/>
                </a:lnTo>
                <a:lnTo>
                  <a:pt x="247946" y="158544"/>
                </a:lnTo>
                <a:lnTo>
                  <a:pt x="246948" y="173588"/>
                </a:lnTo>
                <a:lnTo>
                  <a:pt x="246800" y="182917"/>
                </a:lnTo>
                <a:lnTo>
                  <a:pt x="246800" y="195617"/>
                </a:lnTo>
                <a:lnTo>
                  <a:pt x="246800" y="208317"/>
                </a:lnTo>
                <a:lnTo>
                  <a:pt x="246800" y="221017"/>
                </a:lnTo>
                <a:lnTo>
                  <a:pt x="246800" y="233717"/>
                </a:lnTo>
                <a:lnTo>
                  <a:pt x="246800" y="246417"/>
                </a:lnTo>
                <a:lnTo>
                  <a:pt x="246800" y="370214"/>
                </a:lnTo>
                <a:lnTo>
                  <a:pt x="234100" y="370214"/>
                </a:lnTo>
                <a:lnTo>
                  <a:pt x="221400" y="370214"/>
                </a:lnTo>
                <a:lnTo>
                  <a:pt x="208700" y="370214"/>
                </a:lnTo>
                <a:lnTo>
                  <a:pt x="196000" y="370214"/>
                </a:lnTo>
                <a:lnTo>
                  <a:pt x="183301" y="370214"/>
                </a:lnTo>
                <a:lnTo>
                  <a:pt x="170601" y="370214"/>
                </a:lnTo>
                <a:lnTo>
                  <a:pt x="157900" y="370214"/>
                </a:lnTo>
                <a:lnTo>
                  <a:pt x="155680" y="370214"/>
                </a:lnTo>
                <a:lnTo>
                  <a:pt x="155680" y="357513"/>
                </a:lnTo>
                <a:lnTo>
                  <a:pt x="155680" y="344813"/>
                </a:lnTo>
                <a:lnTo>
                  <a:pt x="155680" y="332113"/>
                </a:lnTo>
                <a:lnTo>
                  <a:pt x="155680" y="319413"/>
                </a:lnTo>
                <a:lnTo>
                  <a:pt x="155680" y="306713"/>
                </a:lnTo>
                <a:lnTo>
                  <a:pt x="155680" y="294013"/>
                </a:lnTo>
                <a:lnTo>
                  <a:pt x="155680" y="281313"/>
                </a:lnTo>
                <a:lnTo>
                  <a:pt x="155680" y="268613"/>
                </a:lnTo>
                <a:lnTo>
                  <a:pt x="155680" y="255913"/>
                </a:lnTo>
                <a:lnTo>
                  <a:pt x="155680" y="243213"/>
                </a:lnTo>
                <a:lnTo>
                  <a:pt x="155680" y="230514"/>
                </a:lnTo>
                <a:lnTo>
                  <a:pt x="155680" y="217814"/>
                </a:lnTo>
                <a:lnTo>
                  <a:pt x="155680" y="205114"/>
                </a:lnTo>
                <a:lnTo>
                  <a:pt x="155680" y="192414"/>
                </a:lnTo>
                <a:lnTo>
                  <a:pt x="155680" y="179714"/>
                </a:lnTo>
                <a:lnTo>
                  <a:pt x="155680" y="170792"/>
                </a:lnTo>
                <a:lnTo>
                  <a:pt x="155405" y="154455"/>
                </a:lnTo>
                <a:lnTo>
                  <a:pt x="154579" y="142824"/>
                </a:lnTo>
                <a:lnTo>
                  <a:pt x="153885" y="138405"/>
                </a:lnTo>
                <a:lnTo>
                  <a:pt x="151944" y="129312"/>
                </a:lnTo>
                <a:lnTo>
                  <a:pt x="148581" y="121983"/>
                </a:lnTo>
                <a:lnTo>
                  <a:pt x="143801" y="116416"/>
                </a:lnTo>
                <a:lnTo>
                  <a:pt x="139022" y="110849"/>
                </a:lnTo>
                <a:lnTo>
                  <a:pt x="133415" y="108066"/>
                </a:lnTo>
                <a:lnTo>
                  <a:pt x="126985" y="108066"/>
                </a:lnTo>
                <a:lnTo>
                  <a:pt x="115236" y="111007"/>
                </a:lnTo>
                <a:lnTo>
                  <a:pt x="105312" y="119829"/>
                </a:lnTo>
                <a:lnTo>
                  <a:pt x="101207" y="126133"/>
                </a:lnTo>
                <a:lnTo>
                  <a:pt x="97398" y="134794"/>
                </a:lnTo>
                <a:lnTo>
                  <a:pt x="94487" y="145520"/>
                </a:lnTo>
                <a:lnTo>
                  <a:pt x="92476" y="158311"/>
                </a:lnTo>
                <a:lnTo>
                  <a:pt x="91364" y="173168"/>
                </a:lnTo>
                <a:lnTo>
                  <a:pt x="91119" y="185444"/>
                </a:lnTo>
                <a:lnTo>
                  <a:pt x="91119" y="198144"/>
                </a:lnTo>
                <a:lnTo>
                  <a:pt x="91119" y="210844"/>
                </a:lnTo>
                <a:lnTo>
                  <a:pt x="91119" y="223544"/>
                </a:lnTo>
                <a:lnTo>
                  <a:pt x="91119" y="236244"/>
                </a:lnTo>
                <a:lnTo>
                  <a:pt x="91119" y="248944"/>
                </a:lnTo>
                <a:lnTo>
                  <a:pt x="91119" y="261644"/>
                </a:lnTo>
                <a:lnTo>
                  <a:pt x="91119" y="274344"/>
                </a:lnTo>
                <a:lnTo>
                  <a:pt x="91119" y="287044"/>
                </a:lnTo>
                <a:lnTo>
                  <a:pt x="91119" y="299744"/>
                </a:lnTo>
                <a:lnTo>
                  <a:pt x="91119" y="312444"/>
                </a:lnTo>
                <a:lnTo>
                  <a:pt x="91119" y="325144"/>
                </a:lnTo>
                <a:lnTo>
                  <a:pt x="91119" y="337844"/>
                </a:lnTo>
                <a:lnTo>
                  <a:pt x="91119" y="350544"/>
                </a:lnTo>
                <a:lnTo>
                  <a:pt x="91119" y="363244"/>
                </a:lnTo>
                <a:lnTo>
                  <a:pt x="91119" y="370214"/>
                </a:lnTo>
                <a:lnTo>
                  <a:pt x="78419" y="370214"/>
                </a:lnTo>
                <a:lnTo>
                  <a:pt x="65719" y="370214"/>
                </a:lnTo>
                <a:lnTo>
                  <a:pt x="53019" y="370214"/>
                </a:lnTo>
                <a:lnTo>
                  <a:pt x="40320" y="370214"/>
                </a:lnTo>
                <a:lnTo>
                  <a:pt x="27620" y="370214"/>
                </a:lnTo>
                <a:lnTo>
                  <a:pt x="14920" y="370214"/>
                </a:lnTo>
                <a:lnTo>
                  <a:pt x="2220" y="370214"/>
                </a:lnTo>
                <a:lnTo>
                  <a:pt x="0" y="370214"/>
                </a:lnTo>
                <a:lnTo>
                  <a:pt x="0" y="352121"/>
                </a:lnTo>
                <a:lnTo>
                  <a:pt x="0" y="334029"/>
                </a:lnTo>
                <a:lnTo>
                  <a:pt x="0" y="315936"/>
                </a:lnTo>
                <a:lnTo>
                  <a:pt x="0" y="297844"/>
                </a:lnTo>
                <a:lnTo>
                  <a:pt x="0" y="279752"/>
                </a:lnTo>
                <a:lnTo>
                  <a:pt x="0" y="261659"/>
                </a:lnTo>
                <a:lnTo>
                  <a:pt x="0" y="243567"/>
                </a:lnTo>
                <a:lnTo>
                  <a:pt x="0" y="225474"/>
                </a:lnTo>
                <a:lnTo>
                  <a:pt x="0" y="207382"/>
                </a:lnTo>
                <a:lnTo>
                  <a:pt x="0" y="189290"/>
                </a:lnTo>
                <a:lnTo>
                  <a:pt x="0" y="171197"/>
                </a:lnTo>
                <a:lnTo>
                  <a:pt x="0" y="153105"/>
                </a:lnTo>
                <a:lnTo>
                  <a:pt x="0" y="135013"/>
                </a:lnTo>
                <a:lnTo>
                  <a:pt x="0" y="116920"/>
                </a:lnTo>
                <a:lnTo>
                  <a:pt x="0" y="98828"/>
                </a:lnTo>
                <a:lnTo>
                  <a:pt x="0" y="8366"/>
                </a:lnTo>
                <a:lnTo>
                  <a:pt x="12700" y="8366"/>
                </a:lnTo>
                <a:lnTo>
                  <a:pt x="25400" y="8366"/>
                </a:lnTo>
                <a:lnTo>
                  <a:pt x="38100" y="8366"/>
                </a:lnTo>
                <a:lnTo>
                  <a:pt x="50799" y="8366"/>
                </a:lnTo>
                <a:lnTo>
                  <a:pt x="63499" y="8366"/>
                </a:lnTo>
                <a:lnTo>
                  <a:pt x="76199" y="8366"/>
                </a:lnTo>
                <a:lnTo>
                  <a:pt x="84860" y="8366"/>
                </a:lnTo>
                <a:lnTo>
                  <a:pt x="84860" y="21066"/>
                </a:lnTo>
                <a:lnTo>
                  <a:pt x="84860" y="33766"/>
                </a:lnTo>
                <a:lnTo>
                  <a:pt x="84860" y="46466"/>
                </a:lnTo>
                <a:lnTo>
                  <a:pt x="84860" y="59166"/>
                </a:lnTo>
                <a:lnTo>
                  <a:pt x="84860" y="61026"/>
                </a:lnTo>
                <a:lnTo>
                  <a:pt x="92657" y="47854"/>
                </a:lnTo>
                <a:lnTo>
                  <a:pt x="100484" y="36400"/>
                </a:lnTo>
                <a:lnTo>
                  <a:pt x="108342" y="26665"/>
                </a:lnTo>
                <a:lnTo>
                  <a:pt x="116230" y="18649"/>
                </a:lnTo>
                <a:lnTo>
                  <a:pt x="121881" y="13976"/>
                </a:lnTo>
                <a:lnTo>
                  <a:pt x="132492" y="7465"/>
                </a:lnTo>
                <a:lnTo>
                  <a:pt x="144223" y="2979"/>
                </a:lnTo>
                <a:lnTo>
                  <a:pt x="157071" y="518"/>
                </a:lnTo>
                <a:lnTo>
                  <a:pt x="166948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8330561" y="4962132"/>
            <a:ext cx="170252" cy="326659"/>
          </a:xfrm>
          <a:custGeom>
            <a:avLst/>
            <a:gdLst/>
            <a:ahLst/>
            <a:cxnLst/>
            <a:rect l="l" t="t" r="r" b="b"/>
            <a:pathLst>
              <a:path w="187277" h="370214">
                <a:moveTo>
                  <a:pt x="143124" y="0"/>
                </a:moveTo>
                <a:lnTo>
                  <a:pt x="154029" y="1336"/>
                </a:lnTo>
                <a:lnTo>
                  <a:pt x="165465" y="5344"/>
                </a:lnTo>
                <a:lnTo>
                  <a:pt x="177432" y="12025"/>
                </a:lnTo>
                <a:lnTo>
                  <a:pt x="187277" y="19205"/>
                </a:lnTo>
                <a:lnTo>
                  <a:pt x="183774" y="31413"/>
                </a:lnTo>
                <a:lnTo>
                  <a:pt x="180271" y="43620"/>
                </a:lnTo>
                <a:lnTo>
                  <a:pt x="176767" y="55828"/>
                </a:lnTo>
                <a:lnTo>
                  <a:pt x="173265" y="68035"/>
                </a:lnTo>
                <a:lnTo>
                  <a:pt x="169762" y="80242"/>
                </a:lnTo>
                <a:lnTo>
                  <a:pt x="166259" y="92450"/>
                </a:lnTo>
                <a:lnTo>
                  <a:pt x="162757" y="104657"/>
                </a:lnTo>
                <a:lnTo>
                  <a:pt x="159255" y="116865"/>
                </a:lnTo>
                <a:lnTo>
                  <a:pt x="159039" y="117620"/>
                </a:lnTo>
                <a:lnTo>
                  <a:pt x="145582" y="110343"/>
                </a:lnTo>
                <a:lnTo>
                  <a:pt x="134986" y="107430"/>
                </a:lnTo>
                <a:lnTo>
                  <a:pt x="133489" y="107369"/>
                </a:lnTo>
                <a:lnTo>
                  <a:pt x="121775" y="110208"/>
                </a:lnTo>
                <a:lnTo>
                  <a:pt x="112096" y="118725"/>
                </a:lnTo>
                <a:lnTo>
                  <a:pt x="105700" y="129897"/>
                </a:lnTo>
                <a:lnTo>
                  <a:pt x="102861" y="137260"/>
                </a:lnTo>
                <a:lnTo>
                  <a:pt x="100340" y="145870"/>
                </a:lnTo>
                <a:lnTo>
                  <a:pt x="98137" y="155726"/>
                </a:lnTo>
                <a:lnTo>
                  <a:pt x="96253" y="166829"/>
                </a:lnTo>
                <a:lnTo>
                  <a:pt x="94686" y="179178"/>
                </a:lnTo>
                <a:lnTo>
                  <a:pt x="93439" y="192774"/>
                </a:lnTo>
                <a:lnTo>
                  <a:pt x="92509" y="207617"/>
                </a:lnTo>
                <a:lnTo>
                  <a:pt x="91898" y="223706"/>
                </a:lnTo>
                <a:lnTo>
                  <a:pt x="91605" y="241042"/>
                </a:lnTo>
                <a:lnTo>
                  <a:pt x="91577" y="248693"/>
                </a:lnTo>
                <a:lnTo>
                  <a:pt x="91577" y="261393"/>
                </a:lnTo>
                <a:lnTo>
                  <a:pt x="91577" y="274093"/>
                </a:lnTo>
                <a:lnTo>
                  <a:pt x="91577" y="286793"/>
                </a:lnTo>
                <a:lnTo>
                  <a:pt x="91577" y="299493"/>
                </a:lnTo>
                <a:lnTo>
                  <a:pt x="91577" y="312193"/>
                </a:lnTo>
                <a:lnTo>
                  <a:pt x="91577" y="324893"/>
                </a:lnTo>
                <a:lnTo>
                  <a:pt x="91577" y="337593"/>
                </a:lnTo>
                <a:lnTo>
                  <a:pt x="91577" y="350293"/>
                </a:lnTo>
                <a:lnTo>
                  <a:pt x="91577" y="362993"/>
                </a:lnTo>
                <a:lnTo>
                  <a:pt x="91577" y="370214"/>
                </a:lnTo>
                <a:lnTo>
                  <a:pt x="78877" y="370214"/>
                </a:lnTo>
                <a:lnTo>
                  <a:pt x="66177" y="370214"/>
                </a:lnTo>
                <a:lnTo>
                  <a:pt x="53477" y="370214"/>
                </a:lnTo>
                <a:lnTo>
                  <a:pt x="40777" y="370214"/>
                </a:lnTo>
                <a:lnTo>
                  <a:pt x="28076" y="370214"/>
                </a:lnTo>
                <a:lnTo>
                  <a:pt x="15376" y="370214"/>
                </a:lnTo>
                <a:lnTo>
                  <a:pt x="2677" y="370214"/>
                </a:lnTo>
                <a:lnTo>
                  <a:pt x="0" y="370214"/>
                </a:lnTo>
                <a:lnTo>
                  <a:pt x="0" y="352121"/>
                </a:lnTo>
                <a:lnTo>
                  <a:pt x="0" y="334029"/>
                </a:lnTo>
                <a:lnTo>
                  <a:pt x="0" y="315936"/>
                </a:lnTo>
                <a:lnTo>
                  <a:pt x="0" y="297844"/>
                </a:lnTo>
                <a:lnTo>
                  <a:pt x="0" y="279752"/>
                </a:lnTo>
                <a:lnTo>
                  <a:pt x="0" y="261659"/>
                </a:lnTo>
                <a:lnTo>
                  <a:pt x="0" y="243567"/>
                </a:lnTo>
                <a:lnTo>
                  <a:pt x="0" y="225474"/>
                </a:lnTo>
                <a:lnTo>
                  <a:pt x="0" y="207382"/>
                </a:lnTo>
                <a:lnTo>
                  <a:pt x="0" y="189290"/>
                </a:lnTo>
                <a:lnTo>
                  <a:pt x="0" y="171197"/>
                </a:lnTo>
                <a:lnTo>
                  <a:pt x="0" y="153105"/>
                </a:lnTo>
                <a:lnTo>
                  <a:pt x="0" y="135013"/>
                </a:lnTo>
                <a:lnTo>
                  <a:pt x="0" y="116920"/>
                </a:lnTo>
                <a:lnTo>
                  <a:pt x="0" y="98828"/>
                </a:lnTo>
                <a:lnTo>
                  <a:pt x="0" y="80735"/>
                </a:lnTo>
                <a:lnTo>
                  <a:pt x="0" y="62643"/>
                </a:lnTo>
                <a:lnTo>
                  <a:pt x="0" y="44551"/>
                </a:lnTo>
                <a:lnTo>
                  <a:pt x="0" y="26458"/>
                </a:lnTo>
                <a:lnTo>
                  <a:pt x="0" y="8366"/>
                </a:lnTo>
                <a:lnTo>
                  <a:pt x="12700" y="8366"/>
                </a:lnTo>
                <a:lnTo>
                  <a:pt x="25400" y="8366"/>
                </a:lnTo>
                <a:lnTo>
                  <a:pt x="38100" y="8366"/>
                </a:lnTo>
                <a:lnTo>
                  <a:pt x="50800" y="8366"/>
                </a:lnTo>
                <a:lnTo>
                  <a:pt x="63500" y="8366"/>
                </a:lnTo>
                <a:lnTo>
                  <a:pt x="76200" y="8366"/>
                </a:lnTo>
                <a:lnTo>
                  <a:pt x="85301" y="8366"/>
                </a:lnTo>
                <a:lnTo>
                  <a:pt x="85301" y="21066"/>
                </a:lnTo>
                <a:lnTo>
                  <a:pt x="85301" y="33766"/>
                </a:lnTo>
                <a:lnTo>
                  <a:pt x="85301" y="46466"/>
                </a:lnTo>
                <a:lnTo>
                  <a:pt x="85301" y="59166"/>
                </a:lnTo>
                <a:lnTo>
                  <a:pt x="85301" y="67356"/>
                </a:lnTo>
                <a:lnTo>
                  <a:pt x="90673" y="51843"/>
                </a:lnTo>
                <a:lnTo>
                  <a:pt x="96118" y="38577"/>
                </a:lnTo>
                <a:lnTo>
                  <a:pt x="101636" y="27556"/>
                </a:lnTo>
                <a:lnTo>
                  <a:pt x="107227" y="18781"/>
                </a:lnTo>
                <a:lnTo>
                  <a:pt x="110742" y="14456"/>
                </a:lnTo>
                <a:lnTo>
                  <a:pt x="120923" y="5955"/>
                </a:lnTo>
                <a:lnTo>
                  <a:pt x="132684" y="1163"/>
                </a:lnTo>
                <a:lnTo>
                  <a:pt x="14312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041684" y="4962132"/>
            <a:ext cx="250171" cy="334041"/>
          </a:xfrm>
          <a:custGeom>
            <a:avLst/>
            <a:gdLst/>
            <a:ahLst/>
            <a:cxnLst/>
            <a:rect l="l" t="t" r="r" b="b"/>
            <a:pathLst>
              <a:path w="275188" h="378580">
                <a:moveTo>
                  <a:pt x="134238" y="0"/>
                </a:moveTo>
                <a:lnTo>
                  <a:pt x="149186" y="539"/>
                </a:lnTo>
                <a:lnTo>
                  <a:pt x="163151" y="2156"/>
                </a:lnTo>
                <a:lnTo>
                  <a:pt x="176132" y="4852"/>
                </a:lnTo>
                <a:lnTo>
                  <a:pt x="188129" y="8627"/>
                </a:lnTo>
                <a:lnTo>
                  <a:pt x="199142" y="13480"/>
                </a:lnTo>
                <a:lnTo>
                  <a:pt x="209171" y="19411"/>
                </a:lnTo>
                <a:lnTo>
                  <a:pt x="223623" y="31369"/>
                </a:lnTo>
                <a:lnTo>
                  <a:pt x="231781" y="40219"/>
                </a:lnTo>
                <a:lnTo>
                  <a:pt x="239257" y="50090"/>
                </a:lnTo>
                <a:lnTo>
                  <a:pt x="246053" y="60984"/>
                </a:lnTo>
                <a:lnTo>
                  <a:pt x="252168" y="72898"/>
                </a:lnTo>
                <a:lnTo>
                  <a:pt x="257602" y="85835"/>
                </a:lnTo>
                <a:lnTo>
                  <a:pt x="262912" y="101763"/>
                </a:lnTo>
                <a:lnTo>
                  <a:pt x="265711" y="112383"/>
                </a:lnTo>
                <a:lnTo>
                  <a:pt x="268148" y="123635"/>
                </a:lnTo>
                <a:lnTo>
                  <a:pt x="270224" y="135518"/>
                </a:lnTo>
                <a:lnTo>
                  <a:pt x="271938" y="148031"/>
                </a:lnTo>
                <a:lnTo>
                  <a:pt x="273290" y="161177"/>
                </a:lnTo>
                <a:lnTo>
                  <a:pt x="274281" y="174953"/>
                </a:lnTo>
                <a:lnTo>
                  <a:pt x="274910" y="189360"/>
                </a:lnTo>
                <a:lnTo>
                  <a:pt x="275178" y="204399"/>
                </a:lnTo>
                <a:lnTo>
                  <a:pt x="275188" y="208103"/>
                </a:lnTo>
                <a:lnTo>
                  <a:pt x="275188" y="213336"/>
                </a:lnTo>
                <a:lnTo>
                  <a:pt x="275188" y="218569"/>
                </a:lnTo>
                <a:lnTo>
                  <a:pt x="275188" y="223801"/>
                </a:lnTo>
                <a:lnTo>
                  <a:pt x="262488" y="223801"/>
                </a:lnTo>
                <a:lnTo>
                  <a:pt x="249788" y="223801"/>
                </a:lnTo>
                <a:lnTo>
                  <a:pt x="237088" y="223801"/>
                </a:lnTo>
                <a:lnTo>
                  <a:pt x="224388" y="223801"/>
                </a:lnTo>
                <a:lnTo>
                  <a:pt x="211688" y="223801"/>
                </a:lnTo>
                <a:lnTo>
                  <a:pt x="198988" y="223801"/>
                </a:lnTo>
                <a:lnTo>
                  <a:pt x="186288" y="223801"/>
                </a:lnTo>
                <a:lnTo>
                  <a:pt x="173588" y="223801"/>
                </a:lnTo>
                <a:lnTo>
                  <a:pt x="160888" y="223801"/>
                </a:lnTo>
                <a:lnTo>
                  <a:pt x="92491" y="223801"/>
                </a:lnTo>
                <a:lnTo>
                  <a:pt x="94147" y="239333"/>
                </a:lnTo>
                <a:lnTo>
                  <a:pt x="96660" y="252762"/>
                </a:lnTo>
                <a:lnTo>
                  <a:pt x="100032" y="264088"/>
                </a:lnTo>
                <a:lnTo>
                  <a:pt x="104260" y="273311"/>
                </a:lnTo>
                <a:lnTo>
                  <a:pt x="113167" y="285624"/>
                </a:lnTo>
                <a:lnTo>
                  <a:pt x="123451" y="293396"/>
                </a:lnTo>
                <a:lnTo>
                  <a:pt x="135228" y="296825"/>
                </a:lnTo>
                <a:lnTo>
                  <a:pt x="138918" y="297007"/>
                </a:lnTo>
                <a:lnTo>
                  <a:pt x="151059" y="294846"/>
                </a:lnTo>
                <a:lnTo>
                  <a:pt x="162625" y="288362"/>
                </a:lnTo>
                <a:lnTo>
                  <a:pt x="171510" y="278918"/>
                </a:lnTo>
                <a:lnTo>
                  <a:pt x="179011" y="266842"/>
                </a:lnTo>
                <a:lnTo>
                  <a:pt x="180406" y="264239"/>
                </a:lnTo>
                <a:lnTo>
                  <a:pt x="192984" y="265998"/>
                </a:lnTo>
                <a:lnTo>
                  <a:pt x="205561" y="267757"/>
                </a:lnTo>
                <a:lnTo>
                  <a:pt x="218139" y="269515"/>
                </a:lnTo>
                <a:lnTo>
                  <a:pt x="230717" y="271274"/>
                </a:lnTo>
                <a:lnTo>
                  <a:pt x="243295" y="273033"/>
                </a:lnTo>
                <a:lnTo>
                  <a:pt x="255873" y="274792"/>
                </a:lnTo>
                <a:lnTo>
                  <a:pt x="268450" y="276551"/>
                </a:lnTo>
                <a:lnTo>
                  <a:pt x="270151" y="276789"/>
                </a:lnTo>
                <a:lnTo>
                  <a:pt x="264342" y="291151"/>
                </a:lnTo>
                <a:lnTo>
                  <a:pt x="258212" y="304355"/>
                </a:lnTo>
                <a:lnTo>
                  <a:pt x="251764" y="316399"/>
                </a:lnTo>
                <a:lnTo>
                  <a:pt x="244995" y="327284"/>
                </a:lnTo>
                <a:lnTo>
                  <a:pt x="230498" y="345576"/>
                </a:lnTo>
                <a:lnTo>
                  <a:pt x="220465" y="354919"/>
                </a:lnTo>
                <a:lnTo>
                  <a:pt x="201263" y="366743"/>
                </a:lnTo>
                <a:lnTo>
                  <a:pt x="177728" y="374513"/>
                </a:lnTo>
                <a:lnTo>
                  <a:pt x="164336" y="376877"/>
                </a:lnTo>
                <a:lnTo>
                  <a:pt x="149860" y="378228"/>
                </a:lnTo>
                <a:lnTo>
                  <a:pt x="136977" y="378580"/>
                </a:lnTo>
                <a:lnTo>
                  <a:pt x="121953" y="378028"/>
                </a:lnTo>
                <a:lnTo>
                  <a:pt x="108024" y="376373"/>
                </a:lnTo>
                <a:lnTo>
                  <a:pt x="95189" y="373615"/>
                </a:lnTo>
                <a:lnTo>
                  <a:pt x="72804" y="364788"/>
                </a:lnTo>
                <a:lnTo>
                  <a:pt x="54154" y="351097"/>
                </a:lnTo>
                <a:lnTo>
                  <a:pt x="38580" y="332978"/>
                </a:lnTo>
                <a:lnTo>
                  <a:pt x="31521" y="322046"/>
                </a:lnTo>
                <a:lnTo>
                  <a:pt x="24949" y="309866"/>
                </a:lnTo>
                <a:lnTo>
                  <a:pt x="18862" y="296438"/>
                </a:lnTo>
                <a:lnTo>
                  <a:pt x="13762" y="282955"/>
                </a:lnTo>
                <a:lnTo>
                  <a:pt x="7251" y="259857"/>
                </a:lnTo>
                <a:lnTo>
                  <a:pt x="2809" y="234956"/>
                </a:lnTo>
                <a:lnTo>
                  <a:pt x="1363" y="221828"/>
                </a:lnTo>
                <a:lnTo>
                  <a:pt x="434" y="208250"/>
                </a:lnTo>
                <a:lnTo>
                  <a:pt x="22" y="194221"/>
                </a:lnTo>
                <a:lnTo>
                  <a:pt x="0" y="189976"/>
                </a:lnTo>
                <a:lnTo>
                  <a:pt x="285" y="175045"/>
                </a:lnTo>
                <a:lnTo>
                  <a:pt x="1141" y="160632"/>
                </a:lnTo>
                <a:lnTo>
                  <a:pt x="2568" y="146737"/>
                </a:lnTo>
                <a:lnTo>
                  <a:pt x="4566" y="133361"/>
                </a:lnTo>
                <a:lnTo>
                  <a:pt x="7135" y="120503"/>
                </a:lnTo>
                <a:lnTo>
                  <a:pt x="10274" y="108164"/>
                </a:lnTo>
                <a:lnTo>
                  <a:pt x="18266" y="85040"/>
                </a:lnTo>
                <a:lnTo>
                  <a:pt x="28541" y="63989"/>
                </a:lnTo>
                <a:lnTo>
                  <a:pt x="35686" y="52524"/>
                </a:lnTo>
                <a:lnTo>
                  <a:pt x="44154" y="41257"/>
                </a:lnTo>
                <a:lnTo>
                  <a:pt x="53326" y="31348"/>
                </a:lnTo>
                <a:lnTo>
                  <a:pt x="63200" y="22798"/>
                </a:lnTo>
                <a:lnTo>
                  <a:pt x="73778" y="15607"/>
                </a:lnTo>
                <a:lnTo>
                  <a:pt x="85058" y="9774"/>
                </a:lnTo>
                <a:lnTo>
                  <a:pt x="97041" y="5300"/>
                </a:lnTo>
                <a:lnTo>
                  <a:pt x="109727" y="2184"/>
                </a:lnTo>
                <a:lnTo>
                  <a:pt x="123117" y="427"/>
                </a:lnTo>
                <a:lnTo>
                  <a:pt x="134238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50875" y="4962132"/>
            <a:ext cx="228108" cy="326659"/>
          </a:xfrm>
          <a:custGeom>
            <a:avLst/>
            <a:gdLst/>
            <a:ahLst/>
            <a:cxnLst/>
            <a:rect l="l" t="t" r="r" b="b"/>
            <a:pathLst>
              <a:path w="250919" h="370214">
                <a:moveTo>
                  <a:pt x="170560" y="0"/>
                </a:moveTo>
                <a:lnTo>
                  <a:pt x="184029" y="1185"/>
                </a:lnTo>
                <a:lnTo>
                  <a:pt x="196363" y="4743"/>
                </a:lnTo>
                <a:lnTo>
                  <a:pt x="207560" y="10673"/>
                </a:lnTo>
                <a:lnTo>
                  <a:pt x="217622" y="18974"/>
                </a:lnTo>
                <a:lnTo>
                  <a:pt x="226547" y="29647"/>
                </a:lnTo>
                <a:lnTo>
                  <a:pt x="229601" y="34260"/>
                </a:lnTo>
                <a:lnTo>
                  <a:pt x="234321" y="42837"/>
                </a:lnTo>
                <a:lnTo>
                  <a:pt x="238451" y="52446"/>
                </a:lnTo>
                <a:lnTo>
                  <a:pt x="241991" y="63088"/>
                </a:lnTo>
                <a:lnTo>
                  <a:pt x="244942" y="74762"/>
                </a:lnTo>
                <a:lnTo>
                  <a:pt x="247302" y="87470"/>
                </a:lnTo>
                <a:lnTo>
                  <a:pt x="249073" y="101210"/>
                </a:lnTo>
                <a:lnTo>
                  <a:pt x="250254" y="115983"/>
                </a:lnTo>
                <a:lnTo>
                  <a:pt x="250845" y="131788"/>
                </a:lnTo>
                <a:lnTo>
                  <a:pt x="250919" y="140104"/>
                </a:lnTo>
                <a:lnTo>
                  <a:pt x="250919" y="152804"/>
                </a:lnTo>
                <a:lnTo>
                  <a:pt x="250919" y="165504"/>
                </a:lnTo>
                <a:lnTo>
                  <a:pt x="250919" y="178204"/>
                </a:lnTo>
                <a:lnTo>
                  <a:pt x="250919" y="190904"/>
                </a:lnTo>
                <a:lnTo>
                  <a:pt x="250919" y="203604"/>
                </a:lnTo>
                <a:lnTo>
                  <a:pt x="250919" y="216304"/>
                </a:lnTo>
                <a:lnTo>
                  <a:pt x="250919" y="229004"/>
                </a:lnTo>
                <a:lnTo>
                  <a:pt x="250919" y="241704"/>
                </a:lnTo>
                <a:lnTo>
                  <a:pt x="250919" y="254404"/>
                </a:lnTo>
                <a:lnTo>
                  <a:pt x="250919" y="267104"/>
                </a:lnTo>
                <a:lnTo>
                  <a:pt x="250919" y="279804"/>
                </a:lnTo>
                <a:lnTo>
                  <a:pt x="250919" y="292504"/>
                </a:lnTo>
                <a:lnTo>
                  <a:pt x="250919" y="305204"/>
                </a:lnTo>
                <a:lnTo>
                  <a:pt x="250919" y="317904"/>
                </a:lnTo>
                <a:lnTo>
                  <a:pt x="250919" y="330604"/>
                </a:lnTo>
                <a:lnTo>
                  <a:pt x="250919" y="343304"/>
                </a:lnTo>
                <a:lnTo>
                  <a:pt x="250919" y="356004"/>
                </a:lnTo>
                <a:lnTo>
                  <a:pt x="250919" y="368704"/>
                </a:lnTo>
                <a:lnTo>
                  <a:pt x="250919" y="370214"/>
                </a:lnTo>
                <a:lnTo>
                  <a:pt x="238218" y="370214"/>
                </a:lnTo>
                <a:lnTo>
                  <a:pt x="225518" y="370214"/>
                </a:lnTo>
                <a:lnTo>
                  <a:pt x="212818" y="370214"/>
                </a:lnTo>
                <a:lnTo>
                  <a:pt x="200118" y="370214"/>
                </a:lnTo>
                <a:lnTo>
                  <a:pt x="187418" y="370214"/>
                </a:lnTo>
                <a:lnTo>
                  <a:pt x="174718" y="370214"/>
                </a:lnTo>
                <a:lnTo>
                  <a:pt x="162019" y="370214"/>
                </a:lnTo>
                <a:lnTo>
                  <a:pt x="159342" y="370214"/>
                </a:lnTo>
                <a:lnTo>
                  <a:pt x="159342" y="357514"/>
                </a:lnTo>
                <a:lnTo>
                  <a:pt x="159342" y="344814"/>
                </a:lnTo>
                <a:lnTo>
                  <a:pt x="159342" y="332113"/>
                </a:lnTo>
                <a:lnTo>
                  <a:pt x="159342" y="319413"/>
                </a:lnTo>
                <a:lnTo>
                  <a:pt x="159342" y="306713"/>
                </a:lnTo>
                <a:lnTo>
                  <a:pt x="159342" y="294013"/>
                </a:lnTo>
                <a:lnTo>
                  <a:pt x="159342" y="281313"/>
                </a:lnTo>
                <a:lnTo>
                  <a:pt x="159342" y="268613"/>
                </a:lnTo>
                <a:lnTo>
                  <a:pt x="159342" y="255913"/>
                </a:lnTo>
                <a:lnTo>
                  <a:pt x="159342" y="243213"/>
                </a:lnTo>
                <a:lnTo>
                  <a:pt x="159342" y="230514"/>
                </a:lnTo>
                <a:lnTo>
                  <a:pt x="159342" y="217814"/>
                </a:lnTo>
                <a:lnTo>
                  <a:pt x="159342" y="205114"/>
                </a:lnTo>
                <a:lnTo>
                  <a:pt x="159342" y="192414"/>
                </a:lnTo>
                <a:lnTo>
                  <a:pt x="159342" y="179714"/>
                </a:lnTo>
                <a:lnTo>
                  <a:pt x="159342" y="171141"/>
                </a:lnTo>
                <a:lnTo>
                  <a:pt x="158788" y="154789"/>
                </a:lnTo>
                <a:lnTo>
                  <a:pt x="157125" y="141124"/>
                </a:lnTo>
                <a:lnTo>
                  <a:pt x="154354" y="130146"/>
                </a:lnTo>
                <a:lnTo>
                  <a:pt x="151117" y="122908"/>
                </a:lnTo>
                <a:lnTo>
                  <a:pt x="141945" y="112757"/>
                </a:lnTo>
                <a:lnTo>
                  <a:pt x="129844" y="108819"/>
                </a:lnTo>
                <a:lnTo>
                  <a:pt x="128003" y="108763"/>
                </a:lnTo>
                <a:lnTo>
                  <a:pt x="116202" y="111626"/>
                </a:lnTo>
                <a:lnTo>
                  <a:pt x="106266" y="120216"/>
                </a:lnTo>
                <a:lnTo>
                  <a:pt x="101340" y="127854"/>
                </a:lnTo>
                <a:lnTo>
                  <a:pt x="97935" y="135874"/>
                </a:lnTo>
                <a:lnTo>
                  <a:pt x="95217" y="145932"/>
                </a:lnTo>
                <a:lnTo>
                  <a:pt x="93186" y="158029"/>
                </a:lnTo>
                <a:lnTo>
                  <a:pt x="91843" y="172166"/>
                </a:lnTo>
                <a:lnTo>
                  <a:pt x="91186" y="188341"/>
                </a:lnTo>
                <a:lnTo>
                  <a:pt x="91115" y="196371"/>
                </a:lnTo>
                <a:lnTo>
                  <a:pt x="91115" y="209071"/>
                </a:lnTo>
                <a:lnTo>
                  <a:pt x="91115" y="221771"/>
                </a:lnTo>
                <a:lnTo>
                  <a:pt x="91115" y="234471"/>
                </a:lnTo>
                <a:lnTo>
                  <a:pt x="91115" y="247171"/>
                </a:lnTo>
                <a:lnTo>
                  <a:pt x="91115" y="370214"/>
                </a:lnTo>
                <a:lnTo>
                  <a:pt x="78416" y="370214"/>
                </a:lnTo>
                <a:lnTo>
                  <a:pt x="65716" y="370214"/>
                </a:lnTo>
                <a:lnTo>
                  <a:pt x="53015" y="370214"/>
                </a:lnTo>
                <a:lnTo>
                  <a:pt x="40315" y="370214"/>
                </a:lnTo>
                <a:lnTo>
                  <a:pt x="27615" y="370214"/>
                </a:lnTo>
                <a:lnTo>
                  <a:pt x="14915" y="370214"/>
                </a:lnTo>
                <a:lnTo>
                  <a:pt x="2215" y="370214"/>
                </a:lnTo>
                <a:lnTo>
                  <a:pt x="0" y="370214"/>
                </a:lnTo>
                <a:lnTo>
                  <a:pt x="0" y="352121"/>
                </a:lnTo>
                <a:lnTo>
                  <a:pt x="0" y="334029"/>
                </a:lnTo>
                <a:lnTo>
                  <a:pt x="0" y="315936"/>
                </a:lnTo>
                <a:lnTo>
                  <a:pt x="0" y="297844"/>
                </a:lnTo>
                <a:lnTo>
                  <a:pt x="0" y="279752"/>
                </a:lnTo>
                <a:lnTo>
                  <a:pt x="0" y="261659"/>
                </a:lnTo>
                <a:lnTo>
                  <a:pt x="0" y="243567"/>
                </a:lnTo>
                <a:lnTo>
                  <a:pt x="0" y="225474"/>
                </a:lnTo>
                <a:lnTo>
                  <a:pt x="0" y="207382"/>
                </a:lnTo>
                <a:lnTo>
                  <a:pt x="0" y="189290"/>
                </a:lnTo>
                <a:lnTo>
                  <a:pt x="0" y="171197"/>
                </a:lnTo>
                <a:lnTo>
                  <a:pt x="0" y="153105"/>
                </a:lnTo>
                <a:lnTo>
                  <a:pt x="0" y="135013"/>
                </a:lnTo>
                <a:lnTo>
                  <a:pt x="0" y="116920"/>
                </a:lnTo>
                <a:lnTo>
                  <a:pt x="0" y="98828"/>
                </a:lnTo>
                <a:lnTo>
                  <a:pt x="0" y="80735"/>
                </a:lnTo>
                <a:lnTo>
                  <a:pt x="0" y="62643"/>
                </a:lnTo>
                <a:lnTo>
                  <a:pt x="0" y="44551"/>
                </a:lnTo>
                <a:lnTo>
                  <a:pt x="0" y="26458"/>
                </a:lnTo>
                <a:lnTo>
                  <a:pt x="0" y="8366"/>
                </a:lnTo>
                <a:lnTo>
                  <a:pt x="12699" y="8366"/>
                </a:lnTo>
                <a:lnTo>
                  <a:pt x="25399" y="8366"/>
                </a:lnTo>
                <a:lnTo>
                  <a:pt x="84843" y="8366"/>
                </a:lnTo>
                <a:lnTo>
                  <a:pt x="84843" y="21066"/>
                </a:lnTo>
                <a:lnTo>
                  <a:pt x="84843" y="33766"/>
                </a:lnTo>
                <a:lnTo>
                  <a:pt x="84843" y="46466"/>
                </a:lnTo>
                <a:lnTo>
                  <a:pt x="84843" y="59166"/>
                </a:lnTo>
                <a:lnTo>
                  <a:pt x="84843" y="67236"/>
                </a:lnTo>
                <a:lnTo>
                  <a:pt x="92343" y="53770"/>
                </a:lnTo>
                <a:lnTo>
                  <a:pt x="99878" y="41911"/>
                </a:lnTo>
                <a:lnTo>
                  <a:pt x="107448" y="31657"/>
                </a:lnTo>
                <a:lnTo>
                  <a:pt x="115052" y="23009"/>
                </a:lnTo>
                <a:lnTo>
                  <a:pt x="122692" y="15968"/>
                </a:lnTo>
                <a:lnTo>
                  <a:pt x="133691" y="8619"/>
                </a:lnTo>
                <a:lnTo>
                  <a:pt x="145251" y="3729"/>
                </a:lnTo>
                <a:lnTo>
                  <a:pt x="157912" y="857"/>
                </a:lnTo>
                <a:lnTo>
                  <a:pt x="17056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162828" y="4962132"/>
            <a:ext cx="250171" cy="334041"/>
          </a:xfrm>
          <a:custGeom>
            <a:avLst/>
            <a:gdLst/>
            <a:ahLst/>
            <a:cxnLst/>
            <a:rect l="l" t="t" r="r" b="b"/>
            <a:pathLst>
              <a:path w="275188" h="378580">
                <a:moveTo>
                  <a:pt x="134238" y="0"/>
                </a:moveTo>
                <a:lnTo>
                  <a:pt x="149186" y="539"/>
                </a:lnTo>
                <a:lnTo>
                  <a:pt x="163151" y="2157"/>
                </a:lnTo>
                <a:lnTo>
                  <a:pt x="176132" y="4853"/>
                </a:lnTo>
                <a:lnTo>
                  <a:pt x="188128" y="8628"/>
                </a:lnTo>
                <a:lnTo>
                  <a:pt x="199141" y="13481"/>
                </a:lnTo>
                <a:lnTo>
                  <a:pt x="209170" y="19413"/>
                </a:lnTo>
                <a:lnTo>
                  <a:pt x="223620" y="31369"/>
                </a:lnTo>
                <a:lnTo>
                  <a:pt x="231779" y="40218"/>
                </a:lnTo>
                <a:lnTo>
                  <a:pt x="239256" y="50089"/>
                </a:lnTo>
                <a:lnTo>
                  <a:pt x="246052" y="60982"/>
                </a:lnTo>
                <a:lnTo>
                  <a:pt x="252167" y="72897"/>
                </a:lnTo>
                <a:lnTo>
                  <a:pt x="257602" y="85833"/>
                </a:lnTo>
                <a:lnTo>
                  <a:pt x="262912" y="101763"/>
                </a:lnTo>
                <a:lnTo>
                  <a:pt x="265711" y="112383"/>
                </a:lnTo>
                <a:lnTo>
                  <a:pt x="268148" y="123635"/>
                </a:lnTo>
                <a:lnTo>
                  <a:pt x="270224" y="135518"/>
                </a:lnTo>
                <a:lnTo>
                  <a:pt x="271938" y="148031"/>
                </a:lnTo>
                <a:lnTo>
                  <a:pt x="273290" y="161177"/>
                </a:lnTo>
                <a:lnTo>
                  <a:pt x="274281" y="174953"/>
                </a:lnTo>
                <a:lnTo>
                  <a:pt x="274910" y="189360"/>
                </a:lnTo>
                <a:lnTo>
                  <a:pt x="275178" y="204399"/>
                </a:lnTo>
                <a:lnTo>
                  <a:pt x="275188" y="208103"/>
                </a:lnTo>
                <a:lnTo>
                  <a:pt x="275188" y="213336"/>
                </a:lnTo>
                <a:lnTo>
                  <a:pt x="275188" y="218569"/>
                </a:lnTo>
                <a:lnTo>
                  <a:pt x="275188" y="223801"/>
                </a:lnTo>
                <a:lnTo>
                  <a:pt x="262488" y="223801"/>
                </a:lnTo>
                <a:lnTo>
                  <a:pt x="249788" y="223801"/>
                </a:lnTo>
                <a:lnTo>
                  <a:pt x="237088" y="223801"/>
                </a:lnTo>
                <a:lnTo>
                  <a:pt x="224388" y="223801"/>
                </a:lnTo>
                <a:lnTo>
                  <a:pt x="211688" y="223801"/>
                </a:lnTo>
                <a:lnTo>
                  <a:pt x="198988" y="223801"/>
                </a:lnTo>
                <a:lnTo>
                  <a:pt x="186288" y="223801"/>
                </a:lnTo>
                <a:lnTo>
                  <a:pt x="173588" y="223801"/>
                </a:lnTo>
                <a:lnTo>
                  <a:pt x="160888" y="223801"/>
                </a:lnTo>
                <a:lnTo>
                  <a:pt x="92491" y="223801"/>
                </a:lnTo>
                <a:lnTo>
                  <a:pt x="94147" y="239333"/>
                </a:lnTo>
                <a:lnTo>
                  <a:pt x="96660" y="252762"/>
                </a:lnTo>
                <a:lnTo>
                  <a:pt x="100032" y="264088"/>
                </a:lnTo>
                <a:lnTo>
                  <a:pt x="104260" y="273311"/>
                </a:lnTo>
                <a:lnTo>
                  <a:pt x="113167" y="285625"/>
                </a:lnTo>
                <a:lnTo>
                  <a:pt x="123452" y="293397"/>
                </a:lnTo>
                <a:lnTo>
                  <a:pt x="135228" y="296826"/>
                </a:lnTo>
                <a:lnTo>
                  <a:pt x="138913" y="297007"/>
                </a:lnTo>
                <a:lnTo>
                  <a:pt x="151056" y="294847"/>
                </a:lnTo>
                <a:lnTo>
                  <a:pt x="162622" y="288364"/>
                </a:lnTo>
                <a:lnTo>
                  <a:pt x="171510" y="278917"/>
                </a:lnTo>
                <a:lnTo>
                  <a:pt x="179009" y="266839"/>
                </a:lnTo>
                <a:lnTo>
                  <a:pt x="180402" y="264239"/>
                </a:lnTo>
                <a:lnTo>
                  <a:pt x="192980" y="265998"/>
                </a:lnTo>
                <a:lnTo>
                  <a:pt x="205558" y="267756"/>
                </a:lnTo>
                <a:lnTo>
                  <a:pt x="218135" y="269515"/>
                </a:lnTo>
                <a:lnTo>
                  <a:pt x="230713" y="271274"/>
                </a:lnTo>
                <a:lnTo>
                  <a:pt x="243290" y="273033"/>
                </a:lnTo>
                <a:lnTo>
                  <a:pt x="255868" y="274791"/>
                </a:lnTo>
                <a:lnTo>
                  <a:pt x="268446" y="276550"/>
                </a:lnTo>
                <a:lnTo>
                  <a:pt x="270151" y="276789"/>
                </a:lnTo>
                <a:lnTo>
                  <a:pt x="264342" y="291151"/>
                </a:lnTo>
                <a:lnTo>
                  <a:pt x="258213" y="304354"/>
                </a:lnTo>
                <a:lnTo>
                  <a:pt x="251764" y="316398"/>
                </a:lnTo>
                <a:lnTo>
                  <a:pt x="244995" y="327283"/>
                </a:lnTo>
                <a:lnTo>
                  <a:pt x="230497" y="345575"/>
                </a:lnTo>
                <a:lnTo>
                  <a:pt x="220461" y="354919"/>
                </a:lnTo>
                <a:lnTo>
                  <a:pt x="201260" y="366743"/>
                </a:lnTo>
                <a:lnTo>
                  <a:pt x="177725" y="374513"/>
                </a:lnTo>
                <a:lnTo>
                  <a:pt x="164332" y="376878"/>
                </a:lnTo>
                <a:lnTo>
                  <a:pt x="149856" y="378229"/>
                </a:lnTo>
                <a:lnTo>
                  <a:pt x="136977" y="378580"/>
                </a:lnTo>
                <a:lnTo>
                  <a:pt x="121952" y="378028"/>
                </a:lnTo>
                <a:lnTo>
                  <a:pt x="108022" y="376373"/>
                </a:lnTo>
                <a:lnTo>
                  <a:pt x="95187" y="373615"/>
                </a:lnTo>
                <a:lnTo>
                  <a:pt x="72804" y="364788"/>
                </a:lnTo>
                <a:lnTo>
                  <a:pt x="54153" y="351097"/>
                </a:lnTo>
                <a:lnTo>
                  <a:pt x="38578" y="332978"/>
                </a:lnTo>
                <a:lnTo>
                  <a:pt x="31519" y="322046"/>
                </a:lnTo>
                <a:lnTo>
                  <a:pt x="24947" y="309866"/>
                </a:lnTo>
                <a:lnTo>
                  <a:pt x="18862" y="296438"/>
                </a:lnTo>
                <a:lnTo>
                  <a:pt x="13762" y="282955"/>
                </a:lnTo>
                <a:lnTo>
                  <a:pt x="7251" y="259857"/>
                </a:lnTo>
                <a:lnTo>
                  <a:pt x="2809" y="234956"/>
                </a:lnTo>
                <a:lnTo>
                  <a:pt x="1363" y="221828"/>
                </a:lnTo>
                <a:lnTo>
                  <a:pt x="434" y="208250"/>
                </a:lnTo>
                <a:lnTo>
                  <a:pt x="22" y="194221"/>
                </a:lnTo>
                <a:lnTo>
                  <a:pt x="0" y="189976"/>
                </a:lnTo>
                <a:lnTo>
                  <a:pt x="285" y="175045"/>
                </a:lnTo>
                <a:lnTo>
                  <a:pt x="1141" y="160632"/>
                </a:lnTo>
                <a:lnTo>
                  <a:pt x="2568" y="146737"/>
                </a:lnTo>
                <a:lnTo>
                  <a:pt x="4566" y="133361"/>
                </a:lnTo>
                <a:lnTo>
                  <a:pt x="7135" y="120503"/>
                </a:lnTo>
                <a:lnTo>
                  <a:pt x="10274" y="108164"/>
                </a:lnTo>
                <a:lnTo>
                  <a:pt x="18266" y="85040"/>
                </a:lnTo>
                <a:lnTo>
                  <a:pt x="28541" y="63989"/>
                </a:lnTo>
                <a:lnTo>
                  <a:pt x="35686" y="52524"/>
                </a:lnTo>
                <a:lnTo>
                  <a:pt x="44154" y="41257"/>
                </a:lnTo>
                <a:lnTo>
                  <a:pt x="53325" y="31348"/>
                </a:lnTo>
                <a:lnTo>
                  <a:pt x="63199" y="22798"/>
                </a:lnTo>
                <a:lnTo>
                  <a:pt x="73776" y="15607"/>
                </a:lnTo>
                <a:lnTo>
                  <a:pt x="85056" y="9774"/>
                </a:lnTo>
                <a:lnTo>
                  <a:pt x="97039" y="5300"/>
                </a:lnTo>
                <a:lnTo>
                  <a:pt x="109726" y="2184"/>
                </a:lnTo>
                <a:lnTo>
                  <a:pt x="123116" y="427"/>
                </a:lnTo>
                <a:lnTo>
                  <a:pt x="134238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5789973" y="4962132"/>
            <a:ext cx="229357" cy="334041"/>
          </a:xfrm>
          <a:custGeom>
            <a:avLst/>
            <a:gdLst/>
            <a:ahLst/>
            <a:cxnLst/>
            <a:rect l="l" t="t" r="r" b="b"/>
            <a:pathLst>
              <a:path w="252293" h="378580">
                <a:moveTo>
                  <a:pt x="125274" y="0"/>
                </a:moveTo>
                <a:lnTo>
                  <a:pt x="141377" y="397"/>
                </a:lnTo>
                <a:lnTo>
                  <a:pt x="155698" y="1588"/>
                </a:lnTo>
                <a:lnTo>
                  <a:pt x="168236" y="3573"/>
                </a:lnTo>
                <a:lnTo>
                  <a:pt x="178991" y="6352"/>
                </a:lnTo>
                <a:lnTo>
                  <a:pt x="187904" y="9897"/>
                </a:lnTo>
                <a:lnTo>
                  <a:pt x="198638" y="16256"/>
                </a:lnTo>
                <a:lnTo>
                  <a:pt x="208333" y="24308"/>
                </a:lnTo>
                <a:lnTo>
                  <a:pt x="216990" y="34054"/>
                </a:lnTo>
                <a:lnTo>
                  <a:pt x="221615" y="40606"/>
                </a:lnTo>
                <a:lnTo>
                  <a:pt x="227075" y="49972"/>
                </a:lnTo>
                <a:lnTo>
                  <a:pt x="232132" y="60628"/>
                </a:lnTo>
                <a:lnTo>
                  <a:pt x="236788" y="72572"/>
                </a:lnTo>
                <a:lnTo>
                  <a:pt x="241041" y="85806"/>
                </a:lnTo>
                <a:lnTo>
                  <a:pt x="244052" y="96910"/>
                </a:lnTo>
                <a:lnTo>
                  <a:pt x="231485" y="98743"/>
                </a:lnTo>
                <a:lnTo>
                  <a:pt x="218917" y="100575"/>
                </a:lnTo>
                <a:lnTo>
                  <a:pt x="206350" y="102407"/>
                </a:lnTo>
                <a:lnTo>
                  <a:pt x="193783" y="104239"/>
                </a:lnTo>
                <a:lnTo>
                  <a:pt x="181216" y="106071"/>
                </a:lnTo>
                <a:lnTo>
                  <a:pt x="168649" y="107903"/>
                </a:lnTo>
                <a:lnTo>
                  <a:pt x="157969" y="109460"/>
                </a:lnTo>
                <a:lnTo>
                  <a:pt x="153977" y="95560"/>
                </a:lnTo>
                <a:lnTo>
                  <a:pt x="148118" y="85488"/>
                </a:lnTo>
                <a:lnTo>
                  <a:pt x="146830" y="84045"/>
                </a:lnTo>
                <a:lnTo>
                  <a:pt x="136221" y="76446"/>
                </a:lnTo>
                <a:lnTo>
                  <a:pt x="123784" y="73301"/>
                </a:lnTo>
                <a:lnTo>
                  <a:pt x="120988" y="73206"/>
                </a:lnTo>
                <a:lnTo>
                  <a:pt x="110738" y="73206"/>
                </a:lnTo>
                <a:lnTo>
                  <a:pt x="103273" y="75989"/>
                </a:lnTo>
                <a:lnTo>
                  <a:pt x="98595" y="81556"/>
                </a:lnTo>
                <a:lnTo>
                  <a:pt x="93915" y="87122"/>
                </a:lnTo>
                <a:lnTo>
                  <a:pt x="91577" y="93882"/>
                </a:lnTo>
                <a:lnTo>
                  <a:pt x="91577" y="101835"/>
                </a:lnTo>
                <a:lnTo>
                  <a:pt x="91577" y="110695"/>
                </a:lnTo>
                <a:lnTo>
                  <a:pt x="94529" y="117398"/>
                </a:lnTo>
                <a:lnTo>
                  <a:pt x="100434" y="121944"/>
                </a:lnTo>
                <a:lnTo>
                  <a:pt x="108013" y="126069"/>
                </a:lnTo>
                <a:lnTo>
                  <a:pt x="119703" y="129928"/>
                </a:lnTo>
                <a:lnTo>
                  <a:pt x="135502" y="133522"/>
                </a:lnTo>
                <a:lnTo>
                  <a:pt x="139225" y="134222"/>
                </a:lnTo>
                <a:lnTo>
                  <a:pt x="154726" y="137224"/>
                </a:lnTo>
                <a:lnTo>
                  <a:pt x="168737" y="140620"/>
                </a:lnTo>
                <a:lnTo>
                  <a:pt x="181257" y="144410"/>
                </a:lnTo>
                <a:lnTo>
                  <a:pt x="192286" y="148594"/>
                </a:lnTo>
                <a:lnTo>
                  <a:pt x="201825" y="153171"/>
                </a:lnTo>
                <a:lnTo>
                  <a:pt x="216834" y="163513"/>
                </a:lnTo>
                <a:lnTo>
                  <a:pt x="225739" y="172407"/>
                </a:lnTo>
                <a:lnTo>
                  <a:pt x="233419" y="182709"/>
                </a:lnTo>
                <a:lnTo>
                  <a:pt x="239874" y="194417"/>
                </a:lnTo>
                <a:lnTo>
                  <a:pt x="245128" y="207468"/>
                </a:lnTo>
                <a:lnTo>
                  <a:pt x="248575" y="219522"/>
                </a:lnTo>
                <a:lnTo>
                  <a:pt x="250901" y="232064"/>
                </a:lnTo>
                <a:lnTo>
                  <a:pt x="252107" y="245094"/>
                </a:lnTo>
                <a:lnTo>
                  <a:pt x="252293" y="252822"/>
                </a:lnTo>
                <a:lnTo>
                  <a:pt x="251777" y="265544"/>
                </a:lnTo>
                <a:lnTo>
                  <a:pt x="250229" y="278123"/>
                </a:lnTo>
                <a:lnTo>
                  <a:pt x="247648" y="290562"/>
                </a:lnTo>
                <a:lnTo>
                  <a:pt x="244035" y="302859"/>
                </a:lnTo>
                <a:lnTo>
                  <a:pt x="239891" y="313827"/>
                </a:lnTo>
                <a:lnTo>
                  <a:pt x="234138" y="325595"/>
                </a:lnTo>
                <a:lnTo>
                  <a:pt x="227157" y="336324"/>
                </a:lnTo>
                <a:lnTo>
                  <a:pt x="218948" y="346014"/>
                </a:lnTo>
                <a:lnTo>
                  <a:pt x="209512" y="354664"/>
                </a:lnTo>
                <a:lnTo>
                  <a:pt x="200785" y="361030"/>
                </a:lnTo>
                <a:lnTo>
                  <a:pt x="191164" y="366482"/>
                </a:lnTo>
                <a:lnTo>
                  <a:pt x="180429" y="370922"/>
                </a:lnTo>
                <a:lnTo>
                  <a:pt x="168580" y="374352"/>
                </a:lnTo>
                <a:lnTo>
                  <a:pt x="155617" y="376770"/>
                </a:lnTo>
                <a:lnTo>
                  <a:pt x="141540" y="378178"/>
                </a:lnTo>
                <a:lnTo>
                  <a:pt x="128043" y="378580"/>
                </a:lnTo>
                <a:lnTo>
                  <a:pt x="111632" y="378093"/>
                </a:lnTo>
                <a:lnTo>
                  <a:pt x="96509" y="376634"/>
                </a:lnTo>
                <a:lnTo>
                  <a:pt x="82673" y="374201"/>
                </a:lnTo>
                <a:lnTo>
                  <a:pt x="70124" y="370795"/>
                </a:lnTo>
                <a:lnTo>
                  <a:pt x="58863" y="366416"/>
                </a:lnTo>
                <a:lnTo>
                  <a:pt x="48888" y="361064"/>
                </a:lnTo>
                <a:lnTo>
                  <a:pt x="40201" y="354739"/>
                </a:lnTo>
                <a:lnTo>
                  <a:pt x="27857" y="341610"/>
                </a:lnTo>
                <a:lnTo>
                  <a:pt x="21122" y="331940"/>
                </a:lnTo>
                <a:lnTo>
                  <a:pt x="15212" y="321274"/>
                </a:lnTo>
                <a:lnTo>
                  <a:pt x="10128" y="309612"/>
                </a:lnTo>
                <a:lnTo>
                  <a:pt x="5869" y="296953"/>
                </a:lnTo>
                <a:lnTo>
                  <a:pt x="2435" y="283298"/>
                </a:lnTo>
                <a:lnTo>
                  <a:pt x="0" y="269816"/>
                </a:lnTo>
                <a:lnTo>
                  <a:pt x="12578" y="268066"/>
                </a:lnTo>
                <a:lnTo>
                  <a:pt x="25157" y="266316"/>
                </a:lnTo>
                <a:lnTo>
                  <a:pt x="37736" y="264566"/>
                </a:lnTo>
                <a:lnTo>
                  <a:pt x="50315" y="262816"/>
                </a:lnTo>
                <a:lnTo>
                  <a:pt x="62894" y="261066"/>
                </a:lnTo>
                <a:lnTo>
                  <a:pt x="75472" y="259316"/>
                </a:lnTo>
                <a:lnTo>
                  <a:pt x="88051" y="257566"/>
                </a:lnTo>
                <a:lnTo>
                  <a:pt x="90203" y="257267"/>
                </a:lnTo>
                <a:lnTo>
                  <a:pt x="94418" y="271927"/>
                </a:lnTo>
                <a:lnTo>
                  <a:pt x="99622" y="283521"/>
                </a:lnTo>
                <a:lnTo>
                  <a:pt x="105816" y="292049"/>
                </a:lnTo>
                <a:lnTo>
                  <a:pt x="116038" y="299304"/>
                </a:lnTo>
                <a:lnTo>
                  <a:pt x="128821" y="302437"/>
                </a:lnTo>
                <a:lnTo>
                  <a:pt x="132714" y="302585"/>
                </a:lnTo>
                <a:lnTo>
                  <a:pt x="146429" y="300559"/>
                </a:lnTo>
                <a:lnTo>
                  <a:pt x="157332" y="294479"/>
                </a:lnTo>
                <a:lnTo>
                  <a:pt x="161125" y="290657"/>
                </a:lnTo>
                <a:lnTo>
                  <a:pt x="166347" y="284752"/>
                </a:lnTo>
                <a:lnTo>
                  <a:pt x="168959" y="277366"/>
                </a:lnTo>
                <a:lnTo>
                  <a:pt x="168959" y="268498"/>
                </a:lnTo>
                <a:lnTo>
                  <a:pt x="168959" y="258505"/>
                </a:lnTo>
                <a:lnTo>
                  <a:pt x="165529" y="250781"/>
                </a:lnTo>
                <a:lnTo>
                  <a:pt x="158670" y="245327"/>
                </a:lnTo>
                <a:lnTo>
                  <a:pt x="151904" y="241540"/>
                </a:lnTo>
                <a:lnTo>
                  <a:pt x="140611" y="237246"/>
                </a:lnTo>
                <a:lnTo>
                  <a:pt x="124790" y="232445"/>
                </a:lnTo>
                <a:lnTo>
                  <a:pt x="119557" y="231013"/>
                </a:lnTo>
                <a:lnTo>
                  <a:pt x="103281" y="226489"/>
                </a:lnTo>
                <a:lnTo>
                  <a:pt x="88920" y="222090"/>
                </a:lnTo>
                <a:lnTo>
                  <a:pt x="76474" y="217815"/>
                </a:lnTo>
                <a:lnTo>
                  <a:pt x="65943" y="213663"/>
                </a:lnTo>
                <a:lnTo>
                  <a:pt x="57327" y="209636"/>
                </a:lnTo>
                <a:lnTo>
                  <a:pt x="44362" y="200924"/>
                </a:lnTo>
                <a:lnTo>
                  <a:pt x="35792" y="192073"/>
                </a:lnTo>
                <a:lnTo>
                  <a:pt x="28043" y="181125"/>
                </a:lnTo>
                <a:lnTo>
                  <a:pt x="22697" y="171391"/>
                </a:lnTo>
                <a:lnTo>
                  <a:pt x="17891" y="160179"/>
                </a:lnTo>
                <a:lnTo>
                  <a:pt x="14232" y="148317"/>
                </a:lnTo>
                <a:lnTo>
                  <a:pt x="11717" y="135806"/>
                </a:lnTo>
                <a:lnTo>
                  <a:pt x="10349" y="122645"/>
                </a:lnTo>
                <a:lnTo>
                  <a:pt x="10072" y="113120"/>
                </a:lnTo>
                <a:lnTo>
                  <a:pt x="10623" y="99132"/>
                </a:lnTo>
                <a:lnTo>
                  <a:pt x="12275" y="85942"/>
                </a:lnTo>
                <a:lnTo>
                  <a:pt x="15029" y="73552"/>
                </a:lnTo>
                <a:lnTo>
                  <a:pt x="18884" y="61961"/>
                </a:lnTo>
                <a:lnTo>
                  <a:pt x="23692" y="51451"/>
                </a:lnTo>
                <a:lnTo>
                  <a:pt x="30683" y="39971"/>
                </a:lnTo>
                <a:lnTo>
                  <a:pt x="38816" y="29949"/>
                </a:lnTo>
                <a:lnTo>
                  <a:pt x="48090" y="21385"/>
                </a:lnTo>
                <a:lnTo>
                  <a:pt x="58506" y="14279"/>
                </a:lnTo>
                <a:lnTo>
                  <a:pt x="71101" y="8293"/>
                </a:lnTo>
                <a:lnTo>
                  <a:pt x="82235" y="4774"/>
                </a:lnTo>
                <a:lnTo>
                  <a:pt x="94601" y="2220"/>
                </a:lnTo>
                <a:lnTo>
                  <a:pt x="108199" y="632"/>
                </a:lnTo>
                <a:lnTo>
                  <a:pt x="123028" y="10"/>
                </a:lnTo>
                <a:lnTo>
                  <a:pt x="12527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223621" y="4962132"/>
            <a:ext cx="248466" cy="334041"/>
          </a:xfrm>
          <a:custGeom>
            <a:avLst/>
            <a:gdLst/>
            <a:ahLst/>
            <a:cxnLst/>
            <a:rect l="l" t="t" r="r" b="b"/>
            <a:pathLst>
              <a:path w="273313" h="378580">
                <a:moveTo>
                  <a:pt x="129931" y="0"/>
                </a:moveTo>
                <a:lnTo>
                  <a:pt x="145057" y="258"/>
                </a:lnTo>
                <a:lnTo>
                  <a:pt x="158994" y="1034"/>
                </a:lnTo>
                <a:lnTo>
                  <a:pt x="171741" y="2327"/>
                </a:lnTo>
                <a:lnTo>
                  <a:pt x="183298" y="4137"/>
                </a:lnTo>
                <a:lnTo>
                  <a:pt x="193665" y="6464"/>
                </a:lnTo>
                <a:lnTo>
                  <a:pt x="207515" y="11456"/>
                </a:lnTo>
                <a:lnTo>
                  <a:pt x="218403" y="17838"/>
                </a:lnTo>
                <a:lnTo>
                  <a:pt x="228250" y="26134"/>
                </a:lnTo>
                <a:lnTo>
                  <a:pt x="236897" y="36134"/>
                </a:lnTo>
                <a:lnTo>
                  <a:pt x="242794" y="45322"/>
                </a:lnTo>
                <a:lnTo>
                  <a:pt x="247979" y="56364"/>
                </a:lnTo>
                <a:lnTo>
                  <a:pt x="252451" y="69260"/>
                </a:lnTo>
                <a:lnTo>
                  <a:pt x="255208" y="79600"/>
                </a:lnTo>
                <a:lnTo>
                  <a:pt x="257985" y="92664"/>
                </a:lnTo>
                <a:lnTo>
                  <a:pt x="260023" y="105445"/>
                </a:lnTo>
                <a:lnTo>
                  <a:pt x="261323" y="117943"/>
                </a:lnTo>
                <a:lnTo>
                  <a:pt x="261884" y="130156"/>
                </a:lnTo>
                <a:lnTo>
                  <a:pt x="261909" y="133285"/>
                </a:lnTo>
                <a:lnTo>
                  <a:pt x="261909" y="145985"/>
                </a:lnTo>
                <a:lnTo>
                  <a:pt x="261909" y="158685"/>
                </a:lnTo>
                <a:lnTo>
                  <a:pt x="261909" y="171385"/>
                </a:lnTo>
                <a:lnTo>
                  <a:pt x="261909" y="184085"/>
                </a:lnTo>
                <a:lnTo>
                  <a:pt x="261909" y="196785"/>
                </a:lnTo>
                <a:lnTo>
                  <a:pt x="261909" y="209485"/>
                </a:lnTo>
                <a:lnTo>
                  <a:pt x="261909" y="293173"/>
                </a:lnTo>
                <a:lnTo>
                  <a:pt x="262122" y="308252"/>
                </a:lnTo>
                <a:lnTo>
                  <a:pt x="262761" y="321110"/>
                </a:lnTo>
                <a:lnTo>
                  <a:pt x="263826" y="331747"/>
                </a:lnTo>
                <a:lnTo>
                  <a:pt x="266007" y="343769"/>
                </a:lnTo>
                <a:lnTo>
                  <a:pt x="269096" y="356085"/>
                </a:lnTo>
                <a:lnTo>
                  <a:pt x="273313" y="370214"/>
                </a:lnTo>
                <a:lnTo>
                  <a:pt x="260613" y="370214"/>
                </a:lnTo>
                <a:lnTo>
                  <a:pt x="247913" y="370214"/>
                </a:lnTo>
                <a:lnTo>
                  <a:pt x="235213" y="370214"/>
                </a:lnTo>
                <a:lnTo>
                  <a:pt x="222513" y="370214"/>
                </a:lnTo>
                <a:lnTo>
                  <a:pt x="209813" y="370214"/>
                </a:lnTo>
                <a:lnTo>
                  <a:pt x="197113" y="370214"/>
                </a:lnTo>
                <a:lnTo>
                  <a:pt x="188040" y="370214"/>
                </a:lnTo>
                <a:lnTo>
                  <a:pt x="184615" y="360969"/>
                </a:lnTo>
                <a:lnTo>
                  <a:pt x="182382" y="353922"/>
                </a:lnTo>
                <a:lnTo>
                  <a:pt x="181339" y="349074"/>
                </a:lnTo>
                <a:lnTo>
                  <a:pt x="180297" y="344226"/>
                </a:lnTo>
                <a:lnTo>
                  <a:pt x="179256" y="336617"/>
                </a:lnTo>
                <a:lnTo>
                  <a:pt x="178216" y="326246"/>
                </a:lnTo>
                <a:lnTo>
                  <a:pt x="169422" y="338224"/>
                </a:lnTo>
                <a:lnTo>
                  <a:pt x="160655" y="348389"/>
                </a:lnTo>
                <a:lnTo>
                  <a:pt x="151915" y="356741"/>
                </a:lnTo>
                <a:lnTo>
                  <a:pt x="143202" y="363279"/>
                </a:lnTo>
                <a:lnTo>
                  <a:pt x="131730" y="369448"/>
                </a:lnTo>
                <a:lnTo>
                  <a:pt x="120046" y="373844"/>
                </a:lnTo>
                <a:lnTo>
                  <a:pt x="107615" y="376809"/>
                </a:lnTo>
                <a:lnTo>
                  <a:pt x="94437" y="378345"/>
                </a:lnTo>
                <a:lnTo>
                  <a:pt x="86540" y="378580"/>
                </a:lnTo>
                <a:lnTo>
                  <a:pt x="72027" y="377623"/>
                </a:lnTo>
                <a:lnTo>
                  <a:pt x="58817" y="374752"/>
                </a:lnTo>
                <a:lnTo>
                  <a:pt x="46911" y="369968"/>
                </a:lnTo>
                <a:lnTo>
                  <a:pt x="36309" y="363270"/>
                </a:lnTo>
                <a:lnTo>
                  <a:pt x="27009" y="354658"/>
                </a:lnTo>
                <a:lnTo>
                  <a:pt x="22024" y="348529"/>
                </a:lnTo>
                <a:lnTo>
                  <a:pt x="15381" y="338277"/>
                </a:lnTo>
                <a:lnTo>
                  <a:pt x="9928" y="327269"/>
                </a:lnTo>
                <a:lnTo>
                  <a:pt x="5663" y="315506"/>
                </a:lnTo>
                <a:lnTo>
                  <a:pt x="2588" y="302988"/>
                </a:lnTo>
                <a:lnTo>
                  <a:pt x="701" y="289714"/>
                </a:lnTo>
                <a:lnTo>
                  <a:pt x="4" y="275684"/>
                </a:lnTo>
                <a:lnTo>
                  <a:pt x="0" y="274435"/>
                </a:lnTo>
                <a:lnTo>
                  <a:pt x="525" y="259882"/>
                </a:lnTo>
                <a:lnTo>
                  <a:pt x="2103" y="246302"/>
                </a:lnTo>
                <a:lnTo>
                  <a:pt x="4731" y="233694"/>
                </a:lnTo>
                <a:lnTo>
                  <a:pt x="8412" y="222059"/>
                </a:lnTo>
                <a:lnTo>
                  <a:pt x="13144" y="211397"/>
                </a:lnTo>
                <a:lnTo>
                  <a:pt x="22442" y="197354"/>
                </a:lnTo>
                <a:lnTo>
                  <a:pt x="30741" y="189110"/>
                </a:lnTo>
                <a:lnTo>
                  <a:pt x="40770" y="181746"/>
                </a:lnTo>
                <a:lnTo>
                  <a:pt x="52530" y="175264"/>
                </a:lnTo>
                <a:lnTo>
                  <a:pt x="66021" y="169662"/>
                </a:lnTo>
                <a:lnTo>
                  <a:pt x="74462" y="166870"/>
                </a:lnTo>
                <a:lnTo>
                  <a:pt x="91865" y="161478"/>
                </a:lnTo>
                <a:lnTo>
                  <a:pt x="106896" y="156703"/>
                </a:lnTo>
                <a:lnTo>
                  <a:pt x="119556" y="152548"/>
                </a:lnTo>
                <a:lnTo>
                  <a:pt x="129843" y="149011"/>
                </a:lnTo>
                <a:lnTo>
                  <a:pt x="137758" y="146093"/>
                </a:lnTo>
                <a:lnTo>
                  <a:pt x="140881" y="144843"/>
                </a:lnTo>
                <a:lnTo>
                  <a:pt x="151768" y="139928"/>
                </a:lnTo>
                <a:lnTo>
                  <a:pt x="163095" y="134048"/>
                </a:lnTo>
                <a:lnTo>
                  <a:pt x="173079" y="128284"/>
                </a:lnTo>
                <a:lnTo>
                  <a:pt x="172240" y="112332"/>
                </a:lnTo>
                <a:lnTo>
                  <a:pt x="169722" y="100104"/>
                </a:lnTo>
                <a:lnTo>
                  <a:pt x="166164" y="92493"/>
                </a:lnTo>
                <a:lnTo>
                  <a:pt x="157076" y="85019"/>
                </a:lnTo>
                <a:lnTo>
                  <a:pt x="143125" y="82283"/>
                </a:lnTo>
                <a:lnTo>
                  <a:pt x="141843" y="82269"/>
                </a:lnTo>
                <a:lnTo>
                  <a:pt x="127205" y="83697"/>
                </a:lnTo>
                <a:lnTo>
                  <a:pt x="115467" y="87981"/>
                </a:lnTo>
                <a:lnTo>
                  <a:pt x="108382" y="93250"/>
                </a:lnTo>
                <a:lnTo>
                  <a:pt x="102532" y="101409"/>
                </a:lnTo>
                <a:lnTo>
                  <a:pt x="97557" y="113503"/>
                </a:lnTo>
                <a:lnTo>
                  <a:pt x="94324" y="125496"/>
                </a:lnTo>
                <a:lnTo>
                  <a:pt x="81784" y="123486"/>
                </a:lnTo>
                <a:lnTo>
                  <a:pt x="69244" y="121476"/>
                </a:lnTo>
                <a:lnTo>
                  <a:pt x="56704" y="119466"/>
                </a:lnTo>
                <a:lnTo>
                  <a:pt x="44164" y="117456"/>
                </a:lnTo>
                <a:lnTo>
                  <a:pt x="31624" y="115446"/>
                </a:lnTo>
                <a:lnTo>
                  <a:pt x="19084" y="113436"/>
                </a:lnTo>
                <a:lnTo>
                  <a:pt x="7325" y="111552"/>
                </a:lnTo>
                <a:lnTo>
                  <a:pt x="9752" y="96674"/>
                </a:lnTo>
                <a:lnTo>
                  <a:pt x="12617" y="83292"/>
                </a:lnTo>
                <a:lnTo>
                  <a:pt x="15921" y="71407"/>
                </a:lnTo>
                <a:lnTo>
                  <a:pt x="19664" y="61017"/>
                </a:lnTo>
                <a:lnTo>
                  <a:pt x="21505" y="56800"/>
                </a:lnTo>
                <a:lnTo>
                  <a:pt x="27576" y="45651"/>
                </a:lnTo>
                <a:lnTo>
                  <a:pt x="35023" y="35394"/>
                </a:lnTo>
                <a:lnTo>
                  <a:pt x="43847" y="26029"/>
                </a:lnTo>
                <a:lnTo>
                  <a:pt x="48192" y="22168"/>
                </a:lnTo>
                <a:lnTo>
                  <a:pt x="57575" y="15651"/>
                </a:lnTo>
                <a:lnTo>
                  <a:pt x="69043" y="10194"/>
                </a:lnTo>
                <a:lnTo>
                  <a:pt x="82583" y="5800"/>
                </a:lnTo>
                <a:lnTo>
                  <a:pt x="94490" y="3123"/>
                </a:lnTo>
                <a:lnTo>
                  <a:pt x="106904" y="1267"/>
                </a:lnTo>
                <a:lnTo>
                  <a:pt x="119825" y="235"/>
                </a:lnTo>
                <a:lnTo>
                  <a:pt x="129931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824945" y="4962132"/>
            <a:ext cx="229357" cy="334041"/>
          </a:xfrm>
          <a:custGeom>
            <a:avLst/>
            <a:gdLst/>
            <a:ahLst/>
            <a:cxnLst/>
            <a:rect l="l" t="t" r="r" b="b"/>
            <a:pathLst>
              <a:path w="252293" h="378580">
                <a:moveTo>
                  <a:pt x="125274" y="0"/>
                </a:moveTo>
                <a:lnTo>
                  <a:pt x="141377" y="397"/>
                </a:lnTo>
                <a:lnTo>
                  <a:pt x="155698" y="1588"/>
                </a:lnTo>
                <a:lnTo>
                  <a:pt x="168236" y="3573"/>
                </a:lnTo>
                <a:lnTo>
                  <a:pt x="178991" y="6352"/>
                </a:lnTo>
                <a:lnTo>
                  <a:pt x="187903" y="9897"/>
                </a:lnTo>
                <a:lnTo>
                  <a:pt x="198637" y="16256"/>
                </a:lnTo>
                <a:lnTo>
                  <a:pt x="208333" y="24308"/>
                </a:lnTo>
                <a:lnTo>
                  <a:pt x="216990" y="34054"/>
                </a:lnTo>
                <a:lnTo>
                  <a:pt x="221615" y="40606"/>
                </a:lnTo>
                <a:lnTo>
                  <a:pt x="227075" y="49972"/>
                </a:lnTo>
                <a:lnTo>
                  <a:pt x="232132" y="60628"/>
                </a:lnTo>
                <a:lnTo>
                  <a:pt x="236788" y="72573"/>
                </a:lnTo>
                <a:lnTo>
                  <a:pt x="241041" y="85806"/>
                </a:lnTo>
                <a:lnTo>
                  <a:pt x="244051" y="96910"/>
                </a:lnTo>
                <a:lnTo>
                  <a:pt x="231484" y="98743"/>
                </a:lnTo>
                <a:lnTo>
                  <a:pt x="218917" y="100575"/>
                </a:lnTo>
                <a:lnTo>
                  <a:pt x="206350" y="102407"/>
                </a:lnTo>
                <a:lnTo>
                  <a:pt x="193783" y="104239"/>
                </a:lnTo>
                <a:lnTo>
                  <a:pt x="181216" y="106071"/>
                </a:lnTo>
                <a:lnTo>
                  <a:pt x="168648" y="107903"/>
                </a:lnTo>
                <a:lnTo>
                  <a:pt x="157969" y="109460"/>
                </a:lnTo>
                <a:lnTo>
                  <a:pt x="153978" y="95560"/>
                </a:lnTo>
                <a:lnTo>
                  <a:pt x="148118" y="85488"/>
                </a:lnTo>
                <a:lnTo>
                  <a:pt x="146830" y="84045"/>
                </a:lnTo>
                <a:lnTo>
                  <a:pt x="136221" y="76446"/>
                </a:lnTo>
                <a:lnTo>
                  <a:pt x="123784" y="73301"/>
                </a:lnTo>
                <a:lnTo>
                  <a:pt x="120988" y="73206"/>
                </a:lnTo>
                <a:lnTo>
                  <a:pt x="110738" y="73206"/>
                </a:lnTo>
                <a:lnTo>
                  <a:pt x="103273" y="75989"/>
                </a:lnTo>
                <a:lnTo>
                  <a:pt x="98595" y="81556"/>
                </a:lnTo>
                <a:lnTo>
                  <a:pt x="93915" y="87122"/>
                </a:lnTo>
                <a:lnTo>
                  <a:pt x="91576" y="93882"/>
                </a:lnTo>
                <a:lnTo>
                  <a:pt x="91576" y="101835"/>
                </a:lnTo>
                <a:lnTo>
                  <a:pt x="91576" y="110695"/>
                </a:lnTo>
                <a:lnTo>
                  <a:pt x="94529" y="117398"/>
                </a:lnTo>
                <a:lnTo>
                  <a:pt x="100433" y="121944"/>
                </a:lnTo>
                <a:lnTo>
                  <a:pt x="108013" y="126069"/>
                </a:lnTo>
                <a:lnTo>
                  <a:pt x="119702" y="129928"/>
                </a:lnTo>
                <a:lnTo>
                  <a:pt x="135501" y="133522"/>
                </a:lnTo>
                <a:lnTo>
                  <a:pt x="139225" y="134222"/>
                </a:lnTo>
                <a:lnTo>
                  <a:pt x="154726" y="137224"/>
                </a:lnTo>
                <a:lnTo>
                  <a:pt x="168736" y="140620"/>
                </a:lnTo>
                <a:lnTo>
                  <a:pt x="181256" y="144410"/>
                </a:lnTo>
                <a:lnTo>
                  <a:pt x="192286" y="148594"/>
                </a:lnTo>
                <a:lnTo>
                  <a:pt x="201825" y="153171"/>
                </a:lnTo>
                <a:lnTo>
                  <a:pt x="216834" y="163513"/>
                </a:lnTo>
                <a:lnTo>
                  <a:pt x="225739" y="172407"/>
                </a:lnTo>
                <a:lnTo>
                  <a:pt x="233419" y="182709"/>
                </a:lnTo>
                <a:lnTo>
                  <a:pt x="239874" y="194417"/>
                </a:lnTo>
                <a:lnTo>
                  <a:pt x="245128" y="207468"/>
                </a:lnTo>
                <a:lnTo>
                  <a:pt x="248575" y="219522"/>
                </a:lnTo>
                <a:lnTo>
                  <a:pt x="250901" y="232064"/>
                </a:lnTo>
                <a:lnTo>
                  <a:pt x="252107" y="245094"/>
                </a:lnTo>
                <a:lnTo>
                  <a:pt x="252293" y="252822"/>
                </a:lnTo>
                <a:lnTo>
                  <a:pt x="251777" y="265544"/>
                </a:lnTo>
                <a:lnTo>
                  <a:pt x="250229" y="278123"/>
                </a:lnTo>
                <a:lnTo>
                  <a:pt x="247648" y="290562"/>
                </a:lnTo>
                <a:lnTo>
                  <a:pt x="244035" y="302859"/>
                </a:lnTo>
                <a:lnTo>
                  <a:pt x="239891" y="313827"/>
                </a:lnTo>
                <a:lnTo>
                  <a:pt x="234138" y="325595"/>
                </a:lnTo>
                <a:lnTo>
                  <a:pt x="227157" y="336324"/>
                </a:lnTo>
                <a:lnTo>
                  <a:pt x="218948" y="346014"/>
                </a:lnTo>
                <a:lnTo>
                  <a:pt x="209512" y="354664"/>
                </a:lnTo>
                <a:lnTo>
                  <a:pt x="200785" y="361030"/>
                </a:lnTo>
                <a:lnTo>
                  <a:pt x="191163" y="366482"/>
                </a:lnTo>
                <a:lnTo>
                  <a:pt x="180428" y="370922"/>
                </a:lnTo>
                <a:lnTo>
                  <a:pt x="168580" y="374352"/>
                </a:lnTo>
                <a:lnTo>
                  <a:pt x="155617" y="376770"/>
                </a:lnTo>
                <a:lnTo>
                  <a:pt x="141540" y="378178"/>
                </a:lnTo>
                <a:lnTo>
                  <a:pt x="128042" y="378580"/>
                </a:lnTo>
                <a:lnTo>
                  <a:pt x="111632" y="378093"/>
                </a:lnTo>
                <a:lnTo>
                  <a:pt x="96509" y="376634"/>
                </a:lnTo>
                <a:lnTo>
                  <a:pt x="82673" y="374201"/>
                </a:lnTo>
                <a:lnTo>
                  <a:pt x="70124" y="370795"/>
                </a:lnTo>
                <a:lnTo>
                  <a:pt x="58862" y="366416"/>
                </a:lnTo>
                <a:lnTo>
                  <a:pt x="48888" y="361064"/>
                </a:lnTo>
                <a:lnTo>
                  <a:pt x="40201" y="354738"/>
                </a:lnTo>
                <a:lnTo>
                  <a:pt x="27857" y="341610"/>
                </a:lnTo>
                <a:lnTo>
                  <a:pt x="21122" y="331940"/>
                </a:lnTo>
                <a:lnTo>
                  <a:pt x="15212" y="321274"/>
                </a:lnTo>
                <a:lnTo>
                  <a:pt x="10127" y="309612"/>
                </a:lnTo>
                <a:lnTo>
                  <a:pt x="5868" y="296953"/>
                </a:lnTo>
                <a:lnTo>
                  <a:pt x="2435" y="283298"/>
                </a:lnTo>
                <a:lnTo>
                  <a:pt x="0" y="269816"/>
                </a:lnTo>
                <a:lnTo>
                  <a:pt x="12578" y="268066"/>
                </a:lnTo>
                <a:lnTo>
                  <a:pt x="25157" y="266316"/>
                </a:lnTo>
                <a:lnTo>
                  <a:pt x="37736" y="264566"/>
                </a:lnTo>
                <a:lnTo>
                  <a:pt x="50315" y="262816"/>
                </a:lnTo>
                <a:lnTo>
                  <a:pt x="62894" y="261066"/>
                </a:lnTo>
                <a:lnTo>
                  <a:pt x="75473" y="259316"/>
                </a:lnTo>
                <a:lnTo>
                  <a:pt x="88051" y="257566"/>
                </a:lnTo>
                <a:lnTo>
                  <a:pt x="90203" y="257267"/>
                </a:lnTo>
                <a:lnTo>
                  <a:pt x="94418" y="271927"/>
                </a:lnTo>
                <a:lnTo>
                  <a:pt x="99622" y="283521"/>
                </a:lnTo>
                <a:lnTo>
                  <a:pt x="105815" y="292049"/>
                </a:lnTo>
                <a:lnTo>
                  <a:pt x="116038" y="299304"/>
                </a:lnTo>
                <a:lnTo>
                  <a:pt x="128820" y="302437"/>
                </a:lnTo>
                <a:lnTo>
                  <a:pt x="132714" y="302585"/>
                </a:lnTo>
                <a:lnTo>
                  <a:pt x="146430" y="300559"/>
                </a:lnTo>
                <a:lnTo>
                  <a:pt x="157332" y="294479"/>
                </a:lnTo>
                <a:lnTo>
                  <a:pt x="161124" y="290657"/>
                </a:lnTo>
                <a:lnTo>
                  <a:pt x="166347" y="284752"/>
                </a:lnTo>
                <a:lnTo>
                  <a:pt x="168959" y="277366"/>
                </a:lnTo>
                <a:lnTo>
                  <a:pt x="168959" y="268498"/>
                </a:lnTo>
                <a:lnTo>
                  <a:pt x="168959" y="258505"/>
                </a:lnTo>
                <a:lnTo>
                  <a:pt x="165529" y="250781"/>
                </a:lnTo>
                <a:lnTo>
                  <a:pt x="158670" y="245327"/>
                </a:lnTo>
                <a:lnTo>
                  <a:pt x="151904" y="241540"/>
                </a:lnTo>
                <a:lnTo>
                  <a:pt x="140610" y="237246"/>
                </a:lnTo>
                <a:lnTo>
                  <a:pt x="124790" y="232445"/>
                </a:lnTo>
                <a:lnTo>
                  <a:pt x="119557" y="231013"/>
                </a:lnTo>
                <a:lnTo>
                  <a:pt x="103281" y="226489"/>
                </a:lnTo>
                <a:lnTo>
                  <a:pt x="88920" y="222090"/>
                </a:lnTo>
                <a:lnTo>
                  <a:pt x="76474" y="217815"/>
                </a:lnTo>
                <a:lnTo>
                  <a:pt x="65943" y="213663"/>
                </a:lnTo>
                <a:lnTo>
                  <a:pt x="57327" y="209636"/>
                </a:lnTo>
                <a:lnTo>
                  <a:pt x="44362" y="200924"/>
                </a:lnTo>
                <a:lnTo>
                  <a:pt x="35792" y="192073"/>
                </a:lnTo>
                <a:lnTo>
                  <a:pt x="28043" y="181125"/>
                </a:lnTo>
                <a:lnTo>
                  <a:pt x="22697" y="171391"/>
                </a:lnTo>
                <a:lnTo>
                  <a:pt x="17891" y="160179"/>
                </a:lnTo>
                <a:lnTo>
                  <a:pt x="14232" y="148317"/>
                </a:lnTo>
                <a:lnTo>
                  <a:pt x="11718" y="135806"/>
                </a:lnTo>
                <a:lnTo>
                  <a:pt x="10349" y="122645"/>
                </a:lnTo>
                <a:lnTo>
                  <a:pt x="10073" y="113120"/>
                </a:lnTo>
                <a:lnTo>
                  <a:pt x="10624" y="99132"/>
                </a:lnTo>
                <a:lnTo>
                  <a:pt x="12276" y="85942"/>
                </a:lnTo>
                <a:lnTo>
                  <a:pt x="15029" y="73552"/>
                </a:lnTo>
                <a:lnTo>
                  <a:pt x="18884" y="61961"/>
                </a:lnTo>
                <a:lnTo>
                  <a:pt x="23691" y="51451"/>
                </a:lnTo>
                <a:lnTo>
                  <a:pt x="30683" y="39971"/>
                </a:lnTo>
                <a:lnTo>
                  <a:pt x="38816" y="29949"/>
                </a:lnTo>
                <a:lnTo>
                  <a:pt x="48090" y="21385"/>
                </a:lnTo>
                <a:lnTo>
                  <a:pt x="58506" y="14279"/>
                </a:lnTo>
                <a:lnTo>
                  <a:pt x="71101" y="8293"/>
                </a:lnTo>
                <a:lnTo>
                  <a:pt x="82235" y="4774"/>
                </a:lnTo>
                <a:lnTo>
                  <a:pt x="94601" y="2220"/>
                </a:lnTo>
                <a:lnTo>
                  <a:pt x="108198" y="632"/>
                </a:lnTo>
                <a:lnTo>
                  <a:pt x="123027" y="10"/>
                </a:lnTo>
                <a:lnTo>
                  <a:pt x="12527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645225" y="4962132"/>
            <a:ext cx="170249" cy="326659"/>
          </a:xfrm>
          <a:custGeom>
            <a:avLst/>
            <a:gdLst/>
            <a:ahLst/>
            <a:cxnLst/>
            <a:rect l="l" t="t" r="r" b="b"/>
            <a:pathLst>
              <a:path w="187274" h="370214">
                <a:moveTo>
                  <a:pt x="143124" y="0"/>
                </a:moveTo>
                <a:lnTo>
                  <a:pt x="154029" y="1336"/>
                </a:lnTo>
                <a:lnTo>
                  <a:pt x="165465" y="5345"/>
                </a:lnTo>
                <a:lnTo>
                  <a:pt x="177432" y="12027"/>
                </a:lnTo>
                <a:lnTo>
                  <a:pt x="187274" y="19205"/>
                </a:lnTo>
                <a:lnTo>
                  <a:pt x="183771" y="31413"/>
                </a:lnTo>
                <a:lnTo>
                  <a:pt x="180268" y="43620"/>
                </a:lnTo>
                <a:lnTo>
                  <a:pt x="176765" y="55828"/>
                </a:lnTo>
                <a:lnTo>
                  <a:pt x="173263" y="68035"/>
                </a:lnTo>
                <a:lnTo>
                  <a:pt x="169760" y="80242"/>
                </a:lnTo>
                <a:lnTo>
                  <a:pt x="166257" y="92450"/>
                </a:lnTo>
                <a:lnTo>
                  <a:pt x="162755" y="104657"/>
                </a:lnTo>
                <a:lnTo>
                  <a:pt x="159252" y="116865"/>
                </a:lnTo>
                <a:lnTo>
                  <a:pt x="159035" y="117620"/>
                </a:lnTo>
                <a:lnTo>
                  <a:pt x="145579" y="110343"/>
                </a:lnTo>
                <a:lnTo>
                  <a:pt x="134983" y="107430"/>
                </a:lnTo>
                <a:lnTo>
                  <a:pt x="121774" y="110208"/>
                </a:lnTo>
                <a:lnTo>
                  <a:pt x="112095" y="118726"/>
                </a:lnTo>
                <a:lnTo>
                  <a:pt x="105699" y="129897"/>
                </a:lnTo>
                <a:lnTo>
                  <a:pt x="102860" y="137260"/>
                </a:lnTo>
                <a:lnTo>
                  <a:pt x="100339" y="145870"/>
                </a:lnTo>
                <a:lnTo>
                  <a:pt x="98136" y="155726"/>
                </a:lnTo>
                <a:lnTo>
                  <a:pt x="96252" y="166829"/>
                </a:lnTo>
                <a:lnTo>
                  <a:pt x="94685" y="179178"/>
                </a:lnTo>
                <a:lnTo>
                  <a:pt x="93438" y="192774"/>
                </a:lnTo>
                <a:lnTo>
                  <a:pt x="92508" y="207617"/>
                </a:lnTo>
                <a:lnTo>
                  <a:pt x="91897" y="223706"/>
                </a:lnTo>
                <a:lnTo>
                  <a:pt x="91604" y="241042"/>
                </a:lnTo>
                <a:lnTo>
                  <a:pt x="91576" y="248693"/>
                </a:lnTo>
                <a:lnTo>
                  <a:pt x="91576" y="261393"/>
                </a:lnTo>
                <a:lnTo>
                  <a:pt x="91576" y="274093"/>
                </a:lnTo>
                <a:lnTo>
                  <a:pt x="91576" y="286793"/>
                </a:lnTo>
                <a:lnTo>
                  <a:pt x="91576" y="299493"/>
                </a:lnTo>
                <a:lnTo>
                  <a:pt x="91576" y="312193"/>
                </a:lnTo>
                <a:lnTo>
                  <a:pt x="91576" y="324893"/>
                </a:lnTo>
                <a:lnTo>
                  <a:pt x="91576" y="337593"/>
                </a:lnTo>
                <a:lnTo>
                  <a:pt x="91576" y="350293"/>
                </a:lnTo>
                <a:lnTo>
                  <a:pt x="91576" y="362993"/>
                </a:lnTo>
                <a:lnTo>
                  <a:pt x="91576" y="370214"/>
                </a:lnTo>
                <a:lnTo>
                  <a:pt x="78876" y="370214"/>
                </a:lnTo>
                <a:lnTo>
                  <a:pt x="66176" y="370214"/>
                </a:lnTo>
                <a:lnTo>
                  <a:pt x="53476" y="370214"/>
                </a:lnTo>
                <a:lnTo>
                  <a:pt x="40776" y="370214"/>
                </a:lnTo>
                <a:lnTo>
                  <a:pt x="28076" y="370214"/>
                </a:lnTo>
                <a:lnTo>
                  <a:pt x="15376" y="370214"/>
                </a:lnTo>
                <a:lnTo>
                  <a:pt x="2676" y="370214"/>
                </a:lnTo>
                <a:lnTo>
                  <a:pt x="0" y="370214"/>
                </a:lnTo>
                <a:lnTo>
                  <a:pt x="0" y="352121"/>
                </a:lnTo>
                <a:lnTo>
                  <a:pt x="0" y="334029"/>
                </a:lnTo>
                <a:lnTo>
                  <a:pt x="0" y="315936"/>
                </a:lnTo>
                <a:lnTo>
                  <a:pt x="0" y="297844"/>
                </a:lnTo>
                <a:lnTo>
                  <a:pt x="0" y="279752"/>
                </a:lnTo>
                <a:lnTo>
                  <a:pt x="0" y="261659"/>
                </a:lnTo>
                <a:lnTo>
                  <a:pt x="0" y="243567"/>
                </a:lnTo>
                <a:lnTo>
                  <a:pt x="0" y="225474"/>
                </a:lnTo>
                <a:lnTo>
                  <a:pt x="0" y="207382"/>
                </a:lnTo>
                <a:lnTo>
                  <a:pt x="0" y="189290"/>
                </a:lnTo>
                <a:lnTo>
                  <a:pt x="0" y="171197"/>
                </a:lnTo>
                <a:lnTo>
                  <a:pt x="0" y="153105"/>
                </a:lnTo>
                <a:lnTo>
                  <a:pt x="0" y="135013"/>
                </a:lnTo>
                <a:lnTo>
                  <a:pt x="0" y="116920"/>
                </a:lnTo>
                <a:lnTo>
                  <a:pt x="0" y="98828"/>
                </a:lnTo>
                <a:lnTo>
                  <a:pt x="0" y="80735"/>
                </a:lnTo>
                <a:lnTo>
                  <a:pt x="0" y="62643"/>
                </a:lnTo>
                <a:lnTo>
                  <a:pt x="0" y="44551"/>
                </a:lnTo>
                <a:lnTo>
                  <a:pt x="0" y="26458"/>
                </a:lnTo>
                <a:lnTo>
                  <a:pt x="0" y="8366"/>
                </a:lnTo>
                <a:lnTo>
                  <a:pt x="12700" y="8366"/>
                </a:lnTo>
                <a:lnTo>
                  <a:pt x="25400" y="8366"/>
                </a:lnTo>
                <a:lnTo>
                  <a:pt x="38100" y="8366"/>
                </a:lnTo>
                <a:lnTo>
                  <a:pt x="50800" y="8366"/>
                </a:lnTo>
                <a:lnTo>
                  <a:pt x="63500" y="8366"/>
                </a:lnTo>
                <a:lnTo>
                  <a:pt x="76200" y="8366"/>
                </a:lnTo>
                <a:lnTo>
                  <a:pt x="85302" y="8366"/>
                </a:lnTo>
                <a:lnTo>
                  <a:pt x="85302" y="21066"/>
                </a:lnTo>
                <a:lnTo>
                  <a:pt x="85302" y="33766"/>
                </a:lnTo>
                <a:lnTo>
                  <a:pt x="85302" y="46466"/>
                </a:lnTo>
                <a:lnTo>
                  <a:pt x="85302" y="59166"/>
                </a:lnTo>
                <a:lnTo>
                  <a:pt x="85302" y="67356"/>
                </a:lnTo>
                <a:lnTo>
                  <a:pt x="90673" y="51843"/>
                </a:lnTo>
                <a:lnTo>
                  <a:pt x="96117" y="38576"/>
                </a:lnTo>
                <a:lnTo>
                  <a:pt x="101634" y="27555"/>
                </a:lnTo>
                <a:lnTo>
                  <a:pt x="107225" y="18780"/>
                </a:lnTo>
                <a:lnTo>
                  <a:pt x="110739" y="14456"/>
                </a:lnTo>
                <a:lnTo>
                  <a:pt x="120919" y="5956"/>
                </a:lnTo>
                <a:lnTo>
                  <a:pt x="132680" y="1164"/>
                </a:lnTo>
                <a:lnTo>
                  <a:pt x="14312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78826" y="4937524"/>
            <a:ext cx="78672" cy="83664"/>
          </a:xfrm>
          <a:custGeom>
            <a:avLst/>
            <a:gdLst/>
            <a:ahLst/>
            <a:cxnLst/>
            <a:rect l="l" t="t" r="r" b="b"/>
            <a:pathLst>
              <a:path w="86539" h="94819">
                <a:moveTo>
                  <a:pt x="0" y="0"/>
                </a:moveTo>
                <a:lnTo>
                  <a:pt x="0" y="0"/>
                </a:lnTo>
                <a:lnTo>
                  <a:pt x="0" y="94819"/>
                </a:lnTo>
                <a:lnTo>
                  <a:pt x="12700" y="94819"/>
                </a:lnTo>
                <a:lnTo>
                  <a:pt x="25400" y="94819"/>
                </a:lnTo>
                <a:lnTo>
                  <a:pt x="38100" y="94819"/>
                </a:lnTo>
                <a:lnTo>
                  <a:pt x="44164" y="94819"/>
                </a:lnTo>
                <a:lnTo>
                  <a:pt x="59379" y="93211"/>
                </a:lnTo>
                <a:lnTo>
                  <a:pt x="70858" y="88386"/>
                </a:lnTo>
                <a:lnTo>
                  <a:pt x="77235" y="82367"/>
                </a:lnTo>
                <a:lnTo>
                  <a:pt x="82507" y="72564"/>
                </a:lnTo>
                <a:lnTo>
                  <a:pt x="85607" y="60173"/>
                </a:lnTo>
                <a:lnTo>
                  <a:pt x="86539" y="46385"/>
                </a:lnTo>
                <a:lnTo>
                  <a:pt x="85339" y="31934"/>
                </a:lnTo>
                <a:lnTo>
                  <a:pt x="81737" y="19948"/>
                </a:lnTo>
                <a:lnTo>
                  <a:pt x="77235" y="12277"/>
                </a:lnTo>
                <a:lnTo>
                  <a:pt x="68561" y="4926"/>
                </a:lnTo>
                <a:lnTo>
                  <a:pt x="56181" y="874"/>
                </a:lnTo>
                <a:lnTo>
                  <a:pt x="44836" y="0"/>
                </a:lnTo>
                <a:lnTo>
                  <a:pt x="32136" y="0"/>
                </a:lnTo>
                <a:lnTo>
                  <a:pt x="19436" y="0"/>
                </a:lnTo>
                <a:lnTo>
                  <a:pt x="6736" y="0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9648287" y="4848324"/>
            <a:ext cx="82832" cy="440467"/>
          </a:xfrm>
          <a:custGeom>
            <a:avLst/>
            <a:gdLst/>
            <a:ahLst/>
            <a:cxnLst/>
            <a:rect l="l" t="t" r="r" b="b"/>
            <a:pathLst>
              <a:path w="91115" h="499196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50800" y="0"/>
                </a:lnTo>
                <a:lnTo>
                  <a:pt x="63500" y="0"/>
                </a:lnTo>
                <a:lnTo>
                  <a:pt x="76200" y="0"/>
                </a:lnTo>
                <a:lnTo>
                  <a:pt x="88900" y="0"/>
                </a:lnTo>
                <a:lnTo>
                  <a:pt x="91115" y="0"/>
                </a:lnTo>
                <a:lnTo>
                  <a:pt x="91115" y="24959"/>
                </a:lnTo>
                <a:lnTo>
                  <a:pt x="91115" y="49919"/>
                </a:lnTo>
                <a:lnTo>
                  <a:pt x="91115" y="74879"/>
                </a:lnTo>
                <a:lnTo>
                  <a:pt x="91115" y="99839"/>
                </a:lnTo>
                <a:lnTo>
                  <a:pt x="91115" y="124799"/>
                </a:lnTo>
                <a:lnTo>
                  <a:pt x="91115" y="149758"/>
                </a:lnTo>
                <a:lnTo>
                  <a:pt x="91115" y="174718"/>
                </a:lnTo>
                <a:lnTo>
                  <a:pt x="91115" y="199678"/>
                </a:lnTo>
                <a:lnTo>
                  <a:pt x="91115" y="224638"/>
                </a:lnTo>
                <a:lnTo>
                  <a:pt x="91115" y="249598"/>
                </a:lnTo>
                <a:lnTo>
                  <a:pt x="91115" y="274557"/>
                </a:lnTo>
                <a:lnTo>
                  <a:pt x="91115" y="299517"/>
                </a:lnTo>
                <a:lnTo>
                  <a:pt x="91115" y="324477"/>
                </a:lnTo>
                <a:lnTo>
                  <a:pt x="91115" y="349437"/>
                </a:lnTo>
                <a:lnTo>
                  <a:pt x="91115" y="374397"/>
                </a:lnTo>
                <a:lnTo>
                  <a:pt x="91115" y="399356"/>
                </a:lnTo>
                <a:lnTo>
                  <a:pt x="91115" y="424316"/>
                </a:lnTo>
                <a:lnTo>
                  <a:pt x="91115" y="449276"/>
                </a:lnTo>
                <a:lnTo>
                  <a:pt x="91115" y="474236"/>
                </a:lnTo>
                <a:lnTo>
                  <a:pt x="91115" y="499196"/>
                </a:lnTo>
                <a:lnTo>
                  <a:pt x="78416" y="499196"/>
                </a:lnTo>
                <a:lnTo>
                  <a:pt x="65716" y="499196"/>
                </a:lnTo>
                <a:lnTo>
                  <a:pt x="53015" y="499196"/>
                </a:lnTo>
                <a:lnTo>
                  <a:pt x="40315" y="499196"/>
                </a:lnTo>
                <a:lnTo>
                  <a:pt x="27615" y="499196"/>
                </a:lnTo>
                <a:lnTo>
                  <a:pt x="14915" y="499196"/>
                </a:lnTo>
                <a:lnTo>
                  <a:pt x="2215" y="499196"/>
                </a:lnTo>
                <a:lnTo>
                  <a:pt x="0" y="499196"/>
                </a:lnTo>
                <a:lnTo>
                  <a:pt x="0" y="474236"/>
                </a:lnTo>
                <a:lnTo>
                  <a:pt x="0" y="449276"/>
                </a:lnTo>
                <a:lnTo>
                  <a:pt x="0" y="424316"/>
                </a:lnTo>
                <a:lnTo>
                  <a:pt x="0" y="399356"/>
                </a:lnTo>
                <a:lnTo>
                  <a:pt x="0" y="374397"/>
                </a:lnTo>
                <a:lnTo>
                  <a:pt x="0" y="349437"/>
                </a:lnTo>
                <a:lnTo>
                  <a:pt x="0" y="324477"/>
                </a:lnTo>
                <a:lnTo>
                  <a:pt x="0" y="299517"/>
                </a:lnTo>
                <a:lnTo>
                  <a:pt x="0" y="274557"/>
                </a:lnTo>
                <a:lnTo>
                  <a:pt x="0" y="249598"/>
                </a:lnTo>
                <a:lnTo>
                  <a:pt x="0" y="224638"/>
                </a:lnTo>
                <a:lnTo>
                  <a:pt x="0" y="199678"/>
                </a:lnTo>
                <a:lnTo>
                  <a:pt x="0" y="2495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954387" y="4848324"/>
            <a:ext cx="82835" cy="83049"/>
          </a:xfrm>
          <a:custGeom>
            <a:avLst/>
            <a:gdLst/>
            <a:ahLst/>
            <a:cxnLst/>
            <a:rect l="l" t="t" r="r" b="b"/>
            <a:pathLst>
              <a:path w="91119" h="94122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91119" y="0"/>
                </a:lnTo>
                <a:lnTo>
                  <a:pt x="91119" y="12699"/>
                </a:lnTo>
                <a:lnTo>
                  <a:pt x="91119" y="94122"/>
                </a:lnTo>
                <a:lnTo>
                  <a:pt x="78419" y="94122"/>
                </a:lnTo>
                <a:lnTo>
                  <a:pt x="65719" y="94122"/>
                </a:lnTo>
                <a:lnTo>
                  <a:pt x="53019" y="94122"/>
                </a:lnTo>
                <a:lnTo>
                  <a:pt x="40320" y="94122"/>
                </a:lnTo>
                <a:lnTo>
                  <a:pt x="27620" y="94122"/>
                </a:lnTo>
                <a:lnTo>
                  <a:pt x="14920" y="94122"/>
                </a:lnTo>
                <a:lnTo>
                  <a:pt x="2220" y="94122"/>
                </a:lnTo>
                <a:lnTo>
                  <a:pt x="0" y="94122"/>
                </a:lnTo>
                <a:lnTo>
                  <a:pt x="0" y="81422"/>
                </a:lnTo>
                <a:lnTo>
                  <a:pt x="0" y="68722"/>
                </a:lnTo>
                <a:lnTo>
                  <a:pt x="0" y="56022"/>
                </a:lnTo>
                <a:lnTo>
                  <a:pt x="0" y="43322"/>
                </a:lnTo>
                <a:lnTo>
                  <a:pt x="0" y="30622"/>
                </a:lnTo>
                <a:lnTo>
                  <a:pt x="0" y="17922"/>
                </a:lnTo>
                <a:lnTo>
                  <a:pt x="0" y="522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854015" y="4848324"/>
            <a:ext cx="161920" cy="447849"/>
          </a:xfrm>
          <a:custGeom>
            <a:avLst/>
            <a:gdLst/>
            <a:ahLst/>
            <a:cxnLst/>
            <a:rect l="l" t="t" r="r" b="b"/>
            <a:pathLst>
              <a:path w="178112" h="507562">
                <a:moveTo>
                  <a:pt x="124541" y="0"/>
                </a:moveTo>
                <a:lnTo>
                  <a:pt x="124541" y="12699"/>
                </a:lnTo>
                <a:lnTo>
                  <a:pt x="124541" y="25399"/>
                </a:lnTo>
                <a:lnTo>
                  <a:pt x="124541" y="38099"/>
                </a:lnTo>
                <a:lnTo>
                  <a:pt x="124541" y="50799"/>
                </a:lnTo>
                <a:lnTo>
                  <a:pt x="124541" y="63499"/>
                </a:lnTo>
                <a:lnTo>
                  <a:pt x="124541" y="76199"/>
                </a:lnTo>
                <a:lnTo>
                  <a:pt x="124541" y="88899"/>
                </a:lnTo>
                <a:lnTo>
                  <a:pt x="124541" y="101599"/>
                </a:lnTo>
                <a:lnTo>
                  <a:pt x="124541" y="114299"/>
                </a:lnTo>
                <a:lnTo>
                  <a:pt x="124541" y="126999"/>
                </a:lnTo>
                <a:lnTo>
                  <a:pt x="124541" y="137348"/>
                </a:lnTo>
                <a:lnTo>
                  <a:pt x="137242" y="137348"/>
                </a:lnTo>
                <a:lnTo>
                  <a:pt x="149942" y="137348"/>
                </a:lnTo>
                <a:lnTo>
                  <a:pt x="162642" y="137348"/>
                </a:lnTo>
                <a:lnTo>
                  <a:pt x="174450" y="137348"/>
                </a:lnTo>
                <a:lnTo>
                  <a:pt x="174450" y="150048"/>
                </a:lnTo>
                <a:lnTo>
                  <a:pt x="174450" y="162748"/>
                </a:lnTo>
                <a:lnTo>
                  <a:pt x="174450" y="175448"/>
                </a:lnTo>
                <a:lnTo>
                  <a:pt x="174450" y="188148"/>
                </a:lnTo>
                <a:lnTo>
                  <a:pt x="174450" y="200848"/>
                </a:lnTo>
                <a:lnTo>
                  <a:pt x="174450" y="213548"/>
                </a:lnTo>
                <a:lnTo>
                  <a:pt x="174450" y="226248"/>
                </a:lnTo>
                <a:lnTo>
                  <a:pt x="174450" y="238948"/>
                </a:lnTo>
                <a:lnTo>
                  <a:pt x="174450" y="239140"/>
                </a:lnTo>
                <a:lnTo>
                  <a:pt x="161752" y="239140"/>
                </a:lnTo>
                <a:lnTo>
                  <a:pt x="149052" y="239140"/>
                </a:lnTo>
                <a:lnTo>
                  <a:pt x="136351" y="239140"/>
                </a:lnTo>
                <a:lnTo>
                  <a:pt x="124541" y="239140"/>
                </a:lnTo>
                <a:lnTo>
                  <a:pt x="124541" y="251840"/>
                </a:lnTo>
                <a:lnTo>
                  <a:pt x="124541" y="264540"/>
                </a:lnTo>
                <a:lnTo>
                  <a:pt x="124541" y="277240"/>
                </a:lnTo>
                <a:lnTo>
                  <a:pt x="124541" y="289940"/>
                </a:lnTo>
                <a:lnTo>
                  <a:pt x="124541" y="302640"/>
                </a:lnTo>
                <a:lnTo>
                  <a:pt x="124541" y="315340"/>
                </a:lnTo>
                <a:lnTo>
                  <a:pt x="124541" y="328040"/>
                </a:lnTo>
                <a:lnTo>
                  <a:pt x="124541" y="340740"/>
                </a:lnTo>
                <a:lnTo>
                  <a:pt x="124541" y="353440"/>
                </a:lnTo>
                <a:lnTo>
                  <a:pt x="124541" y="366140"/>
                </a:lnTo>
                <a:lnTo>
                  <a:pt x="124541" y="367152"/>
                </a:lnTo>
                <a:lnTo>
                  <a:pt x="125040" y="383581"/>
                </a:lnTo>
                <a:lnTo>
                  <a:pt x="126536" y="394666"/>
                </a:lnTo>
                <a:lnTo>
                  <a:pt x="127454" y="397709"/>
                </a:lnTo>
                <a:lnTo>
                  <a:pt x="130443" y="405408"/>
                </a:lnTo>
                <a:lnTo>
                  <a:pt x="135676" y="409257"/>
                </a:lnTo>
                <a:lnTo>
                  <a:pt x="143153" y="409257"/>
                </a:lnTo>
                <a:lnTo>
                  <a:pt x="153297" y="407629"/>
                </a:lnTo>
                <a:lnTo>
                  <a:pt x="166414" y="402748"/>
                </a:lnTo>
                <a:lnTo>
                  <a:pt x="171395" y="400422"/>
                </a:lnTo>
                <a:lnTo>
                  <a:pt x="172284" y="413091"/>
                </a:lnTo>
                <a:lnTo>
                  <a:pt x="173172" y="425760"/>
                </a:lnTo>
                <a:lnTo>
                  <a:pt x="174059" y="438429"/>
                </a:lnTo>
                <a:lnTo>
                  <a:pt x="174947" y="451098"/>
                </a:lnTo>
                <a:lnTo>
                  <a:pt x="175835" y="463767"/>
                </a:lnTo>
                <a:lnTo>
                  <a:pt x="176722" y="476436"/>
                </a:lnTo>
                <a:lnTo>
                  <a:pt x="177609" y="489105"/>
                </a:lnTo>
                <a:lnTo>
                  <a:pt x="178112" y="496298"/>
                </a:lnTo>
                <a:lnTo>
                  <a:pt x="164900" y="500321"/>
                </a:lnTo>
                <a:lnTo>
                  <a:pt x="152038" y="503459"/>
                </a:lnTo>
                <a:lnTo>
                  <a:pt x="139528" y="505712"/>
                </a:lnTo>
                <a:lnTo>
                  <a:pt x="127370" y="507079"/>
                </a:lnTo>
                <a:lnTo>
                  <a:pt x="115563" y="507561"/>
                </a:lnTo>
                <a:lnTo>
                  <a:pt x="115048" y="507562"/>
                </a:lnTo>
                <a:lnTo>
                  <a:pt x="99461" y="506765"/>
                </a:lnTo>
                <a:lnTo>
                  <a:pt x="86024" y="504374"/>
                </a:lnTo>
                <a:lnTo>
                  <a:pt x="74736" y="500389"/>
                </a:lnTo>
                <a:lnTo>
                  <a:pt x="65596" y="494811"/>
                </a:lnTo>
                <a:lnTo>
                  <a:pt x="56839" y="486082"/>
                </a:lnTo>
                <a:lnTo>
                  <a:pt x="49956" y="475844"/>
                </a:lnTo>
                <a:lnTo>
                  <a:pt x="44305" y="463578"/>
                </a:lnTo>
                <a:lnTo>
                  <a:pt x="41139" y="453981"/>
                </a:lnTo>
                <a:lnTo>
                  <a:pt x="39071" y="445471"/>
                </a:lnTo>
                <a:lnTo>
                  <a:pt x="37325" y="435563"/>
                </a:lnTo>
                <a:lnTo>
                  <a:pt x="35902" y="424257"/>
                </a:lnTo>
                <a:lnTo>
                  <a:pt x="34800" y="411553"/>
                </a:lnTo>
                <a:lnTo>
                  <a:pt x="34020" y="397452"/>
                </a:lnTo>
                <a:lnTo>
                  <a:pt x="33562" y="381952"/>
                </a:lnTo>
                <a:lnTo>
                  <a:pt x="33425" y="366379"/>
                </a:lnTo>
                <a:lnTo>
                  <a:pt x="33425" y="353679"/>
                </a:lnTo>
                <a:lnTo>
                  <a:pt x="33425" y="340979"/>
                </a:lnTo>
                <a:lnTo>
                  <a:pt x="33425" y="328279"/>
                </a:lnTo>
                <a:lnTo>
                  <a:pt x="33425" y="315579"/>
                </a:lnTo>
                <a:lnTo>
                  <a:pt x="33425" y="302879"/>
                </a:lnTo>
                <a:lnTo>
                  <a:pt x="33425" y="290179"/>
                </a:lnTo>
                <a:lnTo>
                  <a:pt x="33425" y="277479"/>
                </a:lnTo>
                <a:lnTo>
                  <a:pt x="33425" y="264779"/>
                </a:lnTo>
                <a:lnTo>
                  <a:pt x="33425" y="252079"/>
                </a:lnTo>
                <a:lnTo>
                  <a:pt x="33425" y="239379"/>
                </a:lnTo>
                <a:lnTo>
                  <a:pt x="33425" y="239140"/>
                </a:lnTo>
                <a:lnTo>
                  <a:pt x="20724" y="239140"/>
                </a:lnTo>
                <a:lnTo>
                  <a:pt x="8024" y="239140"/>
                </a:lnTo>
                <a:lnTo>
                  <a:pt x="0" y="239140"/>
                </a:lnTo>
                <a:lnTo>
                  <a:pt x="0" y="226439"/>
                </a:lnTo>
                <a:lnTo>
                  <a:pt x="0" y="213739"/>
                </a:lnTo>
                <a:lnTo>
                  <a:pt x="0" y="201039"/>
                </a:lnTo>
                <a:lnTo>
                  <a:pt x="0" y="188339"/>
                </a:lnTo>
                <a:lnTo>
                  <a:pt x="0" y="175639"/>
                </a:lnTo>
                <a:lnTo>
                  <a:pt x="0" y="162939"/>
                </a:lnTo>
                <a:lnTo>
                  <a:pt x="0" y="150239"/>
                </a:lnTo>
                <a:lnTo>
                  <a:pt x="0" y="137540"/>
                </a:lnTo>
                <a:lnTo>
                  <a:pt x="0" y="137348"/>
                </a:lnTo>
                <a:lnTo>
                  <a:pt x="12698" y="137348"/>
                </a:lnTo>
                <a:lnTo>
                  <a:pt x="25399" y="137348"/>
                </a:lnTo>
                <a:lnTo>
                  <a:pt x="33425" y="137348"/>
                </a:lnTo>
                <a:lnTo>
                  <a:pt x="33425" y="124648"/>
                </a:lnTo>
                <a:lnTo>
                  <a:pt x="33425" y="111948"/>
                </a:lnTo>
                <a:lnTo>
                  <a:pt x="33425" y="99248"/>
                </a:lnTo>
                <a:lnTo>
                  <a:pt x="33425" y="86548"/>
                </a:lnTo>
                <a:lnTo>
                  <a:pt x="33425" y="73848"/>
                </a:lnTo>
                <a:lnTo>
                  <a:pt x="33425" y="71060"/>
                </a:lnTo>
                <a:lnTo>
                  <a:pt x="43439" y="63249"/>
                </a:lnTo>
                <a:lnTo>
                  <a:pt x="53454" y="55439"/>
                </a:lnTo>
                <a:lnTo>
                  <a:pt x="63468" y="47629"/>
                </a:lnTo>
                <a:lnTo>
                  <a:pt x="73483" y="39819"/>
                </a:lnTo>
                <a:lnTo>
                  <a:pt x="83498" y="32009"/>
                </a:lnTo>
                <a:lnTo>
                  <a:pt x="93512" y="24198"/>
                </a:lnTo>
                <a:lnTo>
                  <a:pt x="103527" y="16388"/>
                </a:lnTo>
                <a:lnTo>
                  <a:pt x="113541" y="8578"/>
                </a:lnTo>
                <a:lnTo>
                  <a:pt x="123556" y="768"/>
                </a:lnTo>
                <a:lnTo>
                  <a:pt x="124541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885187" y="4848324"/>
            <a:ext cx="237683" cy="447849"/>
          </a:xfrm>
          <a:custGeom>
            <a:avLst/>
            <a:gdLst/>
            <a:ahLst/>
            <a:cxnLst/>
            <a:rect l="l" t="t" r="r" b="b"/>
            <a:pathLst>
              <a:path w="261451" h="507562">
                <a:moveTo>
                  <a:pt x="169417" y="0"/>
                </a:moveTo>
                <a:lnTo>
                  <a:pt x="182117" y="0"/>
                </a:lnTo>
                <a:lnTo>
                  <a:pt x="194817" y="0"/>
                </a:lnTo>
                <a:lnTo>
                  <a:pt x="207517" y="0"/>
                </a:lnTo>
                <a:lnTo>
                  <a:pt x="220217" y="0"/>
                </a:lnTo>
                <a:lnTo>
                  <a:pt x="232917" y="0"/>
                </a:lnTo>
                <a:lnTo>
                  <a:pt x="245617" y="0"/>
                </a:lnTo>
                <a:lnTo>
                  <a:pt x="258317" y="0"/>
                </a:lnTo>
                <a:lnTo>
                  <a:pt x="261451" y="0"/>
                </a:lnTo>
                <a:lnTo>
                  <a:pt x="261451" y="24959"/>
                </a:lnTo>
                <a:lnTo>
                  <a:pt x="261451" y="49919"/>
                </a:lnTo>
                <a:lnTo>
                  <a:pt x="261451" y="74879"/>
                </a:lnTo>
                <a:lnTo>
                  <a:pt x="261451" y="99839"/>
                </a:lnTo>
                <a:lnTo>
                  <a:pt x="261451" y="124799"/>
                </a:lnTo>
                <a:lnTo>
                  <a:pt x="261451" y="149758"/>
                </a:lnTo>
                <a:lnTo>
                  <a:pt x="261451" y="174718"/>
                </a:lnTo>
                <a:lnTo>
                  <a:pt x="261451" y="199678"/>
                </a:lnTo>
                <a:lnTo>
                  <a:pt x="261451" y="224638"/>
                </a:lnTo>
                <a:lnTo>
                  <a:pt x="261451" y="249598"/>
                </a:lnTo>
                <a:lnTo>
                  <a:pt x="261451" y="274557"/>
                </a:lnTo>
                <a:lnTo>
                  <a:pt x="261451" y="299517"/>
                </a:lnTo>
                <a:lnTo>
                  <a:pt x="261451" y="324477"/>
                </a:lnTo>
                <a:lnTo>
                  <a:pt x="261451" y="349437"/>
                </a:lnTo>
                <a:lnTo>
                  <a:pt x="261451" y="374397"/>
                </a:lnTo>
                <a:lnTo>
                  <a:pt x="261451" y="399356"/>
                </a:lnTo>
                <a:lnTo>
                  <a:pt x="261451" y="424316"/>
                </a:lnTo>
                <a:lnTo>
                  <a:pt x="261451" y="449276"/>
                </a:lnTo>
                <a:lnTo>
                  <a:pt x="261451" y="474236"/>
                </a:lnTo>
                <a:lnTo>
                  <a:pt x="261451" y="499196"/>
                </a:lnTo>
                <a:lnTo>
                  <a:pt x="248752" y="499196"/>
                </a:lnTo>
                <a:lnTo>
                  <a:pt x="236052" y="499196"/>
                </a:lnTo>
                <a:lnTo>
                  <a:pt x="223351" y="499196"/>
                </a:lnTo>
                <a:lnTo>
                  <a:pt x="210651" y="499196"/>
                </a:lnTo>
                <a:lnTo>
                  <a:pt x="197951" y="499196"/>
                </a:lnTo>
                <a:lnTo>
                  <a:pt x="185251" y="499196"/>
                </a:lnTo>
                <a:lnTo>
                  <a:pt x="176134" y="499196"/>
                </a:lnTo>
                <a:lnTo>
                  <a:pt x="176134" y="486496"/>
                </a:lnTo>
                <a:lnTo>
                  <a:pt x="176134" y="473796"/>
                </a:lnTo>
                <a:lnTo>
                  <a:pt x="176134" y="461096"/>
                </a:lnTo>
                <a:lnTo>
                  <a:pt x="176134" y="448396"/>
                </a:lnTo>
                <a:lnTo>
                  <a:pt x="176134" y="445675"/>
                </a:lnTo>
                <a:lnTo>
                  <a:pt x="168257" y="459918"/>
                </a:lnTo>
                <a:lnTo>
                  <a:pt x="160696" y="471916"/>
                </a:lnTo>
                <a:lnTo>
                  <a:pt x="146523" y="489180"/>
                </a:lnTo>
                <a:lnTo>
                  <a:pt x="132434" y="499244"/>
                </a:lnTo>
                <a:lnTo>
                  <a:pt x="120703" y="504315"/>
                </a:lnTo>
                <a:lnTo>
                  <a:pt x="108307" y="507044"/>
                </a:lnTo>
                <a:lnTo>
                  <a:pt x="99690" y="507562"/>
                </a:lnTo>
                <a:lnTo>
                  <a:pt x="86877" y="506514"/>
                </a:lnTo>
                <a:lnTo>
                  <a:pt x="63811" y="498126"/>
                </a:lnTo>
                <a:lnTo>
                  <a:pt x="44158" y="481350"/>
                </a:lnTo>
                <a:lnTo>
                  <a:pt x="35612" y="469817"/>
                </a:lnTo>
                <a:lnTo>
                  <a:pt x="27920" y="456187"/>
                </a:lnTo>
                <a:lnTo>
                  <a:pt x="21135" y="440809"/>
                </a:lnTo>
                <a:lnTo>
                  <a:pt x="13497" y="418648"/>
                </a:lnTo>
                <a:lnTo>
                  <a:pt x="7564" y="394874"/>
                </a:lnTo>
                <a:lnTo>
                  <a:pt x="5237" y="382382"/>
                </a:lnTo>
                <a:lnTo>
                  <a:pt x="3336" y="369486"/>
                </a:lnTo>
                <a:lnTo>
                  <a:pt x="1862" y="356187"/>
                </a:lnTo>
                <a:lnTo>
                  <a:pt x="815" y="342485"/>
                </a:lnTo>
                <a:lnTo>
                  <a:pt x="194" y="328379"/>
                </a:lnTo>
                <a:lnTo>
                  <a:pt x="0" y="314524"/>
                </a:lnTo>
                <a:lnTo>
                  <a:pt x="230" y="298609"/>
                </a:lnTo>
                <a:lnTo>
                  <a:pt x="921" y="283384"/>
                </a:lnTo>
                <a:lnTo>
                  <a:pt x="2073" y="268848"/>
                </a:lnTo>
                <a:lnTo>
                  <a:pt x="3686" y="255002"/>
                </a:lnTo>
                <a:lnTo>
                  <a:pt x="5760" y="241845"/>
                </a:lnTo>
                <a:lnTo>
                  <a:pt x="8295" y="229378"/>
                </a:lnTo>
                <a:lnTo>
                  <a:pt x="14748" y="206513"/>
                </a:lnTo>
                <a:lnTo>
                  <a:pt x="23044" y="186406"/>
                </a:lnTo>
                <a:lnTo>
                  <a:pt x="36928" y="163707"/>
                </a:lnTo>
                <a:lnTo>
                  <a:pt x="46248" y="152754"/>
                </a:lnTo>
                <a:lnTo>
                  <a:pt x="56230" y="143870"/>
                </a:lnTo>
                <a:lnTo>
                  <a:pt x="66876" y="137055"/>
                </a:lnTo>
                <a:lnTo>
                  <a:pt x="90159" y="129633"/>
                </a:lnTo>
                <a:lnTo>
                  <a:pt x="100130" y="128982"/>
                </a:lnTo>
                <a:lnTo>
                  <a:pt x="113200" y="130074"/>
                </a:lnTo>
                <a:lnTo>
                  <a:pt x="125484" y="133349"/>
                </a:lnTo>
                <a:lnTo>
                  <a:pt x="136984" y="138808"/>
                </a:lnTo>
                <a:lnTo>
                  <a:pt x="148193" y="146875"/>
                </a:lnTo>
                <a:lnTo>
                  <a:pt x="165320" y="166181"/>
                </a:lnTo>
                <a:lnTo>
                  <a:pt x="169417" y="172437"/>
                </a:lnTo>
                <a:lnTo>
                  <a:pt x="169417" y="159737"/>
                </a:lnTo>
                <a:lnTo>
                  <a:pt x="169417" y="147037"/>
                </a:lnTo>
                <a:lnTo>
                  <a:pt x="169417" y="134337"/>
                </a:lnTo>
                <a:lnTo>
                  <a:pt x="169417" y="121637"/>
                </a:lnTo>
                <a:lnTo>
                  <a:pt x="169417" y="58137"/>
                </a:lnTo>
                <a:lnTo>
                  <a:pt x="169417" y="45437"/>
                </a:lnTo>
                <a:lnTo>
                  <a:pt x="169417" y="32737"/>
                </a:lnTo>
                <a:lnTo>
                  <a:pt x="169417" y="20037"/>
                </a:lnTo>
                <a:lnTo>
                  <a:pt x="169417" y="7337"/>
                </a:lnTo>
                <a:lnTo>
                  <a:pt x="169417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6603480" y="4848324"/>
            <a:ext cx="237683" cy="447849"/>
          </a:xfrm>
          <a:custGeom>
            <a:avLst/>
            <a:gdLst/>
            <a:ahLst/>
            <a:cxnLst/>
            <a:rect l="l" t="t" r="r" b="b"/>
            <a:pathLst>
              <a:path w="261451" h="507562">
                <a:moveTo>
                  <a:pt x="169417" y="0"/>
                </a:moveTo>
                <a:lnTo>
                  <a:pt x="182117" y="0"/>
                </a:lnTo>
                <a:lnTo>
                  <a:pt x="194817" y="0"/>
                </a:lnTo>
                <a:lnTo>
                  <a:pt x="207517" y="0"/>
                </a:lnTo>
                <a:lnTo>
                  <a:pt x="220217" y="0"/>
                </a:lnTo>
                <a:lnTo>
                  <a:pt x="232917" y="0"/>
                </a:lnTo>
                <a:lnTo>
                  <a:pt x="245617" y="0"/>
                </a:lnTo>
                <a:lnTo>
                  <a:pt x="258317" y="0"/>
                </a:lnTo>
                <a:lnTo>
                  <a:pt x="261451" y="0"/>
                </a:lnTo>
                <a:lnTo>
                  <a:pt x="261451" y="24959"/>
                </a:lnTo>
                <a:lnTo>
                  <a:pt x="261451" y="49919"/>
                </a:lnTo>
                <a:lnTo>
                  <a:pt x="261451" y="74879"/>
                </a:lnTo>
                <a:lnTo>
                  <a:pt x="261451" y="99839"/>
                </a:lnTo>
                <a:lnTo>
                  <a:pt x="261451" y="124799"/>
                </a:lnTo>
                <a:lnTo>
                  <a:pt x="261451" y="149758"/>
                </a:lnTo>
                <a:lnTo>
                  <a:pt x="261451" y="174718"/>
                </a:lnTo>
                <a:lnTo>
                  <a:pt x="261451" y="199678"/>
                </a:lnTo>
                <a:lnTo>
                  <a:pt x="261451" y="224638"/>
                </a:lnTo>
                <a:lnTo>
                  <a:pt x="261451" y="249598"/>
                </a:lnTo>
                <a:lnTo>
                  <a:pt x="261451" y="274557"/>
                </a:lnTo>
                <a:lnTo>
                  <a:pt x="261451" y="299517"/>
                </a:lnTo>
                <a:lnTo>
                  <a:pt x="261451" y="324477"/>
                </a:lnTo>
                <a:lnTo>
                  <a:pt x="261451" y="349437"/>
                </a:lnTo>
                <a:lnTo>
                  <a:pt x="261451" y="374397"/>
                </a:lnTo>
                <a:lnTo>
                  <a:pt x="261451" y="399356"/>
                </a:lnTo>
                <a:lnTo>
                  <a:pt x="261451" y="424316"/>
                </a:lnTo>
                <a:lnTo>
                  <a:pt x="261451" y="449276"/>
                </a:lnTo>
                <a:lnTo>
                  <a:pt x="261451" y="474236"/>
                </a:lnTo>
                <a:lnTo>
                  <a:pt x="261451" y="499196"/>
                </a:lnTo>
                <a:lnTo>
                  <a:pt x="248752" y="499196"/>
                </a:lnTo>
                <a:lnTo>
                  <a:pt x="236053" y="499196"/>
                </a:lnTo>
                <a:lnTo>
                  <a:pt x="223353" y="499196"/>
                </a:lnTo>
                <a:lnTo>
                  <a:pt x="210653" y="499196"/>
                </a:lnTo>
                <a:lnTo>
                  <a:pt x="197953" y="499196"/>
                </a:lnTo>
                <a:lnTo>
                  <a:pt x="185252" y="499196"/>
                </a:lnTo>
                <a:lnTo>
                  <a:pt x="176134" y="499196"/>
                </a:lnTo>
                <a:lnTo>
                  <a:pt x="176134" y="486496"/>
                </a:lnTo>
                <a:lnTo>
                  <a:pt x="176134" y="473796"/>
                </a:lnTo>
                <a:lnTo>
                  <a:pt x="176134" y="461096"/>
                </a:lnTo>
                <a:lnTo>
                  <a:pt x="176134" y="448396"/>
                </a:lnTo>
                <a:lnTo>
                  <a:pt x="176134" y="445675"/>
                </a:lnTo>
                <a:lnTo>
                  <a:pt x="168259" y="459918"/>
                </a:lnTo>
                <a:lnTo>
                  <a:pt x="160699" y="471917"/>
                </a:lnTo>
                <a:lnTo>
                  <a:pt x="146526" y="489181"/>
                </a:lnTo>
                <a:lnTo>
                  <a:pt x="132439" y="499243"/>
                </a:lnTo>
                <a:lnTo>
                  <a:pt x="120707" y="504314"/>
                </a:lnTo>
                <a:lnTo>
                  <a:pt x="108311" y="507043"/>
                </a:lnTo>
                <a:lnTo>
                  <a:pt x="99690" y="507562"/>
                </a:lnTo>
                <a:lnTo>
                  <a:pt x="86877" y="506514"/>
                </a:lnTo>
                <a:lnTo>
                  <a:pt x="63812" y="498126"/>
                </a:lnTo>
                <a:lnTo>
                  <a:pt x="44160" y="481350"/>
                </a:lnTo>
                <a:lnTo>
                  <a:pt x="35613" y="469817"/>
                </a:lnTo>
                <a:lnTo>
                  <a:pt x="27920" y="456187"/>
                </a:lnTo>
                <a:lnTo>
                  <a:pt x="21135" y="440809"/>
                </a:lnTo>
                <a:lnTo>
                  <a:pt x="13497" y="418648"/>
                </a:lnTo>
                <a:lnTo>
                  <a:pt x="7564" y="394874"/>
                </a:lnTo>
                <a:lnTo>
                  <a:pt x="5237" y="382382"/>
                </a:lnTo>
                <a:lnTo>
                  <a:pt x="3336" y="369486"/>
                </a:lnTo>
                <a:lnTo>
                  <a:pt x="1862" y="356187"/>
                </a:lnTo>
                <a:lnTo>
                  <a:pt x="815" y="342485"/>
                </a:lnTo>
                <a:lnTo>
                  <a:pt x="194" y="328379"/>
                </a:lnTo>
                <a:lnTo>
                  <a:pt x="0" y="314524"/>
                </a:lnTo>
                <a:lnTo>
                  <a:pt x="230" y="298609"/>
                </a:lnTo>
                <a:lnTo>
                  <a:pt x="922" y="283384"/>
                </a:lnTo>
                <a:lnTo>
                  <a:pt x="2074" y="268848"/>
                </a:lnTo>
                <a:lnTo>
                  <a:pt x="3688" y="255002"/>
                </a:lnTo>
                <a:lnTo>
                  <a:pt x="5762" y="241845"/>
                </a:lnTo>
                <a:lnTo>
                  <a:pt x="8297" y="229378"/>
                </a:lnTo>
                <a:lnTo>
                  <a:pt x="14751" y="206513"/>
                </a:lnTo>
                <a:lnTo>
                  <a:pt x="23048" y="186406"/>
                </a:lnTo>
                <a:lnTo>
                  <a:pt x="36931" y="163707"/>
                </a:lnTo>
                <a:lnTo>
                  <a:pt x="46250" y="152754"/>
                </a:lnTo>
                <a:lnTo>
                  <a:pt x="56233" y="143870"/>
                </a:lnTo>
                <a:lnTo>
                  <a:pt x="66879" y="137055"/>
                </a:lnTo>
                <a:lnTo>
                  <a:pt x="90163" y="129633"/>
                </a:lnTo>
                <a:lnTo>
                  <a:pt x="100135" y="128982"/>
                </a:lnTo>
                <a:lnTo>
                  <a:pt x="113204" y="130074"/>
                </a:lnTo>
                <a:lnTo>
                  <a:pt x="125488" y="133350"/>
                </a:lnTo>
                <a:lnTo>
                  <a:pt x="136988" y="138810"/>
                </a:lnTo>
                <a:lnTo>
                  <a:pt x="148194" y="146875"/>
                </a:lnTo>
                <a:lnTo>
                  <a:pt x="165321" y="166181"/>
                </a:lnTo>
                <a:lnTo>
                  <a:pt x="169417" y="172437"/>
                </a:lnTo>
                <a:lnTo>
                  <a:pt x="169417" y="159737"/>
                </a:lnTo>
                <a:lnTo>
                  <a:pt x="169417" y="147037"/>
                </a:lnTo>
                <a:lnTo>
                  <a:pt x="169417" y="134337"/>
                </a:lnTo>
                <a:lnTo>
                  <a:pt x="169417" y="121637"/>
                </a:lnTo>
                <a:lnTo>
                  <a:pt x="169417" y="108937"/>
                </a:lnTo>
                <a:lnTo>
                  <a:pt x="169417" y="96237"/>
                </a:lnTo>
                <a:lnTo>
                  <a:pt x="169417" y="83537"/>
                </a:lnTo>
                <a:lnTo>
                  <a:pt x="169417" y="70837"/>
                </a:lnTo>
                <a:lnTo>
                  <a:pt x="169417" y="58137"/>
                </a:lnTo>
                <a:lnTo>
                  <a:pt x="169417" y="45437"/>
                </a:lnTo>
                <a:lnTo>
                  <a:pt x="169417" y="32737"/>
                </a:lnTo>
                <a:lnTo>
                  <a:pt x="169417" y="20037"/>
                </a:lnTo>
                <a:lnTo>
                  <a:pt x="169417" y="7337"/>
                </a:lnTo>
                <a:lnTo>
                  <a:pt x="169417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478184" y="4848324"/>
            <a:ext cx="82835" cy="83049"/>
          </a:xfrm>
          <a:custGeom>
            <a:avLst/>
            <a:gdLst/>
            <a:ahLst/>
            <a:cxnLst/>
            <a:rect l="l" t="t" r="r" b="b"/>
            <a:pathLst>
              <a:path w="91119" h="94122">
                <a:moveTo>
                  <a:pt x="0" y="0"/>
                </a:moveTo>
                <a:lnTo>
                  <a:pt x="12699" y="0"/>
                </a:lnTo>
                <a:lnTo>
                  <a:pt x="25398" y="0"/>
                </a:lnTo>
                <a:lnTo>
                  <a:pt x="38098" y="0"/>
                </a:lnTo>
                <a:lnTo>
                  <a:pt x="91119" y="0"/>
                </a:lnTo>
                <a:lnTo>
                  <a:pt x="91119" y="12699"/>
                </a:lnTo>
                <a:lnTo>
                  <a:pt x="91119" y="25399"/>
                </a:lnTo>
                <a:lnTo>
                  <a:pt x="91119" y="38099"/>
                </a:lnTo>
                <a:lnTo>
                  <a:pt x="91119" y="50799"/>
                </a:lnTo>
                <a:lnTo>
                  <a:pt x="91119" y="63499"/>
                </a:lnTo>
                <a:lnTo>
                  <a:pt x="91119" y="76199"/>
                </a:lnTo>
                <a:lnTo>
                  <a:pt x="91119" y="88899"/>
                </a:lnTo>
                <a:lnTo>
                  <a:pt x="91119" y="94122"/>
                </a:lnTo>
                <a:lnTo>
                  <a:pt x="78419" y="94122"/>
                </a:lnTo>
                <a:lnTo>
                  <a:pt x="65718" y="94122"/>
                </a:lnTo>
                <a:lnTo>
                  <a:pt x="53018" y="94122"/>
                </a:lnTo>
                <a:lnTo>
                  <a:pt x="40318" y="94122"/>
                </a:lnTo>
                <a:lnTo>
                  <a:pt x="27618" y="94122"/>
                </a:lnTo>
                <a:lnTo>
                  <a:pt x="14918" y="94122"/>
                </a:lnTo>
                <a:lnTo>
                  <a:pt x="2219" y="94122"/>
                </a:lnTo>
                <a:lnTo>
                  <a:pt x="0" y="94122"/>
                </a:lnTo>
                <a:lnTo>
                  <a:pt x="0" y="81422"/>
                </a:lnTo>
                <a:lnTo>
                  <a:pt x="0" y="68722"/>
                </a:lnTo>
                <a:lnTo>
                  <a:pt x="0" y="56022"/>
                </a:lnTo>
                <a:lnTo>
                  <a:pt x="0" y="43322"/>
                </a:lnTo>
                <a:lnTo>
                  <a:pt x="0" y="30622"/>
                </a:lnTo>
                <a:lnTo>
                  <a:pt x="0" y="17922"/>
                </a:lnTo>
                <a:lnTo>
                  <a:pt x="0" y="522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197629" y="4848324"/>
            <a:ext cx="228108" cy="440467"/>
          </a:xfrm>
          <a:custGeom>
            <a:avLst/>
            <a:gdLst/>
            <a:ahLst/>
            <a:cxnLst/>
            <a:rect l="l" t="t" r="r" b="b"/>
            <a:pathLst>
              <a:path w="250919" h="499196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91119" y="0"/>
                </a:lnTo>
                <a:lnTo>
                  <a:pt x="91119" y="12699"/>
                </a:lnTo>
                <a:lnTo>
                  <a:pt x="91119" y="25399"/>
                </a:lnTo>
                <a:lnTo>
                  <a:pt x="91119" y="38099"/>
                </a:lnTo>
                <a:lnTo>
                  <a:pt x="91119" y="50799"/>
                </a:lnTo>
                <a:lnTo>
                  <a:pt x="91119" y="63499"/>
                </a:lnTo>
                <a:lnTo>
                  <a:pt x="91119" y="76199"/>
                </a:lnTo>
                <a:lnTo>
                  <a:pt x="91119" y="88899"/>
                </a:lnTo>
                <a:lnTo>
                  <a:pt x="91119" y="101599"/>
                </a:lnTo>
                <a:lnTo>
                  <a:pt x="91119" y="114299"/>
                </a:lnTo>
                <a:lnTo>
                  <a:pt x="91119" y="126999"/>
                </a:lnTo>
                <a:lnTo>
                  <a:pt x="91119" y="183658"/>
                </a:lnTo>
                <a:lnTo>
                  <a:pt x="99527" y="171163"/>
                </a:lnTo>
                <a:lnTo>
                  <a:pt x="107912" y="160399"/>
                </a:lnTo>
                <a:lnTo>
                  <a:pt x="116273" y="151365"/>
                </a:lnTo>
                <a:lnTo>
                  <a:pt x="124612" y="144061"/>
                </a:lnTo>
                <a:lnTo>
                  <a:pt x="138778" y="135507"/>
                </a:lnTo>
                <a:lnTo>
                  <a:pt x="150675" y="131395"/>
                </a:lnTo>
                <a:lnTo>
                  <a:pt x="163635" y="129287"/>
                </a:lnTo>
                <a:lnTo>
                  <a:pt x="171242" y="128982"/>
                </a:lnTo>
                <a:lnTo>
                  <a:pt x="184577" y="130191"/>
                </a:lnTo>
                <a:lnTo>
                  <a:pt x="196808" y="133819"/>
                </a:lnTo>
                <a:lnTo>
                  <a:pt x="207932" y="139866"/>
                </a:lnTo>
                <a:lnTo>
                  <a:pt x="217950" y="148332"/>
                </a:lnTo>
                <a:lnTo>
                  <a:pt x="226862" y="159216"/>
                </a:lnTo>
                <a:lnTo>
                  <a:pt x="234332" y="172035"/>
                </a:lnTo>
                <a:lnTo>
                  <a:pt x="238466" y="181680"/>
                </a:lnTo>
                <a:lnTo>
                  <a:pt x="242009" y="192346"/>
                </a:lnTo>
                <a:lnTo>
                  <a:pt x="244960" y="204035"/>
                </a:lnTo>
                <a:lnTo>
                  <a:pt x="247320" y="216746"/>
                </a:lnTo>
                <a:lnTo>
                  <a:pt x="249088" y="230479"/>
                </a:lnTo>
                <a:lnTo>
                  <a:pt x="250264" y="245233"/>
                </a:lnTo>
                <a:lnTo>
                  <a:pt x="250849" y="261009"/>
                </a:lnTo>
                <a:lnTo>
                  <a:pt x="250919" y="269087"/>
                </a:lnTo>
                <a:lnTo>
                  <a:pt x="250919" y="281787"/>
                </a:lnTo>
                <a:lnTo>
                  <a:pt x="250919" y="294487"/>
                </a:lnTo>
                <a:lnTo>
                  <a:pt x="250919" y="307187"/>
                </a:lnTo>
                <a:lnTo>
                  <a:pt x="250919" y="319887"/>
                </a:lnTo>
                <a:lnTo>
                  <a:pt x="250919" y="332587"/>
                </a:lnTo>
                <a:lnTo>
                  <a:pt x="250919" y="345287"/>
                </a:lnTo>
                <a:lnTo>
                  <a:pt x="250919" y="357986"/>
                </a:lnTo>
                <a:lnTo>
                  <a:pt x="250919" y="370686"/>
                </a:lnTo>
                <a:lnTo>
                  <a:pt x="250919" y="383386"/>
                </a:lnTo>
                <a:lnTo>
                  <a:pt x="250919" y="396086"/>
                </a:lnTo>
                <a:lnTo>
                  <a:pt x="250919" y="459586"/>
                </a:lnTo>
                <a:lnTo>
                  <a:pt x="250919" y="472286"/>
                </a:lnTo>
                <a:lnTo>
                  <a:pt x="250919" y="484987"/>
                </a:lnTo>
                <a:lnTo>
                  <a:pt x="250919" y="497687"/>
                </a:lnTo>
                <a:lnTo>
                  <a:pt x="250919" y="499196"/>
                </a:lnTo>
                <a:lnTo>
                  <a:pt x="238220" y="499196"/>
                </a:lnTo>
                <a:lnTo>
                  <a:pt x="225520" y="499196"/>
                </a:lnTo>
                <a:lnTo>
                  <a:pt x="212819" y="499196"/>
                </a:lnTo>
                <a:lnTo>
                  <a:pt x="200119" y="499196"/>
                </a:lnTo>
                <a:lnTo>
                  <a:pt x="187419" y="499196"/>
                </a:lnTo>
                <a:lnTo>
                  <a:pt x="174719" y="499196"/>
                </a:lnTo>
                <a:lnTo>
                  <a:pt x="162019" y="499196"/>
                </a:lnTo>
                <a:lnTo>
                  <a:pt x="159342" y="499196"/>
                </a:lnTo>
                <a:lnTo>
                  <a:pt x="159342" y="486496"/>
                </a:lnTo>
                <a:lnTo>
                  <a:pt x="159342" y="473796"/>
                </a:lnTo>
                <a:lnTo>
                  <a:pt x="159342" y="461096"/>
                </a:lnTo>
                <a:lnTo>
                  <a:pt x="159342" y="448396"/>
                </a:lnTo>
                <a:lnTo>
                  <a:pt x="159342" y="435696"/>
                </a:lnTo>
                <a:lnTo>
                  <a:pt x="159342" y="422996"/>
                </a:lnTo>
                <a:lnTo>
                  <a:pt x="159342" y="410296"/>
                </a:lnTo>
                <a:lnTo>
                  <a:pt x="159342" y="397596"/>
                </a:lnTo>
                <a:lnTo>
                  <a:pt x="159342" y="300123"/>
                </a:lnTo>
                <a:lnTo>
                  <a:pt x="158788" y="283771"/>
                </a:lnTo>
                <a:lnTo>
                  <a:pt x="157127" y="270106"/>
                </a:lnTo>
                <a:lnTo>
                  <a:pt x="154357" y="259128"/>
                </a:lnTo>
                <a:lnTo>
                  <a:pt x="151121" y="251891"/>
                </a:lnTo>
                <a:lnTo>
                  <a:pt x="141946" y="241739"/>
                </a:lnTo>
                <a:lnTo>
                  <a:pt x="129847" y="237801"/>
                </a:lnTo>
                <a:lnTo>
                  <a:pt x="128007" y="237745"/>
                </a:lnTo>
                <a:lnTo>
                  <a:pt x="116206" y="240608"/>
                </a:lnTo>
                <a:lnTo>
                  <a:pt x="106268" y="249196"/>
                </a:lnTo>
                <a:lnTo>
                  <a:pt x="101340" y="256837"/>
                </a:lnTo>
                <a:lnTo>
                  <a:pt x="97937" y="264856"/>
                </a:lnTo>
                <a:lnTo>
                  <a:pt x="95220" y="274914"/>
                </a:lnTo>
                <a:lnTo>
                  <a:pt x="93190" y="287012"/>
                </a:lnTo>
                <a:lnTo>
                  <a:pt x="91847" y="301148"/>
                </a:lnTo>
                <a:lnTo>
                  <a:pt x="91190" y="317324"/>
                </a:lnTo>
                <a:lnTo>
                  <a:pt x="91119" y="325353"/>
                </a:lnTo>
                <a:lnTo>
                  <a:pt x="91119" y="338053"/>
                </a:lnTo>
                <a:lnTo>
                  <a:pt x="91119" y="350753"/>
                </a:lnTo>
                <a:lnTo>
                  <a:pt x="91119" y="363453"/>
                </a:lnTo>
                <a:lnTo>
                  <a:pt x="91119" y="499196"/>
                </a:lnTo>
                <a:lnTo>
                  <a:pt x="78419" y="499196"/>
                </a:lnTo>
                <a:lnTo>
                  <a:pt x="65719" y="499196"/>
                </a:lnTo>
                <a:lnTo>
                  <a:pt x="53019" y="499196"/>
                </a:lnTo>
                <a:lnTo>
                  <a:pt x="40320" y="499196"/>
                </a:lnTo>
                <a:lnTo>
                  <a:pt x="27620" y="499196"/>
                </a:lnTo>
                <a:lnTo>
                  <a:pt x="14920" y="499196"/>
                </a:lnTo>
                <a:lnTo>
                  <a:pt x="2220" y="499196"/>
                </a:lnTo>
                <a:lnTo>
                  <a:pt x="0" y="499196"/>
                </a:lnTo>
                <a:lnTo>
                  <a:pt x="0" y="474236"/>
                </a:lnTo>
                <a:lnTo>
                  <a:pt x="0" y="449276"/>
                </a:lnTo>
                <a:lnTo>
                  <a:pt x="0" y="424316"/>
                </a:lnTo>
                <a:lnTo>
                  <a:pt x="0" y="399356"/>
                </a:lnTo>
                <a:lnTo>
                  <a:pt x="0" y="374397"/>
                </a:lnTo>
                <a:lnTo>
                  <a:pt x="0" y="349437"/>
                </a:lnTo>
                <a:lnTo>
                  <a:pt x="0" y="324477"/>
                </a:lnTo>
                <a:lnTo>
                  <a:pt x="0" y="299517"/>
                </a:lnTo>
                <a:lnTo>
                  <a:pt x="0" y="274557"/>
                </a:lnTo>
                <a:lnTo>
                  <a:pt x="0" y="249598"/>
                </a:lnTo>
                <a:lnTo>
                  <a:pt x="0" y="224638"/>
                </a:lnTo>
                <a:lnTo>
                  <a:pt x="0" y="199678"/>
                </a:lnTo>
                <a:lnTo>
                  <a:pt x="0" y="2495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681401" y="4848324"/>
            <a:ext cx="82419" cy="161791"/>
          </a:xfrm>
          <a:custGeom>
            <a:avLst/>
            <a:gdLst/>
            <a:ahLst/>
            <a:cxnLst/>
            <a:rect l="l" t="t" r="r" b="b"/>
            <a:pathLst>
              <a:path w="90661" h="183363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90661" y="0"/>
                </a:lnTo>
                <a:lnTo>
                  <a:pt x="90661" y="12699"/>
                </a:lnTo>
                <a:lnTo>
                  <a:pt x="90661" y="25399"/>
                </a:lnTo>
                <a:lnTo>
                  <a:pt x="90661" y="38099"/>
                </a:lnTo>
                <a:lnTo>
                  <a:pt x="90661" y="50799"/>
                </a:lnTo>
                <a:lnTo>
                  <a:pt x="90661" y="63499"/>
                </a:lnTo>
                <a:lnTo>
                  <a:pt x="90661" y="76199"/>
                </a:lnTo>
                <a:lnTo>
                  <a:pt x="90661" y="82324"/>
                </a:lnTo>
                <a:lnTo>
                  <a:pt x="88881" y="94899"/>
                </a:lnTo>
                <a:lnTo>
                  <a:pt x="87102" y="107473"/>
                </a:lnTo>
                <a:lnTo>
                  <a:pt x="85323" y="120048"/>
                </a:lnTo>
                <a:lnTo>
                  <a:pt x="83544" y="132623"/>
                </a:lnTo>
                <a:lnTo>
                  <a:pt x="81765" y="145198"/>
                </a:lnTo>
                <a:lnTo>
                  <a:pt x="79986" y="157772"/>
                </a:lnTo>
                <a:lnTo>
                  <a:pt x="78207" y="170347"/>
                </a:lnTo>
                <a:lnTo>
                  <a:pt x="76428" y="182922"/>
                </a:lnTo>
                <a:lnTo>
                  <a:pt x="76366" y="183363"/>
                </a:lnTo>
                <a:lnTo>
                  <a:pt x="63666" y="183363"/>
                </a:lnTo>
                <a:lnTo>
                  <a:pt x="50966" y="183363"/>
                </a:lnTo>
                <a:lnTo>
                  <a:pt x="38266" y="183363"/>
                </a:lnTo>
                <a:lnTo>
                  <a:pt x="25566" y="183363"/>
                </a:lnTo>
                <a:lnTo>
                  <a:pt x="14730" y="183363"/>
                </a:lnTo>
                <a:lnTo>
                  <a:pt x="12898" y="170796"/>
                </a:lnTo>
                <a:lnTo>
                  <a:pt x="11066" y="158229"/>
                </a:lnTo>
                <a:lnTo>
                  <a:pt x="9234" y="145662"/>
                </a:lnTo>
                <a:lnTo>
                  <a:pt x="7402" y="133095"/>
                </a:lnTo>
                <a:lnTo>
                  <a:pt x="5569" y="120528"/>
                </a:lnTo>
                <a:lnTo>
                  <a:pt x="3737" y="107961"/>
                </a:lnTo>
                <a:lnTo>
                  <a:pt x="1905" y="95394"/>
                </a:lnTo>
                <a:lnTo>
                  <a:pt x="73" y="82826"/>
                </a:lnTo>
                <a:lnTo>
                  <a:pt x="0" y="82324"/>
                </a:lnTo>
                <a:lnTo>
                  <a:pt x="0" y="69624"/>
                </a:lnTo>
                <a:lnTo>
                  <a:pt x="0" y="56924"/>
                </a:lnTo>
                <a:lnTo>
                  <a:pt x="0" y="44224"/>
                </a:lnTo>
                <a:lnTo>
                  <a:pt x="0" y="31524"/>
                </a:lnTo>
                <a:lnTo>
                  <a:pt x="0" y="18824"/>
                </a:lnTo>
                <a:lnTo>
                  <a:pt x="0" y="6124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490816" y="4848324"/>
            <a:ext cx="161924" cy="447849"/>
          </a:xfrm>
          <a:custGeom>
            <a:avLst/>
            <a:gdLst/>
            <a:ahLst/>
            <a:cxnLst/>
            <a:rect l="l" t="t" r="r" b="b"/>
            <a:pathLst>
              <a:path w="178116" h="507562">
                <a:moveTo>
                  <a:pt x="124544" y="0"/>
                </a:moveTo>
                <a:lnTo>
                  <a:pt x="124544" y="12699"/>
                </a:lnTo>
                <a:lnTo>
                  <a:pt x="124544" y="25399"/>
                </a:lnTo>
                <a:lnTo>
                  <a:pt x="124544" y="38099"/>
                </a:lnTo>
                <a:lnTo>
                  <a:pt x="124544" y="50799"/>
                </a:lnTo>
                <a:lnTo>
                  <a:pt x="124544" y="63499"/>
                </a:lnTo>
                <a:lnTo>
                  <a:pt x="124544" y="76199"/>
                </a:lnTo>
                <a:lnTo>
                  <a:pt x="124544" y="88899"/>
                </a:lnTo>
                <a:lnTo>
                  <a:pt x="124544" y="101599"/>
                </a:lnTo>
                <a:lnTo>
                  <a:pt x="124544" y="114299"/>
                </a:lnTo>
                <a:lnTo>
                  <a:pt x="124544" y="126999"/>
                </a:lnTo>
                <a:lnTo>
                  <a:pt x="124544" y="137348"/>
                </a:lnTo>
                <a:lnTo>
                  <a:pt x="137243" y="137348"/>
                </a:lnTo>
                <a:lnTo>
                  <a:pt x="149943" y="137348"/>
                </a:lnTo>
                <a:lnTo>
                  <a:pt x="162643" y="137348"/>
                </a:lnTo>
                <a:lnTo>
                  <a:pt x="174453" y="137348"/>
                </a:lnTo>
                <a:lnTo>
                  <a:pt x="174453" y="150048"/>
                </a:lnTo>
                <a:lnTo>
                  <a:pt x="174453" y="162748"/>
                </a:lnTo>
                <a:lnTo>
                  <a:pt x="174453" y="175448"/>
                </a:lnTo>
                <a:lnTo>
                  <a:pt x="174453" y="188148"/>
                </a:lnTo>
                <a:lnTo>
                  <a:pt x="174453" y="200848"/>
                </a:lnTo>
                <a:lnTo>
                  <a:pt x="174453" y="213548"/>
                </a:lnTo>
                <a:lnTo>
                  <a:pt x="174453" y="226248"/>
                </a:lnTo>
                <a:lnTo>
                  <a:pt x="174453" y="238948"/>
                </a:lnTo>
                <a:lnTo>
                  <a:pt x="174453" y="239140"/>
                </a:lnTo>
                <a:lnTo>
                  <a:pt x="161753" y="239140"/>
                </a:lnTo>
                <a:lnTo>
                  <a:pt x="149053" y="239140"/>
                </a:lnTo>
                <a:lnTo>
                  <a:pt x="136353" y="239140"/>
                </a:lnTo>
                <a:lnTo>
                  <a:pt x="124544" y="239140"/>
                </a:lnTo>
                <a:lnTo>
                  <a:pt x="124544" y="251840"/>
                </a:lnTo>
                <a:lnTo>
                  <a:pt x="124544" y="264540"/>
                </a:lnTo>
                <a:lnTo>
                  <a:pt x="124544" y="277240"/>
                </a:lnTo>
                <a:lnTo>
                  <a:pt x="124544" y="289940"/>
                </a:lnTo>
                <a:lnTo>
                  <a:pt x="124544" y="302640"/>
                </a:lnTo>
                <a:lnTo>
                  <a:pt x="124544" y="315340"/>
                </a:lnTo>
                <a:lnTo>
                  <a:pt x="124544" y="328040"/>
                </a:lnTo>
                <a:lnTo>
                  <a:pt x="124544" y="340740"/>
                </a:lnTo>
                <a:lnTo>
                  <a:pt x="124544" y="353440"/>
                </a:lnTo>
                <a:lnTo>
                  <a:pt x="124544" y="366140"/>
                </a:lnTo>
                <a:lnTo>
                  <a:pt x="124544" y="367152"/>
                </a:lnTo>
                <a:lnTo>
                  <a:pt x="125042" y="383582"/>
                </a:lnTo>
                <a:lnTo>
                  <a:pt x="126537" y="394666"/>
                </a:lnTo>
                <a:lnTo>
                  <a:pt x="127455" y="397709"/>
                </a:lnTo>
                <a:lnTo>
                  <a:pt x="130446" y="405408"/>
                </a:lnTo>
                <a:lnTo>
                  <a:pt x="135679" y="409257"/>
                </a:lnTo>
                <a:lnTo>
                  <a:pt x="143152" y="409257"/>
                </a:lnTo>
                <a:lnTo>
                  <a:pt x="153296" y="407630"/>
                </a:lnTo>
                <a:lnTo>
                  <a:pt x="166412" y="402749"/>
                </a:lnTo>
                <a:lnTo>
                  <a:pt x="171398" y="400422"/>
                </a:lnTo>
                <a:lnTo>
                  <a:pt x="172286" y="413091"/>
                </a:lnTo>
                <a:lnTo>
                  <a:pt x="173173" y="425760"/>
                </a:lnTo>
                <a:lnTo>
                  <a:pt x="174061" y="438429"/>
                </a:lnTo>
                <a:lnTo>
                  <a:pt x="174949" y="451098"/>
                </a:lnTo>
                <a:lnTo>
                  <a:pt x="175837" y="463767"/>
                </a:lnTo>
                <a:lnTo>
                  <a:pt x="176724" y="476436"/>
                </a:lnTo>
                <a:lnTo>
                  <a:pt x="177612" y="489104"/>
                </a:lnTo>
                <a:lnTo>
                  <a:pt x="178116" y="496298"/>
                </a:lnTo>
                <a:lnTo>
                  <a:pt x="164903" y="500321"/>
                </a:lnTo>
                <a:lnTo>
                  <a:pt x="152042" y="503459"/>
                </a:lnTo>
                <a:lnTo>
                  <a:pt x="139532" y="505712"/>
                </a:lnTo>
                <a:lnTo>
                  <a:pt x="127373" y="507079"/>
                </a:lnTo>
                <a:lnTo>
                  <a:pt x="115566" y="507561"/>
                </a:lnTo>
                <a:lnTo>
                  <a:pt x="115050" y="507562"/>
                </a:lnTo>
                <a:lnTo>
                  <a:pt x="99463" y="506765"/>
                </a:lnTo>
                <a:lnTo>
                  <a:pt x="86026" y="504374"/>
                </a:lnTo>
                <a:lnTo>
                  <a:pt x="74737" y="500389"/>
                </a:lnTo>
                <a:lnTo>
                  <a:pt x="65598" y="494810"/>
                </a:lnTo>
                <a:lnTo>
                  <a:pt x="56840" y="486082"/>
                </a:lnTo>
                <a:lnTo>
                  <a:pt x="49957" y="475844"/>
                </a:lnTo>
                <a:lnTo>
                  <a:pt x="44307" y="463579"/>
                </a:lnTo>
                <a:lnTo>
                  <a:pt x="41141" y="453981"/>
                </a:lnTo>
                <a:lnTo>
                  <a:pt x="39073" y="445471"/>
                </a:lnTo>
                <a:lnTo>
                  <a:pt x="37327" y="435563"/>
                </a:lnTo>
                <a:lnTo>
                  <a:pt x="35903" y="424257"/>
                </a:lnTo>
                <a:lnTo>
                  <a:pt x="34801" y="411554"/>
                </a:lnTo>
                <a:lnTo>
                  <a:pt x="34021" y="397452"/>
                </a:lnTo>
                <a:lnTo>
                  <a:pt x="33562" y="381952"/>
                </a:lnTo>
                <a:lnTo>
                  <a:pt x="33425" y="366379"/>
                </a:lnTo>
                <a:lnTo>
                  <a:pt x="33425" y="353679"/>
                </a:lnTo>
                <a:lnTo>
                  <a:pt x="33425" y="340979"/>
                </a:lnTo>
                <a:lnTo>
                  <a:pt x="33425" y="328279"/>
                </a:lnTo>
                <a:lnTo>
                  <a:pt x="33425" y="315579"/>
                </a:lnTo>
                <a:lnTo>
                  <a:pt x="33425" y="302879"/>
                </a:lnTo>
                <a:lnTo>
                  <a:pt x="33425" y="290179"/>
                </a:lnTo>
                <a:lnTo>
                  <a:pt x="33425" y="277479"/>
                </a:lnTo>
                <a:lnTo>
                  <a:pt x="33425" y="264779"/>
                </a:lnTo>
                <a:lnTo>
                  <a:pt x="33425" y="252079"/>
                </a:lnTo>
                <a:lnTo>
                  <a:pt x="33425" y="239379"/>
                </a:lnTo>
                <a:lnTo>
                  <a:pt x="33425" y="239140"/>
                </a:lnTo>
                <a:lnTo>
                  <a:pt x="20725" y="239140"/>
                </a:lnTo>
                <a:lnTo>
                  <a:pt x="8025" y="239140"/>
                </a:lnTo>
                <a:lnTo>
                  <a:pt x="0" y="239140"/>
                </a:lnTo>
                <a:lnTo>
                  <a:pt x="0" y="226439"/>
                </a:lnTo>
                <a:lnTo>
                  <a:pt x="0" y="213739"/>
                </a:lnTo>
                <a:lnTo>
                  <a:pt x="0" y="201039"/>
                </a:lnTo>
                <a:lnTo>
                  <a:pt x="0" y="188339"/>
                </a:lnTo>
                <a:lnTo>
                  <a:pt x="0" y="175639"/>
                </a:lnTo>
                <a:lnTo>
                  <a:pt x="0" y="162939"/>
                </a:lnTo>
                <a:lnTo>
                  <a:pt x="0" y="150239"/>
                </a:lnTo>
                <a:lnTo>
                  <a:pt x="0" y="137540"/>
                </a:lnTo>
                <a:lnTo>
                  <a:pt x="0" y="137348"/>
                </a:lnTo>
                <a:lnTo>
                  <a:pt x="12699" y="137348"/>
                </a:lnTo>
                <a:lnTo>
                  <a:pt x="25399" y="137348"/>
                </a:lnTo>
                <a:lnTo>
                  <a:pt x="33425" y="137348"/>
                </a:lnTo>
                <a:lnTo>
                  <a:pt x="33425" y="124648"/>
                </a:lnTo>
                <a:lnTo>
                  <a:pt x="33425" y="111948"/>
                </a:lnTo>
                <a:lnTo>
                  <a:pt x="33425" y="99248"/>
                </a:lnTo>
                <a:lnTo>
                  <a:pt x="33425" y="86548"/>
                </a:lnTo>
                <a:lnTo>
                  <a:pt x="33425" y="73848"/>
                </a:lnTo>
                <a:lnTo>
                  <a:pt x="33425" y="71060"/>
                </a:lnTo>
                <a:lnTo>
                  <a:pt x="43440" y="63250"/>
                </a:lnTo>
                <a:lnTo>
                  <a:pt x="53454" y="55440"/>
                </a:lnTo>
                <a:lnTo>
                  <a:pt x="63469" y="47630"/>
                </a:lnTo>
                <a:lnTo>
                  <a:pt x="73483" y="39819"/>
                </a:lnTo>
                <a:lnTo>
                  <a:pt x="83498" y="32009"/>
                </a:lnTo>
                <a:lnTo>
                  <a:pt x="93513" y="24199"/>
                </a:lnTo>
                <a:lnTo>
                  <a:pt x="103527" y="16389"/>
                </a:lnTo>
                <a:lnTo>
                  <a:pt x="113542" y="8579"/>
                </a:lnTo>
                <a:lnTo>
                  <a:pt x="123557" y="769"/>
                </a:lnTo>
                <a:lnTo>
                  <a:pt x="12454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955970" y="4848324"/>
            <a:ext cx="228109" cy="440467"/>
          </a:xfrm>
          <a:custGeom>
            <a:avLst/>
            <a:gdLst/>
            <a:ahLst/>
            <a:cxnLst/>
            <a:rect l="l" t="t" r="r" b="b"/>
            <a:pathLst>
              <a:path w="250920" h="499196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099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1119" y="0"/>
                </a:lnTo>
                <a:lnTo>
                  <a:pt x="91119" y="12699"/>
                </a:lnTo>
                <a:lnTo>
                  <a:pt x="91119" y="76199"/>
                </a:lnTo>
                <a:lnTo>
                  <a:pt x="91119" y="88899"/>
                </a:lnTo>
                <a:lnTo>
                  <a:pt x="91119" y="101599"/>
                </a:lnTo>
                <a:lnTo>
                  <a:pt x="91119" y="114299"/>
                </a:lnTo>
                <a:lnTo>
                  <a:pt x="91119" y="126999"/>
                </a:lnTo>
                <a:lnTo>
                  <a:pt x="91119" y="139699"/>
                </a:lnTo>
                <a:lnTo>
                  <a:pt x="91119" y="152399"/>
                </a:lnTo>
                <a:lnTo>
                  <a:pt x="91119" y="165099"/>
                </a:lnTo>
                <a:lnTo>
                  <a:pt x="91119" y="177799"/>
                </a:lnTo>
                <a:lnTo>
                  <a:pt x="91119" y="183658"/>
                </a:lnTo>
                <a:lnTo>
                  <a:pt x="99526" y="171163"/>
                </a:lnTo>
                <a:lnTo>
                  <a:pt x="107911" y="160399"/>
                </a:lnTo>
                <a:lnTo>
                  <a:pt x="116273" y="151366"/>
                </a:lnTo>
                <a:lnTo>
                  <a:pt x="124612" y="144062"/>
                </a:lnTo>
                <a:lnTo>
                  <a:pt x="138778" y="135507"/>
                </a:lnTo>
                <a:lnTo>
                  <a:pt x="150676" y="131395"/>
                </a:lnTo>
                <a:lnTo>
                  <a:pt x="163636" y="129287"/>
                </a:lnTo>
                <a:lnTo>
                  <a:pt x="171241" y="128982"/>
                </a:lnTo>
                <a:lnTo>
                  <a:pt x="184577" y="130191"/>
                </a:lnTo>
                <a:lnTo>
                  <a:pt x="196806" y="133819"/>
                </a:lnTo>
                <a:lnTo>
                  <a:pt x="207931" y="139866"/>
                </a:lnTo>
                <a:lnTo>
                  <a:pt x="217949" y="148331"/>
                </a:lnTo>
                <a:lnTo>
                  <a:pt x="226862" y="159215"/>
                </a:lnTo>
                <a:lnTo>
                  <a:pt x="234333" y="172035"/>
                </a:lnTo>
                <a:lnTo>
                  <a:pt x="238467" y="181680"/>
                </a:lnTo>
                <a:lnTo>
                  <a:pt x="242010" y="192347"/>
                </a:lnTo>
                <a:lnTo>
                  <a:pt x="244961" y="204035"/>
                </a:lnTo>
                <a:lnTo>
                  <a:pt x="247320" y="216746"/>
                </a:lnTo>
                <a:lnTo>
                  <a:pt x="249088" y="230479"/>
                </a:lnTo>
                <a:lnTo>
                  <a:pt x="250264" y="245233"/>
                </a:lnTo>
                <a:lnTo>
                  <a:pt x="250849" y="261010"/>
                </a:lnTo>
                <a:lnTo>
                  <a:pt x="250920" y="269087"/>
                </a:lnTo>
                <a:lnTo>
                  <a:pt x="250920" y="281787"/>
                </a:lnTo>
                <a:lnTo>
                  <a:pt x="250920" y="294487"/>
                </a:lnTo>
                <a:lnTo>
                  <a:pt x="250920" y="307187"/>
                </a:lnTo>
                <a:lnTo>
                  <a:pt x="250920" y="319887"/>
                </a:lnTo>
                <a:lnTo>
                  <a:pt x="250920" y="332587"/>
                </a:lnTo>
                <a:lnTo>
                  <a:pt x="250920" y="345287"/>
                </a:lnTo>
                <a:lnTo>
                  <a:pt x="250920" y="357986"/>
                </a:lnTo>
                <a:lnTo>
                  <a:pt x="250920" y="370686"/>
                </a:lnTo>
                <a:lnTo>
                  <a:pt x="250920" y="383386"/>
                </a:lnTo>
                <a:lnTo>
                  <a:pt x="250920" y="396086"/>
                </a:lnTo>
                <a:lnTo>
                  <a:pt x="250920" y="408786"/>
                </a:lnTo>
                <a:lnTo>
                  <a:pt x="250920" y="421486"/>
                </a:lnTo>
                <a:lnTo>
                  <a:pt x="250920" y="434186"/>
                </a:lnTo>
                <a:lnTo>
                  <a:pt x="250920" y="446886"/>
                </a:lnTo>
                <a:lnTo>
                  <a:pt x="250920" y="459586"/>
                </a:lnTo>
                <a:lnTo>
                  <a:pt x="250920" y="472286"/>
                </a:lnTo>
                <a:lnTo>
                  <a:pt x="250920" y="484987"/>
                </a:lnTo>
                <a:lnTo>
                  <a:pt x="250920" y="497687"/>
                </a:lnTo>
                <a:lnTo>
                  <a:pt x="250920" y="499196"/>
                </a:lnTo>
                <a:lnTo>
                  <a:pt x="238220" y="499196"/>
                </a:lnTo>
                <a:lnTo>
                  <a:pt x="225520" y="499196"/>
                </a:lnTo>
                <a:lnTo>
                  <a:pt x="212820" y="499196"/>
                </a:lnTo>
                <a:lnTo>
                  <a:pt x="200120" y="499196"/>
                </a:lnTo>
                <a:lnTo>
                  <a:pt x="187420" y="499196"/>
                </a:lnTo>
                <a:lnTo>
                  <a:pt x="174720" y="499196"/>
                </a:lnTo>
                <a:lnTo>
                  <a:pt x="162020" y="499196"/>
                </a:lnTo>
                <a:lnTo>
                  <a:pt x="159343" y="499196"/>
                </a:lnTo>
                <a:lnTo>
                  <a:pt x="159343" y="486496"/>
                </a:lnTo>
                <a:lnTo>
                  <a:pt x="159343" y="473796"/>
                </a:lnTo>
                <a:lnTo>
                  <a:pt x="159343" y="461096"/>
                </a:lnTo>
                <a:lnTo>
                  <a:pt x="159343" y="448396"/>
                </a:lnTo>
                <a:lnTo>
                  <a:pt x="159343" y="435696"/>
                </a:lnTo>
                <a:lnTo>
                  <a:pt x="159343" y="422996"/>
                </a:lnTo>
                <a:lnTo>
                  <a:pt x="159343" y="410296"/>
                </a:lnTo>
                <a:lnTo>
                  <a:pt x="159343" y="397596"/>
                </a:lnTo>
                <a:lnTo>
                  <a:pt x="159343" y="384896"/>
                </a:lnTo>
                <a:lnTo>
                  <a:pt x="159343" y="372196"/>
                </a:lnTo>
                <a:lnTo>
                  <a:pt x="159343" y="359496"/>
                </a:lnTo>
                <a:lnTo>
                  <a:pt x="159343" y="346796"/>
                </a:lnTo>
                <a:lnTo>
                  <a:pt x="159343" y="334096"/>
                </a:lnTo>
                <a:lnTo>
                  <a:pt x="159343" y="321396"/>
                </a:lnTo>
                <a:lnTo>
                  <a:pt x="159343" y="308696"/>
                </a:lnTo>
                <a:lnTo>
                  <a:pt x="159343" y="300123"/>
                </a:lnTo>
                <a:lnTo>
                  <a:pt x="158789" y="283771"/>
                </a:lnTo>
                <a:lnTo>
                  <a:pt x="157127" y="270106"/>
                </a:lnTo>
                <a:lnTo>
                  <a:pt x="154356" y="259129"/>
                </a:lnTo>
                <a:lnTo>
                  <a:pt x="151119" y="251891"/>
                </a:lnTo>
                <a:lnTo>
                  <a:pt x="141946" y="241739"/>
                </a:lnTo>
                <a:lnTo>
                  <a:pt x="129846" y="237801"/>
                </a:lnTo>
                <a:lnTo>
                  <a:pt x="128006" y="237745"/>
                </a:lnTo>
                <a:lnTo>
                  <a:pt x="116205" y="240608"/>
                </a:lnTo>
                <a:lnTo>
                  <a:pt x="106268" y="249198"/>
                </a:lnTo>
                <a:lnTo>
                  <a:pt x="101342" y="256837"/>
                </a:lnTo>
                <a:lnTo>
                  <a:pt x="97937" y="264856"/>
                </a:lnTo>
                <a:lnTo>
                  <a:pt x="95219" y="274914"/>
                </a:lnTo>
                <a:lnTo>
                  <a:pt x="93189" y="287012"/>
                </a:lnTo>
                <a:lnTo>
                  <a:pt x="91846" y="301148"/>
                </a:lnTo>
                <a:lnTo>
                  <a:pt x="91190" y="317323"/>
                </a:lnTo>
                <a:lnTo>
                  <a:pt x="91119" y="325353"/>
                </a:lnTo>
                <a:lnTo>
                  <a:pt x="91119" y="338053"/>
                </a:lnTo>
                <a:lnTo>
                  <a:pt x="91119" y="350753"/>
                </a:lnTo>
                <a:lnTo>
                  <a:pt x="91119" y="363453"/>
                </a:lnTo>
                <a:lnTo>
                  <a:pt x="91119" y="376153"/>
                </a:lnTo>
                <a:lnTo>
                  <a:pt x="91119" y="388853"/>
                </a:lnTo>
                <a:lnTo>
                  <a:pt x="91119" y="401553"/>
                </a:lnTo>
                <a:lnTo>
                  <a:pt x="91119" y="414253"/>
                </a:lnTo>
                <a:lnTo>
                  <a:pt x="91119" y="426953"/>
                </a:lnTo>
                <a:lnTo>
                  <a:pt x="91119" y="439653"/>
                </a:lnTo>
                <a:lnTo>
                  <a:pt x="91119" y="452353"/>
                </a:lnTo>
                <a:lnTo>
                  <a:pt x="91119" y="465053"/>
                </a:lnTo>
                <a:lnTo>
                  <a:pt x="91119" y="477753"/>
                </a:lnTo>
                <a:lnTo>
                  <a:pt x="91119" y="490453"/>
                </a:lnTo>
                <a:lnTo>
                  <a:pt x="91119" y="499196"/>
                </a:lnTo>
                <a:lnTo>
                  <a:pt x="78418" y="499196"/>
                </a:lnTo>
                <a:lnTo>
                  <a:pt x="65718" y="499196"/>
                </a:lnTo>
                <a:lnTo>
                  <a:pt x="53018" y="499196"/>
                </a:lnTo>
                <a:lnTo>
                  <a:pt x="40318" y="499196"/>
                </a:lnTo>
                <a:lnTo>
                  <a:pt x="27618" y="499196"/>
                </a:lnTo>
                <a:lnTo>
                  <a:pt x="14918" y="499196"/>
                </a:lnTo>
                <a:lnTo>
                  <a:pt x="2219" y="499196"/>
                </a:lnTo>
                <a:lnTo>
                  <a:pt x="0" y="499196"/>
                </a:lnTo>
                <a:lnTo>
                  <a:pt x="0" y="474236"/>
                </a:lnTo>
                <a:lnTo>
                  <a:pt x="0" y="449276"/>
                </a:lnTo>
                <a:lnTo>
                  <a:pt x="0" y="424316"/>
                </a:lnTo>
                <a:lnTo>
                  <a:pt x="0" y="399356"/>
                </a:lnTo>
                <a:lnTo>
                  <a:pt x="0" y="374397"/>
                </a:lnTo>
                <a:lnTo>
                  <a:pt x="0" y="349437"/>
                </a:lnTo>
                <a:lnTo>
                  <a:pt x="0" y="324477"/>
                </a:lnTo>
                <a:lnTo>
                  <a:pt x="0" y="299517"/>
                </a:lnTo>
                <a:lnTo>
                  <a:pt x="0" y="274557"/>
                </a:lnTo>
                <a:lnTo>
                  <a:pt x="0" y="249598"/>
                </a:lnTo>
                <a:lnTo>
                  <a:pt x="0" y="224638"/>
                </a:lnTo>
                <a:lnTo>
                  <a:pt x="0" y="199678"/>
                </a:lnTo>
                <a:lnTo>
                  <a:pt x="0" y="174718"/>
                </a:lnTo>
                <a:lnTo>
                  <a:pt x="0" y="149758"/>
                </a:lnTo>
                <a:lnTo>
                  <a:pt x="0" y="124799"/>
                </a:lnTo>
                <a:lnTo>
                  <a:pt x="0" y="99839"/>
                </a:lnTo>
                <a:lnTo>
                  <a:pt x="0" y="74879"/>
                </a:lnTo>
                <a:lnTo>
                  <a:pt x="0" y="49919"/>
                </a:lnTo>
                <a:lnTo>
                  <a:pt x="0" y="2495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080459" y="4848324"/>
            <a:ext cx="161924" cy="447849"/>
          </a:xfrm>
          <a:custGeom>
            <a:avLst/>
            <a:gdLst/>
            <a:ahLst/>
            <a:cxnLst/>
            <a:rect l="l" t="t" r="r" b="b"/>
            <a:pathLst>
              <a:path w="178116" h="507562">
                <a:moveTo>
                  <a:pt x="124544" y="0"/>
                </a:moveTo>
                <a:lnTo>
                  <a:pt x="124544" y="12699"/>
                </a:lnTo>
                <a:lnTo>
                  <a:pt x="124544" y="25399"/>
                </a:lnTo>
                <a:lnTo>
                  <a:pt x="124544" y="38099"/>
                </a:lnTo>
                <a:lnTo>
                  <a:pt x="124544" y="50799"/>
                </a:lnTo>
                <a:lnTo>
                  <a:pt x="124544" y="63499"/>
                </a:lnTo>
                <a:lnTo>
                  <a:pt x="124544" y="76199"/>
                </a:lnTo>
                <a:lnTo>
                  <a:pt x="124544" y="88899"/>
                </a:lnTo>
                <a:lnTo>
                  <a:pt x="124544" y="101599"/>
                </a:lnTo>
                <a:lnTo>
                  <a:pt x="124544" y="114299"/>
                </a:lnTo>
                <a:lnTo>
                  <a:pt x="124544" y="126999"/>
                </a:lnTo>
                <a:lnTo>
                  <a:pt x="124544" y="137348"/>
                </a:lnTo>
                <a:lnTo>
                  <a:pt x="137244" y="137348"/>
                </a:lnTo>
                <a:lnTo>
                  <a:pt x="149944" y="137348"/>
                </a:lnTo>
                <a:lnTo>
                  <a:pt x="162644" y="137348"/>
                </a:lnTo>
                <a:lnTo>
                  <a:pt x="174453" y="137348"/>
                </a:lnTo>
                <a:lnTo>
                  <a:pt x="174453" y="150048"/>
                </a:lnTo>
                <a:lnTo>
                  <a:pt x="174453" y="162748"/>
                </a:lnTo>
                <a:lnTo>
                  <a:pt x="174453" y="175448"/>
                </a:lnTo>
                <a:lnTo>
                  <a:pt x="174453" y="188148"/>
                </a:lnTo>
                <a:lnTo>
                  <a:pt x="174453" y="200848"/>
                </a:lnTo>
                <a:lnTo>
                  <a:pt x="174453" y="213548"/>
                </a:lnTo>
                <a:lnTo>
                  <a:pt x="174453" y="226248"/>
                </a:lnTo>
                <a:lnTo>
                  <a:pt x="174453" y="238948"/>
                </a:lnTo>
                <a:lnTo>
                  <a:pt x="174453" y="239140"/>
                </a:lnTo>
                <a:lnTo>
                  <a:pt x="161753" y="239140"/>
                </a:lnTo>
                <a:lnTo>
                  <a:pt x="149053" y="239140"/>
                </a:lnTo>
                <a:lnTo>
                  <a:pt x="136353" y="239140"/>
                </a:lnTo>
                <a:lnTo>
                  <a:pt x="124544" y="239140"/>
                </a:lnTo>
                <a:lnTo>
                  <a:pt x="124544" y="251840"/>
                </a:lnTo>
                <a:lnTo>
                  <a:pt x="124544" y="264540"/>
                </a:lnTo>
                <a:lnTo>
                  <a:pt x="124544" y="277240"/>
                </a:lnTo>
                <a:lnTo>
                  <a:pt x="124544" y="289940"/>
                </a:lnTo>
                <a:lnTo>
                  <a:pt x="124544" y="302640"/>
                </a:lnTo>
                <a:lnTo>
                  <a:pt x="124544" y="315340"/>
                </a:lnTo>
                <a:lnTo>
                  <a:pt x="124544" y="328040"/>
                </a:lnTo>
                <a:lnTo>
                  <a:pt x="124544" y="340740"/>
                </a:lnTo>
                <a:lnTo>
                  <a:pt x="124544" y="353440"/>
                </a:lnTo>
                <a:lnTo>
                  <a:pt x="124544" y="366140"/>
                </a:lnTo>
                <a:lnTo>
                  <a:pt x="124544" y="367152"/>
                </a:lnTo>
                <a:lnTo>
                  <a:pt x="125042" y="383581"/>
                </a:lnTo>
                <a:lnTo>
                  <a:pt x="126538" y="394666"/>
                </a:lnTo>
                <a:lnTo>
                  <a:pt x="127456" y="397709"/>
                </a:lnTo>
                <a:lnTo>
                  <a:pt x="130446" y="405408"/>
                </a:lnTo>
                <a:lnTo>
                  <a:pt x="135679" y="409257"/>
                </a:lnTo>
                <a:lnTo>
                  <a:pt x="143153" y="409257"/>
                </a:lnTo>
                <a:lnTo>
                  <a:pt x="153296" y="407630"/>
                </a:lnTo>
                <a:lnTo>
                  <a:pt x="166413" y="402749"/>
                </a:lnTo>
                <a:lnTo>
                  <a:pt x="171398" y="400422"/>
                </a:lnTo>
                <a:lnTo>
                  <a:pt x="172286" y="413091"/>
                </a:lnTo>
                <a:lnTo>
                  <a:pt x="173173" y="425760"/>
                </a:lnTo>
                <a:lnTo>
                  <a:pt x="174061" y="438429"/>
                </a:lnTo>
                <a:lnTo>
                  <a:pt x="174949" y="451098"/>
                </a:lnTo>
                <a:lnTo>
                  <a:pt x="175837" y="463767"/>
                </a:lnTo>
                <a:lnTo>
                  <a:pt x="176724" y="476436"/>
                </a:lnTo>
                <a:lnTo>
                  <a:pt x="177612" y="489104"/>
                </a:lnTo>
                <a:lnTo>
                  <a:pt x="178116" y="496298"/>
                </a:lnTo>
                <a:lnTo>
                  <a:pt x="164903" y="500321"/>
                </a:lnTo>
                <a:lnTo>
                  <a:pt x="152042" y="503459"/>
                </a:lnTo>
                <a:lnTo>
                  <a:pt x="139532" y="505712"/>
                </a:lnTo>
                <a:lnTo>
                  <a:pt x="127373" y="507079"/>
                </a:lnTo>
                <a:lnTo>
                  <a:pt x="115566" y="507561"/>
                </a:lnTo>
                <a:lnTo>
                  <a:pt x="115050" y="507562"/>
                </a:lnTo>
                <a:lnTo>
                  <a:pt x="99463" y="506765"/>
                </a:lnTo>
                <a:lnTo>
                  <a:pt x="86026" y="504374"/>
                </a:lnTo>
                <a:lnTo>
                  <a:pt x="74737" y="500389"/>
                </a:lnTo>
                <a:lnTo>
                  <a:pt x="65598" y="494810"/>
                </a:lnTo>
                <a:lnTo>
                  <a:pt x="56841" y="486082"/>
                </a:lnTo>
                <a:lnTo>
                  <a:pt x="49957" y="475844"/>
                </a:lnTo>
                <a:lnTo>
                  <a:pt x="44307" y="463579"/>
                </a:lnTo>
                <a:lnTo>
                  <a:pt x="41141" y="453981"/>
                </a:lnTo>
                <a:lnTo>
                  <a:pt x="39073" y="445471"/>
                </a:lnTo>
                <a:lnTo>
                  <a:pt x="37328" y="435563"/>
                </a:lnTo>
                <a:lnTo>
                  <a:pt x="35903" y="424257"/>
                </a:lnTo>
                <a:lnTo>
                  <a:pt x="34801" y="411554"/>
                </a:lnTo>
                <a:lnTo>
                  <a:pt x="34021" y="397452"/>
                </a:lnTo>
                <a:lnTo>
                  <a:pt x="33563" y="381952"/>
                </a:lnTo>
                <a:lnTo>
                  <a:pt x="33425" y="366379"/>
                </a:lnTo>
                <a:lnTo>
                  <a:pt x="33425" y="353679"/>
                </a:lnTo>
                <a:lnTo>
                  <a:pt x="33425" y="340979"/>
                </a:lnTo>
                <a:lnTo>
                  <a:pt x="33425" y="328279"/>
                </a:lnTo>
                <a:lnTo>
                  <a:pt x="33425" y="315579"/>
                </a:lnTo>
                <a:lnTo>
                  <a:pt x="33425" y="302879"/>
                </a:lnTo>
                <a:lnTo>
                  <a:pt x="33425" y="290179"/>
                </a:lnTo>
                <a:lnTo>
                  <a:pt x="33425" y="277479"/>
                </a:lnTo>
                <a:lnTo>
                  <a:pt x="33425" y="264779"/>
                </a:lnTo>
                <a:lnTo>
                  <a:pt x="33425" y="252079"/>
                </a:lnTo>
                <a:lnTo>
                  <a:pt x="33425" y="239379"/>
                </a:lnTo>
                <a:lnTo>
                  <a:pt x="33425" y="239140"/>
                </a:lnTo>
                <a:lnTo>
                  <a:pt x="20725" y="239140"/>
                </a:lnTo>
                <a:lnTo>
                  <a:pt x="8025" y="239140"/>
                </a:lnTo>
                <a:lnTo>
                  <a:pt x="0" y="239140"/>
                </a:lnTo>
                <a:lnTo>
                  <a:pt x="0" y="226439"/>
                </a:lnTo>
                <a:lnTo>
                  <a:pt x="0" y="213739"/>
                </a:lnTo>
                <a:lnTo>
                  <a:pt x="0" y="201039"/>
                </a:lnTo>
                <a:lnTo>
                  <a:pt x="0" y="137348"/>
                </a:lnTo>
                <a:lnTo>
                  <a:pt x="12700" y="137348"/>
                </a:lnTo>
                <a:lnTo>
                  <a:pt x="25399" y="137348"/>
                </a:lnTo>
                <a:lnTo>
                  <a:pt x="33425" y="137348"/>
                </a:lnTo>
                <a:lnTo>
                  <a:pt x="33425" y="124648"/>
                </a:lnTo>
                <a:lnTo>
                  <a:pt x="33425" y="111948"/>
                </a:lnTo>
                <a:lnTo>
                  <a:pt x="33425" y="99248"/>
                </a:lnTo>
                <a:lnTo>
                  <a:pt x="33425" y="86548"/>
                </a:lnTo>
                <a:lnTo>
                  <a:pt x="33425" y="73848"/>
                </a:lnTo>
                <a:lnTo>
                  <a:pt x="33425" y="71060"/>
                </a:lnTo>
                <a:lnTo>
                  <a:pt x="43440" y="63250"/>
                </a:lnTo>
                <a:lnTo>
                  <a:pt x="53454" y="55440"/>
                </a:lnTo>
                <a:lnTo>
                  <a:pt x="63469" y="47630"/>
                </a:lnTo>
                <a:lnTo>
                  <a:pt x="73484" y="39819"/>
                </a:lnTo>
                <a:lnTo>
                  <a:pt x="83498" y="32009"/>
                </a:lnTo>
                <a:lnTo>
                  <a:pt x="93513" y="24199"/>
                </a:lnTo>
                <a:lnTo>
                  <a:pt x="103528" y="16389"/>
                </a:lnTo>
                <a:lnTo>
                  <a:pt x="113542" y="8579"/>
                </a:lnTo>
                <a:lnTo>
                  <a:pt x="123557" y="769"/>
                </a:lnTo>
                <a:lnTo>
                  <a:pt x="12454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508689" y="4848324"/>
            <a:ext cx="82835" cy="83049"/>
          </a:xfrm>
          <a:custGeom>
            <a:avLst/>
            <a:gdLst/>
            <a:ahLst/>
            <a:cxnLst/>
            <a:rect l="l" t="t" r="r" b="b"/>
            <a:pathLst>
              <a:path w="91118" h="94122">
                <a:moveTo>
                  <a:pt x="0" y="0"/>
                </a:moveTo>
                <a:lnTo>
                  <a:pt x="12700" y="0"/>
                </a:lnTo>
                <a:lnTo>
                  <a:pt x="25400" y="0"/>
                </a:lnTo>
                <a:lnTo>
                  <a:pt x="38100" y="0"/>
                </a:lnTo>
                <a:lnTo>
                  <a:pt x="50799" y="0"/>
                </a:lnTo>
                <a:lnTo>
                  <a:pt x="63499" y="0"/>
                </a:lnTo>
                <a:lnTo>
                  <a:pt x="76199" y="0"/>
                </a:lnTo>
                <a:lnTo>
                  <a:pt x="88899" y="0"/>
                </a:lnTo>
                <a:lnTo>
                  <a:pt x="91118" y="0"/>
                </a:lnTo>
                <a:lnTo>
                  <a:pt x="91118" y="12699"/>
                </a:lnTo>
                <a:lnTo>
                  <a:pt x="91118" y="25399"/>
                </a:lnTo>
                <a:lnTo>
                  <a:pt x="91118" y="38099"/>
                </a:lnTo>
                <a:lnTo>
                  <a:pt x="91118" y="50799"/>
                </a:lnTo>
                <a:lnTo>
                  <a:pt x="91118" y="63499"/>
                </a:lnTo>
                <a:lnTo>
                  <a:pt x="91118" y="76199"/>
                </a:lnTo>
                <a:lnTo>
                  <a:pt x="91118" y="88899"/>
                </a:lnTo>
                <a:lnTo>
                  <a:pt x="91118" y="94122"/>
                </a:lnTo>
                <a:lnTo>
                  <a:pt x="78418" y="94122"/>
                </a:lnTo>
                <a:lnTo>
                  <a:pt x="65718" y="94122"/>
                </a:lnTo>
                <a:lnTo>
                  <a:pt x="53018" y="94122"/>
                </a:lnTo>
                <a:lnTo>
                  <a:pt x="40318" y="94122"/>
                </a:lnTo>
                <a:lnTo>
                  <a:pt x="27618" y="94122"/>
                </a:lnTo>
                <a:lnTo>
                  <a:pt x="14918" y="94122"/>
                </a:lnTo>
                <a:lnTo>
                  <a:pt x="2218" y="94122"/>
                </a:lnTo>
                <a:lnTo>
                  <a:pt x="0" y="94122"/>
                </a:lnTo>
                <a:lnTo>
                  <a:pt x="0" y="81422"/>
                </a:lnTo>
                <a:lnTo>
                  <a:pt x="0" y="68722"/>
                </a:lnTo>
                <a:lnTo>
                  <a:pt x="0" y="56022"/>
                </a:lnTo>
                <a:lnTo>
                  <a:pt x="0" y="43322"/>
                </a:lnTo>
                <a:lnTo>
                  <a:pt x="0" y="30622"/>
                </a:lnTo>
                <a:lnTo>
                  <a:pt x="0" y="17922"/>
                </a:lnTo>
                <a:lnTo>
                  <a:pt x="0" y="5222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68271" y="4848324"/>
            <a:ext cx="161924" cy="447849"/>
          </a:xfrm>
          <a:custGeom>
            <a:avLst/>
            <a:gdLst/>
            <a:ahLst/>
            <a:cxnLst/>
            <a:rect l="l" t="t" r="r" b="b"/>
            <a:pathLst>
              <a:path w="178116" h="507562">
                <a:moveTo>
                  <a:pt x="124544" y="0"/>
                </a:moveTo>
                <a:lnTo>
                  <a:pt x="124544" y="12699"/>
                </a:lnTo>
                <a:lnTo>
                  <a:pt x="124544" y="25399"/>
                </a:lnTo>
                <a:lnTo>
                  <a:pt x="124544" y="38099"/>
                </a:lnTo>
                <a:lnTo>
                  <a:pt x="124544" y="50799"/>
                </a:lnTo>
                <a:lnTo>
                  <a:pt x="124544" y="63499"/>
                </a:lnTo>
                <a:lnTo>
                  <a:pt x="124544" y="76199"/>
                </a:lnTo>
                <a:lnTo>
                  <a:pt x="124544" y="88899"/>
                </a:lnTo>
                <a:lnTo>
                  <a:pt x="124544" y="101599"/>
                </a:lnTo>
                <a:lnTo>
                  <a:pt x="124544" y="114299"/>
                </a:lnTo>
                <a:lnTo>
                  <a:pt x="124544" y="126999"/>
                </a:lnTo>
                <a:lnTo>
                  <a:pt x="124544" y="137348"/>
                </a:lnTo>
                <a:lnTo>
                  <a:pt x="137244" y="137348"/>
                </a:lnTo>
                <a:lnTo>
                  <a:pt x="149944" y="137348"/>
                </a:lnTo>
                <a:lnTo>
                  <a:pt x="162644" y="137348"/>
                </a:lnTo>
                <a:lnTo>
                  <a:pt x="174453" y="137348"/>
                </a:lnTo>
                <a:lnTo>
                  <a:pt x="174453" y="150048"/>
                </a:lnTo>
                <a:lnTo>
                  <a:pt x="174453" y="162748"/>
                </a:lnTo>
                <a:lnTo>
                  <a:pt x="174453" y="175448"/>
                </a:lnTo>
                <a:lnTo>
                  <a:pt x="174453" y="188148"/>
                </a:lnTo>
                <a:lnTo>
                  <a:pt x="174453" y="200848"/>
                </a:lnTo>
                <a:lnTo>
                  <a:pt x="174453" y="213548"/>
                </a:lnTo>
                <a:lnTo>
                  <a:pt x="174453" y="226248"/>
                </a:lnTo>
                <a:lnTo>
                  <a:pt x="174453" y="238948"/>
                </a:lnTo>
                <a:lnTo>
                  <a:pt x="174453" y="239140"/>
                </a:lnTo>
                <a:lnTo>
                  <a:pt x="161753" y="239140"/>
                </a:lnTo>
                <a:lnTo>
                  <a:pt x="149053" y="239140"/>
                </a:lnTo>
                <a:lnTo>
                  <a:pt x="136353" y="239140"/>
                </a:lnTo>
                <a:lnTo>
                  <a:pt x="124544" y="239140"/>
                </a:lnTo>
                <a:lnTo>
                  <a:pt x="124544" y="251840"/>
                </a:lnTo>
                <a:lnTo>
                  <a:pt x="124544" y="264540"/>
                </a:lnTo>
                <a:lnTo>
                  <a:pt x="124544" y="277240"/>
                </a:lnTo>
                <a:lnTo>
                  <a:pt x="124544" y="289940"/>
                </a:lnTo>
                <a:lnTo>
                  <a:pt x="124544" y="302640"/>
                </a:lnTo>
                <a:lnTo>
                  <a:pt x="124544" y="315340"/>
                </a:lnTo>
                <a:lnTo>
                  <a:pt x="124544" y="328040"/>
                </a:lnTo>
                <a:lnTo>
                  <a:pt x="124544" y="340740"/>
                </a:lnTo>
                <a:lnTo>
                  <a:pt x="124544" y="353440"/>
                </a:lnTo>
                <a:lnTo>
                  <a:pt x="124544" y="366140"/>
                </a:lnTo>
                <a:lnTo>
                  <a:pt x="124544" y="367152"/>
                </a:lnTo>
                <a:lnTo>
                  <a:pt x="125042" y="383581"/>
                </a:lnTo>
                <a:lnTo>
                  <a:pt x="126538" y="394666"/>
                </a:lnTo>
                <a:lnTo>
                  <a:pt x="127456" y="397709"/>
                </a:lnTo>
                <a:lnTo>
                  <a:pt x="130446" y="405408"/>
                </a:lnTo>
                <a:lnTo>
                  <a:pt x="135679" y="409257"/>
                </a:lnTo>
                <a:lnTo>
                  <a:pt x="143153" y="409257"/>
                </a:lnTo>
                <a:lnTo>
                  <a:pt x="153296" y="407630"/>
                </a:lnTo>
                <a:lnTo>
                  <a:pt x="166413" y="402749"/>
                </a:lnTo>
                <a:lnTo>
                  <a:pt x="171398" y="400422"/>
                </a:lnTo>
                <a:lnTo>
                  <a:pt x="172286" y="413091"/>
                </a:lnTo>
                <a:lnTo>
                  <a:pt x="173173" y="425760"/>
                </a:lnTo>
                <a:lnTo>
                  <a:pt x="174061" y="438429"/>
                </a:lnTo>
                <a:lnTo>
                  <a:pt x="174949" y="451098"/>
                </a:lnTo>
                <a:lnTo>
                  <a:pt x="175837" y="463767"/>
                </a:lnTo>
                <a:lnTo>
                  <a:pt x="176724" y="476436"/>
                </a:lnTo>
                <a:lnTo>
                  <a:pt x="177612" y="489104"/>
                </a:lnTo>
                <a:lnTo>
                  <a:pt x="178116" y="496298"/>
                </a:lnTo>
                <a:lnTo>
                  <a:pt x="164903" y="500321"/>
                </a:lnTo>
                <a:lnTo>
                  <a:pt x="152042" y="503459"/>
                </a:lnTo>
                <a:lnTo>
                  <a:pt x="139532" y="505712"/>
                </a:lnTo>
                <a:lnTo>
                  <a:pt x="127373" y="507079"/>
                </a:lnTo>
                <a:lnTo>
                  <a:pt x="115566" y="507561"/>
                </a:lnTo>
                <a:lnTo>
                  <a:pt x="115050" y="507562"/>
                </a:lnTo>
                <a:lnTo>
                  <a:pt x="99463" y="506765"/>
                </a:lnTo>
                <a:lnTo>
                  <a:pt x="86026" y="504374"/>
                </a:lnTo>
                <a:lnTo>
                  <a:pt x="74738" y="500389"/>
                </a:lnTo>
                <a:lnTo>
                  <a:pt x="65598" y="494810"/>
                </a:lnTo>
                <a:lnTo>
                  <a:pt x="56841" y="486082"/>
                </a:lnTo>
                <a:lnTo>
                  <a:pt x="49957" y="475844"/>
                </a:lnTo>
                <a:lnTo>
                  <a:pt x="44307" y="463579"/>
                </a:lnTo>
                <a:lnTo>
                  <a:pt x="41141" y="453981"/>
                </a:lnTo>
                <a:lnTo>
                  <a:pt x="39073" y="445471"/>
                </a:lnTo>
                <a:lnTo>
                  <a:pt x="37327" y="435563"/>
                </a:lnTo>
                <a:lnTo>
                  <a:pt x="35903" y="424257"/>
                </a:lnTo>
                <a:lnTo>
                  <a:pt x="34801" y="411554"/>
                </a:lnTo>
                <a:lnTo>
                  <a:pt x="34021" y="397452"/>
                </a:lnTo>
                <a:lnTo>
                  <a:pt x="33563" y="381952"/>
                </a:lnTo>
                <a:lnTo>
                  <a:pt x="33425" y="366379"/>
                </a:lnTo>
                <a:lnTo>
                  <a:pt x="33425" y="353679"/>
                </a:lnTo>
                <a:lnTo>
                  <a:pt x="33425" y="340979"/>
                </a:lnTo>
                <a:lnTo>
                  <a:pt x="33425" y="328279"/>
                </a:lnTo>
                <a:lnTo>
                  <a:pt x="33425" y="315579"/>
                </a:lnTo>
                <a:lnTo>
                  <a:pt x="33425" y="302879"/>
                </a:lnTo>
                <a:lnTo>
                  <a:pt x="33425" y="290179"/>
                </a:lnTo>
                <a:lnTo>
                  <a:pt x="33425" y="277479"/>
                </a:lnTo>
                <a:lnTo>
                  <a:pt x="33425" y="264779"/>
                </a:lnTo>
                <a:lnTo>
                  <a:pt x="33425" y="252079"/>
                </a:lnTo>
                <a:lnTo>
                  <a:pt x="33425" y="239379"/>
                </a:lnTo>
                <a:lnTo>
                  <a:pt x="33425" y="239140"/>
                </a:lnTo>
                <a:lnTo>
                  <a:pt x="20725" y="239140"/>
                </a:lnTo>
                <a:lnTo>
                  <a:pt x="8025" y="239140"/>
                </a:lnTo>
                <a:lnTo>
                  <a:pt x="0" y="239140"/>
                </a:lnTo>
                <a:lnTo>
                  <a:pt x="0" y="226439"/>
                </a:lnTo>
                <a:lnTo>
                  <a:pt x="0" y="213739"/>
                </a:lnTo>
                <a:lnTo>
                  <a:pt x="0" y="201039"/>
                </a:lnTo>
                <a:lnTo>
                  <a:pt x="0" y="188339"/>
                </a:lnTo>
                <a:lnTo>
                  <a:pt x="0" y="175639"/>
                </a:lnTo>
                <a:lnTo>
                  <a:pt x="0" y="162939"/>
                </a:lnTo>
                <a:lnTo>
                  <a:pt x="0" y="150239"/>
                </a:lnTo>
                <a:lnTo>
                  <a:pt x="0" y="137540"/>
                </a:lnTo>
                <a:lnTo>
                  <a:pt x="0" y="137348"/>
                </a:lnTo>
                <a:lnTo>
                  <a:pt x="12700" y="137348"/>
                </a:lnTo>
                <a:lnTo>
                  <a:pt x="25399" y="137348"/>
                </a:lnTo>
                <a:lnTo>
                  <a:pt x="33425" y="137348"/>
                </a:lnTo>
                <a:lnTo>
                  <a:pt x="33425" y="124648"/>
                </a:lnTo>
                <a:lnTo>
                  <a:pt x="33425" y="111948"/>
                </a:lnTo>
                <a:lnTo>
                  <a:pt x="33425" y="99248"/>
                </a:lnTo>
                <a:lnTo>
                  <a:pt x="33425" y="86548"/>
                </a:lnTo>
                <a:lnTo>
                  <a:pt x="33425" y="73848"/>
                </a:lnTo>
                <a:lnTo>
                  <a:pt x="33425" y="71060"/>
                </a:lnTo>
                <a:lnTo>
                  <a:pt x="43440" y="63250"/>
                </a:lnTo>
                <a:lnTo>
                  <a:pt x="53454" y="55440"/>
                </a:lnTo>
                <a:lnTo>
                  <a:pt x="63469" y="47630"/>
                </a:lnTo>
                <a:lnTo>
                  <a:pt x="73484" y="39819"/>
                </a:lnTo>
                <a:lnTo>
                  <a:pt x="83498" y="32009"/>
                </a:lnTo>
                <a:lnTo>
                  <a:pt x="93513" y="24199"/>
                </a:lnTo>
                <a:lnTo>
                  <a:pt x="103528" y="16389"/>
                </a:lnTo>
                <a:lnTo>
                  <a:pt x="113542" y="8579"/>
                </a:lnTo>
                <a:lnTo>
                  <a:pt x="123557" y="769"/>
                </a:lnTo>
                <a:lnTo>
                  <a:pt x="124544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285999" y="4848324"/>
            <a:ext cx="275562" cy="440467"/>
          </a:xfrm>
          <a:custGeom>
            <a:avLst/>
            <a:gdLst/>
            <a:ahLst/>
            <a:cxnLst/>
            <a:rect l="l" t="t" r="r" b="b"/>
            <a:pathLst>
              <a:path w="303118" h="499196">
                <a:moveTo>
                  <a:pt x="0" y="0"/>
                </a:moveTo>
                <a:lnTo>
                  <a:pt x="12699" y="0"/>
                </a:lnTo>
                <a:lnTo>
                  <a:pt x="25399" y="0"/>
                </a:lnTo>
                <a:lnTo>
                  <a:pt x="38100" y="0"/>
                </a:lnTo>
                <a:lnTo>
                  <a:pt x="50800" y="0"/>
                </a:lnTo>
                <a:lnTo>
                  <a:pt x="63500" y="0"/>
                </a:lnTo>
                <a:lnTo>
                  <a:pt x="76200" y="0"/>
                </a:lnTo>
                <a:lnTo>
                  <a:pt x="88900" y="0"/>
                </a:lnTo>
                <a:lnTo>
                  <a:pt x="101600" y="0"/>
                </a:lnTo>
                <a:lnTo>
                  <a:pt x="114300" y="0"/>
                </a:lnTo>
                <a:lnTo>
                  <a:pt x="189771" y="0"/>
                </a:lnTo>
                <a:lnTo>
                  <a:pt x="204081" y="875"/>
                </a:lnTo>
                <a:lnTo>
                  <a:pt x="217311" y="3503"/>
                </a:lnTo>
                <a:lnTo>
                  <a:pt x="229462" y="7883"/>
                </a:lnTo>
                <a:lnTo>
                  <a:pt x="240532" y="14015"/>
                </a:lnTo>
                <a:lnTo>
                  <a:pt x="250523" y="21899"/>
                </a:lnTo>
                <a:lnTo>
                  <a:pt x="259434" y="31534"/>
                </a:lnTo>
                <a:lnTo>
                  <a:pt x="269130" y="45942"/>
                </a:lnTo>
                <a:lnTo>
                  <a:pt x="274685" y="56773"/>
                </a:lnTo>
                <a:lnTo>
                  <a:pt x="279274" y="68251"/>
                </a:lnTo>
                <a:lnTo>
                  <a:pt x="282898" y="80376"/>
                </a:lnTo>
                <a:lnTo>
                  <a:pt x="285557" y="93150"/>
                </a:lnTo>
                <a:lnTo>
                  <a:pt x="287250" y="106570"/>
                </a:lnTo>
                <a:lnTo>
                  <a:pt x="287977" y="120638"/>
                </a:lnTo>
                <a:lnTo>
                  <a:pt x="288008" y="124308"/>
                </a:lnTo>
                <a:lnTo>
                  <a:pt x="287529" y="138380"/>
                </a:lnTo>
                <a:lnTo>
                  <a:pt x="286091" y="151784"/>
                </a:lnTo>
                <a:lnTo>
                  <a:pt x="283694" y="164520"/>
                </a:lnTo>
                <a:lnTo>
                  <a:pt x="280338" y="176589"/>
                </a:lnTo>
                <a:lnTo>
                  <a:pt x="276023" y="187991"/>
                </a:lnTo>
                <a:lnTo>
                  <a:pt x="270750" y="198725"/>
                </a:lnTo>
                <a:lnTo>
                  <a:pt x="262810" y="210689"/>
                </a:lnTo>
                <a:lnTo>
                  <a:pt x="254208" y="219908"/>
                </a:lnTo>
                <a:lnTo>
                  <a:pt x="244079" y="227918"/>
                </a:lnTo>
                <a:lnTo>
                  <a:pt x="234529" y="233638"/>
                </a:lnTo>
                <a:lnTo>
                  <a:pt x="247002" y="239088"/>
                </a:lnTo>
                <a:lnTo>
                  <a:pt x="258187" y="245817"/>
                </a:lnTo>
                <a:lnTo>
                  <a:pt x="268085" y="253828"/>
                </a:lnTo>
                <a:lnTo>
                  <a:pt x="276694" y="263118"/>
                </a:lnTo>
                <a:lnTo>
                  <a:pt x="284015" y="273690"/>
                </a:lnTo>
                <a:lnTo>
                  <a:pt x="291290" y="288355"/>
                </a:lnTo>
                <a:lnTo>
                  <a:pt x="295285" y="299439"/>
                </a:lnTo>
                <a:lnTo>
                  <a:pt x="298461" y="311321"/>
                </a:lnTo>
                <a:lnTo>
                  <a:pt x="300815" y="324001"/>
                </a:lnTo>
                <a:lnTo>
                  <a:pt x="302349" y="337478"/>
                </a:lnTo>
                <a:lnTo>
                  <a:pt x="303062" y="351754"/>
                </a:lnTo>
                <a:lnTo>
                  <a:pt x="303118" y="357228"/>
                </a:lnTo>
                <a:lnTo>
                  <a:pt x="302737" y="370900"/>
                </a:lnTo>
                <a:lnTo>
                  <a:pt x="301592" y="384069"/>
                </a:lnTo>
                <a:lnTo>
                  <a:pt x="299684" y="396734"/>
                </a:lnTo>
                <a:lnTo>
                  <a:pt x="297013" y="408895"/>
                </a:lnTo>
                <a:lnTo>
                  <a:pt x="293578" y="420553"/>
                </a:lnTo>
                <a:lnTo>
                  <a:pt x="285734" y="439795"/>
                </a:lnTo>
                <a:lnTo>
                  <a:pt x="279391" y="451370"/>
                </a:lnTo>
                <a:lnTo>
                  <a:pt x="272233" y="461739"/>
                </a:lnTo>
                <a:lnTo>
                  <a:pt x="264260" y="470900"/>
                </a:lnTo>
                <a:lnTo>
                  <a:pt x="249881" y="482306"/>
                </a:lnTo>
                <a:lnTo>
                  <a:pt x="238541" y="487435"/>
                </a:lnTo>
                <a:lnTo>
                  <a:pt x="224805" y="491434"/>
                </a:lnTo>
                <a:lnTo>
                  <a:pt x="203180" y="495632"/>
                </a:lnTo>
                <a:lnTo>
                  <a:pt x="189535" y="497836"/>
                </a:lnTo>
                <a:lnTo>
                  <a:pt x="179414" y="498998"/>
                </a:lnTo>
                <a:lnTo>
                  <a:pt x="174932" y="499196"/>
                </a:lnTo>
                <a:lnTo>
                  <a:pt x="162232" y="499196"/>
                </a:lnTo>
                <a:lnTo>
                  <a:pt x="149533" y="499196"/>
                </a:lnTo>
                <a:lnTo>
                  <a:pt x="136833" y="499196"/>
                </a:lnTo>
                <a:lnTo>
                  <a:pt x="124133" y="499196"/>
                </a:lnTo>
                <a:lnTo>
                  <a:pt x="111433" y="499196"/>
                </a:lnTo>
                <a:lnTo>
                  <a:pt x="98732" y="499196"/>
                </a:lnTo>
                <a:lnTo>
                  <a:pt x="86032" y="499196"/>
                </a:lnTo>
                <a:lnTo>
                  <a:pt x="73332" y="499196"/>
                </a:lnTo>
                <a:lnTo>
                  <a:pt x="60632" y="499196"/>
                </a:lnTo>
                <a:lnTo>
                  <a:pt x="47932" y="499196"/>
                </a:lnTo>
                <a:lnTo>
                  <a:pt x="35232" y="499196"/>
                </a:lnTo>
                <a:lnTo>
                  <a:pt x="22532" y="499196"/>
                </a:lnTo>
                <a:lnTo>
                  <a:pt x="9832" y="499196"/>
                </a:lnTo>
                <a:lnTo>
                  <a:pt x="0" y="499196"/>
                </a:lnTo>
                <a:lnTo>
                  <a:pt x="0" y="474236"/>
                </a:lnTo>
                <a:lnTo>
                  <a:pt x="0" y="449276"/>
                </a:lnTo>
                <a:lnTo>
                  <a:pt x="0" y="424316"/>
                </a:lnTo>
                <a:lnTo>
                  <a:pt x="0" y="399356"/>
                </a:lnTo>
                <a:lnTo>
                  <a:pt x="0" y="374397"/>
                </a:lnTo>
                <a:lnTo>
                  <a:pt x="0" y="349437"/>
                </a:lnTo>
                <a:lnTo>
                  <a:pt x="0" y="324477"/>
                </a:lnTo>
                <a:lnTo>
                  <a:pt x="0" y="299517"/>
                </a:lnTo>
                <a:lnTo>
                  <a:pt x="0" y="274557"/>
                </a:lnTo>
                <a:lnTo>
                  <a:pt x="0" y="249598"/>
                </a:lnTo>
                <a:lnTo>
                  <a:pt x="0" y="224638"/>
                </a:lnTo>
                <a:lnTo>
                  <a:pt x="0" y="199678"/>
                </a:lnTo>
                <a:lnTo>
                  <a:pt x="0" y="174718"/>
                </a:lnTo>
                <a:lnTo>
                  <a:pt x="0" y="149758"/>
                </a:lnTo>
                <a:lnTo>
                  <a:pt x="0" y="124799"/>
                </a:lnTo>
                <a:lnTo>
                  <a:pt x="0" y="99839"/>
                </a:lnTo>
                <a:lnTo>
                  <a:pt x="0" y="74879"/>
                </a:lnTo>
                <a:lnTo>
                  <a:pt x="0" y="49919"/>
                </a:lnTo>
                <a:lnTo>
                  <a:pt x="0" y="24959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773583" y="4840943"/>
            <a:ext cx="224779" cy="310049"/>
          </a:xfrm>
          <a:custGeom>
            <a:avLst/>
            <a:gdLst/>
            <a:ahLst/>
            <a:cxnLst/>
            <a:rect l="l" t="t" r="r" b="b"/>
            <a:pathLst>
              <a:path w="247257" h="351389">
                <a:moveTo>
                  <a:pt x="127770" y="0"/>
                </a:moveTo>
                <a:lnTo>
                  <a:pt x="141984" y="698"/>
                </a:lnTo>
                <a:lnTo>
                  <a:pt x="155352" y="2792"/>
                </a:lnTo>
                <a:lnTo>
                  <a:pt x="167873" y="6282"/>
                </a:lnTo>
                <a:lnTo>
                  <a:pt x="179549" y="11169"/>
                </a:lnTo>
                <a:lnTo>
                  <a:pt x="190378" y="17452"/>
                </a:lnTo>
                <a:lnTo>
                  <a:pt x="200361" y="25131"/>
                </a:lnTo>
                <a:lnTo>
                  <a:pt x="214763" y="40282"/>
                </a:lnTo>
                <a:lnTo>
                  <a:pt x="222065" y="50186"/>
                </a:lnTo>
                <a:lnTo>
                  <a:pt x="228439" y="60728"/>
                </a:lnTo>
                <a:lnTo>
                  <a:pt x="233885" y="71906"/>
                </a:lnTo>
                <a:lnTo>
                  <a:pt x="238403" y="83722"/>
                </a:lnTo>
                <a:lnTo>
                  <a:pt x="241993" y="96174"/>
                </a:lnTo>
                <a:lnTo>
                  <a:pt x="244655" y="109264"/>
                </a:lnTo>
                <a:lnTo>
                  <a:pt x="246389" y="122990"/>
                </a:lnTo>
                <a:lnTo>
                  <a:pt x="247194" y="137354"/>
                </a:lnTo>
                <a:lnTo>
                  <a:pt x="247257" y="142806"/>
                </a:lnTo>
                <a:lnTo>
                  <a:pt x="246733" y="155642"/>
                </a:lnTo>
                <a:lnTo>
                  <a:pt x="245161" y="168273"/>
                </a:lnTo>
                <a:lnTo>
                  <a:pt x="242541" y="180702"/>
                </a:lnTo>
                <a:lnTo>
                  <a:pt x="238873" y="192926"/>
                </a:lnTo>
                <a:lnTo>
                  <a:pt x="232780" y="207715"/>
                </a:lnTo>
                <a:lnTo>
                  <a:pt x="227664" y="217358"/>
                </a:lnTo>
                <a:lnTo>
                  <a:pt x="221404" y="227626"/>
                </a:lnTo>
                <a:lnTo>
                  <a:pt x="213997" y="238517"/>
                </a:lnTo>
                <a:lnTo>
                  <a:pt x="205446" y="250032"/>
                </a:lnTo>
                <a:lnTo>
                  <a:pt x="195749" y="262171"/>
                </a:lnTo>
                <a:lnTo>
                  <a:pt x="193836" y="264478"/>
                </a:lnTo>
                <a:lnTo>
                  <a:pt x="183844" y="277098"/>
                </a:lnTo>
                <a:lnTo>
                  <a:pt x="175819" y="288449"/>
                </a:lnTo>
                <a:lnTo>
                  <a:pt x="169763" y="298532"/>
                </a:lnTo>
                <a:lnTo>
                  <a:pt x="165675" y="307347"/>
                </a:lnTo>
                <a:lnTo>
                  <a:pt x="162379" y="318782"/>
                </a:lnTo>
                <a:lnTo>
                  <a:pt x="160435" y="330998"/>
                </a:lnTo>
                <a:lnTo>
                  <a:pt x="159500" y="344927"/>
                </a:lnTo>
                <a:lnTo>
                  <a:pt x="159409" y="351389"/>
                </a:lnTo>
                <a:lnTo>
                  <a:pt x="146708" y="351389"/>
                </a:lnTo>
                <a:lnTo>
                  <a:pt x="134007" y="351389"/>
                </a:lnTo>
                <a:lnTo>
                  <a:pt x="121307" y="351389"/>
                </a:lnTo>
                <a:lnTo>
                  <a:pt x="108607" y="351389"/>
                </a:lnTo>
                <a:lnTo>
                  <a:pt x="95907" y="351389"/>
                </a:lnTo>
                <a:lnTo>
                  <a:pt x="83208" y="351389"/>
                </a:lnTo>
                <a:lnTo>
                  <a:pt x="74336" y="351389"/>
                </a:lnTo>
                <a:lnTo>
                  <a:pt x="74336" y="347064"/>
                </a:lnTo>
                <a:lnTo>
                  <a:pt x="74336" y="342739"/>
                </a:lnTo>
                <a:lnTo>
                  <a:pt x="74336" y="338414"/>
                </a:lnTo>
                <a:lnTo>
                  <a:pt x="74608" y="323526"/>
                </a:lnTo>
                <a:lnTo>
                  <a:pt x="75424" y="310016"/>
                </a:lnTo>
                <a:lnTo>
                  <a:pt x="76784" y="297886"/>
                </a:lnTo>
                <a:lnTo>
                  <a:pt x="78687" y="287135"/>
                </a:lnTo>
                <a:lnTo>
                  <a:pt x="82810" y="272048"/>
                </a:lnTo>
                <a:lnTo>
                  <a:pt x="87316" y="260143"/>
                </a:lnTo>
                <a:lnTo>
                  <a:pt x="92771" y="248944"/>
                </a:lnTo>
                <a:lnTo>
                  <a:pt x="97922" y="240351"/>
                </a:lnTo>
                <a:lnTo>
                  <a:pt x="103373" y="232241"/>
                </a:lnTo>
                <a:lnTo>
                  <a:pt x="110242" y="222614"/>
                </a:lnTo>
                <a:lnTo>
                  <a:pt x="118527" y="211470"/>
                </a:lnTo>
                <a:lnTo>
                  <a:pt x="128230" y="198810"/>
                </a:lnTo>
                <a:lnTo>
                  <a:pt x="137579" y="186871"/>
                </a:lnTo>
                <a:lnTo>
                  <a:pt x="146339" y="174479"/>
                </a:lnTo>
                <a:lnTo>
                  <a:pt x="152228" y="162683"/>
                </a:lnTo>
                <a:lnTo>
                  <a:pt x="155245" y="151483"/>
                </a:lnTo>
                <a:lnTo>
                  <a:pt x="155680" y="145573"/>
                </a:lnTo>
                <a:lnTo>
                  <a:pt x="154381" y="131210"/>
                </a:lnTo>
                <a:lnTo>
                  <a:pt x="150482" y="119830"/>
                </a:lnTo>
                <a:lnTo>
                  <a:pt x="148386" y="116383"/>
                </a:lnTo>
                <a:lnTo>
                  <a:pt x="143523" y="109444"/>
                </a:lnTo>
                <a:lnTo>
                  <a:pt x="136154" y="105974"/>
                </a:lnTo>
                <a:lnTo>
                  <a:pt x="126274" y="105974"/>
                </a:lnTo>
                <a:lnTo>
                  <a:pt x="114083" y="108685"/>
                </a:lnTo>
                <a:lnTo>
                  <a:pt x="103756" y="116820"/>
                </a:lnTo>
                <a:lnTo>
                  <a:pt x="99898" y="121972"/>
                </a:lnTo>
                <a:lnTo>
                  <a:pt x="95646" y="130218"/>
                </a:lnTo>
                <a:lnTo>
                  <a:pt x="92131" y="140798"/>
                </a:lnTo>
                <a:lnTo>
                  <a:pt x="89351" y="153710"/>
                </a:lnTo>
                <a:lnTo>
                  <a:pt x="87309" y="168955"/>
                </a:lnTo>
                <a:lnTo>
                  <a:pt x="86539" y="177786"/>
                </a:lnTo>
                <a:lnTo>
                  <a:pt x="74060" y="175431"/>
                </a:lnTo>
                <a:lnTo>
                  <a:pt x="61581" y="173076"/>
                </a:lnTo>
                <a:lnTo>
                  <a:pt x="49101" y="170721"/>
                </a:lnTo>
                <a:lnTo>
                  <a:pt x="36622" y="168366"/>
                </a:lnTo>
                <a:lnTo>
                  <a:pt x="24142" y="166011"/>
                </a:lnTo>
                <a:lnTo>
                  <a:pt x="11661" y="163657"/>
                </a:lnTo>
                <a:lnTo>
                  <a:pt x="0" y="161456"/>
                </a:lnTo>
                <a:lnTo>
                  <a:pt x="1211" y="146639"/>
                </a:lnTo>
                <a:lnTo>
                  <a:pt x="2980" y="132435"/>
                </a:lnTo>
                <a:lnTo>
                  <a:pt x="5308" y="118844"/>
                </a:lnTo>
                <a:lnTo>
                  <a:pt x="8194" y="105867"/>
                </a:lnTo>
                <a:lnTo>
                  <a:pt x="11639" y="93503"/>
                </a:lnTo>
                <a:lnTo>
                  <a:pt x="15642" y="81753"/>
                </a:lnTo>
                <a:lnTo>
                  <a:pt x="20204" y="70616"/>
                </a:lnTo>
                <a:lnTo>
                  <a:pt x="25324" y="60093"/>
                </a:lnTo>
                <a:lnTo>
                  <a:pt x="31003" y="50183"/>
                </a:lnTo>
                <a:lnTo>
                  <a:pt x="34797" y="44359"/>
                </a:lnTo>
                <a:lnTo>
                  <a:pt x="42762" y="34096"/>
                </a:lnTo>
                <a:lnTo>
                  <a:pt x="51712" y="25181"/>
                </a:lnTo>
                <a:lnTo>
                  <a:pt x="61645" y="17614"/>
                </a:lnTo>
                <a:lnTo>
                  <a:pt x="72561" y="11396"/>
                </a:lnTo>
                <a:lnTo>
                  <a:pt x="84460" y="6526"/>
                </a:lnTo>
                <a:lnTo>
                  <a:pt x="97342" y="3005"/>
                </a:lnTo>
                <a:lnTo>
                  <a:pt x="111208" y="832"/>
                </a:lnTo>
                <a:lnTo>
                  <a:pt x="126056" y="8"/>
                </a:lnTo>
                <a:lnTo>
                  <a:pt x="127770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322139" y="4840942"/>
            <a:ext cx="170665" cy="447849"/>
          </a:xfrm>
          <a:custGeom>
            <a:avLst/>
            <a:gdLst/>
            <a:ahLst/>
            <a:cxnLst/>
            <a:rect l="l" t="t" r="r" b="b"/>
            <a:pathLst>
              <a:path w="187732" h="507562">
                <a:moveTo>
                  <a:pt x="118291" y="0"/>
                </a:moveTo>
                <a:lnTo>
                  <a:pt x="127678" y="279"/>
                </a:lnTo>
                <a:lnTo>
                  <a:pt x="138494" y="1117"/>
                </a:lnTo>
                <a:lnTo>
                  <a:pt x="150738" y="2513"/>
                </a:lnTo>
                <a:lnTo>
                  <a:pt x="164409" y="4469"/>
                </a:lnTo>
                <a:lnTo>
                  <a:pt x="179508" y="6983"/>
                </a:lnTo>
                <a:lnTo>
                  <a:pt x="187732" y="8475"/>
                </a:lnTo>
                <a:lnTo>
                  <a:pt x="186229" y="21086"/>
                </a:lnTo>
                <a:lnTo>
                  <a:pt x="184726" y="33696"/>
                </a:lnTo>
                <a:lnTo>
                  <a:pt x="183223" y="46307"/>
                </a:lnTo>
                <a:lnTo>
                  <a:pt x="181721" y="58918"/>
                </a:lnTo>
                <a:lnTo>
                  <a:pt x="180218" y="71529"/>
                </a:lnTo>
                <a:lnTo>
                  <a:pt x="178715" y="84139"/>
                </a:lnTo>
                <a:lnTo>
                  <a:pt x="177787" y="91932"/>
                </a:lnTo>
                <a:lnTo>
                  <a:pt x="163675" y="88971"/>
                </a:lnTo>
                <a:lnTo>
                  <a:pt x="152394" y="87857"/>
                </a:lnTo>
                <a:lnTo>
                  <a:pt x="151394" y="87847"/>
                </a:lnTo>
                <a:lnTo>
                  <a:pt x="143195" y="87847"/>
                </a:lnTo>
                <a:lnTo>
                  <a:pt x="137306" y="89946"/>
                </a:lnTo>
                <a:lnTo>
                  <a:pt x="133726" y="94143"/>
                </a:lnTo>
                <a:lnTo>
                  <a:pt x="130147" y="98341"/>
                </a:lnTo>
                <a:lnTo>
                  <a:pt x="127611" y="104979"/>
                </a:lnTo>
                <a:lnTo>
                  <a:pt x="126118" y="114057"/>
                </a:lnTo>
                <a:lnTo>
                  <a:pt x="125402" y="122741"/>
                </a:lnTo>
                <a:lnTo>
                  <a:pt x="125046" y="136790"/>
                </a:lnTo>
                <a:lnTo>
                  <a:pt x="125002" y="145715"/>
                </a:lnTo>
                <a:lnTo>
                  <a:pt x="137702" y="145715"/>
                </a:lnTo>
                <a:lnTo>
                  <a:pt x="150402" y="145715"/>
                </a:lnTo>
                <a:lnTo>
                  <a:pt x="163102" y="145715"/>
                </a:lnTo>
                <a:lnTo>
                  <a:pt x="168501" y="145715"/>
                </a:lnTo>
                <a:lnTo>
                  <a:pt x="168501" y="158415"/>
                </a:lnTo>
                <a:lnTo>
                  <a:pt x="168501" y="171115"/>
                </a:lnTo>
                <a:lnTo>
                  <a:pt x="168501" y="183815"/>
                </a:lnTo>
                <a:lnTo>
                  <a:pt x="168501" y="196515"/>
                </a:lnTo>
                <a:lnTo>
                  <a:pt x="168501" y="209215"/>
                </a:lnTo>
                <a:lnTo>
                  <a:pt x="168501" y="221915"/>
                </a:lnTo>
                <a:lnTo>
                  <a:pt x="168501" y="234615"/>
                </a:lnTo>
                <a:lnTo>
                  <a:pt x="168501" y="247315"/>
                </a:lnTo>
                <a:lnTo>
                  <a:pt x="168501" y="247506"/>
                </a:lnTo>
                <a:lnTo>
                  <a:pt x="155800" y="247506"/>
                </a:lnTo>
                <a:lnTo>
                  <a:pt x="143100" y="247506"/>
                </a:lnTo>
                <a:lnTo>
                  <a:pt x="130400" y="247506"/>
                </a:lnTo>
                <a:lnTo>
                  <a:pt x="125002" y="247506"/>
                </a:lnTo>
                <a:lnTo>
                  <a:pt x="125002" y="260509"/>
                </a:lnTo>
                <a:lnTo>
                  <a:pt x="125002" y="273511"/>
                </a:lnTo>
                <a:lnTo>
                  <a:pt x="125002" y="286514"/>
                </a:lnTo>
                <a:lnTo>
                  <a:pt x="125002" y="299517"/>
                </a:lnTo>
                <a:lnTo>
                  <a:pt x="125002" y="312520"/>
                </a:lnTo>
                <a:lnTo>
                  <a:pt x="125002" y="325523"/>
                </a:lnTo>
                <a:lnTo>
                  <a:pt x="125002" y="338526"/>
                </a:lnTo>
                <a:lnTo>
                  <a:pt x="125002" y="351528"/>
                </a:lnTo>
                <a:lnTo>
                  <a:pt x="125002" y="364531"/>
                </a:lnTo>
                <a:lnTo>
                  <a:pt x="125002" y="377534"/>
                </a:lnTo>
                <a:lnTo>
                  <a:pt x="125002" y="390537"/>
                </a:lnTo>
                <a:lnTo>
                  <a:pt x="125002" y="403540"/>
                </a:lnTo>
                <a:lnTo>
                  <a:pt x="125002" y="416542"/>
                </a:lnTo>
                <a:lnTo>
                  <a:pt x="125002" y="429545"/>
                </a:lnTo>
                <a:lnTo>
                  <a:pt x="125002" y="442548"/>
                </a:lnTo>
                <a:lnTo>
                  <a:pt x="125002" y="455551"/>
                </a:lnTo>
                <a:lnTo>
                  <a:pt x="125002" y="468554"/>
                </a:lnTo>
                <a:lnTo>
                  <a:pt x="125002" y="481556"/>
                </a:lnTo>
                <a:lnTo>
                  <a:pt x="125002" y="494559"/>
                </a:lnTo>
                <a:lnTo>
                  <a:pt x="125002" y="507562"/>
                </a:lnTo>
                <a:lnTo>
                  <a:pt x="112302" y="507562"/>
                </a:lnTo>
                <a:lnTo>
                  <a:pt x="99602" y="507562"/>
                </a:lnTo>
                <a:lnTo>
                  <a:pt x="86902" y="507562"/>
                </a:lnTo>
                <a:lnTo>
                  <a:pt x="74202" y="507562"/>
                </a:lnTo>
                <a:lnTo>
                  <a:pt x="61502" y="507562"/>
                </a:lnTo>
                <a:lnTo>
                  <a:pt x="48802" y="507562"/>
                </a:lnTo>
                <a:lnTo>
                  <a:pt x="36102" y="507562"/>
                </a:lnTo>
                <a:lnTo>
                  <a:pt x="33883" y="507562"/>
                </a:lnTo>
                <a:lnTo>
                  <a:pt x="33883" y="494559"/>
                </a:lnTo>
                <a:lnTo>
                  <a:pt x="33883" y="481556"/>
                </a:lnTo>
                <a:lnTo>
                  <a:pt x="33883" y="468554"/>
                </a:lnTo>
                <a:lnTo>
                  <a:pt x="33883" y="455551"/>
                </a:lnTo>
                <a:lnTo>
                  <a:pt x="33883" y="442548"/>
                </a:lnTo>
                <a:lnTo>
                  <a:pt x="33883" y="429545"/>
                </a:lnTo>
                <a:lnTo>
                  <a:pt x="33883" y="416542"/>
                </a:lnTo>
                <a:lnTo>
                  <a:pt x="33883" y="403540"/>
                </a:lnTo>
                <a:lnTo>
                  <a:pt x="33883" y="390537"/>
                </a:lnTo>
                <a:lnTo>
                  <a:pt x="33883" y="377534"/>
                </a:lnTo>
                <a:lnTo>
                  <a:pt x="33883" y="364531"/>
                </a:lnTo>
                <a:lnTo>
                  <a:pt x="33883" y="351528"/>
                </a:lnTo>
                <a:lnTo>
                  <a:pt x="33883" y="338526"/>
                </a:lnTo>
                <a:lnTo>
                  <a:pt x="33883" y="325523"/>
                </a:lnTo>
                <a:lnTo>
                  <a:pt x="33883" y="312520"/>
                </a:lnTo>
                <a:lnTo>
                  <a:pt x="33883" y="299517"/>
                </a:lnTo>
                <a:lnTo>
                  <a:pt x="33883" y="286514"/>
                </a:lnTo>
                <a:lnTo>
                  <a:pt x="33883" y="273511"/>
                </a:lnTo>
                <a:lnTo>
                  <a:pt x="33883" y="260509"/>
                </a:lnTo>
                <a:lnTo>
                  <a:pt x="33883" y="247506"/>
                </a:lnTo>
                <a:lnTo>
                  <a:pt x="21183" y="247506"/>
                </a:lnTo>
                <a:lnTo>
                  <a:pt x="8483" y="247506"/>
                </a:lnTo>
                <a:lnTo>
                  <a:pt x="0" y="247506"/>
                </a:lnTo>
                <a:lnTo>
                  <a:pt x="0" y="234806"/>
                </a:lnTo>
                <a:lnTo>
                  <a:pt x="0" y="222106"/>
                </a:lnTo>
                <a:lnTo>
                  <a:pt x="0" y="209406"/>
                </a:lnTo>
                <a:lnTo>
                  <a:pt x="0" y="196706"/>
                </a:lnTo>
                <a:lnTo>
                  <a:pt x="0" y="184006"/>
                </a:lnTo>
                <a:lnTo>
                  <a:pt x="0" y="171306"/>
                </a:lnTo>
                <a:lnTo>
                  <a:pt x="0" y="158606"/>
                </a:lnTo>
                <a:lnTo>
                  <a:pt x="0" y="145906"/>
                </a:lnTo>
                <a:lnTo>
                  <a:pt x="0" y="145715"/>
                </a:lnTo>
                <a:lnTo>
                  <a:pt x="12700" y="145715"/>
                </a:lnTo>
                <a:lnTo>
                  <a:pt x="25399" y="145715"/>
                </a:lnTo>
                <a:lnTo>
                  <a:pt x="33883" y="145715"/>
                </a:lnTo>
                <a:lnTo>
                  <a:pt x="33883" y="140279"/>
                </a:lnTo>
                <a:lnTo>
                  <a:pt x="33883" y="134843"/>
                </a:lnTo>
                <a:lnTo>
                  <a:pt x="33883" y="129407"/>
                </a:lnTo>
                <a:lnTo>
                  <a:pt x="34096" y="117586"/>
                </a:lnTo>
                <a:lnTo>
                  <a:pt x="34734" y="105163"/>
                </a:lnTo>
                <a:lnTo>
                  <a:pt x="35799" y="92137"/>
                </a:lnTo>
                <a:lnTo>
                  <a:pt x="37009" y="80842"/>
                </a:lnTo>
                <a:lnTo>
                  <a:pt x="39217" y="66619"/>
                </a:lnTo>
                <a:lnTo>
                  <a:pt x="42302" y="53947"/>
                </a:lnTo>
                <a:lnTo>
                  <a:pt x="46263" y="42826"/>
                </a:lnTo>
                <a:lnTo>
                  <a:pt x="48732" y="37534"/>
                </a:lnTo>
                <a:lnTo>
                  <a:pt x="55587" y="26567"/>
                </a:lnTo>
                <a:lnTo>
                  <a:pt x="64134" y="17178"/>
                </a:lnTo>
                <a:lnTo>
                  <a:pt x="72846" y="10359"/>
                </a:lnTo>
                <a:lnTo>
                  <a:pt x="82372" y="5483"/>
                </a:lnTo>
                <a:lnTo>
                  <a:pt x="94037" y="2145"/>
                </a:lnTo>
                <a:lnTo>
                  <a:pt x="107842" y="345"/>
                </a:lnTo>
                <a:lnTo>
                  <a:pt x="118291" y="0"/>
                </a:lnTo>
                <a:close/>
              </a:path>
            </a:pathLst>
          </a:custGeom>
          <a:ln w="12469">
            <a:solidFill>
              <a:srgbClr val="434C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29502" y="457201"/>
            <a:ext cx="2413815" cy="51547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dirty="0"/>
              <a:t>CSMA/CA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838520" y="5181134"/>
            <a:ext cx="82832" cy="1076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53"/>
              </a:lnSpc>
              <a:spcBef>
                <a:spcPts val="9"/>
              </a:spcBef>
            </a:pP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9648287" y="4848324"/>
            <a:ext cx="82832" cy="440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8954388" y="4848324"/>
            <a:ext cx="82835" cy="830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7"/>
              </a:spcBef>
            </a:pPr>
            <a:endParaRPr sz="600"/>
          </a:p>
        </p:txBody>
      </p:sp>
      <p:sp>
        <p:nvSpPr>
          <p:cNvPr id="10" name="object 10"/>
          <p:cNvSpPr txBox="1"/>
          <p:nvPr/>
        </p:nvSpPr>
        <p:spPr>
          <a:xfrm>
            <a:off x="8954388" y="4931372"/>
            <a:ext cx="82835" cy="38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954388" y="4969514"/>
            <a:ext cx="82835" cy="31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6478184" y="4848324"/>
            <a:ext cx="82835" cy="83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7"/>
              </a:spcBef>
            </a:pPr>
            <a:endParaRPr sz="600"/>
          </a:p>
        </p:txBody>
      </p:sp>
      <p:sp>
        <p:nvSpPr>
          <p:cNvPr id="7" name="object 7"/>
          <p:cNvSpPr txBox="1"/>
          <p:nvPr/>
        </p:nvSpPr>
        <p:spPr>
          <a:xfrm>
            <a:off x="6478184" y="4931373"/>
            <a:ext cx="82835" cy="38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78184" y="4969515"/>
            <a:ext cx="82835" cy="31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508689" y="4848324"/>
            <a:ext cx="82835" cy="830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628"/>
              </a:lnSpc>
              <a:spcBef>
                <a:spcPts val="37"/>
              </a:spcBef>
            </a:pPr>
            <a:endParaRPr sz="600"/>
          </a:p>
        </p:txBody>
      </p:sp>
      <p:sp>
        <p:nvSpPr>
          <p:cNvPr id="4" name="object 4"/>
          <p:cNvSpPr txBox="1"/>
          <p:nvPr/>
        </p:nvSpPr>
        <p:spPr>
          <a:xfrm>
            <a:off x="3508689" y="4931373"/>
            <a:ext cx="82835" cy="381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08689" y="4969515"/>
            <a:ext cx="82835" cy="319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794">
              <a:lnSpc>
                <a:spcPts val="897"/>
              </a:lnSpc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2493820" y="2151529"/>
            <a:ext cx="7412181" cy="14791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97"/>
              </a:lnSpc>
            </a:pPr>
            <a:endParaRPr sz="900" dirty="0"/>
          </a:p>
          <a:p>
            <a:pPr marL="150439">
              <a:lnSpc>
                <a:spcPct val="95825"/>
              </a:lnSpc>
              <a:spcBef>
                <a:spcPts val="1219"/>
              </a:spcBef>
            </a:pPr>
            <a:r>
              <a:rPr sz="2900" b="1" spc="-157" dirty="0">
                <a:solidFill>
                  <a:srgbClr val="00A7A9"/>
                </a:solidFill>
                <a:latin typeface="Arial"/>
                <a:cs typeface="Arial"/>
              </a:rPr>
              <a:t>T</a:t>
            </a:r>
            <a:r>
              <a:rPr sz="2900" b="1" dirty="0">
                <a:solidFill>
                  <a:srgbClr val="00A7A9"/>
                </a:solidFill>
                <a:latin typeface="Arial"/>
                <a:cs typeface="Arial"/>
              </a:rPr>
              <a:t>ries to avoid collisions by avoiding the</a:t>
            </a:r>
            <a:endParaRPr sz="2900" dirty="0">
              <a:latin typeface="Arial"/>
              <a:cs typeface="Arial"/>
            </a:endParaRPr>
          </a:p>
          <a:p>
            <a:pPr marL="150439">
              <a:lnSpc>
                <a:spcPct val="95825"/>
              </a:lnSpc>
              <a:spcBef>
                <a:spcPts val="108"/>
              </a:spcBef>
            </a:pPr>
            <a:r>
              <a:rPr sz="2900" b="1" dirty="0">
                <a:solidFill>
                  <a:srgbClr val="00A7A9"/>
                </a:solidFill>
                <a:latin typeface="Arial"/>
                <a:cs typeface="Arial"/>
              </a:rPr>
              <a:t>“hidden terminal” problem.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9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3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Hidden Terminal Problem</a:t>
            </a:r>
            <a:endParaRPr lang="en-US" sz="36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593644" y="2722965"/>
            <a:ext cx="2606053" cy="2512890"/>
            <a:chOff x="3878164" y="2978946"/>
            <a:chExt cx="2606053" cy="2512890"/>
          </a:xfrm>
        </p:grpSpPr>
        <p:sp>
          <p:nvSpPr>
            <p:cNvPr id="30" name="Oval 216"/>
            <p:cNvSpPr>
              <a:spLocks noChangeAspect="1" noChangeArrowheads="1"/>
            </p:cNvSpPr>
            <p:nvPr/>
          </p:nvSpPr>
          <p:spPr bwMode="auto">
            <a:xfrm>
              <a:off x="3878164" y="2978946"/>
              <a:ext cx="2606053" cy="251289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31" name="Picture 217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9942" y="4078461"/>
              <a:ext cx="380093" cy="441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 Box 220"/>
            <p:cNvSpPr txBox="1">
              <a:spLocks noChangeArrowheads="1"/>
            </p:cNvSpPr>
            <p:nvPr/>
          </p:nvSpPr>
          <p:spPr bwMode="auto">
            <a:xfrm>
              <a:off x="5078414" y="4436868"/>
              <a:ext cx="388248" cy="430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b="1" dirty="0">
                  <a:solidFill>
                    <a:srgbClr val="92D050"/>
                  </a:solidFill>
                </a:rPr>
                <a:t>R</a:t>
              </a:r>
            </a:p>
          </p:txBody>
        </p:sp>
      </p:grpSp>
      <p:grpSp>
        <p:nvGrpSpPr>
          <p:cNvPr id="35" name="Group 237"/>
          <p:cNvGrpSpPr>
            <a:grpSpLocks/>
          </p:cNvGrpSpPr>
          <p:nvPr/>
        </p:nvGrpSpPr>
        <p:grpSpPr bwMode="auto">
          <a:xfrm rot="20867972">
            <a:off x="2803221" y="3014550"/>
            <a:ext cx="344394" cy="917275"/>
            <a:chOff x="748" y="1955"/>
            <a:chExt cx="320" cy="885"/>
          </a:xfrm>
        </p:grpSpPr>
        <p:sp>
          <p:nvSpPr>
            <p:cNvPr id="36" name="Freeform 238"/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39"/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" name="AutoShape 240"/>
          <p:cNvCxnSpPr>
            <a:cxnSpLocks noChangeShapeType="1"/>
          </p:cNvCxnSpPr>
          <p:nvPr/>
        </p:nvCxnSpPr>
        <p:spPr bwMode="auto">
          <a:xfrm rot="16200000" flipH="1" flipV="1">
            <a:off x="2207440" y="3611876"/>
            <a:ext cx="485974" cy="907183"/>
          </a:xfrm>
          <a:prstGeom prst="curvedConnector3">
            <a:avLst>
              <a:gd name="adj1" fmla="val -30417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241"/>
          <p:cNvCxnSpPr>
            <a:cxnSpLocks noChangeShapeType="1"/>
          </p:cNvCxnSpPr>
          <p:nvPr/>
        </p:nvCxnSpPr>
        <p:spPr bwMode="auto">
          <a:xfrm rot="5400000" flipV="1">
            <a:off x="3118228" y="3709072"/>
            <a:ext cx="680363" cy="907183"/>
          </a:xfrm>
          <a:prstGeom prst="curvedConnector3">
            <a:avLst>
              <a:gd name="adj1" fmla="val -22028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8"/>
          <p:cNvGrpSpPr/>
          <p:nvPr/>
        </p:nvGrpSpPr>
        <p:grpSpPr>
          <a:xfrm>
            <a:off x="2500827" y="3403328"/>
            <a:ext cx="2606053" cy="2512890"/>
            <a:chOff x="4785347" y="3659309"/>
            <a:chExt cx="2606053" cy="2512890"/>
          </a:xfrm>
        </p:grpSpPr>
        <p:sp>
          <p:nvSpPr>
            <p:cNvPr id="29" name="Oval 213"/>
            <p:cNvSpPr>
              <a:spLocks noChangeAspect="1" noChangeArrowheads="1"/>
            </p:cNvSpPr>
            <p:nvPr/>
          </p:nvSpPr>
          <p:spPr bwMode="auto">
            <a:xfrm>
              <a:off x="4785347" y="3659309"/>
              <a:ext cx="2606053" cy="251289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Text Box 219"/>
            <p:cNvSpPr txBox="1">
              <a:spLocks noChangeArrowheads="1"/>
            </p:cNvSpPr>
            <p:nvPr/>
          </p:nvSpPr>
          <p:spPr bwMode="auto">
            <a:xfrm>
              <a:off x="5915065" y="5147604"/>
              <a:ext cx="5293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dirty="0">
                  <a:solidFill>
                    <a:srgbClr val="00B0F0"/>
                  </a:solidFill>
                </a:rPr>
                <a:t>S2</a:t>
              </a:r>
            </a:p>
          </p:txBody>
        </p:sp>
        <p:pic>
          <p:nvPicPr>
            <p:cNvPr id="41" name="Picture 214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126" y="4758825"/>
              <a:ext cx="380093" cy="44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86461" y="3208939"/>
            <a:ext cx="2606053" cy="2512890"/>
            <a:chOff x="2970981" y="3464920"/>
            <a:chExt cx="2606053" cy="2512890"/>
          </a:xfrm>
        </p:grpSpPr>
        <p:sp>
          <p:nvSpPr>
            <p:cNvPr id="28" name="Oval 209"/>
            <p:cNvSpPr>
              <a:spLocks noChangeAspect="1" noChangeArrowheads="1"/>
            </p:cNvSpPr>
            <p:nvPr/>
          </p:nvSpPr>
          <p:spPr bwMode="auto">
            <a:xfrm>
              <a:off x="2970981" y="3464920"/>
              <a:ext cx="2606053" cy="251289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Text Box 218"/>
            <p:cNvSpPr txBox="1">
              <a:spLocks noChangeArrowheads="1"/>
            </p:cNvSpPr>
            <p:nvPr/>
          </p:nvSpPr>
          <p:spPr bwMode="auto">
            <a:xfrm>
              <a:off x="4134298" y="4953215"/>
              <a:ext cx="529312" cy="430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dirty="0">
                  <a:solidFill>
                    <a:srgbClr val="7030A0"/>
                  </a:solidFill>
                </a:rPr>
                <a:t>S1</a:t>
              </a:r>
            </a:p>
          </p:txBody>
        </p:sp>
        <p:pic>
          <p:nvPicPr>
            <p:cNvPr id="39" name="Picture 210" descr="mica2Mot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759" y="4564436"/>
              <a:ext cx="380093" cy="441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150919" y="1409286"/>
            <a:ext cx="1133678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dirty="0"/>
              <a:t>Other senders’ information are hidden from the current sender, so that transmissions at the same receiver cause collisions.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191268-CC5F-4044-AEF6-707BEA2A63FC}"/>
              </a:ext>
            </a:extLst>
          </p:cNvPr>
          <p:cNvSpPr txBox="1"/>
          <p:nvPr/>
        </p:nvSpPr>
        <p:spPr>
          <a:xfrm>
            <a:off x="5229358" y="2267010"/>
            <a:ext cx="6094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  <a:t>Stations in a wireless network have a </a:t>
            </a:r>
            <a:r>
              <a:rPr lang="en-US" b="1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  <a:t>limited range</a:t>
            </a:r>
            <a:r>
              <a:rPr lang="en-US" b="0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  <a:t>, so that it could be that participants in a network don’t even recognize each other.</a:t>
            </a:r>
          </a:p>
          <a:p>
            <a:pPr algn="l"/>
            <a:r>
              <a:rPr lang="en-US" b="0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  <a:t>It is conceivable, but not improbable, for two stations not to recognize one another, but to want to simultaneously reach a station that is located between them. </a:t>
            </a:r>
            <a:r>
              <a:rPr lang="en-US" b="1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  <a:t>Transmissions can overlap at the receiving node</a:t>
            </a:r>
            <a:r>
              <a:rPr lang="en-US" b="0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  <a:t>, meaning data gets lost. Both transmitters do not detect the collision and don’t start a new delivery attempt. CSMA/CA alone cannot solve this problem, which is why an optional extension was created: RTS/CTS (“Request to Send” and “Clear to Send”).</a:t>
            </a:r>
          </a:p>
          <a:p>
            <a:br>
              <a:rPr lang="en-US" b="0" i="0" dirty="0">
                <a:solidFill>
                  <a:srgbClr val="465A75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88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B65807-00B1-43A3-83B9-2D2E9F7B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2" y="1724027"/>
            <a:ext cx="5760868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exposed terminal problem</a:t>
            </a:r>
            <a:r>
              <a:rPr lang="en-US" dirty="0"/>
              <a:t> occurs in </a:t>
            </a:r>
            <a:r>
              <a:rPr lang="en-US" b="1" dirty="0"/>
              <a:t>wireless networks</a:t>
            </a:r>
            <a:r>
              <a:rPr lang="en-US" dirty="0"/>
              <a:t> when a station unnecessarily </a:t>
            </a:r>
            <a:r>
              <a:rPr lang="en-US" b="1" dirty="0"/>
              <a:t>defers transmission</a:t>
            </a:r>
            <a:r>
              <a:rPr lang="en-US" dirty="0"/>
              <a:t> because it senses another nearby transmission, even though its transmission </a:t>
            </a:r>
            <a:r>
              <a:rPr lang="en-US" b="1" dirty="0"/>
              <a:t>would not cause interference</a:t>
            </a:r>
            <a:r>
              <a:rPr lang="en-US" dirty="0"/>
              <a:t>. This reduces network efficiency.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26C500-763C-4F2F-987D-4C0D42AB46BB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Exposed Terminal Problem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A7E96-72AF-4427-88BA-56E604D7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" y="2434523"/>
            <a:ext cx="5378579" cy="2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64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2743200" y="3432642"/>
            <a:ext cx="6850784" cy="29681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48001" y="457201"/>
            <a:ext cx="7238999" cy="51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CSMA/CA:</a:t>
            </a:r>
            <a:r>
              <a:rPr dirty="0"/>
              <a:t>RTS-CTS Solution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574309" y="1524000"/>
            <a:ext cx="3502891" cy="42187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1397">
              <a:lnSpc>
                <a:spcPts val="2293"/>
              </a:lnSpc>
              <a:spcBef>
                <a:spcPts val="114"/>
              </a:spcBef>
            </a:pPr>
            <a:r>
              <a:rPr sz="2200" b="1" dirty="0">
                <a:solidFill>
                  <a:srgbClr val="00A7A9"/>
                </a:solidFill>
                <a:latin typeface="Arial"/>
                <a:cs typeface="Arial"/>
              </a:rPr>
              <a:t>“</a:t>
            </a:r>
            <a:r>
              <a:rPr sz="2200" b="1">
                <a:solidFill>
                  <a:srgbClr val="00A7A9"/>
                </a:solidFill>
                <a:latin typeface="Arial"/>
                <a:cs typeface="Arial"/>
              </a:rPr>
              <a:t>Channel </a:t>
            </a:r>
            <a:r>
              <a:rPr lang="en-US" sz="2200" b="1" dirty="0">
                <a:solidFill>
                  <a:srgbClr val="00A7A9"/>
                </a:solidFill>
                <a:latin typeface="Arial"/>
                <a:cs typeface="Arial"/>
              </a:rPr>
              <a:t>R</a:t>
            </a:r>
            <a:r>
              <a:rPr sz="2200" b="1">
                <a:solidFill>
                  <a:srgbClr val="00A7A9"/>
                </a:solidFill>
                <a:latin typeface="Arial"/>
                <a:cs typeface="Arial"/>
              </a:rPr>
              <a:t>eservation</a:t>
            </a:r>
            <a:r>
              <a:rPr sz="2200" b="1" dirty="0">
                <a:solidFill>
                  <a:srgbClr val="00A7A9"/>
                </a:solidFill>
                <a:latin typeface="Arial"/>
                <a:cs typeface="Arial"/>
              </a:rPr>
              <a:t>”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1200" y="2057401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297" indent="-34290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>
                <a:cs typeface="Arial"/>
              </a:rPr>
              <a:t>With collision avoidance, stations exchange small control packets to determine which sender can transmit to a receiver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39E4C284-1181-4C90-8222-3B864020228A}"/>
              </a:ext>
            </a:extLst>
          </p:cNvPr>
          <p:cNvSpPr txBox="1"/>
          <p:nvPr/>
        </p:nvSpPr>
        <p:spPr>
          <a:xfrm>
            <a:off x="3048001" y="457201"/>
            <a:ext cx="7238999" cy="51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CSMA/CA:</a:t>
            </a:r>
            <a:r>
              <a:rPr dirty="0"/>
              <a:t>RTS-CTS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2BEA3-D8AC-4E19-858D-90BD3C6E888A}"/>
              </a:ext>
            </a:extLst>
          </p:cNvPr>
          <p:cNvSpPr txBox="1"/>
          <p:nvPr/>
        </p:nvSpPr>
        <p:spPr>
          <a:xfrm>
            <a:off x="5621784" y="2011518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How RTS/CTS Solves It?</a:t>
            </a:r>
          </a:p>
          <a:p>
            <a:r>
              <a:rPr lang="en-US" b="1" dirty="0"/>
              <a:t>Step 1</a:t>
            </a:r>
            <a:r>
              <a:rPr lang="en-US" dirty="0"/>
              <a:t>: A wants to send data to B, so it </a:t>
            </a:r>
            <a:r>
              <a:rPr lang="en-US" b="1" dirty="0"/>
              <a:t>sends an RTS (Request to Send)</a:t>
            </a:r>
            <a:r>
              <a:rPr lang="en-US" dirty="0"/>
              <a:t> to B.</a:t>
            </a:r>
            <a:br>
              <a:rPr lang="en-US" dirty="0"/>
            </a:br>
            <a:r>
              <a:rPr lang="en-US" b="1" dirty="0"/>
              <a:t>Step 2</a:t>
            </a:r>
            <a:r>
              <a:rPr lang="en-US" dirty="0"/>
              <a:t>: B responds with </a:t>
            </a:r>
            <a:r>
              <a:rPr lang="en-US" b="1" dirty="0"/>
              <a:t>CTS (Clear to Send)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Step 3</a:t>
            </a:r>
            <a:r>
              <a:rPr lang="en-US" dirty="0"/>
              <a:t>: When C </a:t>
            </a:r>
            <a:r>
              <a:rPr lang="en-US" b="1" dirty="0"/>
              <a:t>hears B’s CTS</a:t>
            </a:r>
            <a:r>
              <a:rPr lang="en-US" dirty="0"/>
              <a:t>, it </a:t>
            </a:r>
            <a:r>
              <a:rPr lang="en-US" b="1" dirty="0"/>
              <a:t>knows B is busy</a:t>
            </a:r>
            <a:r>
              <a:rPr lang="en-US" dirty="0"/>
              <a:t> and does </a:t>
            </a:r>
            <a:r>
              <a:rPr lang="en-US" b="1" dirty="0"/>
              <a:t>not transmit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Step 4</a:t>
            </a:r>
            <a:r>
              <a:rPr lang="en-US" dirty="0"/>
              <a:t>: A successfully transmits the data without collision.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Since B broadcasts CTS, all nearby stations (including C) become aware of the ongoing transmission and </a:t>
            </a:r>
            <a:r>
              <a:rPr lang="en-US" b="1" dirty="0"/>
              <a:t>avoid sending data</a:t>
            </a:r>
            <a:r>
              <a:rPr lang="en-US" dirty="0"/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D6D43C-7245-4DB1-9D4A-0F2CD26497D4}"/>
              </a:ext>
            </a:extLst>
          </p:cNvPr>
          <p:cNvGrpSpPr/>
          <p:nvPr/>
        </p:nvGrpSpPr>
        <p:grpSpPr>
          <a:xfrm>
            <a:off x="1593644" y="2722965"/>
            <a:ext cx="2606053" cy="2512890"/>
            <a:chOff x="3878164" y="2978946"/>
            <a:chExt cx="2606053" cy="2512890"/>
          </a:xfrm>
        </p:grpSpPr>
        <p:sp>
          <p:nvSpPr>
            <p:cNvPr id="19" name="Oval 216">
              <a:extLst>
                <a:ext uri="{FF2B5EF4-FFF2-40B4-BE49-F238E27FC236}">
                  <a16:creationId xmlns:a16="http://schemas.microsoft.com/office/drawing/2014/main" id="{54007E83-90DE-4011-B619-A12D1B384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78164" y="2978946"/>
              <a:ext cx="2606053" cy="251289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pic>
          <p:nvPicPr>
            <p:cNvPr id="20" name="Picture 217" descr="mica2Mote">
              <a:extLst>
                <a:ext uri="{FF2B5EF4-FFF2-40B4-BE49-F238E27FC236}">
                  <a16:creationId xmlns:a16="http://schemas.microsoft.com/office/drawing/2014/main" id="{027AF369-EAED-4F0C-9A67-2A083CE66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9942" y="4078461"/>
              <a:ext cx="380093" cy="441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 Box 220">
              <a:extLst>
                <a:ext uri="{FF2B5EF4-FFF2-40B4-BE49-F238E27FC236}">
                  <a16:creationId xmlns:a16="http://schemas.microsoft.com/office/drawing/2014/main" id="{9344ABB5-6C63-4A74-A580-5D34A8BBC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8414" y="4436868"/>
              <a:ext cx="388248" cy="430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b="1" dirty="0">
                  <a:solidFill>
                    <a:srgbClr val="92D050"/>
                  </a:solidFill>
                </a:rPr>
                <a:t>R</a:t>
              </a:r>
            </a:p>
          </p:txBody>
        </p:sp>
      </p:grpSp>
      <p:grpSp>
        <p:nvGrpSpPr>
          <p:cNvPr id="22" name="Group 237">
            <a:extLst>
              <a:ext uri="{FF2B5EF4-FFF2-40B4-BE49-F238E27FC236}">
                <a16:creationId xmlns:a16="http://schemas.microsoft.com/office/drawing/2014/main" id="{ED8B3887-5271-4FD6-958B-C22A605A0791}"/>
              </a:ext>
            </a:extLst>
          </p:cNvPr>
          <p:cNvGrpSpPr>
            <a:grpSpLocks/>
          </p:cNvGrpSpPr>
          <p:nvPr/>
        </p:nvGrpSpPr>
        <p:grpSpPr bwMode="auto">
          <a:xfrm rot="20867972">
            <a:off x="2803221" y="3014550"/>
            <a:ext cx="344394" cy="917275"/>
            <a:chOff x="748" y="1955"/>
            <a:chExt cx="320" cy="885"/>
          </a:xfrm>
        </p:grpSpPr>
        <p:sp>
          <p:nvSpPr>
            <p:cNvPr id="23" name="Freeform 238">
              <a:extLst>
                <a:ext uri="{FF2B5EF4-FFF2-40B4-BE49-F238E27FC236}">
                  <a16:creationId xmlns:a16="http://schemas.microsoft.com/office/drawing/2014/main" id="{2FAC1440-40CC-44E9-BE5F-90D4E617A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" y="1955"/>
              <a:ext cx="320" cy="885"/>
            </a:xfrm>
            <a:custGeom>
              <a:avLst/>
              <a:gdLst>
                <a:gd name="T0" fmla="*/ 1 w 640"/>
                <a:gd name="T1" fmla="*/ 1 h 1769"/>
                <a:gd name="T2" fmla="*/ 1 w 640"/>
                <a:gd name="T3" fmla="*/ 1 h 1769"/>
                <a:gd name="T4" fmla="*/ 1 w 640"/>
                <a:gd name="T5" fmla="*/ 0 h 1769"/>
                <a:gd name="T6" fmla="*/ 0 w 640"/>
                <a:gd name="T7" fmla="*/ 1 h 1769"/>
                <a:gd name="T8" fmla="*/ 1 w 640"/>
                <a:gd name="T9" fmla="*/ 1 h 1769"/>
                <a:gd name="T10" fmla="*/ 1 w 640"/>
                <a:gd name="T11" fmla="*/ 1 h 1769"/>
                <a:gd name="T12" fmla="*/ 1 w 640"/>
                <a:gd name="T13" fmla="*/ 1 h 1769"/>
                <a:gd name="T14" fmla="*/ 1 w 640"/>
                <a:gd name="T15" fmla="*/ 1 h 1769"/>
                <a:gd name="T16" fmla="*/ 1 w 640"/>
                <a:gd name="T17" fmla="*/ 1 h 17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0"/>
                <a:gd name="T28" fmla="*/ 0 h 1769"/>
                <a:gd name="T29" fmla="*/ 640 w 640"/>
                <a:gd name="T30" fmla="*/ 1769 h 17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" h="1769">
                  <a:moveTo>
                    <a:pt x="360" y="760"/>
                  </a:moveTo>
                  <a:lnTo>
                    <a:pt x="503" y="4"/>
                  </a:lnTo>
                  <a:lnTo>
                    <a:pt x="488" y="0"/>
                  </a:lnTo>
                  <a:lnTo>
                    <a:pt x="0" y="1042"/>
                  </a:lnTo>
                  <a:lnTo>
                    <a:pt x="226" y="1022"/>
                  </a:lnTo>
                  <a:lnTo>
                    <a:pt x="43" y="1763"/>
                  </a:lnTo>
                  <a:lnTo>
                    <a:pt x="58" y="1769"/>
                  </a:lnTo>
                  <a:lnTo>
                    <a:pt x="640" y="708"/>
                  </a:lnTo>
                  <a:lnTo>
                    <a:pt x="360" y="7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9">
              <a:extLst>
                <a:ext uri="{FF2B5EF4-FFF2-40B4-BE49-F238E27FC236}">
                  <a16:creationId xmlns:a16="http://schemas.microsoft.com/office/drawing/2014/main" id="{50A74775-0258-4C57-8154-7B880C52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" y="2055"/>
              <a:ext cx="236" cy="659"/>
            </a:xfrm>
            <a:custGeom>
              <a:avLst/>
              <a:gdLst>
                <a:gd name="T0" fmla="*/ 0 w 473"/>
                <a:gd name="T1" fmla="*/ 0 h 1319"/>
                <a:gd name="T2" fmla="*/ 0 w 473"/>
                <a:gd name="T3" fmla="*/ 0 h 1319"/>
                <a:gd name="T4" fmla="*/ 0 w 473"/>
                <a:gd name="T5" fmla="*/ 0 h 1319"/>
                <a:gd name="T6" fmla="*/ 0 w 473"/>
                <a:gd name="T7" fmla="*/ 0 h 1319"/>
                <a:gd name="T8" fmla="*/ 0 w 473"/>
                <a:gd name="T9" fmla="*/ 0 h 1319"/>
                <a:gd name="T10" fmla="*/ 0 w 473"/>
                <a:gd name="T11" fmla="*/ 0 h 1319"/>
                <a:gd name="T12" fmla="*/ 0 w 473"/>
                <a:gd name="T13" fmla="*/ 0 h 13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3"/>
                <a:gd name="T22" fmla="*/ 0 h 1319"/>
                <a:gd name="T23" fmla="*/ 473 w 473"/>
                <a:gd name="T24" fmla="*/ 1319 h 13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3" h="1319">
                  <a:moveTo>
                    <a:pt x="353" y="0"/>
                  </a:moveTo>
                  <a:lnTo>
                    <a:pt x="0" y="788"/>
                  </a:lnTo>
                  <a:lnTo>
                    <a:pt x="214" y="768"/>
                  </a:lnTo>
                  <a:lnTo>
                    <a:pt x="69" y="1319"/>
                  </a:lnTo>
                  <a:lnTo>
                    <a:pt x="473" y="575"/>
                  </a:lnTo>
                  <a:lnTo>
                    <a:pt x="220" y="621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" name="AutoShape 240">
            <a:extLst>
              <a:ext uri="{FF2B5EF4-FFF2-40B4-BE49-F238E27FC236}">
                <a16:creationId xmlns:a16="http://schemas.microsoft.com/office/drawing/2014/main" id="{05529F70-1044-460C-A18E-EE0B54034E4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 flipV="1">
            <a:off x="2207440" y="3611876"/>
            <a:ext cx="485974" cy="907183"/>
          </a:xfrm>
          <a:prstGeom prst="curvedConnector3">
            <a:avLst>
              <a:gd name="adj1" fmla="val -30417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41">
            <a:extLst>
              <a:ext uri="{FF2B5EF4-FFF2-40B4-BE49-F238E27FC236}">
                <a16:creationId xmlns:a16="http://schemas.microsoft.com/office/drawing/2014/main" id="{C9DE4A91-9C7E-4168-BEA9-A7CB7F3F3AB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3118228" y="3709072"/>
            <a:ext cx="680363" cy="907183"/>
          </a:xfrm>
          <a:prstGeom prst="curvedConnector3">
            <a:avLst>
              <a:gd name="adj1" fmla="val -22028"/>
            </a:avLst>
          </a:prstGeom>
          <a:noFill/>
          <a:ln w="508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78D03-C7B5-4113-87ED-89B55D29B2B1}"/>
              </a:ext>
            </a:extLst>
          </p:cNvPr>
          <p:cNvGrpSpPr/>
          <p:nvPr/>
        </p:nvGrpSpPr>
        <p:grpSpPr>
          <a:xfrm>
            <a:off x="2500827" y="3403328"/>
            <a:ext cx="2606053" cy="2512890"/>
            <a:chOff x="4785347" y="3659309"/>
            <a:chExt cx="2606053" cy="2512890"/>
          </a:xfrm>
        </p:grpSpPr>
        <p:sp>
          <p:nvSpPr>
            <p:cNvPr id="28" name="Oval 213">
              <a:extLst>
                <a:ext uri="{FF2B5EF4-FFF2-40B4-BE49-F238E27FC236}">
                  <a16:creationId xmlns:a16="http://schemas.microsoft.com/office/drawing/2014/main" id="{F455200E-0D90-4AE1-B2E7-6FC17A230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5347" y="3659309"/>
              <a:ext cx="2606053" cy="251289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29" name="Text Box 219">
              <a:extLst>
                <a:ext uri="{FF2B5EF4-FFF2-40B4-BE49-F238E27FC236}">
                  <a16:creationId xmlns:a16="http://schemas.microsoft.com/office/drawing/2014/main" id="{87F89D26-AC31-4D8E-B8A5-6E5E410CF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065" y="5147604"/>
              <a:ext cx="52931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dirty="0">
                  <a:solidFill>
                    <a:srgbClr val="00B0F0"/>
                  </a:solidFill>
                </a:rPr>
                <a:t>S2</a:t>
              </a:r>
            </a:p>
          </p:txBody>
        </p:sp>
        <p:pic>
          <p:nvPicPr>
            <p:cNvPr id="30" name="Picture 214" descr="mica2Mote">
              <a:extLst>
                <a:ext uri="{FF2B5EF4-FFF2-40B4-BE49-F238E27FC236}">
                  <a16:creationId xmlns:a16="http://schemas.microsoft.com/office/drawing/2014/main" id="{8F4DAB6D-F341-4A0A-AFCB-089783486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126" y="4758825"/>
              <a:ext cx="380093" cy="44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1F35EC-656A-4EA5-A381-5D0DC32AFE63}"/>
              </a:ext>
            </a:extLst>
          </p:cNvPr>
          <p:cNvGrpSpPr/>
          <p:nvPr/>
        </p:nvGrpSpPr>
        <p:grpSpPr>
          <a:xfrm>
            <a:off x="686461" y="3208939"/>
            <a:ext cx="2606053" cy="2512890"/>
            <a:chOff x="2970981" y="3464920"/>
            <a:chExt cx="2606053" cy="2512890"/>
          </a:xfrm>
        </p:grpSpPr>
        <p:sp>
          <p:nvSpPr>
            <p:cNvPr id="32" name="Oval 209">
              <a:extLst>
                <a:ext uri="{FF2B5EF4-FFF2-40B4-BE49-F238E27FC236}">
                  <a16:creationId xmlns:a16="http://schemas.microsoft.com/office/drawing/2014/main" id="{A9F83CBB-1A6F-43A2-A98F-F9D520C150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0981" y="3464920"/>
              <a:ext cx="2606053" cy="251289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Text Box 218">
              <a:extLst>
                <a:ext uri="{FF2B5EF4-FFF2-40B4-BE49-F238E27FC236}">
                  <a16:creationId xmlns:a16="http://schemas.microsoft.com/office/drawing/2014/main" id="{A089A63D-F440-4CF4-87D9-75320B597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298" y="4953215"/>
              <a:ext cx="529312" cy="4308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buNone/>
              </a:pPr>
              <a:r>
                <a:rPr lang="en-US" sz="2200" dirty="0">
                  <a:solidFill>
                    <a:srgbClr val="7030A0"/>
                  </a:solidFill>
                </a:rPr>
                <a:t>S1</a:t>
              </a:r>
            </a:p>
          </p:txBody>
        </p:sp>
        <p:pic>
          <p:nvPicPr>
            <p:cNvPr id="34" name="Picture 210" descr="mica2Mote">
              <a:extLst>
                <a:ext uri="{FF2B5EF4-FFF2-40B4-BE49-F238E27FC236}">
                  <a16:creationId xmlns:a16="http://schemas.microsoft.com/office/drawing/2014/main" id="{89DCBCD3-E621-4819-91C0-5D781471B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2759" y="4564436"/>
              <a:ext cx="380093" cy="4414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64B0FC0-A219-42AC-AC72-57B30433784E}"/>
              </a:ext>
            </a:extLst>
          </p:cNvPr>
          <p:cNvSpPr txBox="1"/>
          <p:nvPr/>
        </p:nvSpPr>
        <p:spPr>
          <a:xfrm>
            <a:off x="3630545" y="1200150"/>
            <a:ext cx="5273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Hidden terminal problem Solution</a:t>
            </a:r>
          </a:p>
        </p:txBody>
      </p:sp>
    </p:spTree>
    <p:extLst>
      <p:ext uri="{BB962C8B-B14F-4D97-AF65-F5344CB8AC3E}">
        <p14:creationId xmlns:p14="http://schemas.microsoft.com/office/powerpoint/2010/main" val="193267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7">
            <a:extLst>
              <a:ext uri="{FF2B5EF4-FFF2-40B4-BE49-F238E27FC236}">
                <a16:creationId xmlns:a16="http://schemas.microsoft.com/office/drawing/2014/main" id="{39E4C284-1181-4C90-8222-3B864020228A}"/>
              </a:ext>
            </a:extLst>
          </p:cNvPr>
          <p:cNvSpPr txBox="1"/>
          <p:nvPr/>
        </p:nvSpPr>
        <p:spPr>
          <a:xfrm>
            <a:off x="3048001" y="457201"/>
            <a:ext cx="7238999" cy="5170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CSMA/CA:</a:t>
            </a:r>
            <a:r>
              <a:rPr dirty="0"/>
              <a:t>RTS-CTS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2BEA3-D8AC-4E19-858D-90BD3C6E888A}"/>
              </a:ext>
            </a:extLst>
          </p:cNvPr>
          <p:cNvSpPr txBox="1"/>
          <p:nvPr/>
        </p:nvSpPr>
        <p:spPr>
          <a:xfrm>
            <a:off x="5621784" y="2011518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How RTS/CTS Solves It?</a:t>
            </a:r>
          </a:p>
          <a:p>
            <a:r>
              <a:rPr lang="en-US" b="1" dirty="0"/>
              <a:t>Step 1</a:t>
            </a:r>
            <a:r>
              <a:rPr lang="en-US" dirty="0"/>
              <a:t>: C sends </a:t>
            </a:r>
            <a:r>
              <a:rPr lang="en-US" b="1" dirty="0"/>
              <a:t>RTS (Request to Send) to D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Step 2</a:t>
            </a:r>
            <a:r>
              <a:rPr lang="en-US" dirty="0"/>
              <a:t>: If </a:t>
            </a:r>
            <a:r>
              <a:rPr lang="en-US" b="1" dirty="0"/>
              <a:t>D responds with CTS (Clear to Send)</a:t>
            </a:r>
            <a:r>
              <a:rPr lang="en-US" dirty="0"/>
              <a:t>, C knows that its transmission </a:t>
            </a:r>
            <a:r>
              <a:rPr lang="en-US" b="1" dirty="0"/>
              <a:t>will not interfere</a:t>
            </a:r>
            <a:r>
              <a:rPr lang="en-US" dirty="0"/>
              <a:t> with B.</a:t>
            </a:r>
            <a:br>
              <a:rPr lang="en-US" dirty="0"/>
            </a:br>
            <a:r>
              <a:rPr lang="en-US" b="1" dirty="0"/>
              <a:t>Step 3</a:t>
            </a:r>
            <a:r>
              <a:rPr lang="en-US" dirty="0"/>
              <a:t>: C transmits its data to D </a:t>
            </a:r>
            <a:r>
              <a:rPr lang="en-US" b="1" dirty="0"/>
              <a:t>without unnecessary delay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</a:t>
            </a:r>
            <a:r>
              <a:rPr lang="en-US" b="1" dirty="0"/>
              <a:t>CTS message ensures that C knows transmission is safe</a:t>
            </a:r>
            <a:r>
              <a:rPr lang="en-US" dirty="0"/>
              <a:t>, preventing unnecessary waiting.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B0FC0-A219-42AC-AC72-57B30433784E}"/>
              </a:ext>
            </a:extLst>
          </p:cNvPr>
          <p:cNvSpPr txBox="1"/>
          <p:nvPr/>
        </p:nvSpPr>
        <p:spPr>
          <a:xfrm>
            <a:off x="3630545" y="1200150"/>
            <a:ext cx="5441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Exposed terminal problem Solution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A9ACB5E-C972-4439-99C6-09175D51F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3" y="2434523"/>
            <a:ext cx="5378579" cy="2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17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18DD3-F7BA-4D66-9311-7C0C1F2DB826}"/>
              </a:ext>
            </a:extLst>
          </p:cNvPr>
          <p:cNvSpPr txBox="1"/>
          <p:nvPr/>
        </p:nvSpPr>
        <p:spPr>
          <a:xfrm>
            <a:off x="1288741" y="2598003"/>
            <a:ext cx="9614517" cy="8309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800" b="1" dirty="0"/>
              <a:t>Contention/ Collision Free Protocols</a:t>
            </a:r>
          </a:p>
        </p:txBody>
      </p:sp>
    </p:spTree>
    <p:extLst>
      <p:ext uri="{BB962C8B-B14F-4D97-AF65-F5344CB8AC3E}">
        <p14:creationId xmlns:p14="http://schemas.microsoft.com/office/powerpoint/2010/main" val="78807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142" y="344366"/>
            <a:ext cx="6235687" cy="5139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64" dirty="0">
                <a:latin typeface="Times New Roman"/>
                <a:cs typeface="Times New Roman"/>
              </a:rPr>
              <a:t>Multiple</a:t>
            </a:r>
            <a:r>
              <a:rPr sz="3264" spc="-204" dirty="0">
                <a:latin typeface="Times New Roman"/>
                <a:cs typeface="Times New Roman"/>
              </a:rPr>
              <a:t> </a:t>
            </a:r>
            <a:r>
              <a:rPr sz="3264" dirty="0">
                <a:latin typeface="Times New Roman"/>
                <a:cs typeface="Times New Roman"/>
              </a:rPr>
              <a:t>Access</a:t>
            </a:r>
            <a:r>
              <a:rPr sz="3264" spc="-118" dirty="0">
                <a:latin typeface="Times New Roman"/>
                <a:cs typeface="Times New Roman"/>
              </a:rPr>
              <a:t> </a:t>
            </a:r>
            <a:r>
              <a:rPr sz="3264" spc="-9" dirty="0">
                <a:latin typeface="Times New Roman"/>
                <a:cs typeface="Times New Roman"/>
              </a:rPr>
              <a:t>Protocols:</a:t>
            </a:r>
            <a:endParaRPr sz="3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4069" y="830193"/>
            <a:ext cx="7412513" cy="3932958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207870">
              <a:lnSpc>
                <a:spcPts val="3464"/>
              </a:lnSpc>
              <a:spcBef>
                <a:spcPts val="91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72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without</a:t>
            </a:r>
            <a:r>
              <a:rPr sz="2902" spc="-32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Contention:</a:t>
            </a:r>
            <a:endParaRPr sz="2902" dirty="0">
              <a:latin typeface="Times New Roman"/>
              <a:cs typeface="Times New Roman"/>
            </a:endParaRPr>
          </a:p>
          <a:p>
            <a:pPr marL="207294">
              <a:lnSpc>
                <a:spcPts val="3029"/>
              </a:lnSpc>
            </a:pPr>
            <a:r>
              <a:rPr sz="2539" spc="-27" dirty="0">
                <a:latin typeface="Times New Roman"/>
                <a:cs typeface="Times New Roman"/>
              </a:rPr>
              <a:t>A</a:t>
            </a:r>
            <a:r>
              <a:rPr sz="2539" spc="-145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Bit-</a:t>
            </a:r>
            <a:r>
              <a:rPr sz="2539" dirty="0">
                <a:latin typeface="Times New Roman"/>
                <a:cs typeface="Times New Roman"/>
              </a:rPr>
              <a:t>Map</a:t>
            </a:r>
            <a:r>
              <a:rPr sz="2539" spc="-5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Protocol</a:t>
            </a:r>
            <a:endParaRPr sz="2539" dirty="0">
              <a:latin typeface="Times New Roman"/>
              <a:cs typeface="Times New Roman"/>
            </a:endParaRPr>
          </a:p>
          <a:p>
            <a:pPr marL="321882" indent="-310366">
              <a:spcBef>
                <a:spcPts val="408"/>
              </a:spcBef>
              <a:buSzPct val="68750"/>
              <a:buFont typeface="Wingdings"/>
              <a:buChar char=""/>
              <a:tabLst>
                <a:tab pos="321882" algn="l"/>
              </a:tabLst>
            </a:pPr>
            <a:r>
              <a:rPr sz="2176" dirty="0">
                <a:latin typeface="Times New Roman"/>
                <a:cs typeface="Times New Roman"/>
              </a:rPr>
              <a:t>Each</a:t>
            </a:r>
            <a:r>
              <a:rPr sz="2176" spc="-9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contention</a:t>
            </a:r>
            <a:r>
              <a:rPr sz="2176" spc="-27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period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consists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of exactly</a:t>
            </a:r>
            <a:r>
              <a:rPr sz="2176" spc="-32" dirty="0">
                <a:latin typeface="Times New Roman"/>
                <a:cs typeface="Times New Roman"/>
              </a:rPr>
              <a:t> </a:t>
            </a:r>
            <a:r>
              <a:rPr sz="2176" spc="100" dirty="0">
                <a:latin typeface="Cambria"/>
                <a:cs typeface="Cambria"/>
              </a:rPr>
              <a:t>N</a:t>
            </a:r>
            <a:r>
              <a:rPr sz="2176" spc="73" dirty="0">
                <a:latin typeface="Cambria"/>
                <a:cs typeface="Cambria"/>
              </a:rPr>
              <a:t> </a:t>
            </a:r>
            <a:r>
              <a:rPr sz="2176" spc="-9" dirty="0">
                <a:latin typeface="Times New Roman"/>
                <a:cs typeface="Times New Roman"/>
              </a:rPr>
              <a:t>slots.</a:t>
            </a:r>
            <a:endParaRPr sz="2176" dirty="0">
              <a:latin typeface="Times New Roman"/>
              <a:cs typeface="Times New Roman"/>
            </a:endParaRPr>
          </a:p>
          <a:p>
            <a:pPr marL="321882" indent="-310366">
              <a:spcBef>
                <a:spcPts val="208"/>
              </a:spcBef>
              <a:buSzPct val="68750"/>
              <a:buFont typeface="Wingdings"/>
              <a:buChar char=""/>
              <a:tabLst>
                <a:tab pos="321882" algn="l"/>
              </a:tabLst>
            </a:pPr>
            <a:r>
              <a:rPr sz="2176" dirty="0">
                <a:latin typeface="Times New Roman"/>
                <a:cs typeface="Times New Roman"/>
              </a:rPr>
              <a:t>In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general,</a:t>
            </a:r>
            <a:r>
              <a:rPr sz="2176" spc="-41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station</a:t>
            </a:r>
            <a:r>
              <a:rPr sz="2176" spc="-36" dirty="0">
                <a:latin typeface="Times New Roman"/>
                <a:cs typeface="Times New Roman"/>
              </a:rPr>
              <a:t> </a:t>
            </a:r>
            <a:r>
              <a:rPr sz="2176" spc="82" dirty="0">
                <a:latin typeface="Cambria"/>
                <a:cs typeface="Cambria"/>
              </a:rPr>
              <a:t>i</a:t>
            </a:r>
            <a:r>
              <a:rPr sz="2176" spc="63" dirty="0">
                <a:latin typeface="Cambria"/>
                <a:cs typeface="Cambria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inserts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1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in</a:t>
            </a:r>
            <a:r>
              <a:rPr sz="2176" spc="-14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time</a:t>
            </a:r>
            <a:r>
              <a:rPr sz="2176" spc="-14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slot</a:t>
            </a:r>
            <a:r>
              <a:rPr sz="2176" spc="-9" dirty="0">
                <a:latin typeface="Times New Roman"/>
                <a:cs typeface="Times New Roman"/>
              </a:rPr>
              <a:t> </a:t>
            </a:r>
            <a:r>
              <a:rPr sz="2176" spc="82" dirty="0">
                <a:latin typeface="Cambria"/>
                <a:cs typeface="Cambria"/>
              </a:rPr>
              <a:t>i</a:t>
            </a:r>
            <a:r>
              <a:rPr sz="2176" spc="54" dirty="0">
                <a:latin typeface="Cambria"/>
                <a:cs typeface="Cambria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in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ordert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to</a:t>
            </a:r>
            <a:r>
              <a:rPr sz="2176" spc="-9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send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spc="-9" dirty="0">
                <a:latin typeface="Times New Roman"/>
                <a:cs typeface="Times New Roman"/>
              </a:rPr>
              <a:t>data.</a:t>
            </a:r>
            <a:endParaRPr sz="2176" dirty="0">
              <a:latin typeface="Times New Roman"/>
              <a:cs typeface="Times New Roman"/>
            </a:endParaRPr>
          </a:p>
          <a:p>
            <a:pPr marL="321882" indent="-310366">
              <a:spcBef>
                <a:spcPts val="467"/>
              </a:spcBef>
              <a:buSzPct val="68750"/>
              <a:buFont typeface="Wingdings"/>
              <a:buChar char=""/>
              <a:tabLst>
                <a:tab pos="321882" algn="l"/>
              </a:tabLst>
            </a:pPr>
            <a:r>
              <a:rPr sz="2176" dirty="0">
                <a:latin typeface="Times New Roman"/>
                <a:cs typeface="Times New Roman"/>
              </a:rPr>
              <a:t>After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all</a:t>
            </a:r>
            <a:r>
              <a:rPr sz="2176" spc="-36" dirty="0">
                <a:latin typeface="Times New Roman"/>
                <a:cs typeface="Times New Roman"/>
              </a:rPr>
              <a:t> </a:t>
            </a:r>
            <a:r>
              <a:rPr sz="2176" spc="100" dirty="0">
                <a:latin typeface="Cambria"/>
                <a:cs typeface="Cambria"/>
              </a:rPr>
              <a:t>N</a:t>
            </a:r>
            <a:r>
              <a:rPr sz="2176" spc="45" dirty="0">
                <a:latin typeface="Cambria"/>
                <a:cs typeface="Cambria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slots</a:t>
            </a:r>
            <a:r>
              <a:rPr sz="2176" spc="-41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have</a:t>
            </a:r>
            <a:r>
              <a:rPr sz="2176" spc="-32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passed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spc="-9" dirty="0">
                <a:latin typeface="Times New Roman"/>
                <a:cs typeface="Times New Roman"/>
              </a:rPr>
              <a:t>by,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each</a:t>
            </a:r>
            <a:r>
              <a:rPr sz="2176" spc="-41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station</a:t>
            </a:r>
            <a:r>
              <a:rPr sz="2176" spc="-41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has</a:t>
            </a:r>
            <a:r>
              <a:rPr sz="2176" spc="-32" dirty="0">
                <a:latin typeface="Times New Roman"/>
                <a:cs typeface="Times New Roman"/>
              </a:rPr>
              <a:t> </a:t>
            </a:r>
            <a:r>
              <a:rPr sz="2176" spc="-9" dirty="0">
                <a:latin typeface="Times New Roman"/>
                <a:cs typeface="Times New Roman"/>
              </a:rPr>
              <a:t>complete</a:t>
            </a:r>
            <a:endParaRPr sz="2176" dirty="0">
              <a:latin typeface="Times New Roman"/>
              <a:cs typeface="Times New Roman"/>
            </a:endParaRPr>
          </a:p>
          <a:p>
            <a:pPr marL="321882" marR="27639">
              <a:lnSpc>
                <a:spcPct val="117900"/>
              </a:lnSpc>
              <a:spcBef>
                <a:spcPts val="9"/>
              </a:spcBef>
            </a:pPr>
            <a:r>
              <a:rPr sz="2176" dirty="0">
                <a:latin typeface="Times New Roman"/>
                <a:cs typeface="Times New Roman"/>
              </a:rPr>
              <a:t>knowledge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of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which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stations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wish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to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transmit.</a:t>
            </a:r>
            <a:r>
              <a:rPr sz="2176" spc="-59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Then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they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spc="-9" dirty="0">
                <a:latin typeface="Times New Roman"/>
                <a:cs typeface="Times New Roman"/>
              </a:rPr>
              <a:t>begin </a:t>
            </a:r>
            <a:r>
              <a:rPr sz="2176" dirty="0">
                <a:latin typeface="Times New Roman"/>
                <a:cs typeface="Times New Roman"/>
              </a:rPr>
              <a:t>transmitting</a:t>
            </a:r>
            <a:r>
              <a:rPr sz="2176" spc="-6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in</a:t>
            </a:r>
            <a:r>
              <a:rPr sz="2176" spc="-32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numerical</a:t>
            </a:r>
            <a:r>
              <a:rPr sz="2176" spc="-4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order.</a:t>
            </a:r>
            <a:r>
              <a:rPr sz="2176" spc="-36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Since</a:t>
            </a:r>
            <a:r>
              <a:rPr sz="2176" b="1" spc="-36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everyone</a:t>
            </a:r>
            <a:r>
              <a:rPr sz="2176" b="1" spc="-50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agrees</a:t>
            </a:r>
            <a:r>
              <a:rPr sz="2176" b="1" spc="-23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on</a:t>
            </a:r>
            <a:r>
              <a:rPr sz="2176" b="1" spc="-27" dirty="0">
                <a:latin typeface="Times New Roman"/>
                <a:cs typeface="Times New Roman"/>
              </a:rPr>
              <a:t> </a:t>
            </a:r>
            <a:r>
              <a:rPr sz="2176" b="1" spc="-23" dirty="0">
                <a:latin typeface="Times New Roman"/>
                <a:cs typeface="Times New Roman"/>
              </a:rPr>
              <a:t>who </a:t>
            </a:r>
            <a:r>
              <a:rPr sz="2176" b="1" dirty="0">
                <a:latin typeface="Times New Roman"/>
                <a:cs typeface="Times New Roman"/>
              </a:rPr>
              <a:t>goes</a:t>
            </a:r>
            <a:r>
              <a:rPr sz="2176" b="1" spc="-27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next,</a:t>
            </a:r>
            <a:r>
              <a:rPr sz="2176" b="1" spc="-36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there</a:t>
            </a:r>
            <a:r>
              <a:rPr sz="2176" b="1" spc="-41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will</a:t>
            </a:r>
            <a:r>
              <a:rPr sz="2176" b="1" spc="-27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never</a:t>
            </a:r>
            <a:r>
              <a:rPr sz="2176" b="1" spc="-36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be</a:t>
            </a:r>
            <a:r>
              <a:rPr sz="2176" b="1" spc="-32" dirty="0">
                <a:latin typeface="Times New Roman"/>
                <a:cs typeface="Times New Roman"/>
              </a:rPr>
              <a:t> </a:t>
            </a:r>
            <a:r>
              <a:rPr sz="2176" b="1" dirty="0">
                <a:latin typeface="Times New Roman"/>
                <a:cs typeface="Times New Roman"/>
              </a:rPr>
              <a:t>any</a:t>
            </a:r>
            <a:r>
              <a:rPr sz="2176" b="1" spc="-32" dirty="0">
                <a:latin typeface="Times New Roman"/>
                <a:cs typeface="Times New Roman"/>
              </a:rPr>
              <a:t> </a:t>
            </a:r>
            <a:r>
              <a:rPr sz="2176" b="1" spc="-9" dirty="0">
                <a:latin typeface="Times New Roman"/>
                <a:cs typeface="Times New Roman"/>
              </a:rPr>
              <a:t>collisions</a:t>
            </a:r>
            <a:r>
              <a:rPr sz="2176" spc="-9" dirty="0">
                <a:latin typeface="Times New Roman"/>
                <a:cs typeface="Times New Roman"/>
              </a:rPr>
              <a:t>.</a:t>
            </a:r>
            <a:endParaRPr sz="2176" dirty="0">
              <a:latin typeface="Times New Roman"/>
              <a:cs typeface="Times New Roman"/>
            </a:endParaRPr>
          </a:p>
          <a:p>
            <a:pPr marL="321882" marR="127832" indent="-310942">
              <a:lnSpc>
                <a:spcPct val="117900"/>
              </a:lnSpc>
              <a:spcBef>
                <a:spcPts val="14"/>
              </a:spcBef>
              <a:buSzPct val="68750"/>
              <a:buFont typeface="Wingdings"/>
              <a:buChar char=""/>
              <a:tabLst>
                <a:tab pos="321882" algn="l"/>
              </a:tabLst>
            </a:pPr>
            <a:r>
              <a:rPr sz="2176" dirty="0">
                <a:latin typeface="Times New Roman"/>
                <a:cs typeface="Times New Roman"/>
              </a:rPr>
              <a:t>After</a:t>
            </a:r>
            <a:r>
              <a:rPr sz="2176" spc="-9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the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last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ready</a:t>
            </a:r>
            <a:r>
              <a:rPr sz="2176" spc="-32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station</a:t>
            </a:r>
            <a:r>
              <a:rPr sz="2176" spc="-23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has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transmitted</a:t>
            </a:r>
            <a:r>
              <a:rPr sz="2176" spc="-41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its</a:t>
            </a:r>
            <a:r>
              <a:rPr sz="2176" spc="-18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frame, another</a:t>
            </a:r>
            <a:r>
              <a:rPr sz="2176" spc="-36" dirty="0">
                <a:latin typeface="Times New Roman"/>
                <a:cs typeface="Times New Roman"/>
              </a:rPr>
              <a:t> </a:t>
            </a:r>
            <a:r>
              <a:rPr sz="2176" spc="54" dirty="0">
                <a:latin typeface="Cambria"/>
                <a:cs typeface="Cambria"/>
              </a:rPr>
              <a:t>N </a:t>
            </a:r>
            <a:r>
              <a:rPr sz="2176" dirty="0">
                <a:latin typeface="Times New Roman"/>
                <a:cs typeface="Times New Roman"/>
              </a:rPr>
              <a:t>bit</a:t>
            </a:r>
            <a:r>
              <a:rPr sz="2176" spc="-14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contention</a:t>
            </a:r>
            <a:r>
              <a:rPr sz="2176" spc="-32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period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dirty="0">
                <a:latin typeface="Times New Roman"/>
                <a:cs typeface="Times New Roman"/>
              </a:rPr>
              <a:t>is</a:t>
            </a:r>
            <a:r>
              <a:rPr sz="2176" spc="-5" dirty="0">
                <a:latin typeface="Times New Roman"/>
                <a:cs typeface="Times New Roman"/>
              </a:rPr>
              <a:t> </a:t>
            </a:r>
            <a:r>
              <a:rPr sz="2176" spc="-9" dirty="0">
                <a:latin typeface="Times New Roman"/>
                <a:cs typeface="Times New Roman"/>
              </a:rPr>
              <a:t>begun.</a:t>
            </a:r>
            <a:endParaRPr sz="2176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644" y="4872807"/>
            <a:ext cx="8291788" cy="1663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1981200" y="181769"/>
            <a:ext cx="8229600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Binary Exponential Backoff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2971800"/>
            <a:ext cx="7162800" cy="213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ar-SA" sz="2000" dirty="0">
                <a:latin typeface="Verdana" panose="020B0604030504040204" pitchFamily="34" charset="0"/>
                <a:cs typeface="Arial" panose="020B0604020202020204" pitchFamily="34" charset="0"/>
              </a:rPr>
              <a:t>‏</a:t>
            </a:r>
            <a:endParaRPr lang="en-GB" sz="2000" dirty="0">
              <a:latin typeface="Verdana" panose="020B060403050404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endParaRPr lang="en-US" sz="3600" kern="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0902" y="1274702"/>
            <a:ext cx="8763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 After a collision, time is divided into discrete slots whose length is equal to 2τ,  where τ is the maximum propagation delay in the network.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reason for this choice is that 2τ is the minimum amount of time a source needs to listen to the channel to always detect a collision.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stations involved in the collision randomly pick an integer from the set {0,1}. This set is called the contention window.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If the sources collide again because they picked the same integer, the contention window size is doubled and it becomes {0,1,2,3}. Now the sources involved in the second collision randomly pick an integer from the set {0,1,2,3} and wait that number of slot times before trying again.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station that picks the </a:t>
            </a:r>
            <a:r>
              <a:rPr lang="en-US" sz="2000" b="1" dirty="0"/>
              <a:t>smallest</a:t>
            </a:r>
            <a:r>
              <a:rPr lang="en-US" sz="2000" dirty="0"/>
              <a:t> integer in the window gets the earliest transmission opportunity.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589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142" y="551660"/>
            <a:ext cx="6661815" cy="5139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64" dirty="0">
                <a:latin typeface="Times New Roman"/>
                <a:cs typeface="Times New Roman"/>
              </a:rPr>
              <a:t>Multiple</a:t>
            </a:r>
            <a:r>
              <a:rPr sz="3264" spc="-204" dirty="0">
                <a:latin typeface="Times New Roman"/>
                <a:cs typeface="Times New Roman"/>
              </a:rPr>
              <a:t> </a:t>
            </a:r>
            <a:r>
              <a:rPr sz="3264" dirty="0">
                <a:latin typeface="Times New Roman"/>
                <a:cs typeface="Times New Roman"/>
              </a:rPr>
              <a:t>Access</a:t>
            </a:r>
            <a:r>
              <a:rPr sz="3264" spc="-118" dirty="0">
                <a:latin typeface="Times New Roman"/>
                <a:cs typeface="Times New Roman"/>
              </a:rPr>
              <a:t> </a:t>
            </a:r>
            <a:r>
              <a:rPr sz="3264" spc="-9" dirty="0">
                <a:latin typeface="Times New Roman"/>
                <a:cs typeface="Times New Roman"/>
              </a:rPr>
              <a:t>Protocols:</a:t>
            </a:r>
            <a:endParaRPr sz="3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318" y="964893"/>
            <a:ext cx="7957238" cy="4725820"/>
          </a:xfrm>
          <a:prstGeom prst="rect">
            <a:avLst/>
          </a:prstGeom>
        </p:spPr>
        <p:txBody>
          <a:bodyPr vert="horz" wrap="square" lIns="0" tIns="89828" rIns="0" bIns="0" rtlCol="0">
            <a:spAutoFit/>
          </a:bodyPr>
          <a:lstStyle/>
          <a:p>
            <a:pPr marL="279272">
              <a:spcBef>
                <a:spcPts val="707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63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without</a:t>
            </a:r>
            <a:r>
              <a:rPr sz="2902" spc="-32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Contention:</a:t>
            </a:r>
            <a:r>
              <a:rPr sz="2902" spc="-195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A</a:t>
            </a:r>
            <a:r>
              <a:rPr sz="2902" spc="-172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Bit-</a:t>
            </a:r>
            <a:r>
              <a:rPr sz="2902" dirty="0">
                <a:latin typeface="Times New Roman"/>
                <a:cs typeface="Times New Roman"/>
              </a:rPr>
              <a:t>Map</a:t>
            </a:r>
            <a:r>
              <a:rPr sz="2902" spc="-9" dirty="0">
                <a:latin typeface="Times New Roman"/>
                <a:cs typeface="Times New Roman"/>
              </a:rPr>
              <a:t> Protocol</a:t>
            </a:r>
            <a:endParaRPr sz="2902">
              <a:latin typeface="Times New Roman"/>
              <a:cs typeface="Times New Roman"/>
            </a:endParaRPr>
          </a:p>
          <a:p>
            <a:pPr marL="425530" marR="4607" indent="-414589">
              <a:lnSpc>
                <a:spcPts val="2902"/>
              </a:lnSpc>
              <a:spcBef>
                <a:spcPts val="753"/>
              </a:spcBef>
              <a:buFont typeface="Wingdings"/>
              <a:buChar char=""/>
              <a:tabLst>
                <a:tab pos="425530" algn="l"/>
              </a:tabLst>
            </a:pPr>
            <a:r>
              <a:rPr sz="2539" dirty="0">
                <a:latin typeface="Times New Roman"/>
                <a:cs typeface="Times New Roman"/>
              </a:rPr>
              <a:t>Performance</a:t>
            </a:r>
            <a:r>
              <a:rPr sz="2539" spc="-95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analysis:</a:t>
            </a:r>
            <a:r>
              <a:rPr sz="2539" spc="-16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Assume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data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frames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consisting</a:t>
            </a:r>
            <a:r>
              <a:rPr sz="2539" spc="-6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of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spc="9" dirty="0">
                <a:latin typeface="Cambria"/>
                <a:cs typeface="Cambria"/>
              </a:rPr>
              <a:t>d </a:t>
            </a:r>
            <a:r>
              <a:rPr sz="2539" dirty="0">
                <a:latin typeface="Times New Roman"/>
                <a:cs typeface="Times New Roman"/>
              </a:rPr>
              <a:t>time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units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where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one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time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unit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is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one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slot.</a:t>
            </a:r>
            <a:endParaRPr sz="2539">
              <a:latin typeface="Times New Roman"/>
              <a:cs typeface="Times New Roman"/>
            </a:endParaRPr>
          </a:p>
          <a:p>
            <a:pPr marL="840118" lvl="1" indent="-414589">
              <a:lnSpc>
                <a:spcPts val="2761"/>
              </a:lnSpc>
              <a:buSzPct val="69642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mean</a:t>
            </a:r>
            <a:r>
              <a:rPr sz="2539" spc="-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delay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for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all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stations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is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118" dirty="0">
                <a:latin typeface="Cambria"/>
                <a:cs typeface="Cambria"/>
              </a:rPr>
              <a:t>N</a:t>
            </a:r>
            <a:r>
              <a:rPr sz="2539" spc="50" dirty="0">
                <a:latin typeface="Cambria"/>
                <a:cs typeface="Cambria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slots.</a:t>
            </a:r>
            <a:endParaRPr sz="2539">
              <a:latin typeface="Times New Roman"/>
              <a:cs typeface="Times New Roman"/>
            </a:endParaRPr>
          </a:p>
          <a:p>
            <a:pPr marL="840118" lvl="1" indent="-414589">
              <a:lnSpc>
                <a:spcPts val="2902"/>
              </a:lnSpc>
              <a:buSzPct val="69642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efficiency:</a:t>
            </a:r>
            <a:endParaRPr sz="2539">
              <a:latin typeface="Times New Roman"/>
              <a:cs typeface="Times New Roman"/>
            </a:endParaRPr>
          </a:p>
          <a:p>
            <a:pPr marL="1254707" marR="139348" lvl="2" indent="-414589">
              <a:lnSpc>
                <a:spcPct val="95200"/>
              </a:lnSpc>
              <a:spcBef>
                <a:spcPts val="77"/>
              </a:spcBef>
              <a:buSzPct val="58928"/>
              <a:buFont typeface="Wingdings"/>
              <a:buChar char=""/>
              <a:tabLst>
                <a:tab pos="1254707" algn="l"/>
              </a:tabLst>
            </a:pPr>
            <a:r>
              <a:rPr sz="2539" dirty="0">
                <a:latin typeface="Times New Roman"/>
                <a:cs typeface="Times New Roman"/>
              </a:rPr>
              <a:t>At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low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load:</a:t>
            </a:r>
            <a:r>
              <a:rPr sz="2539" spc="-7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overhead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per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</a:t>
            </a:r>
            <a:r>
              <a:rPr sz="2539" spc="-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is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spc="118" dirty="0">
                <a:latin typeface="Cambria"/>
                <a:cs typeface="Cambria"/>
              </a:rPr>
              <a:t>N</a:t>
            </a:r>
            <a:r>
              <a:rPr sz="2539" spc="50" dirty="0">
                <a:latin typeface="Cambria"/>
                <a:cs typeface="Cambria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bits,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and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amount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of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data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is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spc="54" dirty="0">
                <a:latin typeface="Cambria"/>
                <a:cs typeface="Cambria"/>
              </a:rPr>
              <a:t>d</a:t>
            </a:r>
            <a:r>
              <a:rPr sz="2539" spc="45" dirty="0">
                <a:latin typeface="Cambria"/>
                <a:cs typeface="Cambria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bits,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for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an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efficiency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of </a:t>
            </a:r>
            <a:r>
              <a:rPr sz="2539" dirty="0">
                <a:latin typeface="Times New Roman"/>
                <a:cs typeface="Times New Roman"/>
              </a:rPr>
              <a:t>d</a:t>
            </a:r>
            <a:r>
              <a:rPr sz="2539" dirty="0">
                <a:latin typeface="Cambria"/>
                <a:cs typeface="Cambria"/>
              </a:rPr>
              <a:t>/(N</a:t>
            </a:r>
            <a:r>
              <a:rPr sz="2539" spc="159" dirty="0">
                <a:latin typeface="Cambria"/>
                <a:cs typeface="Cambria"/>
              </a:rPr>
              <a:t> </a:t>
            </a:r>
            <a:r>
              <a:rPr sz="2539" spc="476" dirty="0">
                <a:latin typeface="Cambria"/>
                <a:cs typeface="Cambria"/>
              </a:rPr>
              <a:t>+</a:t>
            </a:r>
            <a:r>
              <a:rPr sz="2539" spc="168" dirty="0">
                <a:latin typeface="Cambria"/>
                <a:cs typeface="Cambria"/>
              </a:rPr>
              <a:t> </a:t>
            </a:r>
            <a:r>
              <a:rPr sz="2539" spc="-23" dirty="0">
                <a:latin typeface="Cambria"/>
                <a:cs typeface="Cambria"/>
              </a:rPr>
              <a:t>d)</a:t>
            </a:r>
            <a:r>
              <a:rPr sz="2539" spc="-23" dirty="0">
                <a:latin typeface="Times New Roman"/>
                <a:cs typeface="Times New Roman"/>
              </a:rPr>
              <a:t>.</a:t>
            </a:r>
            <a:endParaRPr sz="2539">
              <a:latin typeface="Times New Roman"/>
              <a:cs typeface="Times New Roman"/>
            </a:endParaRPr>
          </a:p>
          <a:p>
            <a:pPr marL="1254707" marR="50095" lvl="2" indent="-414589">
              <a:lnSpc>
                <a:spcPct val="95200"/>
              </a:lnSpc>
              <a:spcBef>
                <a:spcPts val="5"/>
              </a:spcBef>
              <a:buSzPct val="58928"/>
              <a:buFont typeface="Wingdings"/>
              <a:buChar char=""/>
              <a:tabLst>
                <a:tab pos="1254707" algn="l"/>
              </a:tabLst>
            </a:pPr>
            <a:r>
              <a:rPr sz="2539" dirty="0">
                <a:latin typeface="Times New Roman"/>
                <a:cs typeface="Times New Roman"/>
              </a:rPr>
              <a:t>At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high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load:</a:t>
            </a:r>
            <a:r>
              <a:rPr sz="2539" spc="-8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When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all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stations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have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something </a:t>
            </a:r>
            <a:r>
              <a:rPr sz="2539" dirty="0">
                <a:latin typeface="Times New Roman"/>
                <a:cs typeface="Times New Roman"/>
              </a:rPr>
              <a:t>to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send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all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time,</a:t>
            </a:r>
            <a:r>
              <a:rPr sz="2539" spc="-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spc="118" dirty="0">
                <a:latin typeface="Cambria"/>
                <a:cs typeface="Cambria"/>
              </a:rPr>
              <a:t>N</a:t>
            </a:r>
            <a:r>
              <a:rPr sz="2539" spc="59" dirty="0">
                <a:latin typeface="Cambria"/>
                <a:cs typeface="Cambria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period</a:t>
            </a:r>
            <a:r>
              <a:rPr sz="2539" spc="-23" dirty="0">
                <a:latin typeface="Times New Roman"/>
                <a:cs typeface="Times New Roman"/>
              </a:rPr>
              <a:t> is </a:t>
            </a:r>
            <a:r>
              <a:rPr sz="2539" dirty="0">
                <a:latin typeface="Times New Roman"/>
                <a:cs typeface="Times New Roman"/>
              </a:rPr>
              <a:t>distributed</a:t>
            </a:r>
            <a:r>
              <a:rPr sz="2539" spc="-5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over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118" dirty="0">
                <a:latin typeface="Cambria"/>
                <a:cs typeface="Cambria"/>
              </a:rPr>
              <a:t>N</a:t>
            </a:r>
            <a:r>
              <a:rPr sz="2539" spc="50" dirty="0">
                <a:latin typeface="Cambria"/>
                <a:cs typeface="Cambria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frames,</a:t>
            </a:r>
            <a:r>
              <a:rPr sz="2539" spc="-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yielding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an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overhead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of </a:t>
            </a:r>
            <a:r>
              <a:rPr sz="2539" dirty="0">
                <a:latin typeface="Times New Roman"/>
                <a:cs typeface="Times New Roman"/>
              </a:rPr>
              <a:t>only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Cambria"/>
                <a:cs typeface="Cambria"/>
              </a:rPr>
              <a:t>1</a:t>
            </a:r>
            <a:r>
              <a:rPr sz="2539" spc="63" dirty="0">
                <a:latin typeface="Cambria"/>
                <a:cs typeface="Cambria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per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frame,</a:t>
            </a:r>
            <a:r>
              <a:rPr sz="2539" spc="-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or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an</a:t>
            </a:r>
            <a:r>
              <a:rPr sz="2539" spc="-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efficiency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of</a:t>
            </a:r>
            <a:r>
              <a:rPr sz="2539" spc="-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Cambria"/>
                <a:cs typeface="Cambria"/>
              </a:rPr>
              <a:t>d/(d</a:t>
            </a:r>
            <a:r>
              <a:rPr sz="2539" spc="77" dirty="0">
                <a:latin typeface="Cambria"/>
                <a:cs typeface="Cambria"/>
              </a:rPr>
              <a:t> </a:t>
            </a:r>
            <a:r>
              <a:rPr sz="2539" spc="476" dirty="0">
                <a:latin typeface="Cambria"/>
                <a:cs typeface="Cambria"/>
              </a:rPr>
              <a:t>+</a:t>
            </a:r>
            <a:r>
              <a:rPr sz="2539" spc="59" dirty="0">
                <a:latin typeface="Cambria"/>
                <a:cs typeface="Cambria"/>
              </a:rPr>
              <a:t> </a:t>
            </a:r>
            <a:r>
              <a:rPr sz="2539" spc="-23" dirty="0">
                <a:latin typeface="Cambria"/>
                <a:cs typeface="Cambria"/>
              </a:rPr>
              <a:t>1)</a:t>
            </a:r>
            <a:r>
              <a:rPr sz="2539" spc="-23" dirty="0">
                <a:latin typeface="Times New Roman"/>
                <a:cs typeface="Times New Roman"/>
              </a:rPr>
              <a:t>.</a:t>
            </a:r>
            <a:endParaRPr sz="253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142" y="551660"/>
            <a:ext cx="6661815" cy="5139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64" dirty="0">
                <a:latin typeface="Times New Roman"/>
                <a:cs typeface="Times New Roman"/>
              </a:rPr>
              <a:t>Multiple</a:t>
            </a:r>
            <a:r>
              <a:rPr sz="3264" spc="-204" dirty="0">
                <a:latin typeface="Times New Roman"/>
                <a:cs typeface="Times New Roman"/>
              </a:rPr>
              <a:t> </a:t>
            </a:r>
            <a:r>
              <a:rPr sz="3264" dirty="0">
                <a:latin typeface="Times New Roman"/>
                <a:cs typeface="Times New Roman"/>
              </a:rPr>
              <a:t>Access</a:t>
            </a:r>
            <a:r>
              <a:rPr sz="3264" spc="-118" dirty="0">
                <a:latin typeface="Times New Roman"/>
                <a:cs typeface="Times New Roman"/>
              </a:rPr>
              <a:t> </a:t>
            </a:r>
            <a:r>
              <a:rPr sz="3264" spc="-9" dirty="0">
                <a:latin typeface="Times New Roman"/>
                <a:cs typeface="Times New Roman"/>
              </a:rPr>
              <a:t>Protocols:</a:t>
            </a:r>
            <a:endParaRPr sz="3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318" y="964893"/>
            <a:ext cx="7957238" cy="3981835"/>
          </a:xfrm>
          <a:prstGeom prst="rect">
            <a:avLst/>
          </a:prstGeom>
        </p:spPr>
        <p:txBody>
          <a:bodyPr vert="horz" wrap="square" lIns="0" tIns="89828" rIns="0" bIns="0" rtlCol="0">
            <a:spAutoFit/>
          </a:bodyPr>
          <a:lstStyle/>
          <a:p>
            <a:pPr marL="279272">
              <a:spcBef>
                <a:spcPts val="707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63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without</a:t>
            </a:r>
            <a:r>
              <a:rPr sz="2902" spc="-32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Contention:</a:t>
            </a:r>
            <a:r>
              <a:rPr sz="2902" spc="-195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A</a:t>
            </a:r>
            <a:r>
              <a:rPr sz="2902" spc="-172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Bit-</a:t>
            </a:r>
            <a:r>
              <a:rPr sz="2902" dirty="0">
                <a:latin typeface="Times New Roman"/>
                <a:cs typeface="Times New Roman"/>
              </a:rPr>
              <a:t>Map</a:t>
            </a:r>
            <a:r>
              <a:rPr sz="2902" spc="-9" dirty="0">
                <a:latin typeface="Times New Roman"/>
                <a:cs typeface="Times New Roman"/>
              </a:rPr>
              <a:t> Protocol</a:t>
            </a:r>
            <a:endParaRPr lang="en-US" sz="2902" spc="-9" dirty="0">
              <a:latin typeface="Times New Roman"/>
              <a:cs typeface="Times New Roman"/>
            </a:endParaRPr>
          </a:p>
          <a:p>
            <a:pPr marL="279272">
              <a:spcBef>
                <a:spcPts val="707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Example: Efficiency at Low Load (Few Active Stations)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Suppose N = 8 stations and each station sends d = 1000 bits of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Efficiency = 1000 / (8 + 1000) = 1000 / 1008 ≈ 99.2%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N is large, efficiency decreases because more bits are wasted in contention slots.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Example: Efficiency at High Load (All Stations Sending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b="1" dirty="0"/>
              <a:t>d = 1000 bits</a:t>
            </a:r>
            <a:r>
              <a:rPr lang="en-US" dirty="0"/>
              <a:t>, efficiency = </a:t>
            </a:r>
            <a:r>
              <a:rPr lang="en-US" b="1" dirty="0"/>
              <a:t>1000 / (1000 + 1) ≈ 99.9%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</a:t>
            </a:r>
            <a:r>
              <a:rPr lang="en-US" b="1" dirty="0"/>
              <a:t>d increases</a:t>
            </a:r>
            <a:r>
              <a:rPr lang="en-US" dirty="0"/>
              <a:t>, efficiency approaches </a:t>
            </a:r>
            <a:r>
              <a:rPr lang="en-US" b="1" dirty="0"/>
              <a:t>100%</a:t>
            </a:r>
            <a:r>
              <a:rPr lang="en-US" dirty="0"/>
              <a:t> because overhead becomes negligible.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3172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096" y="577519"/>
            <a:ext cx="5853993" cy="569214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z="3627" spc="-18" dirty="0">
                <a:latin typeface="Times New Roman"/>
                <a:cs typeface="Times New Roman"/>
              </a:rPr>
              <a:t>Multiple</a:t>
            </a:r>
            <a:r>
              <a:rPr sz="3627" spc="-218" dirty="0">
                <a:latin typeface="Times New Roman"/>
                <a:cs typeface="Times New Roman"/>
              </a:rPr>
              <a:t> </a:t>
            </a:r>
            <a:r>
              <a:rPr sz="3627" dirty="0">
                <a:latin typeface="Times New Roman"/>
                <a:cs typeface="Times New Roman"/>
              </a:rPr>
              <a:t>Access</a:t>
            </a:r>
            <a:r>
              <a:rPr sz="3627" spc="-95" dirty="0">
                <a:latin typeface="Times New Roman"/>
                <a:cs typeface="Times New Roman"/>
              </a:rPr>
              <a:t> </a:t>
            </a:r>
            <a:r>
              <a:rPr sz="3627" spc="-9" dirty="0">
                <a:latin typeface="Times New Roman"/>
                <a:cs typeface="Times New Roman"/>
              </a:rPr>
              <a:t>Protocols:</a:t>
            </a:r>
            <a:endParaRPr sz="3627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221" y="934813"/>
            <a:ext cx="7515008" cy="5143458"/>
          </a:xfrm>
          <a:prstGeom prst="rect">
            <a:avLst/>
          </a:prstGeom>
        </p:spPr>
        <p:txBody>
          <a:bodyPr vert="horz" wrap="square" lIns="0" tIns="194626" rIns="0" bIns="0" rtlCol="0">
            <a:spAutoFit/>
          </a:bodyPr>
          <a:lstStyle/>
          <a:p>
            <a:pPr marL="11516">
              <a:spcBef>
                <a:spcPts val="1532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81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without</a:t>
            </a:r>
            <a:r>
              <a:rPr sz="2902" spc="-68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Contention:</a:t>
            </a:r>
            <a:r>
              <a:rPr sz="2902" spc="-118" dirty="0">
                <a:latin typeface="Times New Roman"/>
                <a:cs typeface="Times New Roman"/>
              </a:rPr>
              <a:t> </a:t>
            </a:r>
            <a:r>
              <a:rPr sz="2902" spc="-18" dirty="0">
                <a:latin typeface="Times New Roman"/>
                <a:cs typeface="Times New Roman"/>
              </a:rPr>
              <a:t>Token</a:t>
            </a:r>
            <a:r>
              <a:rPr sz="2902" spc="-45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Passing</a:t>
            </a:r>
            <a:endParaRPr sz="2902">
              <a:latin typeface="Times New Roman"/>
              <a:cs typeface="Times New Roman"/>
            </a:endParaRPr>
          </a:p>
          <a:p>
            <a:pPr marL="426105" indent="-414589">
              <a:spcBef>
                <a:spcPts val="1251"/>
              </a:spcBef>
              <a:buFont typeface="Wingdings"/>
              <a:buChar char=""/>
              <a:tabLst>
                <a:tab pos="426105" algn="l"/>
              </a:tabLst>
            </a:pPr>
            <a:r>
              <a:rPr sz="2539" spc="-18" dirty="0">
                <a:latin typeface="Times New Roman"/>
                <a:cs typeface="Times New Roman"/>
              </a:rPr>
              <a:t>Token</a:t>
            </a:r>
            <a:r>
              <a:rPr sz="2539" spc="-131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passing</a:t>
            </a:r>
            <a:endParaRPr sz="2539">
              <a:latin typeface="Times New Roman"/>
              <a:cs typeface="Times New Roman"/>
            </a:endParaRPr>
          </a:p>
          <a:p>
            <a:pPr marL="690982" lvl="1" indent="-264876">
              <a:spcBef>
                <a:spcPts val="558"/>
              </a:spcBef>
              <a:buSzPct val="58928"/>
              <a:buFont typeface="Wingdings"/>
              <a:buChar char=""/>
              <a:tabLst>
                <a:tab pos="690982" algn="l"/>
              </a:tabLst>
            </a:pP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token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represents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permission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</a:t>
            </a:r>
            <a:r>
              <a:rPr sz="2539" spc="-6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send.</a:t>
            </a:r>
            <a:endParaRPr sz="2539">
              <a:latin typeface="Times New Roman"/>
              <a:cs typeface="Times New Roman"/>
            </a:endParaRPr>
          </a:p>
          <a:p>
            <a:pPr marL="696164" marR="219962" lvl="1" indent="-270634">
              <a:lnSpc>
                <a:spcPct val="98200"/>
              </a:lnSpc>
              <a:spcBef>
                <a:spcPts val="630"/>
              </a:spcBef>
              <a:buSzPct val="58928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If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station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has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queued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when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it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receives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the 	</a:t>
            </a:r>
            <a:r>
              <a:rPr sz="2539" dirty="0">
                <a:latin typeface="Times New Roman"/>
                <a:cs typeface="Times New Roman"/>
              </a:rPr>
              <a:t>token,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it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can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send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that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before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it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passes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the 	</a:t>
            </a:r>
            <a:r>
              <a:rPr sz="2539" dirty="0">
                <a:latin typeface="Times New Roman"/>
                <a:cs typeface="Times New Roman"/>
              </a:rPr>
              <a:t>token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</a:t>
            </a:r>
            <a:r>
              <a:rPr sz="2539" spc="-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next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station.</a:t>
            </a:r>
            <a:endParaRPr sz="2539">
              <a:latin typeface="Times New Roman"/>
              <a:cs typeface="Times New Roman"/>
            </a:endParaRPr>
          </a:p>
          <a:p>
            <a:pPr marL="696164" marR="4607" lvl="1" indent="-270634">
              <a:lnSpc>
                <a:spcPts val="2992"/>
              </a:lnSpc>
              <a:spcBef>
                <a:spcPts val="735"/>
              </a:spcBef>
              <a:buSzPct val="58928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If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station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has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no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queued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frame,</a:t>
            </a:r>
            <a:r>
              <a:rPr sz="2539" spc="-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it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simply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passes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the 	</a:t>
            </a:r>
            <a:r>
              <a:rPr sz="2539" spc="-9" dirty="0">
                <a:latin typeface="Times New Roman"/>
                <a:cs typeface="Times New Roman"/>
              </a:rPr>
              <a:t>token</a:t>
            </a:r>
            <a:endParaRPr sz="2539">
              <a:latin typeface="Times New Roman"/>
              <a:cs typeface="Times New Roman"/>
            </a:endParaRPr>
          </a:p>
          <a:p>
            <a:pPr marL="690982" lvl="1" indent="-264876">
              <a:spcBef>
                <a:spcPts val="485"/>
              </a:spcBef>
              <a:buSzPct val="58928"/>
              <a:buFont typeface="Wingdings"/>
              <a:buChar char=""/>
              <a:tabLst>
                <a:tab pos="690982" algn="l"/>
              </a:tabLst>
            </a:pPr>
            <a:r>
              <a:rPr sz="2539" spc="-41" dirty="0">
                <a:latin typeface="Times New Roman"/>
                <a:cs typeface="Times New Roman"/>
              </a:rPr>
              <a:t>Two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kinds</a:t>
            </a:r>
            <a:r>
              <a:rPr sz="2539" spc="-5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of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token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passing</a:t>
            </a:r>
            <a:endParaRPr sz="2539">
              <a:latin typeface="Times New Roman"/>
              <a:cs typeface="Times New Roman"/>
            </a:endParaRPr>
          </a:p>
          <a:p>
            <a:pPr marL="985225" lvl="2" indent="-145106">
              <a:spcBef>
                <a:spcPts val="576"/>
              </a:spcBef>
              <a:buSzPct val="55357"/>
              <a:buFont typeface="Wingdings"/>
              <a:buChar char=""/>
              <a:tabLst>
                <a:tab pos="985225" algn="l"/>
              </a:tabLst>
            </a:pPr>
            <a:r>
              <a:rPr sz="2539" spc="-23" dirty="0">
                <a:latin typeface="Times New Roman"/>
                <a:cs typeface="Times New Roman"/>
              </a:rPr>
              <a:t>Token</a:t>
            </a:r>
            <a:r>
              <a:rPr sz="2539" spc="-122" dirty="0">
                <a:latin typeface="Times New Roman"/>
                <a:cs typeface="Times New Roman"/>
              </a:rPr>
              <a:t> </a:t>
            </a:r>
            <a:r>
              <a:rPr sz="2539" spc="-18" dirty="0">
                <a:latin typeface="Times New Roman"/>
                <a:cs typeface="Times New Roman"/>
              </a:rPr>
              <a:t>ring</a:t>
            </a:r>
            <a:endParaRPr sz="2539">
              <a:latin typeface="Times New Roman"/>
              <a:cs typeface="Times New Roman"/>
            </a:endParaRPr>
          </a:p>
          <a:p>
            <a:pPr marL="985225" lvl="2" indent="-145106">
              <a:spcBef>
                <a:spcPts val="589"/>
              </a:spcBef>
              <a:buSzPct val="55357"/>
              <a:buFont typeface="Wingdings"/>
              <a:buChar char=""/>
              <a:tabLst>
                <a:tab pos="985225" algn="l"/>
              </a:tabLst>
            </a:pPr>
            <a:r>
              <a:rPr sz="2539" spc="-23" dirty="0">
                <a:latin typeface="Times New Roman"/>
                <a:cs typeface="Times New Roman"/>
              </a:rPr>
              <a:t>Token</a:t>
            </a:r>
            <a:r>
              <a:rPr sz="2539" spc="-122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bus</a:t>
            </a:r>
            <a:endParaRPr sz="253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142" y="551660"/>
            <a:ext cx="5347920" cy="5139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64" dirty="0">
                <a:latin typeface="Times New Roman"/>
                <a:cs typeface="Times New Roman"/>
              </a:rPr>
              <a:t>Multiple</a:t>
            </a:r>
            <a:r>
              <a:rPr sz="3264" spc="-204" dirty="0">
                <a:latin typeface="Times New Roman"/>
                <a:cs typeface="Times New Roman"/>
              </a:rPr>
              <a:t> </a:t>
            </a:r>
            <a:r>
              <a:rPr sz="3264" dirty="0">
                <a:latin typeface="Times New Roman"/>
                <a:cs typeface="Times New Roman"/>
              </a:rPr>
              <a:t>Access</a:t>
            </a:r>
            <a:r>
              <a:rPr sz="3264" spc="-118" dirty="0">
                <a:latin typeface="Times New Roman"/>
                <a:cs typeface="Times New Roman"/>
              </a:rPr>
              <a:t> </a:t>
            </a:r>
            <a:r>
              <a:rPr sz="3264" spc="-9" dirty="0">
                <a:latin typeface="Times New Roman"/>
                <a:cs typeface="Times New Roman"/>
              </a:rPr>
              <a:t>Protocols:</a:t>
            </a:r>
            <a:endParaRPr sz="3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461" y="920246"/>
            <a:ext cx="7012319" cy="1377744"/>
          </a:xfrm>
          <a:prstGeom prst="rect">
            <a:avLst/>
          </a:prstGeom>
        </p:spPr>
        <p:txBody>
          <a:bodyPr vert="horz" wrap="square" lIns="0" tIns="134742" rIns="0" bIns="0" rtlCol="0">
            <a:spAutoFit/>
          </a:bodyPr>
          <a:lstStyle/>
          <a:p>
            <a:pPr algn="ctr">
              <a:spcBef>
                <a:spcPts val="1061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63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without</a:t>
            </a:r>
            <a:r>
              <a:rPr sz="2902" spc="-27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Contention:</a:t>
            </a:r>
            <a:r>
              <a:rPr sz="2902" spc="-27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Binary</a:t>
            </a:r>
            <a:r>
              <a:rPr sz="2902" spc="-18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Countdown</a:t>
            </a:r>
            <a:endParaRPr sz="2902" dirty="0">
              <a:latin typeface="Times New Roman"/>
              <a:cs typeface="Times New Roman"/>
            </a:endParaRPr>
          </a:p>
          <a:p>
            <a:pPr marL="523994" algn="ctr">
              <a:lnSpc>
                <a:spcPts val="2661"/>
              </a:lnSpc>
              <a:spcBef>
                <a:spcPts val="839"/>
              </a:spcBef>
            </a:pP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7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binary</a:t>
            </a:r>
            <a:r>
              <a:rPr sz="2539" spc="-8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countdown</a:t>
            </a:r>
            <a:r>
              <a:rPr sz="2539" spc="-82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protocol.</a:t>
            </a:r>
            <a:endParaRPr sz="2539" dirty="0">
              <a:latin typeface="Times New Roman"/>
              <a:cs typeface="Times New Roman"/>
            </a:endParaRPr>
          </a:p>
          <a:p>
            <a:pPr marL="622459" algn="ctr">
              <a:lnSpc>
                <a:spcPts val="2661"/>
              </a:lnSpc>
            </a:pPr>
            <a:r>
              <a:rPr sz="2539" spc="-27" dirty="0">
                <a:latin typeface="Times New Roman"/>
                <a:cs typeface="Times New Roman"/>
              </a:rPr>
              <a:t>A</a:t>
            </a:r>
            <a:r>
              <a:rPr sz="2539" spc="-1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dash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indicates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silence.</a:t>
            </a:r>
            <a:endParaRPr sz="2539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3647" y="2805389"/>
            <a:ext cx="4546664" cy="343418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096" y="577519"/>
            <a:ext cx="5818483" cy="569214"/>
          </a:xfrm>
          <a:prstGeom prst="rect">
            <a:avLst/>
          </a:prstGeom>
        </p:spPr>
        <p:txBody>
          <a:bodyPr vert="horz" wrap="square" lIns="0" tIns="10941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86"/>
              </a:spcBef>
            </a:pPr>
            <a:r>
              <a:rPr sz="3627" spc="-18" dirty="0">
                <a:latin typeface="Times New Roman"/>
                <a:cs typeface="Times New Roman"/>
              </a:rPr>
              <a:t>Multiple</a:t>
            </a:r>
            <a:r>
              <a:rPr sz="3627" spc="-218" dirty="0">
                <a:latin typeface="Times New Roman"/>
                <a:cs typeface="Times New Roman"/>
              </a:rPr>
              <a:t> </a:t>
            </a:r>
            <a:r>
              <a:rPr sz="3627" dirty="0">
                <a:latin typeface="Times New Roman"/>
                <a:cs typeface="Times New Roman"/>
              </a:rPr>
              <a:t>Access</a:t>
            </a:r>
            <a:r>
              <a:rPr sz="3627" spc="-95" dirty="0">
                <a:latin typeface="Times New Roman"/>
                <a:cs typeface="Times New Roman"/>
              </a:rPr>
              <a:t> </a:t>
            </a:r>
            <a:r>
              <a:rPr sz="3627" spc="-9" dirty="0">
                <a:latin typeface="Times New Roman"/>
                <a:cs typeface="Times New Roman"/>
              </a:rPr>
              <a:t>Protocols:</a:t>
            </a:r>
            <a:endParaRPr sz="3627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253" y="1117632"/>
            <a:ext cx="7283530" cy="4603532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63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without</a:t>
            </a:r>
            <a:r>
              <a:rPr sz="2902" spc="-27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Contention:</a:t>
            </a:r>
            <a:r>
              <a:rPr sz="2902" spc="-27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Binary</a:t>
            </a:r>
            <a:r>
              <a:rPr sz="2902" spc="-18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Countdown</a:t>
            </a:r>
            <a:endParaRPr sz="2902">
              <a:latin typeface="Times New Roman"/>
              <a:cs typeface="Times New Roman"/>
            </a:endParaRPr>
          </a:p>
          <a:p>
            <a:pPr marL="426105" marR="109405" indent="-415164">
              <a:lnSpc>
                <a:spcPct val="74400"/>
              </a:lnSpc>
              <a:spcBef>
                <a:spcPts val="2575"/>
              </a:spcBef>
              <a:buSzPct val="58928"/>
              <a:buFont typeface="Wingdings"/>
              <a:buChar char=""/>
              <a:tabLst>
                <a:tab pos="426105" algn="l"/>
              </a:tabLst>
            </a:pPr>
            <a:r>
              <a:rPr sz="2539" spc="-27" dirty="0">
                <a:latin typeface="Times New Roman"/>
                <a:cs typeface="Times New Roman"/>
              </a:rPr>
              <a:t>A</a:t>
            </a:r>
            <a:r>
              <a:rPr sz="2539" spc="-1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station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wanting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use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channel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now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broadcasts </a:t>
            </a:r>
            <a:r>
              <a:rPr sz="2539" dirty="0">
                <a:latin typeface="Times New Roman"/>
                <a:cs typeface="Times New Roman"/>
              </a:rPr>
              <a:t>its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address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as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binary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string,</a:t>
            </a:r>
            <a:r>
              <a:rPr sz="2539" spc="-5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starting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with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the </a:t>
            </a:r>
            <a:r>
              <a:rPr sz="2539" spc="-9" dirty="0">
                <a:latin typeface="Times New Roman"/>
                <a:cs typeface="Times New Roman"/>
              </a:rPr>
              <a:t>high-</a:t>
            </a:r>
            <a:r>
              <a:rPr sz="2539" dirty="0">
                <a:latin typeface="Times New Roman"/>
                <a:cs typeface="Times New Roman"/>
              </a:rPr>
              <a:t>order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bit.</a:t>
            </a:r>
            <a:r>
              <a:rPr sz="2539" spc="-17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All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addresses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are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assumed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be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the </a:t>
            </a:r>
            <a:r>
              <a:rPr sz="2539" dirty="0">
                <a:latin typeface="Times New Roman"/>
                <a:cs typeface="Times New Roman"/>
              </a:rPr>
              <a:t>same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length.</a:t>
            </a:r>
            <a:endParaRPr sz="2539">
              <a:latin typeface="Times New Roman"/>
              <a:cs typeface="Times New Roman"/>
            </a:endParaRPr>
          </a:p>
          <a:p>
            <a:pPr marL="426105" marR="749139" indent="-415164">
              <a:lnSpc>
                <a:spcPts val="2720"/>
              </a:lnSpc>
              <a:spcBef>
                <a:spcPts val="920"/>
              </a:spcBef>
              <a:buSzPct val="58928"/>
              <a:buFont typeface="Wingdings"/>
              <a:buChar char=""/>
              <a:tabLst>
                <a:tab pos="426105" algn="l"/>
              </a:tabLst>
            </a:pP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bits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in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each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address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position</a:t>
            </a:r>
            <a:r>
              <a:rPr sz="2539" spc="-59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from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different </a:t>
            </a:r>
            <a:r>
              <a:rPr sz="2539" dirty="0">
                <a:latin typeface="Times New Roman"/>
                <a:cs typeface="Times New Roman"/>
              </a:rPr>
              <a:t>stations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are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BOOLEAN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ORed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together</a:t>
            </a:r>
            <a:r>
              <a:rPr sz="2539" spc="-6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by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the </a:t>
            </a:r>
            <a:r>
              <a:rPr sz="2539" dirty="0">
                <a:latin typeface="Times New Roman"/>
                <a:cs typeface="Times New Roman"/>
              </a:rPr>
              <a:t>channel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when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they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are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sent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at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same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time.</a:t>
            </a:r>
            <a:endParaRPr sz="2539">
              <a:latin typeface="Times New Roman"/>
              <a:cs typeface="Times New Roman"/>
            </a:endParaRPr>
          </a:p>
          <a:p>
            <a:pPr marL="426105" marR="4607" indent="-415164">
              <a:lnSpc>
                <a:spcPts val="2720"/>
              </a:lnSpc>
              <a:spcBef>
                <a:spcPts val="901"/>
              </a:spcBef>
              <a:buSzPct val="58928"/>
              <a:buFont typeface="Wingdings"/>
              <a:buChar char=""/>
              <a:tabLst>
                <a:tab pos="426105" algn="l"/>
              </a:tabLst>
            </a:pPr>
            <a:r>
              <a:rPr sz="2539" spc="-59" dirty="0">
                <a:latin typeface="Times New Roman"/>
                <a:cs typeface="Times New Roman"/>
              </a:rPr>
              <a:t>To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avoid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conflicts,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an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arbitration</a:t>
            </a:r>
            <a:r>
              <a:rPr sz="2539" spc="-7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rule</a:t>
            </a:r>
            <a:r>
              <a:rPr sz="2539" spc="-5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must</a:t>
            </a:r>
            <a:r>
              <a:rPr sz="2539" spc="-32" dirty="0">
                <a:latin typeface="Times New Roman"/>
                <a:cs typeface="Times New Roman"/>
              </a:rPr>
              <a:t> be </a:t>
            </a:r>
            <a:r>
              <a:rPr sz="2539" dirty="0">
                <a:latin typeface="Times New Roman"/>
                <a:cs typeface="Times New Roman"/>
              </a:rPr>
              <a:t>applied: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as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soon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as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station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sees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that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high-</a:t>
            </a:r>
            <a:r>
              <a:rPr sz="2539" dirty="0">
                <a:latin typeface="Times New Roman"/>
                <a:cs typeface="Times New Roman"/>
              </a:rPr>
              <a:t>order</a:t>
            </a:r>
            <a:r>
              <a:rPr sz="2539" spc="-59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bit </a:t>
            </a:r>
            <a:r>
              <a:rPr sz="2539" dirty="0">
                <a:latin typeface="Times New Roman"/>
                <a:cs typeface="Times New Roman"/>
              </a:rPr>
              <a:t>position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that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is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0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in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its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address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has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been</a:t>
            </a:r>
            <a:r>
              <a:rPr sz="2539" spc="-1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overwritten </a:t>
            </a:r>
            <a:r>
              <a:rPr sz="2539" dirty="0">
                <a:latin typeface="Times New Roman"/>
                <a:cs typeface="Times New Roman"/>
              </a:rPr>
              <a:t>with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1,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it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gives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up.</a:t>
            </a:r>
            <a:endParaRPr sz="253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142" y="678525"/>
            <a:ext cx="5765171" cy="5139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64" dirty="0">
                <a:latin typeface="Times New Roman"/>
                <a:cs typeface="Times New Roman"/>
              </a:rPr>
              <a:t>Multiple</a:t>
            </a:r>
            <a:r>
              <a:rPr sz="3264" spc="-204" dirty="0">
                <a:latin typeface="Times New Roman"/>
                <a:cs typeface="Times New Roman"/>
              </a:rPr>
              <a:t> </a:t>
            </a:r>
            <a:r>
              <a:rPr sz="3264" dirty="0">
                <a:latin typeface="Times New Roman"/>
                <a:cs typeface="Times New Roman"/>
              </a:rPr>
              <a:t>Access</a:t>
            </a:r>
            <a:r>
              <a:rPr sz="3264" spc="-118" dirty="0">
                <a:latin typeface="Times New Roman"/>
                <a:cs typeface="Times New Roman"/>
              </a:rPr>
              <a:t> </a:t>
            </a:r>
            <a:r>
              <a:rPr sz="3264" spc="-9" dirty="0">
                <a:latin typeface="Times New Roman"/>
                <a:cs typeface="Times New Roman"/>
              </a:rPr>
              <a:t>Protocols:</a:t>
            </a:r>
            <a:endParaRPr sz="3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40252" y="1164493"/>
            <a:ext cx="7208098" cy="5052051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lnSpc>
                <a:spcPts val="3381"/>
              </a:lnSpc>
              <a:spcBef>
                <a:spcPts val="95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45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</a:t>
            </a:r>
            <a:r>
              <a:rPr sz="2902" spc="32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Limited-Contention</a:t>
            </a:r>
            <a:endParaRPr sz="2902" dirty="0">
              <a:latin typeface="Times New Roman"/>
              <a:cs typeface="Times New Roman"/>
            </a:endParaRPr>
          </a:p>
          <a:p>
            <a:pPr marL="426105" indent="-414589">
              <a:lnSpc>
                <a:spcPts val="2905"/>
              </a:lnSpc>
              <a:buSzPct val="58928"/>
              <a:buFont typeface="Wingdings"/>
              <a:buChar char=""/>
              <a:tabLst>
                <a:tab pos="426105" algn="l"/>
              </a:tabLst>
            </a:pPr>
            <a:r>
              <a:rPr sz="2539" dirty="0">
                <a:latin typeface="Times New Roman"/>
                <a:cs typeface="Times New Roman"/>
              </a:rPr>
              <a:t>With</a:t>
            </a:r>
            <a:r>
              <a:rPr sz="2539" spc="-10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113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method</a:t>
            </a:r>
            <a:endParaRPr sz="2539" dirty="0">
              <a:latin typeface="Times New Roman"/>
              <a:cs typeface="Times New Roman"/>
            </a:endParaRPr>
          </a:p>
          <a:p>
            <a:pPr marL="840118" marR="4607" lvl="1" indent="-414589">
              <a:lnSpc>
                <a:spcPts val="2992"/>
              </a:lnSpc>
              <a:spcBef>
                <a:spcPts val="103"/>
              </a:spcBef>
              <a:buSzPct val="50000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Under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low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load,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method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(i.e.,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spc="-18" dirty="0">
                <a:latin typeface="Times New Roman"/>
                <a:cs typeface="Times New Roman"/>
              </a:rPr>
              <a:t>pure </a:t>
            </a:r>
            <a:r>
              <a:rPr sz="2539" dirty="0">
                <a:latin typeface="Times New Roman"/>
                <a:cs typeface="Times New Roman"/>
              </a:rPr>
              <a:t>or</a:t>
            </a:r>
            <a:r>
              <a:rPr sz="2539" spc="-77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slotted</a:t>
            </a:r>
            <a:r>
              <a:rPr sz="2539" spc="-16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ALOHA, CSMA)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is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preferable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due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spc="-23" dirty="0">
                <a:latin typeface="Times New Roman"/>
                <a:cs typeface="Times New Roman"/>
              </a:rPr>
              <a:t>to </a:t>
            </a:r>
            <a:r>
              <a:rPr sz="2539" dirty="0">
                <a:latin typeface="Times New Roman"/>
                <a:cs typeface="Times New Roman"/>
              </a:rPr>
              <a:t>its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low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delay.</a:t>
            </a:r>
            <a:endParaRPr sz="2539" dirty="0">
              <a:latin typeface="Times New Roman"/>
              <a:cs typeface="Times New Roman"/>
            </a:endParaRPr>
          </a:p>
          <a:p>
            <a:pPr marL="840118" marR="22457" lvl="1" indent="-414589">
              <a:lnSpc>
                <a:spcPts val="2992"/>
              </a:lnSpc>
              <a:buSzPct val="50000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Under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high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load,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method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becomes </a:t>
            </a:r>
            <a:r>
              <a:rPr sz="2539" dirty="0">
                <a:latin typeface="Times New Roman"/>
                <a:cs typeface="Times New Roman"/>
              </a:rPr>
              <a:t>increasingly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less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efficient.</a:t>
            </a:r>
            <a:endParaRPr sz="2539" dirty="0">
              <a:latin typeface="Times New Roman"/>
              <a:cs typeface="Times New Roman"/>
            </a:endParaRPr>
          </a:p>
          <a:p>
            <a:pPr marL="426105" indent="-414589">
              <a:lnSpc>
                <a:spcPts val="2875"/>
              </a:lnSpc>
              <a:buSzPct val="58928"/>
              <a:buFont typeface="Wingdings"/>
              <a:buChar char=""/>
              <a:tabLst>
                <a:tab pos="426105" algn="l"/>
              </a:tabLst>
            </a:pPr>
            <a:r>
              <a:rPr sz="2539" dirty="0">
                <a:latin typeface="Times New Roman"/>
                <a:cs typeface="Times New Roman"/>
              </a:rPr>
              <a:t>Without</a:t>
            </a:r>
            <a:r>
              <a:rPr sz="2539" spc="-118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118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method</a:t>
            </a:r>
            <a:endParaRPr sz="2539" dirty="0">
              <a:latin typeface="Times New Roman"/>
              <a:cs typeface="Times New Roman"/>
            </a:endParaRPr>
          </a:p>
          <a:p>
            <a:pPr marL="840118" marR="453745" lvl="1" indent="-414589">
              <a:lnSpc>
                <a:spcPts val="2992"/>
              </a:lnSpc>
              <a:spcBef>
                <a:spcPts val="118"/>
              </a:spcBef>
              <a:buSzPct val="50000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Under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low</a:t>
            </a:r>
            <a:r>
              <a:rPr sz="2539" spc="-27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load,</a:t>
            </a:r>
            <a:r>
              <a:rPr sz="2539" spc="-14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collision-</a:t>
            </a:r>
            <a:r>
              <a:rPr sz="2539" dirty="0">
                <a:latin typeface="Times New Roman"/>
                <a:cs typeface="Times New Roman"/>
              </a:rPr>
              <a:t>free</a:t>
            </a:r>
            <a:r>
              <a:rPr sz="2539" spc="-50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method </a:t>
            </a:r>
            <a:r>
              <a:rPr sz="2539" spc="-23" dirty="0">
                <a:latin typeface="Times New Roman"/>
                <a:cs typeface="Times New Roman"/>
              </a:rPr>
              <a:t>has </a:t>
            </a:r>
            <a:r>
              <a:rPr sz="2539" dirty="0">
                <a:latin typeface="Times New Roman"/>
                <a:cs typeface="Times New Roman"/>
              </a:rPr>
              <a:t>high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delay.</a:t>
            </a:r>
            <a:endParaRPr sz="2539" dirty="0">
              <a:latin typeface="Times New Roman"/>
              <a:cs typeface="Times New Roman"/>
            </a:endParaRPr>
          </a:p>
          <a:p>
            <a:pPr marL="840118" marR="867182" lvl="1" indent="-414589">
              <a:lnSpc>
                <a:spcPts val="2992"/>
              </a:lnSpc>
              <a:buSzPct val="50000"/>
              <a:buFont typeface="Wingdings"/>
              <a:buChar char=""/>
              <a:tabLst>
                <a:tab pos="840118" algn="l"/>
              </a:tabLst>
            </a:pPr>
            <a:r>
              <a:rPr sz="2539" dirty="0">
                <a:latin typeface="Times New Roman"/>
                <a:cs typeface="Times New Roman"/>
              </a:rPr>
              <a:t>Under high</a:t>
            </a:r>
            <a:r>
              <a:rPr sz="2539" spc="-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load,</a:t>
            </a:r>
            <a:r>
              <a:rPr sz="2539" spc="-23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the</a:t>
            </a:r>
            <a:r>
              <a:rPr sz="2539" spc="-9" dirty="0">
                <a:latin typeface="Times New Roman"/>
                <a:cs typeface="Times New Roman"/>
              </a:rPr>
              <a:t> collision-</a:t>
            </a:r>
            <a:r>
              <a:rPr sz="2539" dirty="0">
                <a:latin typeface="Times New Roman"/>
                <a:cs typeface="Times New Roman"/>
              </a:rPr>
              <a:t>free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method </a:t>
            </a:r>
            <a:r>
              <a:rPr sz="2539" dirty="0">
                <a:latin typeface="Times New Roman"/>
                <a:cs typeface="Times New Roman"/>
              </a:rPr>
              <a:t>becomes</a:t>
            </a:r>
            <a:r>
              <a:rPr sz="2539" spc="-32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increasingly</a:t>
            </a:r>
            <a:r>
              <a:rPr sz="2539" spc="-45" dirty="0">
                <a:latin typeface="Times New Roman"/>
                <a:cs typeface="Times New Roman"/>
              </a:rPr>
              <a:t> </a:t>
            </a:r>
            <a:r>
              <a:rPr sz="2539" dirty="0">
                <a:latin typeface="Times New Roman"/>
                <a:cs typeface="Times New Roman"/>
              </a:rPr>
              <a:t>more</a:t>
            </a:r>
            <a:r>
              <a:rPr sz="2539" spc="-63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efficient.</a:t>
            </a:r>
            <a:endParaRPr sz="2539" dirty="0">
              <a:latin typeface="Times New Roman"/>
              <a:cs typeface="Times New Roman"/>
            </a:endParaRPr>
          </a:p>
          <a:p>
            <a:pPr marL="426105" indent="-414589">
              <a:lnSpc>
                <a:spcPts val="2902"/>
              </a:lnSpc>
              <a:buSzPct val="58928"/>
              <a:buChar char=""/>
              <a:tabLst>
                <a:tab pos="426105" algn="l"/>
              </a:tabLst>
            </a:pPr>
            <a:r>
              <a:rPr sz="2539" dirty="0">
                <a:latin typeface="Wingdings"/>
                <a:cs typeface="Wingdings"/>
              </a:rPr>
              <a:t></a:t>
            </a:r>
            <a:r>
              <a:rPr sz="2539" spc="-36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Limited-</a:t>
            </a:r>
            <a:r>
              <a:rPr sz="2539" dirty="0">
                <a:latin typeface="Times New Roman"/>
                <a:cs typeface="Times New Roman"/>
              </a:rPr>
              <a:t>Contention</a:t>
            </a:r>
            <a:r>
              <a:rPr sz="2539" spc="-41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Protocols</a:t>
            </a:r>
            <a:endParaRPr sz="253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8091"/>
            <a:ext cx="4785064" cy="274181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0142" y="678525"/>
            <a:ext cx="6546406" cy="513945"/>
          </a:xfrm>
          <a:prstGeom prst="rect">
            <a:avLst/>
          </a:prstGeom>
        </p:spPr>
        <p:txBody>
          <a:bodyPr vert="horz" wrap="square" lIns="0" tIns="11516" rIns="0" bIns="0" rtlCol="0" anchor="ctr">
            <a:spAutoFit/>
          </a:bodyPr>
          <a:lstStyle/>
          <a:p>
            <a:pPr marL="11516">
              <a:lnSpc>
                <a:spcPct val="100000"/>
              </a:lnSpc>
              <a:spcBef>
                <a:spcPts val="91"/>
              </a:spcBef>
            </a:pPr>
            <a:r>
              <a:rPr sz="3264" dirty="0">
                <a:latin typeface="Times New Roman"/>
                <a:cs typeface="Times New Roman"/>
              </a:rPr>
              <a:t>Multiple</a:t>
            </a:r>
            <a:r>
              <a:rPr sz="3264" spc="-204" dirty="0">
                <a:latin typeface="Times New Roman"/>
                <a:cs typeface="Times New Roman"/>
              </a:rPr>
              <a:t> </a:t>
            </a:r>
            <a:r>
              <a:rPr sz="3264" dirty="0">
                <a:latin typeface="Times New Roman"/>
                <a:cs typeface="Times New Roman"/>
              </a:rPr>
              <a:t>Access</a:t>
            </a:r>
            <a:r>
              <a:rPr sz="3264" spc="-118" dirty="0">
                <a:latin typeface="Times New Roman"/>
                <a:cs typeface="Times New Roman"/>
              </a:rPr>
              <a:t> </a:t>
            </a:r>
            <a:r>
              <a:rPr sz="3264" spc="-9" dirty="0">
                <a:latin typeface="Times New Roman"/>
                <a:cs typeface="Times New Roman"/>
              </a:rPr>
              <a:t>Protocols:</a:t>
            </a:r>
            <a:endParaRPr sz="326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8112" y="1192470"/>
            <a:ext cx="7134968" cy="5344857"/>
          </a:xfrm>
          <a:prstGeom prst="rect">
            <a:avLst/>
          </a:prstGeom>
        </p:spPr>
        <p:txBody>
          <a:bodyPr vert="horz" wrap="square" lIns="0" tIns="84070" rIns="0" bIns="0" rtlCol="0">
            <a:spAutoFit/>
          </a:bodyPr>
          <a:lstStyle/>
          <a:p>
            <a:pPr marL="11516">
              <a:spcBef>
                <a:spcPts val="662"/>
              </a:spcBef>
            </a:pPr>
            <a:r>
              <a:rPr sz="2902" dirty="0">
                <a:latin typeface="Times New Roman"/>
                <a:cs typeface="Times New Roman"/>
              </a:rPr>
              <a:t>CSMA</a:t>
            </a:r>
            <a:r>
              <a:rPr sz="2902" spc="-145" dirty="0">
                <a:latin typeface="Times New Roman"/>
                <a:cs typeface="Times New Roman"/>
              </a:rPr>
              <a:t> </a:t>
            </a:r>
            <a:r>
              <a:rPr sz="2902" dirty="0">
                <a:latin typeface="Times New Roman"/>
                <a:cs typeface="Times New Roman"/>
              </a:rPr>
              <a:t>with</a:t>
            </a:r>
            <a:r>
              <a:rPr sz="2902" spc="32" dirty="0">
                <a:latin typeface="Times New Roman"/>
                <a:cs typeface="Times New Roman"/>
              </a:rPr>
              <a:t> </a:t>
            </a:r>
            <a:r>
              <a:rPr sz="2902" spc="-9" dirty="0">
                <a:latin typeface="Times New Roman"/>
                <a:cs typeface="Times New Roman"/>
              </a:rPr>
              <a:t>Limited-Contention</a:t>
            </a:r>
            <a:endParaRPr sz="2902" dirty="0">
              <a:latin typeface="Times New Roman"/>
              <a:cs typeface="Times New Roman"/>
            </a:endParaRPr>
          </a:p>
          <a:p>
            <a:pPr marL="426105" indent="-414589">
              <a:spcBef>
                <a:spcPts val="608"/>
              </a:spcBef>
              <a:buFont typeface="Wingdings"/>
              <a:buChar char=""/>
              <a:tabLst>
                <a:tab pos="426105" algn="l"/>
              </a:tabLst>
            </a:pPr>
            <a:r>
              <a:rPr sz="2539" dirty="0">
                <a:latin typeface="Times New Roman"/>
                <a:cs typeface="Times New Roman"/>
              </a:rPr>
              <a:t>Adaptive</a:t>
            </a:r>
            <a:r>
              <a:rPr sz="2539" spc="-141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Tree</a:t>
            </a:r>
            <a:r>
              <a:rPr sz="2539" spc="-118" dirty="0">
                <a:latin typeface="Times New Roman"/>
                <a:cs typeface="Times New Roman"/>
              </a:rPr>
              <a:t> </a:t>
            </a:r>
            <a:r>
              <a:rPr sz="2539" spc="-27" dirty="0">
                <a:latin typeface="Times New Roman"/>
                <a:cs typeface="Times New Roman"/>
              </a:rPr>
              <a:t>Walk</a:t>
            </a:r>
            <a:r>
              <a:rPr sz="2539" spc="-86" dirty="0">
                <a:latin typeface="Times New Roman"/>
                <a:cs typeface="Times New Roman"/>
              </a:rPr>
              <a:t> </a:t>
            </a:r>
            <a:r>
              <a:rPr sz="2539" spc="-9" dirty="0">
                <a:latin typeface="Times New Roman"/>
                <a:cs typeface="Times New Roman"/>
              </a:rPr>
              <a:t>Protocol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At first , all stations that want to transmit </a:t>
            </a:r>
            <a:r>
              <a:rPr lang="en-US" b="1" dirty="0"/>
              <a:t>send a contention signal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there is </a:t>
            </a:r>
            <a:r>
              <a:rPr lang="en-US" b="1" dirty="0"/>
              <a:t>no collision</a:t>
            </a:r>
            <a:r>
              <a:rPr lang="en-US" dirty="0"/>
              <a:t>, the successful station transmits.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a </a:t>
            </a:r>
            <a:r>
              <a:rPr lang="en-US" b="1" dirty="0"/>
              <a:t>collision occurs</a:t>
            </a:r>
            <a:r>
              <a:rPr lang="en-US" dirty="0"/>
              <a:t>, the protocol </a:t>
            </a:r>
            <a:r>
              <a:rPr lang="en-US" b="1" dirty="0"/>
              <a:t>splits the stations into groups</a:t>
            </a:r>
            <a:r>
              <a:rPr lang="en-US" dirty="0"/>
              <a:t> (left and right branches of a tree).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stations are divided into </a:t>
            </a:r>
            <a:r>
              <a:rPr lang="en-US" b="1" dirty="0"/>
              <a:t>two groups</a:t>
            </a:r>
            <a:r>
              <a:rPr lang="en-US" dirty="0"/>
              <a:t> (left and right subtree).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left group tries to transmit first.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there is a collision, the left group is </a:t>
            </a:r>
            <a:r>
              <a:rPr lang="en-US" b="1" dirty="0"/>
              <a:t>further divided</a:t>
            </a:r>
            <a:r>
              <a:rPr lang="en-US" dirty="0"/>
              <a:t> into subgroups, and the process repeats.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Once the left group is resolved, the protocol moves to the right group.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Adaptive Behavior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network load is </a:t>
            </a:r>
            <a:r>
              <a:rPr lang="en-US" b="1" dirty="0"/>
              <a:t>low</a:t>
            </a:r>
            <a:r>
              <a:rPr lang="en-US" dirty="0"/>
              <a:t>, all stations can contend together.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the load is </a:t>
            </a:r>
            <a:r>
              <a:rPr lang="en-US" b="1" dirty="0"/>
              <a:t>high</a:t>
            </a:r>
            <a:r>
              <a:rPr lang="en-US" dirty="0"/>
              <a:t>, the tree-based approach efficiently reduces contention, limiting collisions.</a:t>
            </a:r>
          </a:p>
          <a:p>
            <a:pPr marL="883305" lvl="1" indent="-414589">
              <a:spcBef>
                <a:spcPts val="608"/>
              </a:spcBef>
              <a:buFont typeface="Wingdings"/>
              <a:buChar char=""/>
              <a:tabLst>
                <a:tab pos="426105" algn="l"/>
              </a:tabLst>
            </a:pPr>
            <a:endParaRPr sz="2539" dirty="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>
          <a:xfrm>
            <a:off x="2019300" y="284809"/>
            <a:ext cx="8229600" cy="1143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36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Binary Exponential Backoff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2971800"/>
            <a:ext cx="7162800" cy="213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  <a:buNone/>
              <a:tabLst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ar-SA" sz="2000" dirty="0">
                <a:latin typeface="Verdana" panose="020B0604030504040204" pitchFamily="34" charset="0"/>
                <a:cs typeface="Arial" panose="020B0604020202020204" pitchFamily="34" charset="0"/>
              </a:rPr>
              <a:t>‏</a:t>
            </a:r>
            <a:endParaRPr lang="en-GB" sz="2000" dirty="0"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19435" y="1780167"/>
                <a:ext cx="8763000" cy="4244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 general, after  </a:t>
                </a:r>
                <a:r>
                  <a:rPr lang="en-US" sz="2400" i="1" dirty="0" err="1">
                    <a:ea typeface="Cambria Math" panose="02040503050406030204" pitchFamily="18" charset="0"/>
                    <a:cs typeface="Arial" panose="020B0604020202020204" pitchFamily="34" charset="0"/>
                  </a:rPr>
                  <a:t>i</a:t>
                </a: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collisions, a random number between 0 and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−1 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is chosen.</a:t>
                </a:r>
              </a:p>
              <a:p>
                <a:pPr algn="just"/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After a station detects collision, it aborts its transmission in the slot duration itself in which it started transmitting.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 Ethernet, the doubling of the contention window stops after 10 collisions and the contention window remains {0,1,...,1023}.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US" sz="24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After 16 collisions , the process is aborted and the source stops trying.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435" y="1780167"/>
                <a:ext cx="8763000" cy="4244175"/>
              </a:xfrm>
              <a:prstGeom prst="rect">
                <a:avLst/>
              </a:prstGeom>
              <a:blipFill>
                <a:blip r:embed="rId3"/>
                <a:stretch>
                  <a:fillRect l="-974" t="-1149" r="-1044" b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667001" y="2133601"/>
            <a:ext cx="6892925" cy="3908425"/>
            <a:chOff x="1184275" y="2362200"/>
            <a:chExt cx="6892925" cy="3908425"/>
          </a:xfrm>
        </p:grpSpPr>
        <p:sp>
          <p:nvSpPr>
            <p:cNvPr id="6147" name="AutoShape 2"/>
            <p:cNvSpPr>
              <a:spLocks noChangeArrowheads="1"/>
            </p:cNvSpPr>
            <p:nvPr/>
          </p:nvSpPr>
          <p:spPr bwMode="auto">
            <a:xfrm>
              <a:off x="1184275" y="2362200"/>
              <a:ext cx="6892925" cy="3908425"/>
            </a:xfrm>
            <a:prstGeom prst="roundRect">
              <a:avLst>
                <a:gd name="adj" fmla="val 32"/>
              </a:avLst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1"/>
            <p:cNvSpPr>
              <a:spLocks noChangeArrowheads="1"/>
            </p:cNvSpPr>
            <p:nvPr/>
          </p:nvSpPr>
          <p:spPr bwMode="auto">
            <a:xfrm>
              <a:off x="1544637" y="2884487"/>
              <a:ext cx="914400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Rectangle 12"/>
            <p:cNvSpPr>
              <a:spLocks noChangeArrowheads="1"/>
            </p:cNvSpPr>
            <p:nvPr/>
          </p:nvSpPr>
          <p:spPr bwMode="auto">
            <a:xfrm>
              <a:off x="1544637" y="4941887"/>
              <a:ext cx="914400" cy="914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156" name="Straight Connector 14"/>
            <p:cNvCxnSpPr>
              <a:cxnSpLocks noChangeShapeType="1"/>
            </p:cNvCxnSpPr>
            <p:nvPr/>
          </p:nvCxnSpPr>
          <p:spPr bwMode="auto">
            <a:xfrm>
              <a:off x="2687637" y="3570287"/>
              <a:ext cx="50292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7" name="Straight Connector 16"/>
            <p:cNvCxnSpPr>
              <a:cxnSpLocks noChangeShapeType="1"/>
            </p:cNvCxnSpPr>
            <p:nvPr/>
          </p:nvCxnSpPr>
          <p:spPr bwMode="auto">
            <a:xfrm>
              <a:off x="2611437" y="5551487"/>
              <a:ext cx="51816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8" name="TextBox 17"/>
            <p:cNvSpPr txBox="1">
              <a:spLocks noChangeArrowheads="1"/>
            </p:cNvSpPr>
            <p:nvPr/>
          </p:nvSpPr>
          <p:spPr bwMode="auto">
            <a:xfrm>
              <a:off x="1544637" y="3113087"/>
              <a:ext cx="9144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Source                           S1</a:t>
              </a:r>
            </a:p>
          </p:txBody>
        </p:sp>
        <p:sp>
          <p:nvSpPr>
            <p:cNvPr id="6159" name="TextBox 18"/>
            <p:cNvSpPr txBox="1">
              <a:spLocks noChangeArrowheads="1"/>
            </p:cNvSpPr>
            <p:nvPr/>
          </p:nvSpPr>
          <p:spPr bwMode="auto">
            <a:xfrm>
              <a:off x="1544637" y="5170487"/>
              <a:ext cx="9906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Source S2</a:t>
              </a:r>
            </a:p>
          </p:txBody>
        </p:sp>
        <p:cxnSp>
          <p:nvCxnSpPr>
            <p:cNvPr id="6162" name="Straight Arrow Connector 22"/>
            <p:cNvCxnSpPr>
              <a:cxnSpLocks noChangeShapeType="1"/>
            </p:cNvCxnSpPr>
            <p:nvPr/>
          </p:nvCxnSpPr>
          <p:spPr bwMode="auto">
            <a:xfrm>
              <a:off x="6726237" y="3798887"/>
              <a:ext cx="10668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3" name="TextBox 24"/>
            <p:cNvSpPr txBox="1">
              <a:spLocks noChangeArrowheads="1"/>
            </p:cNvSpPr>
            <p:nvPr/>
          </p:nvSpPr>
          <p:spPr bwMode="auto">
            <a:xfrm>
              <a:off x="6726237" y="3875087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Time</a:t>
              </a:r>
            </a:p>
          </p:txBody>
        </p:sp>
        <p:cxnSp>
          <p:nvCxnSpPr>
            <p:cNvPr id="6164" name="Straight Arrow Connector 25"/>
            <p:cNvCxnSpPr>
              <a:cxnSpLocks noChangeShapeType="1"/>
            </p:cNvCxnSpPr>
            <p:nvPr/>
          </p:nvCxnSpPr>
          <p:spPr bwMode="auto">
            <a:xfrm>
              <a:off x="6726237" y="5775325"/>
              <a:ext cx="106680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5" name="TextBox 26"/>
            <p:cNvSpPr txBox="1">
              <a:spLocks noChangeArrowheads="1"/>
            </p:cNvSpPr>
            <p:nvPr/>
          </p:nvSpPr>
          <p:spPr bwMode="auto">
            <a:xfrm>
              <a:off x="6726237" y="5851525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200"/>
                <a:t>Time</a:t>
              </a:r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two sources</a:t>
            </a:r>
          </a:p>
        </p:txBody>
      </p:sp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3429000" y="1560125"/>
            <a:ext cx="5029200" cy="36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Assuming two sources are involved in collision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9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two sources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2254898" y="2514600"/>
            <a:ext cx="76962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16898" y="28956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16898" y="49530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8" name="Straight Connector 15"/>
          <p:cNvCxnSpPr>
            <a:cxnSpLocks noChangeShapeType="1"/>
          </p:cNvCxnSpPr>
          <p:nvPr/>
        </p:nvCxnSpPr>
        <p:spPr bwMode="auto">
          <a:xfrm>
            <a:off x="4159898" y="35814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6"/>
          <p:cNvCxnSpPr>
            <a:cxnSpLocks noChangeShapeType="1"/>
          </p:cNvCxnSpPr>
          <p:nvPr/>
        </p:nvCxnSpPr>
        <p:spPr bwMode="auto">
          <a:xfrm>
            <a:off x="4083698" y="55626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7"/>
          <p:cNvSpPr txBox="1">
            <a:spLocks noChangeArrowheads="1"/>
          </p:cNvSpPr>
          <p:nvPr/>
        </p:nvSpPr>
        <p:spPr bwMode="auto">
          <a:xfrm>
            <a:off x="3016898" y="31242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21" name="TextBox 18"/>
          <p:cNvSpPr txBox="1">
            <a:spLocks noChangeArrowheads="1"/>
          </p:cNvSpPr>
          <p:nvPr/>
        </p:nvSpPr>
        <p:spPr bwMode="auto">
          <a:xfrm>
            <a:off x="3016898" y="51816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22" name="Straight Arrow Connector 19"/>
          <p:cNvCxnSpPr>
            <a:cxnSpLocks noChangeShapeType="1"/>
          </p:cNvCxnSpPr>
          <p:nvPr/>
        </p:nvCxnSpPr>
        <p:spPr bwMode="auto">
          <a:xfrm>
            <a:off x="8198498" y="38814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0"/>
          <p:cNvSpPr txBox="1">
            <a:spLocks noChangeArrowheads="1"/>
          </p:cNvSpPr>
          <p:nvPr/>
        </p:nvSpPr>
        <p:spPr bwMode="auto">
          <a:xfrm>
            <a:off x="8198498" y="39576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25" name="Straight Arrow Connector 21"/>
          <p:cNvCxnSpPr>
            <a:cxnSpLocks noChangeShapeType="1"/>
          </p:cNvCxnSpPr>
          <p:nvPr/>
        </p:nvCxnSpPr>
        <p:spPr bwMode="auto">
          <a:xfrm>
            <a:off x="8198498" y="58626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2"/>
          <p:cNvSpPr txBox="1">
            <a:spLocks noChangeArrowheads="1"/>
          </p:cNvSpPr>
          <p:nvPr/>
        </p:nvSpPr>
        <p:spPr bwMode="auto">
          <a:xfrm>
            <a:off x="8198498" y="59388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sp>
        <p:nvSpPr>
          <p:cNvPr id="27" name="TextBox 47"/>
          <p:cNvSpPr txBox="1">
            <a:spLocks noChangeArrowheads="1"/>
          </p:cNvSpPr>
          <p:nvPr/>
        </p:nvSpPr>
        <p:spPr bwMode="auto">
          <a:xfrm>
            <a:off x="2788298" y="3963987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 W: {0, 1}</a:t>
            </a:r>
          </a:p>
        </p:txBody>
      </p:sp>
      <p:sp>
        <p:nvSpPr>
          <p:cNvPr id="28" name="TextBox 48"/>
          <p:cNvSpPr txBox="1">
            <a:spLocks noChangeArrowheads="1"/>
          </p:cNvSpPr>
          <p:nvPr/>
        </p:nvSpPr>
        <p:spPr bwMode="auto">
          <a:xfrm>
            <a:off x="2788298" y="5943599"/>
            <a:ext cx="1295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 1}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9996" y="1490821"/>
            <a:ext cx="7606004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Assume first collision took place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9996" y="1898715"/>
            <a:ext cx="7377404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/>
              <a:t>The initial contention window for two sources is {0, 1}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770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217979F-F136-4E56-AE79-F72E24CAE6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40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AutoShape 8"/>
          <p:cNvSpPr>
            <a:spLocks noChangeArrowheads="1"/>
          </p:cNvSpPr>
          <p:nvPr/>
        </p:nvSpPr>
        <p:spPr bwMode="auto">
          <a:xfrm>
            <a:off x="2286000" y="266700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Rectangle 11"/>
          <p:cNvSpPr>
            <a:spLocks noChangeArrowheads="1"/>
          </p:cNvSpPr>
          <p:nvPr/>
        </p:nvSpPr>
        <p:spPr bwMode="auto">
          <a:xfrm>
            <a:off x="2971800" y="29718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5" name="Rectangle 12"/>
          <p:cNvSpPr>
            <a:spLocks noChangeArrowheads="1"/>
          </p:cNvSpPr>
          <p:nvPr/>
        </p:nvSpPr>
        <p:spPr bwMode="auto">
          <a:xfrm>
            <a:off x="2971800" y="50292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8216" name="Straight Connector 13"/>
          <p:cNvCxnSpPr>
            <a:cxnSpLocks noChangeShapeType="1"/>
          </p:cNvCxnSpPr>
          <p:nvPr/>
        </p:nvCxnSpPr>
        <p:spPr bwMode="auto">
          <a:xfrm>
            <a:off x="4114800" y="36576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Straight Connector 14"/>
          <p:cNvCxnSpPr>
            <a:cxnSpLocks noChangeShapeType="1"/>
          </p:cNvCxnSpPr>
          <p:nvPr/>
        </p:nvCxnSpPr>
        <p:spPr bwMode="auto">
          <a:xfrm>
            <a:off x="4038600" y="56388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8" name="TextBox 15"/>
          <p:cNvSpPr txBox="1">
            <a:spLocks noChangeArrowheads="1"/>
          </p:cNvSpPr>
          <p:nvPr/>
        </p:nvSpPr>
        <p:spPr bwMode="auto">
          <a:xfrm>
            <a:off x="2971800" y="32004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8219" name="TextBox 16"/>
          <p:cNvSpPr txBox="1">
            <a:spLocks noChangeArrowheads="1"/>
          </p:cNvSpPr>
          <p:nvPr/>
        </p:nvSpPr>
        <p:spPr bwMode="auto">
          <a:xfrm>
            <a:off x="2971800" y="52578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8220" name="Straight Arrow Connector 17"/>
          <p:cNvCxnSpPr>
            <a:cxnSpLocks noChangeShapeType="1"/>
          </p:cNvCxnSpPr>
          <p:nvPr/>
        </p:nvCxnSpPr>
        <p:spPr bwMode="auto">
          <a:xfrm>
            <a:off x="8153400" y="39576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TextBox 18"/>
          <p:cNvSpPr txBox="1">
            <a:spLocks noChangeArrowheads="1"/>
          </p:cNvSpPr>
          <p:nvPr/>
        </p:nvSpPr>
        <p:spPr bwMode="auto">
          <a:xfrm>
            <a:off x="8153400" y="40338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8222" name="Straight Arrow Connector 19"/>
          <p:cNvCxnSpPr>
            <a:cxnSpLocks noChangeShapeType="1"/>
          </p:cNvCxnSpPr>
          <p:nvPr/>
        </p:nvCxnSpPr>
        <p:spPr bwMode="auto">
          <a:xfrm>
            <a:off x="8153400" y="59388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3" name="TextBox 20"/>
          <p:cNvSpPr txBox="1">
            <a:spLocks noChangeArrowheads="1"/>
          </p:cNvSpPr>
          <p:nvPr/>
        </p:nvSpPr>
        <p:spPr bwMode="auto">
          <a:xfrm>
            <a:off x="8153400" y="60150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189414" y="3581400"/>
            <a:ext cx="4803775" cy="153988"/>
            <a:chOff x="2665413" y="3581400"/>
            <a:chExt cx="4803775" cy="153988"/>
          </a:xfrm>
        </p:grpSpPr>
        <p:cxnSp>
          <p:nvCxnSpPr>
            <p:cNvPr id="8224" name="Straight Connector 21"/>
            <p:cNvCxnSpPr>
              <a:cxnSpLocks noChangeShapeType="1"/>
            </p:cNvCxnSpPr>
            <p:nvPr/>
          </p:nvCxnSpPr>
          <p:spPr bwMode="auto">
            <a:xfrm rot="5400000">
              <a:off x="2590801" y="3657600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5" name="Straight Connector 22"/>
            <p:cNvCxnSpPr>
              <a:cxnSpLocks noChangeShapeType="1"/>
            </p:cNvCxnSpPr>
            <p:nvPr/>
          </p:nvCxnSpPr>
          <p:spPr bwMode="auto">
            <a:xfrm rot="5400000">
              <a:off x="3124994" y="36568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Straight Connector 23"/>
            <p:cNvCxnSpPr>
              <a:cxnSpLocks noChangeShapeType="1"/>
            </p:cNvCxnSpPr>
            <p:nvPr/>
          </p:nvCxnSpPr>
          <p:spPr bwMode="auto">
            <a:xfrm rot="5400000">
              <a:off x="3656807" y="36568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Straight Connector 24"/>
            <p:cNvCxnSpPr>
              <a:cxnSpLocks noChangeShapeType="1"/>
            </p:cNvCxnSpPr>
            <p:nvPr/>
          </p:nvCxnSpPr>
          <p:spPr bwMode="auto">
            <a:xfrm rot="5400000">
              <a:off x="4191794" y="36568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Straight Connector 25"/>
            <p:cNvCxnSpPr>
              <a:cxnSpLocks noChangeShapeType="1"/>
            </p:cNvCxnSpPr>
            <p:nvPr/>
          </p:nvCxnSpPr>
          <p:spPr bwMode="auto">
            <a:xfrm rot="5400000">
              <a:off x="4723607" y="36568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Straight Connector 26"/>
            <p:cNvCxnSpPr>
              <a:cxnSpLocks noChangeShapeType="1"/>
            </p:cNvCxnSpPr>
            <p:nvPr/>
          </p:nvCxnSpPr>
          <p:spPr bwMode="auto">
            <a:xfrm rot="5400000">
              <a:off x="5257007" y="36568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Straight Connector 27"/>
            <p:cNvCxnSpPr>
              <a:cxnSpLocks noChangeShapeType="1"/>
            </p:cNvCxnSpPr>
            <p:nvPr/>
          </p:nvCxnSpPr>
          <p:spPr bwMode="auto">
            <a:xfrm rot="5400000">
              <a:off x="5790407" y="36568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8" name="Straight Connector 35"/>
            <p:cNvCxnSpPr>
              <a:cxnSpLocks noChangeShapeType="1"/>
            </p:cNvCxnSpPr>
            <p:nvPr/>
          </p:nvCxnSpPr>
          <p:spPr bwMode="auto">
            <a:xfrm rot="5400000">
              <a:off x="6325394" y="3658394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9" name="Straight Connector 36"/>
            <p:cNvCxnSpPr>
              <a:cxnSpLocks noChangeShapeType="1"/>
            </p:cNvCxnSpPr>
            <p:nvPr/>
          </p:nvCxnSpPr>
          <p:spPr bwMode="auto">
            <a:xfrm rot="5400000">
              <a:off x="6860382" y="3656806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0" name="Straight Connector 37"/>
            <p:cNvCxnSpPr>
              <a:cxnSpLocks noChangeShapeType="1"/>
            </p:cNvCxnSpPr>
            <p:nvPr/>
          </p:nvCxnSpPr>
          <p:spPr bwMode="auto">
            <a:xfrm rot="5400000">
              <a:off x="7391401" y="3656012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4191000" y="5561014"/>
            <a:ext cx="4800600" cy="153987"/>
            <a:chOff x="2667000" y="5561013"/>
            <a:chExt cx="4800600" cy="153987"/>
          </a:xfrm>
        </p:grpSpPr>
        <p:cxnSp>
          <p:nvCxnSpPr>
            <p:cNvPr id="8231" name="Straight Connector 28"/>
            <p:cNvCxnSpPr>
              <a:cxnSpLocks noChangeShapeType="1"/>
            </p:cNvCxnSpPr>
            <p:nvPr/>
          </p:nvCxnSpPr>
          <p:spPr bwMode="auto">
            <a:xfrm rot="5400000">
              <a:off x="2591594" y="5638006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2" name="Straight Connector 29"/>
            <p:cNvCxnSpPr>
              <a:cxnSpLocks noChangeShapeType="1"/>
            </p:cNvCxnSpPr>
            <p:nvPr/>
          </p:nvCxnSpPr>
          <p:spPr bwMode="auto">
            <a:xfrm rot="5400000">
              <a:off x="3126582" y="5636419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3" name="Straight Connector 30"/>
            <p:cNvCxnSpPr>
              <a:cxnSpLocks noChangeShapeType="1"/>
            </p:cNvCxnSpPr>
            <p:nvPr/>
          </p:nvCxnSpPr>
          <p:spPr bwMode="auto">
            <a:xfrm rot="5400000">
              <a:off x="3657601" y="5635625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4" name="Straight Connector 31"/>
            <p:cNvCxnSpPr>
              <a:cxnSpLocks noChangeShapeType="1"/>
            </p:cNvCxnSpPr>
            <p:nvPr/>
          </p:nvCxnSpPr>
          <p:spPr bwMode="auto">
            <a:xfrm rot="5400000">
              <a:off x="4193382" y="5636419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5" name="Straight Connector 32"/>
            <p:cNvCxnSpPr>
              <a:cxnSpLocks noChangeShapeType="1"/>
            </p:cNvCxnSpPr>
            <p:nvPr/>
          </p:nvCxnSpPr>
          <p:spPr bwMode="auto">
            <a:xfrm rot="5400000">
              <a:off x="4724401" y="5635625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6" name="Straight Connector 33"/>
            <p:cNvCxnSpPr>
              <a:cxnSpLocks noChangeShapeType="1"/>
            </p:cNvCxnSpPr>
            <p:nvPr/>
          </p:nvCxnSpPr>
          <p:spPr bwMode="auto">
            <a:xfrm rot="5400000">
              <a:off x="5257801" y="5635625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7" name="Straight Connector 34"/>
            <p:cNvCxnSpPr>
              <a:cxnSpLocks noChangeShapeType="1"/>
            </p:cNvCxnSpPr>
            <p:nvPr/>
          </p:nvCxnSpPr>
          <p:spPr bwMode="auto">
            <a:xfrm rot="5400000">
              <a:off x="5791201" y="5635625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1" name="Straight Connector 38"/>
            <p:cNvCxnSpPr>
              <a:cxnSpLocks noChangeShapeType="1"/>
            </p:cNvCxnSpPr>
            <p:nvPr/>
          </p:nvCxnSpPr>
          <p:spPr bwMode="auto">
            <a:xfrm rot="5400000">
              <a:off x="6324601" y="5637212"/>
              <a:ext cx="152400" cy="31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2" name="Straight Connector 39"/>
            <p:cNvCxnSpPr>
              <a:cxnSpLocks noChangeShapeType="1"/>
            </p:cNvCxnSpPr>
            <p:nvPr/>
          </p:nvCxnSpPr>
          <p:spPr bwMode="auto">
            <a:xfrm rot="5400000">
              <a:off x="6858794" y="5636419"/>
              <a:ext cx="152400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43" name="Straight Connector 40"/>
            <p:cNvCxnSpPr>
              <a:cxnSpLocks noChangeShapeType="1"/>
            </p:cNvCxnSpPr>
            <p:nvPr/>
          </p:nvCxnSpPr>
          <p:spPr bwMode="auto">
            <a:xfrm rot="5400000">
              <a:off x="7390607" y="5636419"/>
              <a:ext cx="152400" cy="1587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44" name="TextBox 41"/>
          <p:cNvSpPr txBox="1">
            <a:spLocks noChangeArrowheads="1"/>
          </p:cNvSpPr>
          <p:nvPr/>
        </p:nvSpPr>
        <p:spPr bwMode="auto">
          <a:xfrm>
            <a:off x="4114800" y="3733801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sp>
        <p:nvSpPr>
          <p:cNvPr id="8245" name="TextBox 42"/>
          <p:cNvSpPr txBox="1">
            <a:spLocks noChangeArrowheads="1"/>
          </p:cNvSpPr>
          <p:nvPr/>
        </p:nvSpPr>
        <p:spPr bwMode="auto">
          <a:xfrm>
            <a:off x="4114800" y="5710239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sp>
        <p:nvSpPr>
          <p:cNvPr id="8246" name="TextBox 43"/>
          <p:cNvSpPr txBox="1">
            <a:spLocks noChangeArrowheads="1"/>
          </p:cNvSpPr>
          <p:nvPr/>
        </p:nvSpPr>
        <p:spPr bwMode="auto">
          <a:xfrm>
            <a:off x="2819400" y="4038600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 :{0,1}</a:t>
            </a:r>
          </a:p>
        </p:txBody>
      </p:sp>
      <p:sp>
        <p:nvSpPr>
          <p:cNvPr id="8247" name="TextBox 44"/>
          <p:cNvSpPr txBox="1">
            <a:spLocks noChangeArrowheads="1"/>
          </p:cNvSpPr>
          <p:nvPr/>
        </p:nvSpPr>
        <p:spPr bwMode="auto">
          <a:xfrm>
            <a:off x="2743200" y="609600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{0,1}</a:t>
            </a:r>
          </a:p>
        </p:txBody>
      </p:sp>
      <p:sp>
        <p:nvSpPr>
          <p:cNvPr id="3" name="Rectangle 2"/>
          <p:cNvSpPr/>
          <p:nvPr/>
        </p:nvSpPr>
        <p:spPr>
          <a:xfrm>
            <a:off x="2044700" y="1389271"/>
            <a:ext cx="7708900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DejaVu Sans" charset="0"/>
                <a:cs typeface="DejaVu Sans" charset="0"/>
              </a:rPr>
              <a:t>After a collision, time is divided into discrete slots.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1784144"/>
            <a:ext cx="7696200" cy="730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DejaVu Sans" charset="0"/>
                <a:cs typeface="DejaVu Sans" charset="0"/>
              </a:rPr>
              <a:t>Frame length is much larger than the slot size. </a:t>
            </a:r>
          </a:p>
          <a:p>
            <a:pPr marL="342900" indent="-34290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Verdana" pitchFamily="34" charset="0"/>
                <a:ea typeface="DejaVu Sans" charset="0"/>
                <a:cs typeface="DejaVu Sans" charset="0"/>
              </a:rPr>
              <a:t>A single slot is sufficient to detect a collision.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two sources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4" grpId="0"/>
      <p:bldP spid="8245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AutoShape 8"/>
          <p:cNvSpPr>
            <a:spLocks noChangeArrowheads="1"/>
          </p:cNvSpPr>
          <p:nvPr/>
        </p:nvSpPr>
        <p:spPr bwMode="auto">
          <a:xfrm>
            <a:off x="2362200" y="3124200"/>
            <a:ext cx="7620000" cy="3346331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11"/>
          <p:cNvSpPr>
            <a:spLocks noChangeArrowheads="1"/>
          </p:cNvSpPr>
          <p:nvPr/>
        </p:nvSpPr>
        <p:spPr bwMode="auto">
          <a:xfrm>
            <a:off x="2971800" y="3214925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9" name="Rectangle 12"/>
          <p:cNvSpPr>
            <a:spLocks noChangeArrowheads="1"/>
          </p:cNvSpPr>
          <p:nvPr/>
        </p:nvSpPr>
        <p:spPr bwMode="auto">
          <a:xfrm>
            <a:off x="2971800" y="50292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9240" name="Straight Connector 13"/>
          <p:cNvCxnSpPr>
            <a:cxnSpLocks noChangeShapeType="1"/>
          </p:cNvCxnSpPr>
          <p:nvPr/>
        </p:nvCxnSpPr>
        <p:spPr bwMode="auto">
          <a:xfrm>
            <a:off x="4114800" y="3900725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Straight Connector 14"/>
          <p:cNvCxnSpPr>
            <a:cxnSpLocks noChangeShapeType="1"/>
          </p:cNvCxnSpPr>
          <p:nvPr/>
        </p:nvCxnSpPr>
        <p:spPr bwMode="auto">
          <a:xfrm>
            <a:off x="4038600" y="56388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Box 15"/>
          <p:cNvSpPr txBox="1">
            <a:spLocks noChangeArrowheads="1"/>
          </p:cNvSpPr>
          <p:nvPr/>
        </p:nvSpPr>
        <p:spPr bwMode="auto">
          <a:xfrm>
            <a:off x="2971800" y="3443526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9243" name="TextBox 16"/>
          <p:cNvSpPr txBox="1">
            <a:spLocks noChangeArrowheads="1"/>
          </p:cNvSpPr>
          <p:nvPr/>
        </p:nvSpPr>
        <p:spPr bwMode="auto">
          <a:xfrm>
            <a:off x="2971800" y="52578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9244" name="Straight Arrow Connector 17"/>
          <p:cNvCxnSpPr>
            <a:cxnSpLocks noChangeShapeType="1"/>
          </p:cNvCxnSpPr>
          <p:nvPr/>
        </p:nvCxnSpPr>
        <p:spPr bwMode="auto">
          <a:xfrm>
            <a:off x="8153400" y="4200764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TextBox 18"/>
          <p:cNvSpPr txBox="1">
            <a:spLocks noChangeArrowheads="1"/>
          </p:cNvSpPr>
          <p:nvPr/>
        </p:nvSpPr>
        <p:spPr bwMode="auto">
          <a:xfrm>
            <a:off x="8153400" y="4276964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9246" name="Straight Arrow Connector 19"/>
          <p:cNvCxnSpPr>
            <a:cxnSpLocks noChangeShapeType="1"/>
          </p:cNvCxnSpPr>
          <p:nvPr/>
        </p:nvCxnSpPr>
        <p:spPr bwMode="auto">
          <a:xfrm>
            <a:off x="8153400" y="59388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TextBox 20"/>
          <p:cNvSpPr txBox="1">
            <a:spLocks noChangeArrowheads="1"/>
          </p:cNvSpPr>
          <p:nvPr/>
        </p:nvSpPr>
        <p:spPr bwMode="auto">
          <a:xfrm>
            <a:off x="8153400" y="60150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9248" name="Straight Connector 21"/>
          <p:cNvCxnSpPr>
            <a:cxnSpLocks noChangeShapeType="1"/>
          </p:cNvCxnSpPr>
          <p:nvPr/>
        </p:nvCxnSpPr>
        <p:spPr bwMode="auto">
          <a:xfrm rot="5400000">
            <a:off x="4114801" y="39007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9" name="Straight Connector 22"/>
          <p:cNvCxnSpPr>
            <a:cxnSpLocks noChangeShapeType="1"/>
          </p:cNvCxnSpPr>
          <p:nvPr/>
        </p:nvCxnSpPr>
        <p:spPr bwMode="auto">
          <a:xfrm rot="5400000">
            <a:off x="4648994" y="3899931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0" name="Straight Connector 23"/>
          <p:cNvCxnSpPr>
            <a:cxnSpLocks noChangeShapeType="1"/>
          </p:cNvCxnSpPr>
          <p:nvPr/>
        </p:nvCxnSpPr>
        <p:spPr bwMode="auto">
          <a:xfrm rot="5400000">
            <a:off x="5180807" y="3899932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1" name="Straight Connector 24"/>
          <p:cNvCxnSpPr>
            <a:cxnSpLocks noChangeShapeType="1"/>
          </p:cNvCxnSpPr>
          <p:nvPr/>
        </p:nvCxnSpPr>
        <p:spPr bwMode="auto">
          <a:xfrm rot="5400000">
            <a:off x="5715794" y="3899931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Straight Connector 25"/>
          <p:cNvCxnSpPr>
            <a:cxnSpLocks noChangeShapeType="1"/>
          </p:cNvCxnSpPr>
          <p:nvPr/>
        </p:nvCxnSpPr>
        <p:spPr bwMode="auto">
          <a:xfrm rot="5400000">
            <a:off x="6247607" y="3899932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Straight Connector 26"/>
          <p:cNvCxnSpPr>
            <a:cxnSpLocks noChangeShapeType="1"/>
          </p:cNvCxnSpPr>
          <p:nvPr/>
        </p:nvCxnSpPr>
        <p:spPr bwMode="auto">
          <a:xfrm rot="5400000">
            <a:off x="6781007" y="3899932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Straight Connector 27"/>
          <p:cNvCxnSpPr>
            <a:cxnSpLocks noChangeShapeType="1"/>
          </p:cNvCxnSpPr>
          <p:nvPr/>
        </p:nvCxnSpPr>
        <p:spPr bwMode="auto">
          <a:xfrm rot="5400000">
            <a:off x="7314407" y="3899932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Straight Connector 28"/>
          <p:cNvCxnSpPr>
            <a:cxnSpLocks noChangeShapeType="1"/>
          </p:cNvCxnSpPr>
          <p:nvPr/>
        </p:nvCxnSpPr>
        <p:spPr bwMode="auto">
          <a:xfrm rot="5400000">
            <a:off x="4115594" y="56380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Straight Connector 29"/>
          <p:cNvCxnSpPr>
            <a:cxnSpLocks noChangeShapeType="1"/>
          </p:cNvCxnSpPr>
          <p:nvPr/>
        </p:nvCxnSpPr>
        <p:spPr bwMode="auto">
          <a:xfrm rot="5400000">
            <a:off x="4650582" y="56364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Straight Connector 30"/>
          <p:cNvCxnSpPr>
            <a:cxnSpLocks noChangeShapeType="1"/>
          </p:cNvCxnSpPr>
          <p:nvPr/>
        </p:nvCxnSpPr>
        <p:spPr bwMode="auto">
          <a:xfrm rot="5400000">
            <a:off x="5181601" y="56356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Straight Connector 31"/>
          <p:cNvCxnSpPr>
            <a:cxnSpLocks noChangeShapeType="1"/>
          </p:cNvCxnSpPr>
          <p:nvPr/>
        </p:nvCxnSpPr>
        <p:spPr bwMode="auto">
          <a:xfrm rot="5400000">
            <a:off x="5717382" y="56364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Straight Connector 32"/>
          <p:cNvCxnSpPr>
            <a:cxnSpLocks noChangeShapeType="1"/>
          </p:cNvCxnSpPr>
          <p:nvPr/>
        </p:nvCxnSpPr>
        <p:spPr bwMode="auto">
          <a:xfrm rot="5400000">
            <a:off x="6248401" y="56356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Straight Connector 33"/>
          <p:cNvCxnSpPr>
            <a:cxnSpLocks noChangeShapeType="1"/>
          </p:cNvCxnSpPr>
          <p:nvPr/>
        </p:nvCxnSpPr>
        <p:spPr bwMode="auto">
          <a:xfrm rot="5400000">
            <a:off x="6781801" y="56356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Straight Connector 34"/>
          <p:cNvCxnSpPr>
            <a:cxnSpLocks noChangeShapeType="1"/>
          </p:cNvCxnSpPr>
          <p:nvPr/>
        </p:nvCxnSpPr>
        <p:spPr bwMode="auto">
          <a:xfrm rot="5400000">
            <a:off x="7315201" y="56356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Straight Connector 35"/>
          <p:cNvCxnSpPr>
            <a:cxnSpLocks noChangeShapeType="1"/>
          </p:cNvCxnSpPr>
          <p:nvPr/>
        </p:nvCxnSpPr>
        <p:spPr bwMode="auto">
          <a:xfrm rot="5400000">
            <a:off x="7849394" y="3901519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Straight Connector 36"/>
          <p:cNvCxnSpPr>
            <a:cxnSpLocks noChangeShapeType="1"/>
          </p:cNvCxnSpPr>
          <p:nvPr/>
        </p:nvCxnSpPr>
        <p:spPr bwMode="auto">
          <a:xfrm rot="5400000">
            <a:off x="8384382" y="3899932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Straight Connector 37"/>
          <p:cNvCxnSpPr>
            <a:cxnSpLocks noChangeShapeType="1"/>
          </p:cNvCxnSpPr>
          <p:nvPr/>
        </p:nvCxnSpPr>
        <p:spPr bwMode="auto">
          <a:xfrm rot="5400000">
            <a:off x="8915401" y="3899138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5" name="Straight Connector 38"/>
          <p:cNvCxnSpPr>
            <a:cxnSpLocks noChangeShapeType="1"/>
          </p:cNvCxnSpPr>
          <p:nvPr/>
        </p:nvCxnSpPr>
        <p:spPr bwMode="auto">
          <a:xfrm rot="5400000">
            <a:off x="7848601" y="56372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6" name="Straight Connector 39"/>
          <p:cNvCxnSpPr>
            <a:cxnSpLocks noChangeShapeType="1"/>
          </p:cNvCxnSpPr>
          <p:nvPr/>
        </p:nvCxnSpPr>
        <p:spPr bwMode="auto">
          <a:xfrm rot="5400000">
            <a:off x="8382794" y="5636419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7" name="Straight Connector 40"/>
          <p:cNvCxnSpPr>
            <a:cxnSpLocks noChangeShapeType="1"/>
          </p:cNvCxnSpPr>
          <p:nvPr/>
        </p:nvCxnSpPr>
        <p:spPr bwMode="auto">
          <a:xfrm rot="5400000">
            <a:off x="8914607" y="56364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68" name="TextBox 41"/>
          <p:cNvSpPr txBox="1">
            <a:spLocks noChangeArrowheads="1"/>
          </p:cNvSpPr>
          <p:nvPr/>
        </p:nvSpPr>
        <p:spPr bwMode="auto">
          <a:xfrm>
            <a:off x="4114800" y="3976926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 dirty="0"/>
              <a:t>     0           1           2           3         4           5          6             7         8</a:t>
            </a:r>
          </a:p>
        </p:txBody>
      </p:sp>
      <p:sp>
        <p:nvSpPr>
          <p:cNvPr id="9269" name="TextBox 42"/>
          <p:cNvSpPr txBox="1">
            <a:spLocks noChangeArrowheads="1"/>
          </p:cNvSpPr>
          <p:nvPr/>
        </p:nvSpPr>
        <p:spPr bwMode="auto">
          <a:xfrm>
            <a:off x="4114800" y="5710239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     0           1           2           3         4           5          6             7         8</a:t>
            </a:r>
          </a:p>
        </p:txBody>
      </p:sp>
      <p:cxnSp>
        <p:nvCxnSpPr>
          <p:cNvPr id="9270" name="Straight Connector 46"/>
          <p:cNvCxnSpPr>
            <a:cxnSpLocks noChangeShapeType="1"/>
          </p:cNvCxnSpPr>
          <p:nvPr/>
        </p:nvCxnSpPr>
        <p:spPr bwMode="auto">
          <a:xfrm rot="5400000">
            <a:off x="4076701" y="3786426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Straight Connector 48"/>
          <p:cNvCxnSpPr>
            <a:cxnSpLocks noChangeShapeType="1"/>
          </p:cNvCxnSpPr>
          <p:nvPr/>
        </p:nvCxnSpPr>
        <p:spPr bwMode="auto">
          <a:xfrm>
            <a:off x="4191000" y="3672125"/>
            <a:ext cx="213360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2" name="Straight Connector 50"/>
          <p:cNvCxnSpPr>
            <a:cxnSpLocks noChangeShapeType="1"/>
          </p:cNvCxnSpPr>
          <p:nvPr/>
        </p:nvCxnSpPr>
        <p:spPr bwMode="auto">
          <a:xfrm rot="5400000">
            <a:off x="6210301" y="3786426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3" name="Straight Connector 52"/>
          <p:cNvCxnSpPr>
            <a:cxnSpLocks noChangeShapeType="1"/>
          </p:cNvCxnSpPr>
          <p:nvPr/>
        </p:nvCxnSpPr>
        <p:spPr bwMode="auto">
          <a:xfrm>
            <a:off x="4191000" y="3900725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Straight Connector 54"/>
          <p:cNvCxnSpPr>
            <a:cxnSpLocks noChangeShapeType="1"/>
          </p:cNvCxnSpPr>
          <p:nvPr/>
        </p:nvCxnSpPr>
        <p:spPr bwMode="auto">
          <a:xfrm>
            <a:off x="4724400" y="56388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5" name="Straight Connector 56"/>
          <p:cNvCxnSpPr>
            <a:cxnSpLocks noChangeShapeType="1"/>
          </p:cNvCxnSpPr>
          <p:nvPr/>
        </p:nvCxnSpPr>
        <p:spPr bwMode="auto">
          <a:xfrm rot="5400000">
            <a:off x="6211888" y="5524500"/>
            <a:ext cx="227012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6" name="Straight Connector 59"/>
          <p:cNvCxnSpPr>
            <a:cxnSpLocks noChangeShapeType="1"/>
          </p:cNvCxnSpPr>
          <p:nvPr/>
        </p:nvCxnSpPr>
        <p:spPr bwMode="auto">
          <a:xfrm>
            <a:off x="6324600" y="5410200"/>
            <a:ext cx="213360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7" name="Straight Connector 61"/>
          <p:cNvCxnSpPr>
            <a:cxnSpLocks noChangeShapeType="1"/>
          </p:cNvCxnSpPr>
          <p:nvPr/>
        </p:nvCxnSpPr>
        <p:spPr bwMode="auto">
          <a:xfrm rot="5400000">
            <a:off x="8343901" y="5524501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8" name="TextBox 43"/>
          <p:cNvSpPr txBox="1">
            <a:spLocks noChangeArrowheads="1"/>
          </p:cNvSpPr>
          <p:nvPr/>
        </p:nvSpPr>
        <p:spPr bwMode="auto">
          <a:xfrm>
            <a:off x="2782503" y="4268787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 :{0,1}</a:t>
            </a:r>
          </a:p>
        </p:txBody>
      </p:sp>
      <p:sp>
        <p:nvSpPr>
          <p:cNvPr id="9279" name="TextBox 43"/>
          <p:cNvSpPr txBox="1">
            <a:spLocks noChangeArrowheads="1"/>
          </p:cNvSpPr>
          <p:nvPr/>
        </p:nvSpPr>
        <p:spPr bwMode="auto">
          <a:xfrm>
            <a:off x="2767263" y="6086283"/>
            <a:ext cx="1219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 :{0,1}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423817"/>
            <a:ext cx="8077200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Ideal case that S1 and S2 picks different slots randomly for the transmission of the frame.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017116"/>
            <a:ext cx="8382000" cy="81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Verdana" pitchFamily="34" charset="0"/>
              </a:rPr>
              <a:t>Suppose S1 picks 0 and S2 picks 1, S1 starts sending the frame in slot 0 S2 should start sending the frame in slot 1 but it hears the channel is busy and waits till the channel is free. </a:t>
            </a:r>
            <a:endParaRPr lang="en-US" dirty="0">
              <a:latin typeface="Verdana" pitchFamily="34" charset="0"/>
              <a:ea typeface="DejaVu Sans" charset="0"/>
              <a:cs typeface="DejaVu Sans" charset="0"/>
            </a:endParaRPr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two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AutoShape 8"/>
          <p:cNvSpPr>
            <a:spLocks noChangeArrowheads="1"/>
          </p:cNvSpPr>
          <p:nvPr/>
        </p:nvSpPr>
        <p:spPr bwMode="auto">
          <a:xfrm>
            <a:off x="2286000" y="2743200"/>
            <a:ext cx="7620000" cy="3962400"/>
          </a:xfrm>
          <a:prstGeom prst="roundRect">
            <a:avLst>
              <a:gd name="adj" fmla="val 46"/>
            </a:avLst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Rectangle 11"/>
          <p:cNvSpPr>
            <a:spLocks noChangeArrowheads="1"/>
          </p:cNvSpPr>
          <p:nvPr/>
        </p:nvSpPr>
        <p:spPr bwMode="auto">
          <a:xfrm>
            <a:off x="3429000" y="30480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3" name="Rectangle 12"/>
          <p:cNvSpPr>
            <a:spLocks noChangeArrowheads="1"/>
          </p:cNvSpPr>
          <p:nvPr/>
        </p:nvSpPr>
        <p:spPr bwMode="auto">
          <a:xfrm>
            <a:off x="3429000" y="5105400"/>
            <a:ext cx="914400" cy="914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264" name="Straight Connector 13"/>
          <p:cNvCxnSpPr>
            <a:cxnSpLocks noChangeShapeType="1"/>
          </p:cNvCxnSpPr>
          <p:nvPr/>
        </p:nvCxnSpPr>
        <p:spPr bwMode="auto">
          <a:xfrm>
            <a:off x="4572000" y="3733800"/>
            <a:ext cx="50292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Connector 14"/>
          <p:cNvCxnSpPr>
            <a:cxnSpLocks noChangeShapeType="1"/>
          </p:cNvCxnSpPr>
          <p:nvPr/>
        </p:nvCxnSpPr>
        <p:spPr bwMode="auto">
          <a:xfrm>
            <a:off x="4495800" y="5715000"/>
            <a:ext cx="5181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6" name="TextBox 15"/>
          <p:cNvSpPr txBox="1">
            <a:spLocks noChangeArrowheads="1"/>
          </p:cNvSpPr>
          <p:nvPr/>
        </p:nvSpPr>
        <p:spPr bwMode="auto">
          <a:xfrm>
            <a:off x="3429000" y="3276601"/>
            <a:ext cx="914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                          S1</a:t>
            </a:r>
          </a:p>
        </p:txBody>
      </p:sp>
      <p:sp>
        <p:nvSpPr>
          <p:cNvPr id="10267" name="TextBox 16"/>
          <p:cNvSpPr txBox="1">
            <a:spLocks noChangeArrowheads="1"/>
          </p:cNvSpPr>
          <p:nvPr/>
        </p:nvSpPr>
        <p:spPr bwMode="auto">
          <a:xfrm>
            <a:off x="3429000" y="53340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Source S2</a:t>
            </a:r>
          </a:p>
        </p:txBody>
      </p:sp>
      <p:cxnSp>
        <p:nvCxnSpPr>
          <p:cNvPr id="10268" name="Straight Arrow Connector 17"/>
          <p:cNvCxnSpPr>
            <a:cxnSpLocks noChangeShapeType="1"/>
          </p:cNvCxnSpPr>
          <p:nvPr/>
        </p:nvCxnSpPr>
        <p:spPr bwMode="auto">
          <a:xfrm>
            <a:off x="8610600" y="40338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TextBox 18"/>
          <p:cNvSpPr txBox="1">
            <a:spLocks noChangeArrowheads="1"/>
          </p:cNvSpPr>
          <p:nvPr/>
        </p:nvSpPr>
        <p:spPr bwMode="auto">
          <a:xfrm>
            <a:off x="8610600" y="41100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0270" name="Straight Arrow Connector 19"/>
          <p:cNvCxnSpPr>
            <a:cxnSpLocks noChangeShapeType="1"/>
          </p:cNvCxnSpPr>
          <p:nvPr/>
        </p:nvCxnSpPr>
        <p:spPr bwMode="auto">
          <a:xfrm>
            <a:off x="8610600" y="6015039"/>
            <a:ext cx="1066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TextBox 20"/>
          <p:cNvSpPr txBox="1">
            <a:spLocks noChangeArrowheads="1"/>
          </p:cNvSpPr>
          <p:nvPr/>
        </p:nvSpPr>
        <p:spPr bwMode="auto">
          <a:xfrm>
            <a:off x="8610600" y="6091239"/>
            <a:ext cx="9144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Time</a:t>
            </a:r>
          </a:p>
        </p:txBody>
      </p:sp>
      <p:cxnSp>
        <p:nvCxnSpPr>
          <p:cNvPr id="10272" name="Straight Connector 21"/>
          <p:cNvCxnSpPr>
            <a:cxnSpLocks noChangeShapeType="1"/>
          </p:cNvCxnSpPr>
          <p:nvPr/>
        </p:nvCxnSpPr>
        <p:spPr bwMode="auto">
          <a:xfrm rot="5400000">
            <a:off x="4572001" y="3733801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Connector 22"/>
          <p:cNvCxnSpPr>
            <a:cxnSpLocks noChangeShapeType="1"/>
          </p:cNvCxnSpPr>
          <p:nvPr/>
        </p:nvCxnSpPr>
        <p:spPr bwMode="auto">
          <a:xfrm rot="5400000">
            <a:off x="5106194" y="37330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Connector 23"/>
          <p:cNvCxnSpPr>
            <a:cxnSpLocks noChangeShapeType="1"/>
          </p:cNvCxnSpPr>
          <p:nvPr/>
        </p:nvCxnSpPr>
        <p:spPr bwMode="auto">
          <a:xfrm rot="5400000">
            <a:off x="5638007" y="3733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Connector 24"/>
          <p:cNvCxnSpPr>
            <a:cxnSpLocks noChangeShapeType="1"/>
          </p:cNvCxnSpPr>
          <p:nvPr/>
        </p:nvCxnSpPr>
        <p:spPr bwMode="auto">
          <a:xfrm rot="5400000">
            <a:off x="6172994" y="37330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Connector 25"/>
          <p:cNvCxnSpPr>
            <a:cxnSpLocks noChangeShapeType="1"/>
          </p:cNvCxnSpPr>
          <p:nvPr/>
        </p:nvCxnSpPr>
        <p:spPr bwMode="auto">
          <a:xfrm rot="5400000">
            <a:off x="6704807" y="3733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7" name="Straight Connector 26"/>
          <p:cNvCxnSpPr>
            <a:cxnSpLocks noChangeShapeType="1"/>
          </p:cNvCxnSpPr>
          <p:nvPr/>
        </p:nvCxnSpPr>
        <p:spPr bwMode="auto">
          <a:xfrm rot="5400000">
            <a:off x="7238207" y="3733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8" name="Straight Connector 27"/>
          <p:cNvCxnSpPr>
            <a:cxnSpLocks noChangeShapeType="1"/>
          </p:cNvCxnSpPr>
          <p:nvPr/>
        </p:nvCxnSpPr>
        <p:spPr bwMode="auto">
          <a:xfrm rot="5400000">
            <a:off x="7771607" y="3733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9" name="Straight Connector 28"/>
          <p:cNvCxnSpPr>
            <a:cxnSpLocks noChangeShapeType="1"/>
          </p:cNvCxnSpPr>
          <p:nvPr/>
        </p:nvCxnSpPr>
        <p:spPr bwMode="auto">
          <a:xfrm rot="5400000">
            <a:off x="4572794" y="5714206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0" name="Straight Connector 29"/>
          <p:cNvCxnSpPr>
            <a:cxnSpLocks noChangeShapeType="1"/>
          </p:cNvCxnSpPr>
          <p:nvPr/>
        </p:nvCxnSpPr>
        <p:spPr bwMode="auto">
          <a:xfrm rot="5400000">
            <a:off x="5107782" y="57126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1" name="Straight Connector 30"/>
          <p:cNvCxnSpPr>
            <a:cxnSpLocks noChangeShapeType="1"/>
          </p:cNvCxnSpPr>
          <p:nvPr/>
        </p:nvCxnSpPr>
        <p:spPr bwMode="auto">
          <a:xfrm rot="5400000">
            <a:off x="5638801" y="57118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2" name="Straight Connector 31"/>
          <p:cNvCxnSpPr>
            <a:cxnSpLocks noChangeShapeType="1"/>
          </p:cNvCxnSpPr>
          <p:nvPr/>
        </p:nvCxnSpPr>
        <p:spPr bwMode="auto">
          <a:xfrm rot="5400000">
            <a:off x="6174582" y="57126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3" name="Straight Connector 32"/>
          <p:cNvCxnSpPr>
            <a:cxnSpLocks noChangeShapeType="1"/>
          </p:cNvCxnSpPr>
          <p:nvPr/>
        </p:nvCxnSpPr>
        <p:spPr bwMode="auto">
          <a:xfrm rot="5400000">
            <a:off x="6705601" y="57118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4" name="Straight Connector 33"/>
          <p:cNvCxnSpPr>
            <a:cxnSpLocks noChangeShapeType="1"/>
          </p:cNvCxnSpPr>
          <p:nvPr/>
        </p:nvCxnSpPr>
        <p:spPr bwMode="auto">
          <a:xfrm rot="5400000">
            <a:off x="7239001" y="57118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5" name="Straight Connector 34"/>
          <p:cNvCxnSpPr>
            <a:cxnSpLocks noChangeShapeType="1"/>
          </p:cNvCxnSpPr>
          <p:nvPr/>
        </p:nvCxnSpPr>
        <p:spPr bwMode="auto">
          <a:xfrm rot="5400000">
            <a:off x="7772401" y="5711826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6" name="Straight Connector 35"/>
          <p:cNvCxnSpPr>
            <a:cxnSpLocks noChangeShapeType="1"/>
          </p:cNvCxnSpPr>
          <p:nvPr/>
        </p:nvCxnSpPr>
        <p:spPr bwMode="auto">
          <a:xfrm rot="5400000">
            <a:off x="8306594" y="3734594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7" name="Straight Connector 36"/>
          <p:cNvCxnSpPr>
            <a:cxnSpLocks noChangeShapeType="1"/>
          </p:cNvCxnSpPr>
          <p:nvPr/>
        </p:nvCxnSpPr>
        <p:spPr bwMode="auto">
          <a:xfrm rot="5400000">
            <a:off x="8841582" y="3733007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8" name="Straight Connector 37"/>
          <p:cNvCxnSpPr>
            <a:cxnSpLocks noChangeShapeType="1"/>
          </p:cNvCxnSpPr>
          <p:nvPr/>
        </p:nvCxnSpPr>
        <p:spPr bwMode="auto">
          <a:xfrm rot="5400000">
            <a:off x="9372601" y="37322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89" name="Straight Connector 38"/>
          <p:cNvCxnSpPr>
            <a:cxnSpLocks noChangeShapeType="1"/>
          </p:cNvCxnSpPr>
          <p:nvPr/>
        </p:nvCxnSpPr>
        <p:spPr bwMode="auto">
          <a:xfrm rot="5400000">
            <a:off x="8305801" y="5713413"/>
            <a:ext cx="1524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0" name="Straight Connector 39"/>
          <p:cNvCxnSpPr>
            <a:cxnSpLocks noChangeShapeType="1"/>
          </p:cNvCxnSpPr>
          <p:nvPr/>
        </p:nvCxnSpPr>
        <p:spPr bwMode="auto">
          <a:xfrm rot="5400000">
            <a:off x="8839994" y="5712619"/>
            <a:ext cx="152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1" name="Straight Connector 40"/>
          <p:cNvCxnSpPr>
            <a:cxnSpLocks noChangeShapeType="1"/>
          </p:cNvCxnSpPr>
          <p:nvPr/>
        </p:nvCxnSpPr>
        <p:spPr bwMode="auto">
          <a:xfrm rot="5400000">
            <a:off x="9371807" y="5712620"/>
            <a:ext cx="1524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2" name="TextBox 41"/>
          <p:cNvSpPr txBox="1">
            <a:spLocks noChangeArrowheads="1"/>
          </p:cNvSpPr>
          <p:nvPr/>
        </p:nvSpPr>
        <p:spPr bwMode="auto">
          <a:xfrm>
            <a:off x="4572000" y="3810001"/>
            <a:ext cx="5257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     0           </a:t>
            </a:r>
            <a:r>
              <a:rPr lang="en-US" sz="1200"/>
              <a:t>0           1           2           3         4           5          6           7      </a:t>
            </a:r>
          </a:p>
        </p:txBody>
      </p:sp>
      <p:sp>
        <p:nvSpPr>
          <p:cNvPr id="10293" name="TextBox 42"/>
          <p:cNvSpPr txBox="1">
            <a:spLocks noChangeArrowheads="1"/>
          </p:cNvSpPr>
          <p:nvPr/>
        </p:nvSpPr>
        <p:spPr bwMode="auto">
          <a:xfrm>
            <a:off x="4495800" y="5786439"/>
            <a:ext cx="5334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       0</a:t>
            </a:r>
            <a:r>
              <a:rPr lang="en-US" sz="1200"/>
              <a:t>           0           1           2           3         4           5          6           7     </a:t>
            </a:r>
          </a:p>
        </p:txBody>
      </p:sp>
      <p:sp>
        <p:nvSpPr>
          <p:cNvPr id="10294" name="TextBox 43"/>
          <p:cNvSpPr txBox="1">
            <a:spLocks noChangeArrowheads="1"/>
          </p:cNvSpPr>
          <p:nvPr/>
        </p:nvSpPr>
        <p:spPr bwMode="auto">
          <a:xfrm>
            <a:off x="3200400" y="4114800"/>
            <a:ext cx="1828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/>
              <a:t>CW: {0,1,2,3}</a:t>
            </a:r>
          </a:p>
        </p:txBody>
      </p:sp>
      <p:sp>
        <p:nvSpPr>
          <p:cNvPr id="10295" name="TextBox 44"/>
          <p:cNvSpPr txBox="1">
            <a:spLocks noChangeArrowheads="1"/>
          </p:cNvSpPr>
          <p:nvPr/>
        </p:nvSpPr>
        <p:spPr bwMode="auto">
          <a:xfrm>
            <a:off x="3352800" y="617220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CW: {0,1,2,3}</a:t>
            </a:r>
          </a:p>
        </p:txBody>
      </p:sp>
      <p:cxnSp>
        <p:nvCxnSpPr>
          <p:cNvPr id="10296" name="Straight Connector 46"/>
          <p:cNvCxnSpPr>
            <a:cxnSpLocks noChangeShapeType="1"/>
          </p:cNvCxnSpPr>
          <p:nvPr/>
        </p:nvCxnSpPr>
        <p:spPr bwMode="auto">
          <a:xfrm>
            <a:off x="5181600" y="37338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7" name="Straight Connector 48"/>
          <p:cNvCxnSpPr>
            <a:cxnSpLocks noChangeShapeType="1"/>
          </p:cNvCxnSpPr>
          <p:nvPr/>
        </p:nvCxnSpPr>
        <p:spPr bwMode="auto">
          <a:xfrm>
            <a:off x="5181600" y="5715000"/>
            <a:ext cx="533400" cy="1588"/>
          </a:xfrm>
          <a:prstGeom prst="line">
            <a:avLst/>
          </a:prstGeom>
          <a:noFill/>
          <a:ln w="28575" algn="ctr">
            <a:solidFill>
              <a:srgbClr val="00B0F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8" name="Straight Connector 48"/>
          <p:cNvCxnSpPr>
            <a:cxnSpLocks noChangeShapeType="1"/>
          </p:cNvCxnSpPr>
          <p:nvPr/>
        </p:nvCxnSpPr>
        <p:spPr bwMode="auto">
          <a:xfrm rot="5400000">
            <a:off x="5067301" y="3619501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99" name="Straight Connector 50"/>
          <p:cNvCxnSpPr>
            <a:cxnSpLocks noChangeShapeType="1"/>
          </p:cNvCxnSpPr>
          <p:nvPr/>
        </p:nvCxnSpPr>
        <p:spPr bwMode="auto">
          <a:xfrm>
            <a:off x="5181600" y="3505200"/>
            <a:ext cx="381000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0" name="Straight Connector 52"/>
          <p:cNvCxnSpPr>
            <a:cxnSpLocks noChangeShapeType="1"/>
          </p:cNvCxnSpPr>
          <p:nvPr/>
        </p:nvCxnSpPr>
        <p:spPr bwMode="auto">
          <a:xfrm rot="5400000">
            <a:off x="5067301" y="5600701"/>
            <a:ext cx="228600" cy="3175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1" name="Straight Connector 54"/>
          <p:cNvCxnSpPr>
            <a:cxnSpLocks noChangeShapeType="1"/>
          </p:cNvCxnSpPr>
          <p:nvPr/>
        </p:nvCxnSpPr>
        <p:spPr bwMode="auto">
          <a:xfrm>
            <a:off x="5181600" y="5484814"/>
            <a:ext cx="381000" cy="1587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02" name="Explosion 1 57"/>
          <p:cNvSpPr>
            <a:spLocks noChangeArrowheads="1"/>
          </p:cNvSpPr>
          <p:nvPr/>
        </p:nvSpPr>
        <p:spPr bwMode="auto">
          <a:xfrm>
            <a:off x="5486400" y="3429000"/>
            <a:ext cx="304800" cy="2286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3" name="Explosion 1 58"/>
          <p:cNvSpPr>
            <a:spLocks noChangeArrowheads="1"/>
          </p:cNvSpPr>
          <p:nvPr/>
        </p:nvSpPr>
        <p:spPr bwMode="auto">
          <a:xfrm>
            <a:off x="5486400" y="5334000"/>
            <a:ext cx="304800" cy="228600"/>
          </a:xfrm>
          <a:prstGeom prst="irregularSeal1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04" name="TextBox 59"/>
          <p:cNvSpPr txBox="1">
            <a:spLocks noChangeArrowheads="1"/>
          </p:cNvSpPr>
          <p:nvPr/>
        </p:nvSpPr>
        <p:spPr bwMode="auto">
          <a:xfrm>
            <a:off x="5943600" y="4419601"/>
            <a:ext cx="16002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200"/>
              <a:t>Collision occurs</a:t>
            </a:r>
          </a:p>
        </p:txBody>
      </p:sp>
      <p:cxnSp>
        <p:nvCxnSpPr>
          <p:cNvPr id="10305" name="Straight Arrow Connector 61"/>
          <p:cNvCxnSpPr>
            <a:cxnSpLocks noChangeShapeType="1"/>
          </p:cNvCxnSpPr>
          <p:nvPr/>
        </p:nvCxnSpPr>
        <p:spPr bwMode="auto">
          <a:xfrm rot="16200000" flipH="1">
            <a:off x="5829300" y="36957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06" name="Straight Arrow Connector 66"/>
          <p:cNvCxnSpPr>
            <a:cxnSpLocks noChangeShapeType="1"/>
          </p:cNvCxnSpPr>
          <p:nvPr/>
        </p:nvCxnSpPr>
        <p:spPr bwMode="auto">
          <a:xfrm rot="5400000" flipH="1" flipV="1">
            <a:off x="5791200" y="46482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1740127" y="1330740"/>
            <a:ext cx="8699273" cy="574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Suppose S1 and S2 picks the same slot number  0 to transmit the frame, they collide again.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994107"/>
            <a:ext cx="8546874" cy="33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 fontAlgn="base">
              <a:lnSpc>
                <a:spcPct val="87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Verdana" pitchFamily="34" charset="0"/>
                <a:ea typeface="DejaVu Sans" charset="0"/>
                <a:cs typeface="DejaVu Sans" charset="0"/>
              </a:rPr>
              <a:t>After second collision, the contention window changes to {0,1,2,3}</a:t>
            </a: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gray">
          <a:xfrm>
            <a:off x="2971800" y="381000"/>
            <a:ext cx="7010400" cy="744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36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Collision with two sources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E9D5FE-3970-474B-9D59-6027DD76A10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4" grpId="0"/>
      <p:bldP spid="10295" grpId="0"/>
      <p:bldP spid="10302" grpId="0" animBg="1"/>
      <p:bldP spid="10303" grpId="0" animBg="1"/>
      <p:bldP spid="10304" grpId="0"/>
      <p:bldP spid="3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8.9|37.8|4|3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|2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42.8|5.3|12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48897</TotalTime>
  <Words>2864</Words>
  <Application>Microsoft Office PowerPoint</Application>
  <PresentationFormat>Widescreen</PresentationFormat>
  <Paragraphs>345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SimSun</vt:lpstr>
      <vt:lpstr>Arial</vt:lpstr>
      <vt:lpstr>Calibri</vt:lpstr>
      <vt:lpstr>Calibri Light</vt:lpstr>
      <vt:lpstr>Cambria</vt:lpstr>
      <vt:lpstr>Cambria Math</vt:lpstr>
      <vt:lpstr>Open Sans</vt:lpstr>
      <vt:lpstr>Poppins</vt:lpstr>
      <vt:lpstr>Times New Roman</vt:lpstr>
      <vt:lpstr>Verdana</vt:lpstr>
      <vt:lpstr>Wingdings</vt:lpstr>
      <vt:lpstr>Office Theme</vt:lpstr>
      <vt:lpstr>Computer Networks</vt:lpstr>
      <vt:lpstr>Binary exponential backoff in CSMA/CD</vt:lpstr>
      <vt:lpstr>Binary Exponential Backoff</vt:lpstr>
      <vt:lpstr>Binary Exponential Backoff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CSMA Problems in Wireless Medium</vt:lpstr>
      <vt:lpstr>CSMA Problems in Wireless Medium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Terminal Problem</vt:lpstr>
      <vt:lpstr>Exposed Terminal Problem</vt:lpstr>
      <vt:lpstr>PowerPoint Presentation</vt:lpstr>
      <vt:lpstr>PowerPoint Presentation</vt:lpstr>
      <vt:lpstr>PowerPoint Presentation</vt:lpstr>
      <vt:lpstr>PowerPoint Presentation</vt:lpstr>
      <vt:lpstr>Multiple Access Protocols:</vt:lpstr>
      <vt:lpstr>Multiple Access Protocols:</vt:lpstr>
      <vt:lpstr>Multiple Access Protocols:</vt:lpstr>
      <vt:lpstr>Multiple Access Protocols:</vt:lpstr>
      <vt:lpstr>Multiple Access Protocols:</vt:lpstr>
      <vt:lpstr>Multiple Access Protocols:</vt:lpstr>
      <vt:lpstr>Multiple Access Protocols:</vt:lpstr>
      <vt:lpstr>Multiple Access Protocols: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Rabea</cp:lastModifiedBy>
  <cp:revision>569</cp:revision>
  <dcterms:created xsi:type="dcterms:W3CDTF">2020-01-18T07:24:59Z</dcterms:created>
  <dcterms:modified xsi:type="dcterms:W3CDTF">2025-03-23T03:55:07Z</dcterms:modified>
</cp:coreProperties>
</file>