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96" r:id="rId2"/>
    <p:sldId id="497" r:id="rId3"/>
    <p:sldId id="498" r:id="rId4"/>
    <p:sldId id="499" r:id="rId5"/>
    <p:sldId id="500" r:id="rId6"/>
    <p:sldId id="501" r:id="rId7"/>
    <p:sldId id="502" r:id="rId8"/>
    <p:sldId id="503" r:id="rId9"/>
    <p:sldId id="504" r:id="rId10"/>
    <p:sldId id="505" r:id="rId11"/>
    <p:sldId id="506" r:id="rId12"/>
    <p:sldId id="507" r:id="rId13"/>
    <p:sldId id="514" r:id="rId14"/>
    <p:sldId id="516" r:id="rId15"/>
    <p:sldId id="517" r:id="rId16"/>
    <p:sldId id="518" r:id="rId17"/>
    <p:sldId id="509" r:id="rId18"/>
    <p:sldId id="510" r:id="rId19"/>
    <p:sldId id="511" r:id="rId20"/>
    <p:sldId id="521" r:id="rId21"/>
    <p:sldId id="522" r:id="rId22"/>
    <p:sldId id="524" r:id="rId23"/>
    <p:sldId id="409" r:id="rId24"/>
    <p:sldId id="495" r:id="rId25"/>
    <p:sldId id="1059" r:id="rId26"/>
    <p:sldId id="1060" r:id="rId27"/>
    <p:sldId id="1061" r:id="rId28"/>
    <p:sldId id="1062" r:id="rId29"/>
    <p:sldId id="1063" r:id="rId30"/>
    <p:sldId id="1064" r:id="rId31"/>
    <p:sldId id="1065" r:id="rId32"/>
    <p:sldId id="1066" r:id="rId33"/>
    <p:sldId id="1067" r:id="rId34"/>
    <p:sldId id="10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2941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A5DC370-A88A-49CF-99F3-610E016659D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1DB960-8C54-4D56-86BD-8ADA41E15F2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30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:a16="http://schemas.microsoft.com/office/drawing/2014/main" id="{30A4EEDB-2691-4830-B304-9FB4BD29F7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C49265-429F-4499-9CBF-BB6F3FC13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67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Data Link Layer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0BF259-B809-477B-B539-202D6F41C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9601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We can consider the data link layer as two </a:t>
            </a:r>
            <a:r>
              <a:rPr lang="en-GB" sz="28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sublayers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upper </a:t>
            </a:r>
            <a:r>
              <a:rPr lang="en-GB" sz="28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sublayer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is responsible for data link control, and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lower </a:t>
            </a:r>
            <a:r>
              <a:rPr lang="en-GB" sz="28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sublayer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is responsible for resolving access to the shared media.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If the channel is dedicated, we do not need the lower </a:t>
            </a:r>
            <a:r>
              <a:rPr lang="en-GB" sz="28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sublayer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. </a:t>
            </a: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82361EFB-4249-4DDE-81A9-D6F6E9CD4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733801"/>
            <a:ext cx="5675313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CB1C79D3-F6E1-4D4A-8267-D65419FED2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682F25-030D-497D-80BA-AC00BCB26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1"/>
            <a:ext cx="9144000" cy="569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It is obvious that we need to resend the frames that have been destroyed during transmission.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pure ALOHA protocol relies on acknowledgments from the receiver.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When a station sends a frame, it expects the receiver to send an acknowledgment.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If the acknowledgment does not arrive after a time-out period, the station assumes that the frame (or the acknowledgment) has been destroyed and resends the frame.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 collision involves two or more stations. If all these stations try to resend their frames after the time-out, the frames will collide again.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5991FEC-679D-4FA9-AE9A-0120A4EC0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27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ALOHA-Cont.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2">
            <a:extLst>
              <a:ext uri="{FF2B5EF4-FFF2-40B4-BE49-F238E27FC236}">
                <a16:creationId xmlns:a16="http://schemas.microsoft.com/office/drawing/2014/main" id="{2A1151D8-4ED7-4516-A6C6-463A93E18A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C6CAB4-86C7-417C-86E5-EDBEE6AC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378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ALOHA-Cont.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C343927-C7C0-4634-BFF4-BC021B176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Pure ALOHA dictates that when the time-out period passes, each station waits a random amount of time before resending its frame.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randomness will help avoid more collisions. We call this time the back-off time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800" i="1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.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Pure ALOHA has a second method to prevent congesting the channel with retransmitted frames.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After a maximum number of retransmission attempts </a:t>
            </a:r>
            <a:r>
              <a:rPr lang="en-GB" sz="28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K</a:t>
            </a:r>
            <a:r>
              <a:rPr lang="en-GB" sz="2800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max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a station must give up and try later.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>
            <a:extLst>
              <a:ext uri="{FF2B5EF4-FFF2-40B4-BE49-F238E27FC236}">
                <a16:creationId xmlns:a16="http://schemas.microsoft.com/office/drawing/2014/main" id="{ADBF8F5F-7EAC-4995-BC7B-16D514B299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945A9-61A4-4D8D-8FF8-625D6EC75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398" y="28149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ALOHA-Cont.</a:t>
            </a:r>
          </a:p>
        </p:txBody>
      </p:sp>
      <p:pic>
        <p:nvPicPr>
          <p:cNvPr id="17412" name="Picture 2">
            <a:extLst>
              <a:ext uri="{FF2B5EF4-FFF2-40B4-BE49-F238E27FC236}">
                <a16:creationId xmlns:a16="http://schemas.microsoft.com/office/drawing/2014/main" id="{E578A8C1-9803-4319-81C9-1C18EAD30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762000"/>
            <a:ext cx="7239000" cy="549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>
            <a:extLst>
              <a:ext uri="{FF2B5EF4-FFF2-40B4-BE49-F238E27FC236}">
                <a16:creationId xmlns:a16="http://schemas.microsoft.com/office/drawing/2014/main" id="{83030BDF-A9D7-48DF-9434-989A39D2F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A2E00F-098B-448D-B2C7-6BF1AE23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ALOHA-Cont.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39E9A48-6E49-49F3-8C87-AC46EA69D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08574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time-out period is equal to the maximum possible round-trip propagation delay, which is twice the amount of time required to send a frame between the two most widely separated stations (2 x </a:t>
            </a:r>
            <a:r>
              <a:rPr lang="en-GB" sz="28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800" i="1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p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).</a:t>
            </a:r>
          </a:p>
          <a:p>
            <a:pPr algn="just">
              <a:defRPr/>
            </a:pP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back-off time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800" i="1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is a random value that normally depends on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K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(the number of attempted unsuccessful transmissions). </a:t>
            </a:r>
          </a:p>
          <a:p>
            <a:pPr algn="just">
              <a:defRPr/>
            </a:pP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formula for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800" i="1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depends on the implementation.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2">
            <a:extLst>
              <a:ext uri="{FF2B5EF4-FFF2-40B4-BE49-F238E27FC236}">
                <a16:creationId xmlns:a16="http://schemas.microsoft.com/office/drawing/2014/main" id="{A13F56C8-E1F5-4D8A-86EF-7336F8CF38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CADBEE-C865-45AF-A40C-0EDCEBFB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33400"/>
            <a:ext cx="9144000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One common formula is the </a:t>
            </a:r>
            <a:r>
              <a:rPr lang="en-GB" sz="28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binary exponential back-off.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In this method, for each retransmission, a multiplier in the range 0 to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2</a:t>
            </a:r>
            <a:r>
              <a:rPr lang="en-GB" sz="2800" i="1" baseline="30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K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- 1 is randomly chosen and multiplied by </a:t>
            </a:r>
            <a:r>
              <a:rPr lang="en-GB" sz="28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Tp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(maximum propagation time) or </a:t>
            </a:r>
            <a:r>
              <a:rPr lang="en-GB" sz="28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800" i="1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(the average time required to send out a frame) to find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800" i="1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B.</a:t>
            </a:r>
          </a:p>
          <a:p>
            <a:pPr algn="just">
              <a:defRPr/>
            </a:pPr>
            <a:endParaRPr lang="en-GB" sz="2800" i="1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Note that in this procedure, the range of the random numbers increases after each collision. </a:t>
            </a:r>
          </a:p>
          <a:p>
            <a:pPr algn="just">
              <a:defRPr/>
            </a:pP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value of </a:t>
            </a:r>
            <a:r>
              <a:rPr lang="en-GB" sz="28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K</a:t>
            </a:r>
            <a:r>
              <a:rPr lang="en-GB" sz="2800" i="1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max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is usually chosen as 15.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2F5ACA4-E1C7-42F5-A8D1-7DEE37516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777" y="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ALOHA-Cont.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2">
            <a:extLst>
              <a:ext uri="{FF2B5EF4-FFF2-40B4-BE49-F238E27FC236}">
                <a16:creationId xmlns:a16="http://schemas.microsoft.com/office/drawing/2014/main" id="{F172E392-2E3E-46ED-B9C6-49399844A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265971-383E-42BE-AD41-E731CBFB6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9C23D9-1174-425F-B858-741D16F4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33401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pPr algn="just"/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The stations on a wireless ALOHA network are a maximum of 600 km apart. If we assume that signals propagate at 3 × 10</a:t>
            </a:r>
            <a:r>
              <a:rPr lang="en-US" altLang="en-US" sz="2800" baseline="30000" dirty="0">
                <a:solidFill>
                  <a:srgbClr val="0B171F"/>
                </a:solidFill>
                <a:latin typeface="Comic Sans MS" panose="030F0702030302020204" pitchFamily="66" charset="0"/>
              </a:rPr>
              <a:t>8</a:t>
            </a:r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 m/s, we find  </a:t>
            </a:r>
            <a:endParaRPr lang="en-GB" altLang="en-US" sz="2800" dirty="0">
              <a:solidFill>
                <a:srgbClr val="0B171F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                         </a:t>
            </a:r>
            <a:r>
              <a:rPr lang="en-US" altLang="en-US" sz="2800" dirty="0" err="1">
                <a:solidFill>
                  <a:srgbClr val="0B171F"/>
                </a:solidFill>
                <a:latin typeface="Comic Sans MS" panose="030F0702030302020204" pitchFamily="66" charset="0"/>
              </a:rPr>
              <a:t>T</a:t>
            </a:r>
            <a:r>
              <a:rPr lang="en-US" altLang="en-US" sz="2800" baseline="-25000" dirty="0" err="1">
                <a:solidFill>
                  <a:srgbClr val="0B171F"/>
                </a:solidFill>
                <a:latin typeface="Comic Sans MS" panose="030F0702030302020204" pitchFamily="66" charset="0"/>
              </a:rPr>
              <a:t>p</a:t>
            </a:r>
            <a:r>
              <a:rPr lang="en-US" altLang="en-US" sz="2800" baseline="-25000" dirty="0">
                <a:solidFill>
                  <a:srgbClr val="0B171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= (600 × 10</a:t>
            </a:r>
            <a:r>
              <a:rPr lang="en-US" altLang="en-US" sz="2800" baseline="30000" dirty="0">
                <a:solidFill>
                  <a:srgbClr val="0B171F"/>
                </a:solidFill>
                <a:latin typeface="Comic Sans MS" panose="030F0702030302020204" pitchFamily="66" charset="0"/>
              </a:rPr>
              <a:t>3</a:t>
            </a:r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 ) / (3 × 10</a:t>
            </a:r>
            <a:r>
              <a:rPr lang="en-US" altLang="en-US" sz="2800" baseline="30000" dirty="0">
                <a:solidFill>
                  <a:srgbClr val="0B171F"/>
                </a:solidFill>
                <a:latin typeface="Comic Sans MS" panose="030F0702030302020204" pitchFamily="66" charset="0"/>
              </a:rPr>
              <a:t>8</a:t>
            </a:r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 ) = 2 </a:t>
            </a:r>
            <a:r>
              <a:rPr lang="en-US" altLang="en-US" sz="2800" dirty="0" err="1">
                <a:solidFill>
                  <a:srgbClr val="0B171F"/>
                </a:solidFill>
                <a:latin typeface="Comic Sans MS" panose="030F0702030302020204" pitchFamily="66" charset="0"/>
              </a:rPr>
              <a:t>ms.</a:t>
            </a:r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 </a:t>
            </a:r>
            <a:endParaRPr lang="en-GB" altLang="en-US" sz="2800" dirty="0">
              <a:solidFill>
                <a:srgbClr val="0B171F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Now we can find the value of T</a:t>
            </a:r>
            <a:r>
              <a:rPr lang="en-US" altLang="en-US" sz="2800" baseline="-25000" dirty="0">
                <a:solidFill>
                  <a:srgbClr val="0B171F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 dirty="0">
                <a:solidFill>
                  <a:srgbClr val="0B171F"/>
                </a:solidFill>
                <a:latin typeface="Comic Sans MS" panose="030F0702030302020204" pitchFamily="66" charset="0"/>
              </a:rPr>
              <a:t> for different values of K.</a:t>
            </a:r>
            <a:endParaRPr lang="en-GB" altLang="en-US" sz="2800" dirty="0">
              <a:solidFill>
                <a:srgbClr val="0B171F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A67E9C-B2F8-41B3-8081-D67749091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352801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800" dirty="0">
                <a:solidFill>
                  <a:schemeClr val="accent5">
                    <a:lumMod val="50000"/>
                  </a:schemeClr>
                </a:solidFill>
                <a:latin typeface="Comic Sans MS" pitchFamily="66" charset="0"/>
              </a:rPr>
              <a:t>Solution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E4846D9-7021-4E03-8725-2F6425C44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2400"/>
            <a:ext cx="9144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B171F"/>
                </a:solidFill>
                <a:latin typeface="Comic Sans MS" panose="030F0702030302020204" pitchFamily="66" charset="0"/>
              </a:rPr>
              <a:t>For K = 1, the range is {0, 1}. The station needs to generate a random number with a value of 0 or 1. This means that T</a:t>
            </a:r>
            <a:r>
              <a:rPr lang="en-US" altLang="en-US" sz="2800" baseline="-25000">
                <a:solidFill>
                  <a:srgbClr val="0B171F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>
                <a:solidFill>
                  <a:srgbClr val="0B171F"/>
                </a:solidFill>
                <a:latin typeface="Comic Sans MS" panose="030F0702030302020204" pitchFamily="66" charset="0"/>
              </a:rPr>
              <a:t> is either 0 ms (0 × 2) or 2 ms (1 × 2), based on the outcome of the random variable.</a:t>
            </a:r>
            <a:endParaRPr lang="en-GB" altLang="en-US" sz="2800">
              <a:solidFill>
                <a:srgbClr val="0B171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2">
            <a:extLst>
              <a:ext uri="{FF2B5EF4-FFF2-40B4-BE49-F238E27FC236}">
                <a16:creationId xmlns:a16="http://schemas.microsoft.com/office/drawing/2014/main" id="{EE0CA507-0485-4B05-9664-679C4F3B4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4CC877-0D7F-4E3B-800B-73415A184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4137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Solution-Cont.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6A9FD24-5393-4D3E-8FD6-5F32AB463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43001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For K = 2, the range is {0, 1, 2, 3}. This means that T</a:t>
            </a:r>
            <a:r>
              <a:rPr lang="en-US" sz="2800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 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can be 0, 2, 4, or 6 ms, based on the outcome of the random variable.</a:t>
            </a:r>
          </a:p>
          <a:p>
            <a:pPr algn="just">
              <a:defRPr/>
            </a:pP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For K = 3, the range is {0, 1, 2, 3, 4, 5, 6, 7}. This means that T</a:t>
            </a:r>
            <a:r>
              <a:rPr lang="en-US" sz="2800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</a:t>
            </a:r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can be 0, 2, 4, . . . , 14 ms, based on the outcome of the random variable.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3" name="Picture 2">
            <a:extLst>
              <a:ext uri="{FF2B5EF4-FFF2-40B4-BE49-F238E27FC236}">
                <a16:creationId xmlns:a16="http://schemas.microsoft.com/office/drawing/2014/main" id="{D7925DA8-DF90-4A64-A40D-93BFF5540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202" y="2536375"/>
            <a:ext cx="63246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Slide Number Placeholder 2">
            <a:extLst>
              <a:ext uri="{FF2B5EF4-FFF2-40B4-BE49-F238E27FC236}">
                <a16:creationId xmlns:a16="http://schemas.microsoft.com/office/drawing/2014/main" id="{B1578AA4-5891-4BB0-9085-CD37EB245D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AEBCB5-B235-426D-997A-9519525B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826" y="38446"/>
            <a:ext cx="10410548" cy="86414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var(--ff-lato)"/>
              </a:rPr>
              <a:t>Vulnerable time for pure ALOHA protocol </a:t>
            </a:r>
            <a:endParaRPr lang="en-GB" sz="4400" b="1" dirty="0">
              <a:solidFill>
                <a:schemeClr val="bg1"/>
              </a:solidFill>
              <a:latin typeface="var(--ff-lato)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B16B1E3-A80F-4106-8924-624E28322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02588"/>
            <a:ext cx="9144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Let us find the length of time, the </a:t>
            </a:r>
            <a:r>
              <a:rPr lang="en-GB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vulnerable time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that is if frame</a:t>
            </a:r>
            <a:r>
              <a:rPr lang="en-GB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A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is send</a:t>
            </a:r>
            <a:r>
              <a:rPr lang="en-GB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,</a:t>
            </a:r>
            <a:r>
              <a:rPr lang="en-US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under what conditions will the frame arrive intact? </a:t>
            </a:r>
            <a:endParaRPr lang="en-GB" sz="24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We assume that the stations send fixed-length frames with each frame taking </a:t>
            </a:r>
            <a:r>
              <a:rPr lang="en-GB" sz="24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400" i="1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r>
              <a:rPr lang="en-GB" sz="2400" i="1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400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to send.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2">
            <a:extLst>
              <a:ext uri="{FF2B5EF4-FFF2-40B4-BE49-F238E27FC236}">
                <a16:creationId xmlns:a16="http://schemas.microsoft.com/office/drawing/2014/main" id="{FF05D3E1-16A6-457E-8CDC-9AC45C251B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C10BBA-528C-4533-832A-149E00A8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6382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74B6B-781C-4E82-9BE7-B82A65E54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Station A sends a frame at time 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t.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Now imagine station B has already sent a frame between (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- </a:t>
            </a:r>
            <a:r>
              <a:rPr lang="en-GB" sz="24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400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)</a:t>
            </a:r>
            <a:r>
              <a:rPr lang="en-GB" sz="2400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and 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t. </a:t>
            </a:r>
            <a:endParaRPr lang="en-GB" sz="24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This leads to a collision between the frames from station A and station B.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end of B's frame collides with the beginning of A's frame.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On the other hand, suppose that station C sends a frame between 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and 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+ </a:t>
            </a:r>
            <a:r>
              <a:rPr lang="en-GB" sz="24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400" i="1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. </a:t>
            </a:r>
            <a:endParaRPr lang="en-GB" sz="24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Here, there is a collision between frames from station A and station C. The beginning of C's frame collides with the end of A's frame.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Looking at Figure, we see that the vulnerable time, during which a collision may occur in pure ALOHA, is 2 times the frame transmission time.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 Pure ALOHA vulnerable time = 2 x </a:t>
            </a:r>
            <a:r>
              <a:rPr lang="en-GB" sz="24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400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endParaRPr lang="en-GB" sz="24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>
            <a:extLst>
              <a:ext uri="{FF2B5EF4-FFF2-40B4-BE49-F238E27FC236}">
                <a16:creationId xmlns:a16="http://schemas.microsoft.com/office/drawing/2014/main" id="{A7C65BF4-57E3-4ABF-8375-A7974401F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A715CC-B2DE-47D3-8761-51AEB3AC4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21" y="188884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>
                <a:solidFill>
                  <a:schemeClr val="bg1"/>
                </a:solidFill>
                <a:latin typeface="var(--ff-lato)"/>
              </a:rPr>
              <a:t>Example</a:t>
            </a:r>
            <a:endParaRPr lang="en-GB" sz="4400" b="1" dirty="0">
              <a:solidFill>
                <a:schemeClr val="bg1"/>
              </a:solidFill>
              <a:latin typeface="var(--ff-lato)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DE499B3-4771-4DEB-8731-E08A76A94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91440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r>
              <a:rPr lang="en-US" altLang="en-US" sz="2400" b="1" i="1">
                <a:solidFill>
                  <a:srgbClr val="0B171F"/>
                </a:solidFill>
              </a:rPr>
              <a:t> </a:t>
            </a:r>
            <a:endParaRPr lang="en-GB" altLang="en-US" sz="2400">
              <a:solidFill>
                <a:srgbClr val="0B171F"/>
              </a:solidFill>
            </a:endParaRPr>
          </a:p>
          <a:p>
            <a:pPr algn="just"/>
            <a:r>
              <a:rPr lang="en-US" altLang="en-US" sz="2800">
                <a:solidFill>
                  <a:srgbClr val="0B171F"/>
                </a:solidFill>
                <a:latin typeface="Comic Sans MS" panose="030F0702030302020204" pitchFamily="66" charset="0"/>
              </a:rPr>
              <a:t>A pure ALOHA network transmits 200-bit frames on a shared channel of 200 kbps. What is the requirement to make this frame collision-free?</a:t>
            </a:r>
            <a:endParaRPr lang="en-GB" altLang="en-US" sz="2800">
              <a:solidFill>
                <a:srgbClr val="0B171F"/>
              </a:solidFill>
              <a:latin typeface="Comic Sans MS" panose="030F0702030302020204" pitchFamily="66" charset="0"/>
            </a:endParaRPr>
          </a:p>
          <a:p>
            <a:pPr algn="just"/>
            <a:endParaRPr lang="en-US" altLang="en-US" sz="2800" b="1" i="1">
              <a:solidFill>
                <a:srgbClr val="0B171F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en-US" sz="2800">
                <a:solidFill>
                  <a:srgbClr val="1440BC"/>
                </a:solidFill>
                <a:latin typeface="Comic Sans MS" panose="030F0702030302020204" pitchFamily="66" charset="0"/>
              </a:rPr>
              <a:t>Solution</a:t>
            </a:r>
            <a:endParaRPr lang="en-GB" altLang="en-US" sz="2800">
              <a:solidFill>
                <a:srgbClr val="1440BC"/>
              </a:solidFill>
              <a:latin typeface="Comic Sans MS" panose="030F0702030302020204" pitchFamily="66" charset="0"/>
            </a:endParaRPr>
          </a:p>
          <a:p>
            <a:pPr algn="just"/>
            <a:endParaRPr lang="en-US" altLang="en-US" sz="2800">
              <a:solidFill>
                <a:srgbClr val="0B171F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en-US" sz="2800">
                <a:solidFill>
                  <a:srgbClr val="0B171F"/>
                </a:solidFill>
                <a:latin typeface="Comic Sans MS" panose="030F0702030302020204" pitchFamily="66" charset="0"/>
              </a:rPr>
              <a:t>Average frame transmission time T</a:t>
            </a:r>
            <a:r>
              <a:rPr lang="en-US" altLang="en-US" sz="2800" baseline="-25000">
                <a:solidFill>
                  <a:srgbClr val="0B171F"/>
                </a:solidFill>
                <a:latin typeface="Comic Sans MS" panose="030F0702030302020204" pitchFamily="66" charset="0"/>
              </a:rPr>
              <a:t>fr</a:t>
            </a:r>
            <a:r>
              <a:rPr lang="en-US" altLang="en-US" sz="2800">
                <a:solidFill>
                  <a:srgbClr val="0B171F"/>
                </a:solidFill>
                <a:latin typeface="Comic Sans MS" panose="030F0702030302020204" pitchFamily="66" charset="0"/>
              </a:rPr>
              <a:t> is 200 bits/200 kbps or 1 ms. The vulnerable time is  2 × 1 ms = 2 ms. This means no station should send later than 1 ms before this station starts transmission and no station should start sending during the one 1-ms period that this station is sending.</a:t>
            </a:r>
            <a:endParaRPr lang="en-GB" altLang="en-US" sz="2800">
              <a:solidFill>
                <a:srgbClr val="0B171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2">
            <a:extLst>
              <a:ext uri="{FF2B5EF4-FFF2-40B4-BE49-F238E27FC236}">
                <a16:creationId xmlns:a16="http://schemas.microsoft.com/office/drawing/2014/main" id="{06D02CFC-9383-4718-8FEE-53D31975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990600"/>
            <a:ext cx="8310563" cy="5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Slide Number Placeholder 2">
            <a:extLst>
              <a:ext uri="{FF2B5EF4-FFF2-40B4-BE49-F238E27FC236}">
                <a16:creationId xmlns:a16="http://schemas.microsoft.com/office/drawing/2014/main" id="{EE256956-9435-42AD-8C38-FF0907158F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CA4811-4975-4E58-86FE-90FC883A5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65" y="0"/>
            <a:ext cx="9144000" cy="13111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var(--ff-lato)"/>
              </a:rPr>
              <a:t>Taxonomy of multiple-access protocols</a:t>
            </a:r>
            <a:endParaRPr lang="en-GB" sz="4400" b="1" dirty="0">
              <a:solidFill>
                <a:schemeClr val="bg1"/>
              </a:solidFill>
              <a:latin typeface="var(--ff-lato)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2">
            <a:extLst>
              <a:ext uri="{FF2B5EF4-FFF2-40B4-BE49-F238E27FC236}">
                <a16:creationId xmlns:a16="http://schemas.microsoft.com/office/drawing/2014/main" id="{AA5F6B8B-DEC3-4D88-9B35-C5E4985B0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3E1374-C25D-48E0-B4B5-6C2FA0F42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096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Slotted ALOHA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359168-FF84-4E81-9673-83947DFF6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7" y="948324"/>
            <a:ext cx="10561468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Slotted ALOHA was invented to improve the efficiency of pure ALOHA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In slotted ALOHA we divide the time into slots of </a:t>
            </a:r>
            <a:r>
              <a:rPr lang="en-GB" sz="28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800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and force the station to send only at the beginning of the time slot.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Because a station is allowed to send only at the beginning of the synchronized time slot, if a station misses this moment, it must wait until the beginning of the next time slot.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This means that the station which started at the beginning of this slot has already finished sending its frame.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Of course, there is still the possibility of collision if two stations try to send at the beginning of the same time slot.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>
            <a:extLst>
              <a:ext uri="{FF2B5EF4-FFF2-40B4-BE49-F238E27FC236}">
                <a16:creationId xmlns:a16="http://schemas.microsoft.com/office/drawing/2014/main" id="{7741D1F7-ADDD-4C39-A722-6B772FC884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10AB51-188C-414E-8AEE-6536B182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4584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Slotted ALOHA-Cont.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2AA054-E1CD-4D22-B6BE-E256A3224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0"/>
            <a:ext cx="9144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However, the vulnerable time is now reduced to one-half, equal to T</a:t>
            </a:r>
            <a:r>
              <a:rPr lang="en-GB" sz="2800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Slotted ALOHA vulnerable time = T</a:t>
            </a:r>
            <a:r>
              <a:rPr lang="en-GB" sz="2800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fr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.</a:t>
            </a: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6D96E10D-2DF2-48AB-AC51-7D2CCCB26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057400"/>
            <a:ext cx="8408988" cy="437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2">
            <a:extLst>
              <a:ext uri="{FF2B5EF4-FFF2-40B4-BE49-F238E27FC236}">
                <a16:creationId xmlns:a16="http://schemas.microsoft.com/office/drawing/2014/main" id="{1B849D5F-C68B-4A3D-9A04-F10919E770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BCE761-6B24-4C20-83E7-3C5690D83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0" y="144536"/>
            <a:ext cx="10668000" cy="131112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var(--ff-lato)"/>
              </a:rPr>
              <a:t>Vulnerable time for slotted ALOHA protocol</a:t>
            </a:r>
            <a:endParaRPr lang="en-GB" sz="4400" b="1" dirty="0">
              <a:solidFill>
                <a:schemeClr val="bg1"/>
              </a:solidFill>
              <a:latin typeface="var(--ff-lato)"/>
            </a:endParaRP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43C4E853-914E-4CFE-9B1C-CEA75D697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721" y="2057400"/>
            <a:ext cx="73850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2">
            <a:extLst>
              <a:ext uri="{FF2B5EF4-FFF2-40B4-BE49-F238E27FC236}">
                <a16:creationId xmlns:a16="http://schemas.microsoft.com/office/drawing/2014/main" id="{954D857D-5FF1-436C-821A-4BF6E5ADEE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3D7C3B-C5F9-4ED2-8533-C32A58B5340F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219200"/>
            <a:ext cx="8763000" cy="1295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defRPr sz="4400" b="1">
                <a:solidFill>
                  <a:schemeClr val="bg1"/>
                </a:solidFill>
                <a:latin typeface="var(--ff-lato)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  <a:p>
            <a:r>
              <a:rPr lang="en-GB" dirty="0"/>
              <a:t>Carrier Sense Multiple Access (CSMA)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2">
            <a:extLst>
              <a:ext uri="{FF2B5EF4-FFF2-40B4-BE49-F238E27FC236}">
                <a16:creationId xmlns:a16="http://schemas.microsoft.com/office/drawing/2014/main" id="{4EF00812-EB06-4CB8-933A-8E86BB55E5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03C0B966-17E4-465E-A332-A27FCD768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44" y="288869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Introduction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4192B5F-9FDD-4A91-9023-8A81323F2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990600"/>
            <a:ext cx="9144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chance of collision can be reduced if a station senses the medium before trying to use it. </a:t>
            </a:r>
          </a:p>
          <a:p>
            <a:pPr algn="just">
              <a:defRPr/>
            </a:pP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Carrier sense multiple access (CSMA) requires that each station first listen to the medium (or check the state of the medium) before sending.</a:t>
            </a:r>
          </a:p>
          <a:p>
            <a:pPr algn="just">
              <a:defRPr/>
            </a:pP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In other words, CSMA is based on the principle "sense before transmit" or "listen before talk.”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:a16="http://schemas.microsoft.com/office/drawing/2014/main" id="{862A2D12-3A37-4F3A-A730-59DDCCAB51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95B69-A0F2-426C-A239-814D31D7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15FE34-D142-4628-B75C-EDF02420F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01731"/>
            <a:ext cx="91440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  <a:cs typeface="Times New Roman" pitchFamily="18" charset="0"/>
              </a:rPr>
              <a:t>CSMA can reduce the possibility of collision, but it cannot eliminate it. The reason for this is shown in Figure below, a space and time model of a CSMA network. Stations are connected to a shared channel (usually a dedicated medium). </a:t>
            </a:r>
          </a:p>
        </p:txBody>
      </p:sp>
      <p:pic>
        <p:nvPicPr>
          <p:cNvPr id="5125" name="Picture 4">
            <a:extLst>
              <a:ext uri="{FF2B5EF4-FFF2-40B4-BE49-F238E27FC236}">
                <a16:creationId xmlns:a16="http://schemas.microsoft.com/office/drawing/2014/main" id="{7F86CF55-7801-49A0-ABC8-4CE5A9C2A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30512"/>
            <a:ext cx="6248400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>
            <a:extLst>
              <a:ext uri="{FF2B5EF4-FFF2-40B4-BE49-F238E27FC236}">
                <a16:creationId xmlns:a16="http://schemas.microsoft.com/office/drawing/2014/main" id="{398D8CC4-D3DB-46FF-9EE6-222162F922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C21CD1-5956-4C15-8CD4-81385947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08341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possibility of collision still exists because of propagation delay; when a station sends a frame, it still takes time (although very short) for the first bit to reach every station and for every station to sense it. </a:t>
            </a:r>
          </a:p>
          <a:p>
            <a:pPr algn="just">
              <a:buFont typeface="Arial" pitchFamily="34" charset="0"/>
              <a:buChar char="•"/>
              <a:defRPr/>
            </a:pP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C3907B-F991-4565-AED6-FD03462B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27665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2">
            <a:extLst>
              <a:ext uri="{FF2B5EF4-FFF2-40B4-BE49-F238E27FC236}">
                <a16:creationId xmlns:a16="http://schemas.microsoft.com/office/drawing/2014/main" id="{04D850FC-EADE-45AF-81A8-3AC8C9CB7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4F6261-5338-4B29-AB2B-DF6879E9C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15038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70C0EF-4C85-4843-8564-2A2E0C789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62000"/>
            <a:ext cx="9144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At time t1 station B senses the medium and finds it idle, so it sends a frame. At time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t2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(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t2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&gt;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t1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)station C senses the medium and finds it idle because, at this time, the first bits from station B have not reached station C. Station C also sends a frame. The two signals collide and both frames are destroyed.</a:t>
            </a:r>
          </a:p>
        </p:txBody>
      </p:sp>
      <p:pic>
        <p:nvPicPr>
          <p:cNvPr id="7173" name="Picture 4">
            <a:extLst>
              <a:ext uri="{FF2B5EF4-FFF2-40B4-BE49-F238E27FC236}">
                <a16:creationId xmlns:a16="http://schemas.microsoft.com/office/drawing/2014/main" id="{BEE18140-343F-4887-A600-775FEAE0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67000"/>
            <a:ext cx="6248400" cy="402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>
            <a:extLst>
              <a:ext uri="{FF2B5EF4-FFF2-40B4-BE49-F238E27FC236}">
                <a16:creationId xmlns:a16="http://schemas.microsoft.com/office/drawing/2014/main" id="{C8AED3FE-3599-48E2-BC15-4FD953EC0A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6BD32-A5FA-43D6-A7D5-B5A8D5C53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2534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var(--ff-lato)"/>
              </a:rPr>
              <a:t>Vulnerable time in CSMA</a:t>
            </a:r>
            <a:endParaRPr lang="en-GB" sz="4400" b="1" dirty="0">
              <a:solidFill>
                <a:schemeClr val="bg1"/>
              </a:solidFill>
              <a:latin typeface="var(--ff-lato)"/>
            </a:endParaRP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79FE8C08-9FD1-4B16-8FE5-9B77D08A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905000"/>
            <a:ext cx="79613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2">
            <a:extLst>
              <a:ext uri="{FF2B5EF4-FFF2-40B4-BE49-F238E27FC236}">
                <a16:creationId xmlns:a16="http://schemas.microsoft.com/office/drawing/2014/main" id="{96256D6C-DC4B-4045-8F25-5100AD6FF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93" y="4600575"/>
            <a:ext cx="5751513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id="{07F85216-0CA4-4390-9428-2B957EC0A6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E9B335-D826-4DB1-AEC4-B549D6ED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47" y="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DD86E7-1048-4F45-A8A7-717D3B59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33401"/>
            <a:ext cx="9144000" cy="489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vulnerable time for CSMA is the propagation time </a:t>
            </a:r>
            <a:r>
              <a:rPr lang="en-GB" sz="24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Tp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.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This is the time needed for a signal to propagate from one end of the medium to the other. </a:t>
            </a:r>
          </a:p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When a station sends a frame, and any other station tries to send a frame during this time, a collision will result. </a:t>
            </a:r>
          </a:p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But if the first bit of the frame reaches the end of the medium, every station will already have heard the bit and will refrain from sending. </a:t>
            </a:r>
          </a:p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Figure shows the worst case The leftmost station A sends a frame at time 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400" i="1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1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which reaches the rightmost station D at time 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400" i="1" baseline="-250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1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+ </a:t>
            </a:r>
            <a:r>
              <a:rPr lang="en-GB" sz="2400" i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</a:t>
            </a:r>
            <a:r>
              <a:rPr lang="en-GB" sz="2400" i="1" baseline="-250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p</a:t>
            </a:r>
            <a:r>
              <a:rPr lang="en-GB" sz="24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.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gray area shows the vulnerable area in time and space.</a:t>
            </a:r>
          </a:p>
          <a:p>
            <a:pPr algn="just">
              <a:defRPr/>
            </a:pPr>
            <a:r>
              <a:rPr lang="en-US" sz="2400" b="1" dirty="0">
                <a:latin typeface="Comic Sans MS" pitchFamily="66" charset="0"/>
              </a:rPr>
              <a:t> </a:t>
            </a:r>
            <a:endParaRPr lang="en-GB" sz="2400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>
            <a:extLst>
              <a:ext uri="{FF2B5EF4-FFF2-40B4-BE49-F238E27FC236}">
                <a16:creationId xmlns:a16="http://schemas.microsoft.com/office/drawing/2014/main" id="{D685DD27-D21C-46F5-BCB3-E6EEC815A1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A66445-0C33-47B2-B758-72CDFAFF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5016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  <a:latin typeface="var(--ff-lato)"/>
              </a:rPr>
              <a:t>Random Access</a:t>
            </a:r>
            <a:endParaRPr lang="en-GB" sz="4400" b="1" dirty="0">
              <a:solidFill>
                <a:schemeClr val="bg1"/>
              </a:solidFill>
              <a:latin typeface="var(--ff-lato)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94604B-1CC2-4DDF-9C60-73308EB21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02835"/>
            <a:ext cx="9144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In random access or contention methods, no station is superior to another station and none is assigned the control over another. 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US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At each instance, a station that has data to send uses a procedure defined by the protocol to make a decision on whether or not to send. 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>
            <a:extLst>
              <a:ext uri="{FF2B5EF4-FFF2-40B4-BE49-F238E27FC236}">
                <a16:creationId xmlns:a16="http://schemas.microsoft.com/office/drawing/2014/main" id="{25362601-5A5E-4249-9E48-2E3E1DECD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60A4F3-67B2-47C4-A23A-BA9C1A0A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74599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Persistence Methods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ABD8BC-51ED-464D-B53E-42AAAC4BD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47801"/>
            <a:ext cx="91440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What should a station do if the channel is busy? What should a station do if the channel is idle? Three methods have been devised to answer these questions: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I-persistent method,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</a:t>
            </a:r>
            <a:r>
              <a:rPr lang="en-GB" sz="28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nonpersistent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method,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And the p-persistent method.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>
            <a:extLst>
              <a:ext uri="{FF2B5EF4-FFF2-40B4-BE49-F238E27FC236}">
                <a16:creationId xmlns:a16="http://schemas.microsoft.com/office/drawing/2014/main" id="{675EE121-1B45-4A99-AEFA-8E8FBCD8CC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582838-D74C-4960-9CB2-BCE5C62D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863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The I-Persistence Methods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1F8E92-6C76-4622-9344-A9BF5112A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800159"/>
            <a:ext cx="9144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</a:t>
            </a:r>
            <a:r>
              <a:rPr lang="en-GB" sz="28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I-persistent method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is simple and straightforward. In</a:t>
            </a:r>
            <a:r>
              <a:rPr lang="en-GB" sz="28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this method, after the station finds the line idle, it sends its frame immediately. </a:t>
            </a:r>
          </a:p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This method has the highest chance of collision because two or more stations may find the line idle and send their frames immediately. </a:t>
            </a:r>
          </a:p>
        </p:txBody>
      </p:sp>
      <p:pic>
        <p:nvPicPr>
          <p:cNvPr id="11269" name="Picture 4">
            <a:extLst>
              <a:ext uri="{FF2B5EF4-FFF2-40B4-BE49-F238E27FC236}">
                <a16:creationId xmlns:a16="http://schemas.microsoft.com/office/drawing/2014/main" id="{61C0A614-F788-47B9-9CD9-84AFB2B4B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73"/>
          <a:stretch>
            <a:fillRect/>
          </a:stretch>
        </p:blipFill>
        <p:spPr bwMode="auto">
          <a:xfrm>
            <a:off x="2362201" y="3581401"/>
            <a:ext cx="771842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:a16="http://schemas.microsoft.com/office/drawing/2014/main" id="{DD656304-CCBD-46B7-8C02-E43A97B7C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32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04228D-B00E-485D-A2E1-55DA05474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Nonpersistent method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FD53E5-2609-4023-AFB3-24DE2C1DD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33400"/>
            <a:ext cx="91440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In</a:t>
            </a:r>
            <a:r>
              <a:rPr lang="en-GB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</a:t>
            </a:r>
            <a:r>
              <a:rPr lang="en-GB" sz="2400" b="1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nonpersistent</a:t>
            </a:r>
            <a:r>
              <a:rPr lang="en-GB" sz="2400" b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method, 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 station that has a frame to send senses the line.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If the line is idle, it sends immediately.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If the line is not idle, it waits a random amount of time and then senses the line again.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</a:t>
            </a:r>
            <a:r>
              <a:rPr lang="en-GB" sz="2400" dirty="0" err="1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nonpersistent</a:t>
            </a: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approach reduces the chance of collision because it is unlikely that two or more stations will wait the same amount of time and retry to send simultaneously.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However, this method reduces the efficiency of the network because the medium remains idle when there may be stations with frames to send.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95304C8F-4327-4FAF-9AA3-AC5947208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34" b="33939"/>
          <a:stretch>
            <a:fillRect/>
          </a:stretch>
        </p:blipFill>
        <p:spPr bwMode="auto">
          <a:xfrm>
            <a:off x="3048000" y="4662488"/>
            <a:ext cx="6389688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516FE096-7F3F-4252-BF1A-4B1AF5E6F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33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51127D-ACFE-456A-87F8-7E8B51C7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16441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P-persistent method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B5EA1CE-E885-47F8-91E9-A34F1FAEB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348102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p-persistent approach combines the advantages of the other two strategies.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It reduces the chance of collision and improves efficiency.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>
            <a:extLst>
              <a:ext uri="{FF2B5EF4-FFF2-40B4-BE49-F238E27FC236}">
                <a16:creationId xmlns:a16="http://schemas.microsoft.com/office/drawing/2014/main" id="{7647733B-964F-4DE4-B1C7-20E0D03435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50C1B9E5-F5DF-4617-8CE4-3A15720FF07C}" type="slidenum">
              <a:rPr lang="en-US" altLang="en-US" smtClean="0"/>
              <a:pPr/>
              <a:t>34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0A3B4D-DDA9-41D9-844E-41609F4A2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900" y="292099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p-persistent method</a:t>
            </a:r>
          </a:p>
        </p:txBody>
      </p:sp>
      <p:pic>
        <p:nvPicPr>
          <p:cNvPr id="14340" name="Picture 6">
            <a:extLst>
              <a:ext uri="{FF2B5EF4-FFF2-40B4-BE49-F238E27FC236}">
                <a16:creationId xmlns:a16="http://schemas.microsoft.com/office/drawing/2014/main" id="{E5527CF0-E2C9-4253-94AB-59073E78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67"/>
          <a:stretch>
            <a:fillRect/>
          </a:stretch>
        </p:blipFill>
        <p:spPr bwMode="auto">
          <a:xfrm>
            <a:off x="1828801" y="1828800"/>
            <a:ext cx="837406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>
            <a:extLst>
              <a:ext uri="{FF2B5EF4-FFF2-40B4-BE49-F238E27FC236}">
                <a16:creationId xmlns:a16="http://schemas.microsoft.com/office/drawing/2014/main" id="{982939D8-89D8-43C1-9439-4DAF4BCF09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8BA065-4E6D-4AB7-9B48-E3A1C0405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835" y="24921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7314786-70C7-4A65-AC6D-8818FEF1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66800"/>
            <a:ext cx="91440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Two features give this method its name. </a:t>
            </a:r>
          </a:p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 </a:t>
            </a:r>
          </a:p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First, there is no scheduled time for a station to transmit. Transmission is random among the stations. That is why these methods are called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random access.</a:t>
            </a:r>
          </a:p>
          <a:p>
            <a:pPr algn="just">
              <a:defRPr/>
            </a:pP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Second, no rules specify which station should send next. Stations compete with one another to access the medium. That is why these methods are also called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contention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methods.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>
            <a:extLst>
              <a:ext uri="{FF2B5EF4-FFF2-40B4-BE49-F238E27FC236}">
                <a16:creationId xmlns:a16="http://schemas.microsoft.com/office/drawing/2014/main" id="{0DFAB51B-0D05-49E9-A424-B65798CAE4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FF80B-A3CA-42AB-B5D1-F94979715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144" y="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845B49F-0601-4FEB-88DD-314808B1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701731"/>
            <a:ext cx="9144000" cy="606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In a random access method, each station has the right to the medium without being controlled by any other station. </a:t>
            </a:r>
          </a:p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However, if more than one station tries to send, there is an access collision and the frames will be either destroyed or modified. </a:t>
            </a:r>
          </a:p>
          <a:p>
            <a:pPr algn="just"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To avoid access conflict or to resolve it when it happens, each station follows a procedure that answers the following questions:</a:t>
            </a:r>
          </a:p>
          <a:p>
            <a:pPr algn="just"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 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b="1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When can the station access the medium?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b="1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What can the station do if the medium is busy?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b="1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How can the station determine the success or failure of the transmission?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b="1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What can the station do if there is an access conflict?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2">
            <a:extLst>
              <a:ext uri="{FF2B5EF4-FFF2-40B4-BE49-F238E27FC236}">
                <a16:creationId xmlns:a16="http://schemas.microsoft.com/office/drawing/2014/main" id="{F09B278C-4B52-45D0-934D-5BCDBCCE6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A0D994-EAE4-4A03-A774-8FBC7E42E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624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Cont.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F5A610-1ED3-4065-9E89-95C5D1519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85801"/>
            <a:ext cx="9144000" cy="612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random access methods evolved from a very interesting protocol known as ALOHA, which used a very simple procedure called multiple access (MA).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method was improved with the addition of a procedure that forces the station to sense the medium before transmitting. This was called carrier sense multiple access.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This method later evolved into two parallel methods: carrier sense multiple access with collision detection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(CSMA/CD)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 and carrier sense multiple access with collision avoidance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(CSMA/CA).</a:t>
            </a:r>
            <a:endParaRPr lang="en-GB" sz="2800" dirty="0">
              <a:solidFill>
                <a:schemeClr val="accent6">
                  <a:lumMod val="10000"/>
                </a:schemeClr>
              </a:solidFill>
              <a:latin typeface="Comic Sans MS" pitchFamily="66" charset="0"/>
            </a:endParaRP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CSMA/CD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tells the station what to do when a collision is detected. </a:t>
            </a:r>
            <a:r>
              <a:rPr lang="en-GB" sz="2800" i="1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CSMA/CA </a:t>
            </a: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tries to avoid the collision.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>
            <a:extLst>
              <a:ext uri="{FF2B5EF4-FFF2-40B4-BE49-F238E27FC236}">
                <a16:creationId xmlns:a16="http://schemas.microsoft.com/office/drawing/2014/main" id="{45F64967-45F9-4352-8EDD-41B5405AD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2BCA21-0015-484C-8E4E-253F67CF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54298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2FB601-FDFB-4118-BB94-BAA105348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23902"/>
            <a:ext cx="9144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ALOHA, the earliest random access method.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It is obvious that there are potential collisions in this arrangement.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medium is shared between the stations. When a station sends data, another station may attempt to do so at the same time.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6">
                    <a:lumMod val="10000"/>
                  </a:schemeClr>
                </a:solidFill>
                <a:latin typeface="Comic Sans MS" pitchFamily="66" charset="0"/>
              </a:rPr>
              <a:t>The data from the two stations collide.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E5060F26-89DB-466D-A64E-96781C43AC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0359-F84A-4432-B4F0-F12005876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022" y="38891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ALOHA-Cont.</a:t>
            </a:r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C2D8B343-CC6A-4DFD-AD8C-6EF077C2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295400"/>
            <a:ext cx="7926388" cy="399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2">
            <a:extLst>
              <a:ext uri="{FF2B5EF4-FFF2-40B4-BE49-F238E27FC236}">
                <a16:creationId xmlns:a16="http://schemas.microsoft.com/office/drawing/2014/main" id="{E241C084-CAED-4D04-98DC-2E7FA0D568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4008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Angsana New" panose="020B0502040204020203" pitchFamily="18" charset="-34"/>
                <a:cs typeface="Angsana New" panose="020B0502040204020203" pitchFamily="18" charset="-34"/>
              </a:defRPr>
            </a:lvl9pPr>
          </a:lstStyle>
          <a:p>
            <a:fld id="{089C1F2D-F58F-4F19-9333-59A03FAEBE2F}" type="slidenum">
              <a:rPr lang="en-US" altLang="en-US" smtClean="0"/>
              <a:pPr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518D9E-A603-4CE5-A6DC-5ED92BEAF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0"/>
            <a:ext cx="9144000" cy="7017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GB" sz="4400" b="1" dirty="0">
                <a:solidFill>
                  <a:schemeClr val="bg1"/>
                </a:solidFill>
                <a:latin typeface="var(--ff-lato)"/>
              </a:rPr>
              <a:t>ALOHA-Cont.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4478C246-BEFA-4090-B13F-6E2E0902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4159250"/>
            <a:ext cx="37338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13A544F-044D-4702-A732-02ECDC117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12804"/>
            <a:ext cx="8839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Arial" charset="0"/>
              </a:rPr>
              <a:t>There are four stations that contend with one another for access to the shared channel.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Arial" charset="0"/>
              </a:rPr>
              <a:t>In figure each station sends two frames; there are a total of eight frames on the shared medium.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Arial" charset="0"/>
              </a:rPr>
              <a:t>Some of these frames collide because multiple frames are in contention for the shared channel. 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6">
                    <a:lumMod val="10000"/>
                  </a:schemeClr>
                </a:solidFill>
                <a:latin typeface="Arial" charset="0"/>
              </a:rPr>
              <a:t>Only two frames survive: frame 1.1 from station 1 and frame 3.2 from station 3. We need to mention that even if one bit of a frame coexists on the channel with one bit from another frame, there is a collision and both will be destroyed.</a:t>
            </a:r>
          </a:p>
          <a:p>
            <a:pPr algn="just">
              <a:defRPr/>
            </a:pPr>
            <a:endParaRPr lang="en-GB" sz="2400" dirty="0">
              <a:solidFill>
                <a:schemeClr val="accent6">
                  <a:lumMod val="10000"/>
                </a:schemeClr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48636</TotalTime>
  <Words>2201</Words>
  <Application>Microsoft Office PowerPoint</Application>
  <PresentationFormat>Widescreen</PresentationFormat>
  <Paragraphs>176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Comic Sans MS</vt:lpstr>
      <vt:lpstr>var(--ff-lato)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Rabea</cp:lastModifiedBy>
  <cp:revision>561</cp:revision>
  <dcterms:created xsi:type="dcterms:W3CDTF">2020-01-18T07:24:59Z</dcterms:created>
  <dcterms:modified xsi:type="dcterms:W3CDTF">2025-03-15T17:00:46Z</dcterms:modified>
</cp:coreProperties>
</file>