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1069" r:id="rId3"/>
    <p:sldId id="1070" r:id="rId4"/>
    <p:sldId id="1071" r:id="rId5"/>
    <p:sldId id="508" r:id="rId6"/>
    <p:sldId id="1072" r:id="rId7"/>
    <p:sldId id="1073" r:id="rId8"/>
    <p:sldId id="1087" r:id="rId9"/>
    <p:sldId id="1089" r:id="rId10"/>
    <p:sldId id="1090" r:id="rId11"/>
    <p:sldId id="1091" r:id="rId12"/>
    <p:sldId id="1092" r:id="rId13"/>
    <p:sldId id="1075" r:id="rId14"/>
    <p:sldId id="515" r:id="rId15"/>
    <p:sldId id="1076" r:id="rId16"/>
    <p:sldId id="1077" r:id="rId17"/>
    <p:sldId id="534" r:id="rId18"/>
    <p:sldId id="1078" r:id="rId19"/>
    <p:sldId id="1079" r:id="rId20"/>
    <p:sldId id="527" r:id="rId21"/>
    <p:sldId id="533" r:id="rId22"/>
    <p:sldId id="528" r:id="rId23"/>
    <p:sldId id="529" r:id="rId24"/>
    <p:sldId id="530" r:id="rId25"/>
    <p:sldId id="531" r:id="rId26"/>
    <p:sldId id="532" r:id="rId27"/>
    <p:sldId id="1080" r:id="rId28"/>
    <p:sldId id="1081" r:id="rId29"/>
    <p:sldId id="1082" r:id="rId30"/>
    <p:sldId id="1083" r:id="rId31"/>
    <p:sldId id="1084" r:id="rId32"/>
    <p:sldId id="10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2941"/>
  </p:normalViewPr>
  <p:slideViewPr>
    <p:cSldViewPr snapToGrid="0" snapToObjects="1">
      <p:cViewPr varScale="1">
        <p:scale>
          <a:sx n="86" d="100"/>
          <a:sy n="86" d="100"/>
        </p:scale>
        <p:origin x="562" y="58"/>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1A5DC370-A88A-49CF-99F3-610E016659D1}"/>
              </a:ext>
            </a:extLst>
          </p:cNvPr>
          <p:cNvSpPr>
            <a:spLocks noGrp="1" noChangeArrowheads="1"/>
          </p:cNvSpPr>
          <p:nvPr>
            <p:ph type="sldNum" sz="quarter" idx="10"/>
          </p:nvPr>
        </p:nvSpPr>
        <p:spPr>
          <a:ln/>
        </p:spPr>
        <p:txBody>
          <a:bodyPr/>
          <a:lstStyle>
            <a:lvl1pPr>
              <a:defRPr/>
            </a:lvl1pPr>
          </a:lstStyle>
          <a:p>
            <a:fld id="{641DB960-8C54-4D56-86BD-8ADA41E15F2B}" type="slidenum">
              <a:rPr lang="en-GB" altLang="en-US"/>
              <a:pPr/>
              <a:t>‹#›</a:t>
            </a:fld>
            <a:endParaRPr lang="en-GB" altLang="en-US"/>
          </a:p>
        </p:txBody>
      </p:sp>
    </p:spTree>
    <p:extLst>
      <p:ext uri="{BB962C8B-B14F-4D97-AF65-F5344CB8AC3E}">
        <p14:creationId xmlns:p14="http://schemas.microsoft.com/office/powerpoint/2010/main" val="683011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sldNum="0"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1E79-BC5C-4707-8452-5ED47175FC96}"/>
              </a:ext>
            </a:extLst>
          </p:cNvPr>
          <p:cNvSpPr>
            <a:spLocks noGrp="1"/>
          </p:cNvSpPr>
          <p:nvPr>
            <p:ph type="ctrTitle"/>
          </p:nvPr>
        </p:nvSpPr>
        <p:spPr>
          <a:xfrm>
            <a:off x="1524000" y="1712393"/>
            <a:ext cx="9144000" cy="1100349"/>
          </a:xfrm>
        </p:spPr>
        <p:style>
          <a:lnRef idx="3">
            <a:schemeClr val="lt1"/>
          </a:lnRef>
          <a:fillRef idx="1">
            <a:schemeClr val="accent1"/>
          </a:fillRef>
          <a:effectRef idx="1">
            <a:schemeClr val="accent1"/>
          </a:effectRef>
          <a:fontRef idx="minor">
            <a:schemeClr val="lt1"/>
          </a:fontRef>
        </p:style>
        <p:txBody>
          <a:bodyPr/>
          <a:lstStyle/>
          <a:p>
            <a:r>
              <a:rPr lang="en-US" b="1" dirty="0"/>
              <a:t>Computer Networks</a:t>
            </a:r>
          </a:p>
        </p:txBody>
      </p:sp>
      <p:sp>
        <p:nvSpPr>
          <p:cNvPr id="3" name="Subtitle 2">
            <a:extLst>
              <a:ext uri="{FF2B5EF4-FFF2-40B4-BE49-F238E27FC236}">
                <a16:creationId xmlns:a16="http://schemas.microsoft.com/office/drawing/2014/main" id="{AE989691-D527-4F5A-ADE7-98A5ADD20D42}"/>
              </a:ext>
            </a:extLst>
          </p:cNvPr>
          <p:cNvSpPr>
            <a:spLocks noGrp="1"/>
          </p:cNvSpPr>
          <p:nvPr>
            <p:ph type="subTitle" idx="1"/>
          </p:nvPr>
        </p:nvSpPr>
        <p:spPr>
          <a:xfrm>
            <a:off x="1524000" y="4435312"/>
            <a:ext cx="9144000" cy="1655762"/>
          </a:xfrm>
        </p:spPr>
        <p:txBody>
          <a:bodyPr>
            <a:norm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Rabea Khatun</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Lecturer</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Dept. Of  CSE</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East West University</a:t>
            </a:r>
            <a:endParaRPr lang="en-US" dirty="0"/>
          </a:p>
          <a:p>
            <a:endParaRPr lang="en-US" dirty="0"/>
          </a:p>
        </p:txBody>
      </p:sp>
      <p:sp>
        <p:nvSpPr>
          <p:cNvPr id="6" name="Rectangle: Rounded Corners 5">
            <a:extLst>
              <a:ext uri="{FF2B5EF4-FFF2-40B4-BE49-F238E27FC236}">
                <a16:creationId xmlns:a16="http://schemas.microsoft.com/office/drawing/2014/main" id="{85D5B0F5-02E4-43ED-B624-47360D7A4D04}"/>
              </a:ext>
            </a:extLst>
          </p:cNvPr>
          <p:cNvSpPr/>
          <p:nvPr/>
        </p:nvSpPr>
        <p:spPr>
          <a:xfrm>
            <a:off x="3791146" y="519137"/>
            <a:ext cx="4609707" cy="10328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b="1" dirty="0">
                <a:solidFill>
                  <a:schemeClr val="bg1"/>
                </a:solidFill>
              </a:rPr>
              <a:t>CSE405</a:t>
            </a:r>
          </a:p>
        </p:txBody>
      </p:sp>
      <p:sp>
        <p:nvSpPr>
          <p:cNvPr id="5" name="Title 1">
            <a:extLst>
              <a:ext uri="{FF2B5EF4-FFF2-40B4-BE49-F238E27FC236}">
                <a16:creationId xmlns:a16="http://schemas.microsoft.com/office/drawing/2014/main" id="{24AB0214-5426-4BFC-AAD2-A250F932DFD8}"/>
              </a:ext>
            </a:extLst>
          </p:cNvPr>
          <p:cNvSpPr txBox="1">
            <a:spLocks/>
          </p:cNvSpPr>
          <p:nvPr/>
        </p:nvSpPr>
        <p:spPr>
          <a:xfrm>
            <a:off x="1523999" y="3174515"/>
            <a:ext cx="9144000" cy="1100349"/>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Data Link Layer</a:t>
            </a:r>
          </a:p>
        </p:txBody>
      </p:sp>
    </p:spTree>
    <p:extLst>
      <p:ext uri="{BB962C8B-B14F-4D97-AF65-F5344CB8AC3E}">
        <p14:creationId xmlns:p14="http://schemas.microsoft.com/office/powerpoint/2010/main" val="306720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EBD93D-EFFC-4C55-8478-35DC3A0BABD7}"/>
              </a:ext>
            </a:extLst>
          </p:cNvPr>
          <p:cNvSpPr txBox="1"/>
          <p:nvPr/>
        </p:nvSpPr>
        <p:spPr>
          <a:xfrm>
            <a:off x="1473693" y="2166152"/>
            <a:ext cx="8475955" cy="2308324"/>
          </a:xfrm>
          <a:prstGeom prst="rect">
            <a:avLst/>
          </a:prstGeom>
          <a:noFill/>
        </p:spPr>
        <p:txBody>
          <a:bodyPr wrap="square">
            <a:spAutoFit/>
          </a:bodyPr>
          <a:lstStyle/>
          <a:p>
            <a:pPr algn="l" fontAlgn="base"/>
            <a:r>
              <a:rPr lang="en-US" b="1" i="0" dirty="0">
                <a:effectLst/>
                <a:latin typeface="Nunito" pitchFamily="2" charset="0"/>
              </a:rPr>
              <a:t>How to Ensure that it is our Station’s Data that Collided? </a:t>
            </a:r>
          </a:p>
          <a:p>
            <a:pPr algn="just" rtl="0" fontAlgn="base"/>
            <a:r>
              <a:rPr lang="en-US" b="0" i="0" dirty="0">
                <a:effectLst/>
                <a:latin typeface="Nunito" pitchFamily="2" charset="0"/>
              </a:rPr>
              <a:t>For this, Transmission time (Tt) &gt; Propagation Time (</a:t>
            </a:r>
            <a:r>
              <a:rPr lang="en-US" b="0" i="0" dirty="0" err="1">
                <a:effectLst/>
                <a:latin typeface="Nunito" pitchFamily="2" charset="0"/>
              </a:rPr>
              <a:t>Tp</a:t>
            </a:r>
            <a:r>
              <a:rPr lang="en-US" b="0" i="0" dirty="0">
                <a:effectLst/>
                <a:latin typeface="Nunito" pitchFamily="2" charset="0"/>
              </a:rPr>
              <a:t>)</a:t>
            </a:r>
            <a:br>
              <a:rPr lang="en-US" b="0" i="0" dirty="0">
                <a:effectLst/>
                <a:latin typeface="Nunito" pitchFamily="2" charset="0"/>
              </a:rPr>
            </a:br>
            <a:r>
              <a:rPr lang="en-US" b="0" i="0" dirty="0">
                <a:effectLst/>
                <a:latin typeface="Nunito" pitchFamily="2" charset="0"/>
              </a:rPr>
              <a:t>This is because we want that before we transmit the last bit of our data from our station, we should at least be sure that some of the bits have already reached their destination. This ensures that the link is not busy and collisions will not occur. </a:t>
            </a:r>
            <a:br>
              <a:rPr lang="en-US" b="0" i="0" dirty="0">
                <a:effectLst/>
                <a:latin typeface="Nunito" pitchFamily="2" charset="0"/>
              </a:rPr>
            </a:br>
            <a:endParaRPr lang="en-US" b="0" i="0" dirty="0">
              <a:effectLst/>
              <a:latin typeface="Nunito" pitchFamily="2" charset="0"/>
            </a:endParaRPr>
          </a:p>
          <a:p>
            <a:pPr algn="just" rtl="0" fontAlgn="base"/>
            <a:r>
              <a:rPr lang="en-US" b="0" i="0" dirty="0">
                <a:effectLst/>
                <a:latin typeface="Nunito" pitchFamily="2" charset="0"/>
              </a:rPr>
              <a:t>Consider the above system again. </a:t>
            </a:r>
          </a:p>
        </p:txBody>
      </p:sp>
      <p:sp>
        <p:nvSpPr>
          <p:cNvPr id="3" name="TextBox 2">
            <a:extLst>
              <a:ext uri="{FF2B5EF4-FFF2-40B4-BE49-F238E27FC236}">
                <a16:creationId xmlns:a16="http://schemas.microsoft.com/office/drawing/2014/main" id="{28740534-408B-438E-891E-BF3EEC9EBF34}"/>
              </a:ext>
            </a:extLst>
          </p:cNvPr>
          <p:cNvSpPr txBox="1"/>
          <p:nvPr/>
        </p:nvSpPr>
        <p:spPr>
          <a:xfrm>
            <a:off x="887767" y="107570"/>
            <a:ext cx="9685538" cy="132805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4400" b="1">
                <a:solidFill>
                  <a:schemeClr val="bg1"/>
                </a:solidFill>
                <a:latin typeface="var(--ff-lato)"/>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Cont.</a:t>
            </a:r>
          </a:p>
        </p:txBody>
      </p:sp>
    </p:spTree>
    <p:extLst>
      <p:ext uri="{BB962C8B-B14F-4D97-AF65-F5344CB8AC3E}">
        <p14:creationId xmlns:p14="http://schemas.microsoft.com/office/powerpoint/2010/main" val="2142366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a:extLst>
              <a:ext uri="{FF2B5EF4-FFF2-40B4-BE49-F238E27FC236}">
                <a16:creationId xmlns:a16="http://schemas.microsoft.com/office/drawing/2014/main" id="{5911E10B-EEBD-4FAD-8341-85C556A96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125" y="1748900"/>
            <a:ext cx="8354859" cy="318422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F884EEE-6126-4C1C-9F38-1AC6EA8514CA}"/>
              </a:ext>
            </a:extLst>
          </p:cNvPr>
          <p:cNvSpPr>
            <a:spLocks noChangeArrowheads="1"/>
          </p:cNvSpPr>
          <p:nvPr/>
        </p:nvSpPr>
        <p:spPr bwMode="auto">
          <a:xfrm>
            <a:off x="183323" y="4790716"/>
            <a:ext cx="11825353" cy="200309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rPr>
              <a:t>At time t=0, A transmits its data.</a:t>
            </a:r>
            <a:br>
              <a:rPr kumimoji="0" lang="en-US" altLang="en-US" b="0" i="0" u="none" strike="noStrike" cap="none" normalizeH="0" baseline="0" dirty="0">
                <a:ln>
                  <a:noFill/>
                </a:ln>
                <a:effectLst/>
                <a:latin typeface="Consolas" panose="020B0609020204030204" pitchFamily="49" charset="0"/>
              </a:rPr>
            </a:br>
            <a:r>
              <a:rPr kumimoji="0" lang="en-US" altLang="en-US" b="0" i="0" u="none" strike="noStrike" cap="none" normalizeH="0" baseline="0" dirty="0">
                <a:ln>
                  <a:noFill/>
                </a:ln>
                <a:effectLst/>
                <a:latin typeface="Consolas" panose="020B0609020204030204" pitchFamily="49" charset="0"/>
              </a:rPr>
              <a:t>t= 59:59 mins : Collision occurs</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Nunito" pitchFamily="2" charset="0"/>
              </a:rPr>
              <a:t>This collision occurs just before the data reaches B. Now the collision signal takes 59:59 minutes again to reach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Nunito" pitchFamily="2" charset="0"/>
              </a:rPr>
              <a:t>Hence, A receives the collision information approximately after 2 hours, that is, after 2 * Tp.  </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Consolas" panose="020B0609020204030204" pitchFamily="49" charset="0"/>
              </a:rPr>
              <a:t>Hence, to ensure tighter bound, to detect the collision completely,</a:t>
            </a:r>
            <a:br>
              <a:rPr kumimoji="0" lang="en-US" altLang="en-US" b="0" i="0" u="none" strike="noStrike" cap="none" normalizeH="0" baseline="0" dirty="0">
                <a:ln>
                  <a:noFill/>
                </a:ln>
                <a:effectLst/>
                <a:latin typeface="Consolas" panose="020B0609020204030204" pitchFamily="49" charset="0"/>
              </a:rPr>
            </a:br>
            <a:r>
              <a:rPr kumimoji="0" lang="en-US" altLang="en-US" b="0" i="0" u="none" strike="noStrike" cap="none" normalizeH="0" baseline="0" dirty="0">
                <a:ln>
                  <a:noFill/>
                </a:ln>
                <a:effectLst/>
                <a:latin typeface="Consolas" panose="020B0609020204030204" pitchFamily="49" charset="0"/>
              </a:rPr>
              <a:t>Tt &gt; &gt;= 2 * </a:t>
            </a:r>
            <a:r>
              <a:rPr kumimoji="0" lang="en-US" altLang="en-US" b="0" i="0" u="none" strike="noStrike" cap="none" normalizeH="0" baseline="0" dirty="0" err="1">
                <a:ln>
                  <a:noFill/>
                </a:ln>
                <a:effectLst/>
                <a:latin typeface="Consolas" panose="020B0609020204030204" pitchFamily="49" charset="0"/>
              </a:rPr>
              <a:t>Tp</a:t>
            </a:r>
            <a:r>
              <a:rPr kumimoji="0" lang="en-US" altLang="en-US" b="0" i="0" u="none" strike="noStrike" cap="none" normalizeH="0" baseline="0" dirty="0">
                <a:ln>
                  <a:noFill/>
                </a:ln>
                <a:effectLst/>
                <a:latin typeface="Consolas" panose="020B0609020204030204" pitchFamily="49" charset="0"/>
              </a:rPr>
              <a:t> </a:t>
            </a:r>
            <a:endParaRPr kumimoji="0" lang="en-US" altLang="en-US" sz="105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Nunito" pitchFamily="2" charset="0"/>
              </a:rPr>
              <a:t>This is the maximum collision time that a system can take to detect if the collision was of its own data. </a:t>
            </a:r>
            <a:endParaRPr kumimoji="0" lang="en-US" altLang="en-US" sz="2800" b="0" i="0" u="none" strike="noStrike" cap="none" normalizeH="0" baseline="0" dirty="0">
              <a:ln>
                <a:noFill/>
              </a:ln>
              <a:effectLst/>
            </a:endParaRPr>
          </a:p>
        </p:txBody>
      </p:sp>
      <p:sp>
        <p:nvSpPr>
          <p:cNvPr id="4" name="TextBox 3">
            <a:extLst>
              <a:ext uri="{FF2B5EF4-FFF2-40B4-BE49-F238E27FC236}">
                <a16:creationId xmlns:a16="http://schemas.microsoft.com/office/drawing/2014/main" id="{5CC766E3-39A7-4E41-8D6B-163B4F46E3DD}"/>
              </a:ext>
            </a:extLst>
          </p:cNvPr>
          <p:cNvSpPr txBox="1"/>
          <p:nvPr/>
        </p:nvSpPr>
        <p:spPr>
          <a:xfrm>
            <a:off x="887767" y="107570"/>
            <a:ext cx="9685538" cy="132805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4400" b="1">
                <a:solidFill>
                  <a:schemeClr val="bg1"/>
                </a:solidFill>
                <a:latin typeface="var(--ff-lato)"/>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Cont.</a:t>
            </a:r>
          </a:p>
        </p:txBody>
      </p:sp>
    </p:spTree>
    <p:extLst>
      <p:ext uri="{BB962C8B-B14F-4D97-AF65-F5344CB8AC3E}">
        <p14:creationId xmlns:p14="http://schemas.microsoft.com/office/powerpoint/2010/main" val="246047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D7F30F-F303-42B9-87EB-407CA108E2F4}"/>
              </a:ext>
            </a:extLst>
          </p:cNvPr>
          <p:cNvSpPr>
            <a:spLocks noChangeArrowheads="1"/>
          </p:cNvSpPr>
          <p:nvPr/>
        </p:nvSpPr>
        <p:spPr bwMode="auto">
          <a:xfrm>
            <a:off x="958789" y="1828789"/>
            <a:ext cx="10541347" cy="2587868"/>
          </a:xfrm>
          <a:prstGeom prst="rect">
            <a:avLst/>
          </a:prstGeom>
          <a:ln/>
        </p:spPr>
        <p:style>
          <a:lnRef idx="2">
            <a:schemeClr val="accent4"/>
          </a:lnRef>
          <a:fillRef idx="1">
            <a:schemeClr val="lt1"/>
          </a:fillRef>
          <a:effectRef idx="0">
            <a:schemeClr val="accent4"/>
          </a:effectRef>
          <a:fontRef idx="minor">
            <a:schemeClr val="dk1"/>
          </a:fontRef>
        </p:style>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Nunito" pitchFamily="2" charset="0"/>
              </a:rPr>
              <a:t>What should be the Minimum length of the Packet to be Transmitted? </a:t>
            </a:r>
          </a:p>
          <a:p>
            <a:pPr marL="800100" lvl="1" indent="-342900">
              <a:buFont typeface="Arial" panose="020B0604020202020204" pitchFamily="34" charset="0"/>
              <a:buChar char="•"/>
            </a:pPr>
            <a:r>
              <a:rPr kumimoji="0" lang="en-US" altLang="en-US" sz="2000" b="0" i="0" u="none" strike="noStrike" cap="none" normalizeH="0" baseline="0" dirty="0">
                <a:ln>
                  <a:noFill/>
                </a:ln>
                <a:effectLst/>
                <a:latin typeface="Consolas" panose="020B0609020204030204" pitchFamily="49" charset="0"/>
              </a:rPr>
              <a:t>Transmission Time (Tt) = Length of the packet/ Bandwidth of the link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[Number of bits transmitted by sender per second] </a:t>
            </a:r>
          </a:p>
          <a:p>
            <a:pPr marL="800100" lvl="1" indent="-342900">
              <a:buFont typeface="Arial" panose="020B0604020202020204" pitchFamily="34" charset="0"/>
              <a:buChar char="•"/>
            </a:pPr>
            <a:r>
              <a:rPr kumimoji="0" lang="en-US" altLang="en-US" sz="2000" b="0" i="0" u="none" strike="noStrike" cap="none" normalizeH="0" baseline="0" dirty="0">
                <a:ln>
                  <a:noFill/>
                </a:ln>
                <a:effectLst/>
                <a:latin typeface="Consolas" panose="020B0609020204030204" pitchFamily="49" charset="0"/>
              </a:rPr>
              <a:t>Substituting above, we get, </a:t>
            </a:r>
            <a:br>
              <a:rPr kumimoji="0" lang="en-US" altLang="en-US" sz="2000" b="0" i="0" u="none" strike="noStrike" cap="none" normalizeH="0" baseline="0" dirty="0">
                <a:ln>
                  <a:noFill/>
                </a:ln>
                <a:effectLst/>
                <a:latin typeface="Consolas" panose="020B0609020204030204" pitchFamily="49" charset="0"/>
              </a:rPr>
            </a:br>
            <a:r>
              <a:rPr kumimoji="0" lang="en-US" altLang="en-US" sz="2000" b="0" i="0" u="none" strike="noStrike" cap="none" normalizeH="0" baseline="0" dirty="0">
                <a:ln>
                  <a:noFill/>
                </a:ln>
                <a:effectLst/>
                <a:latin typeface="Consolas" panose="020B0609020204030204" pitchFamily="49" charset="0"/>
              </a:rPr>
              <a:t>Length of the packet/ Bandwidth of the link&gt;= 2 * </a:t>
            </a:r>
            <a:r>
              <a:rPr kumimoji="0" lang="en-US" altLang="en-US" sz="2000" b="0" i="0" u="none" strike="noStrike" cap="none" normalizeH="0" baseline="0" dirty="0" err="1">
                <a:ln>
                  <a:noFill/>
                </a:ln>
                <a:effectLst/>
                <a:latin typeface="Consolas" panose="020B0609020204030204" pitchFamily="49" charset="0"/>
              </a:rPr>
              <a:t>Tp</a:t>
            </a:r>
            <a:r>
              <a:rPr kumimoji="0" lang="en-US" altLang="en-US" sz="2000" b="0" i="0" u="none" strike="noStrike" cap="none" normalizeH="0" baseline="0" dirty="0">
                <a:ln>
                  <a:noFill/>
                </a:ln>
                <a:effectLst/>
                <a:latin typeface="Consolas" panose="020B0609020204030204" pitchFamily="49" charset="0"/>
              </a:rPr>
              <a:t> </a:t>
            </a:r>
          </a:p>
          <a:p>
            <a:pPr lvl="1"/>
            <a:r>
              <a:rPr lang="en-US" altLang="en-US" sz="2000" dirty="0">
                <a:latin typeface="Consolas" panose="020B0609020204030204" pitchFamily="49" charset="0"/>
              </a:rPr>
              <a:t>   = </a:t>
            </a:r>
            <a:r>
              <a:rPr kumimoji="0" lang="en-US" altLang="en-US" sz="2000" b="0" i="0" u="none" strike="noStrike" cap="none" normalizeH="0" baseline="0" dirty="0">
                <a:ln>
                  <a:noFill/>
                </a:ln>
                <a:effectLst/>
                <a:latin typeface="Consolas" panose="020B0609020204030204" pitchFamily="49" charset="0"/>
              </a:rPr>
              <a:t>Length of the packet &gt;= 2 * </a:t>
            </a:r>
            <a:r>
              <a:rPr kumimoji="0" lang="en-US" altLang="en-US" sz="2000" b="0" i="0" u="none" strike="noStrike" cap="none" normalizeH="0" baseline="0" dirty="0" err="1">
                <a:ln>
                  <a:noFill/>
                </a:ln>
                <a:effectLst/>
                <a:latin typeface="Consolas" panose="020B0609020204030204" pitchFamily="49" charset="0"/>
              </a:rPr>
              <a:t>Tp</a:t>
            </a:r>
            <a:r>
              <a:rPr kumimoji="0" lang="en-US" altLang="en-US" sz="2000" b="0" i="0" u="none" strike="noStrike" cap="none" normalizeH="0" baseline="0" dirty="0">
                <a:ln>
                  <a:noFill/>
                </a:ln>
                <a:effectLst/>
                <a:latin typeface="Consolas" panose="020B0609020204030204" pitchFamily="49" charset="0"/>
              </a:rPr>
              <a:t> * Bandwidth of the link</a:t>
            </a:r>
            <a:endParaRPr kumimoji="0" lang="en-US" altLang="en-US" sz="11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Nunito" pitchFamily="2" charset="0"/>
              </a:rPr>
              <a:t>Padding helps in cases where we do not have such long packets.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Nunito" pitchFamily="2" charset="0"/>
              </a:rPr>
              <a:t>We can pad extra characters to the end of our data to satisfy the above condition. </a:t>
            </a:r>
            <a:endParaRPr kumimoji="0" lang="en-US" altLang="en-US" sz="3200" b="0" i="0" u="none" strike="noStrike" cap="none" normalizeH="0" baseline="0" dirty="0">
              <a:ln>
                <a:noFill/>
              </a:ln>
              <a:effectLst/>
              <a:latin typeface="Arial" panose="020B0604020202020204" pitchFamily="34" charset="0"/>
            </a:endParaRPr>
          </a:p>
        </p:txBody>
      </p:sp>
      <p:sp>
        <p:nvSpPr>
          <p:cNvPr id="3" name="TextBox 2">
            <a:extLst>
              <a:ext uri="{FF2B5EF4-FFF2-40B4-BE49-F238E27FC236}">
                <a16:creationId xmlns:a16="http://schemas.microsoft.com/office/drawing/2014/main" id="{86DF9516-941E-476A-A214-911372F384D7}"/>
              </a:ext>
            </a:extLst>
          </p:cNvPr>
          <p:cNvSpPr txBox="1"/>
          <p:nvPr/>
        </p:nvSpPr>
        <p:spPr>
          <a:xfrm>
            <a:off x="887767" y="107570"/>
            <a:ext cx="9685538" cy="132805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4400" b="1">
                <a:solidFill>
                  <a:schemeClr val="bg1"/>
                </a:solidFill>
                <a:latin typeface="var(--ff-lato)"/>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Cont.</a:t>
            </a:r>
          </a:p>
        </p:txBody>
      </p:sp>
    </p:spTree>
    <p:extLst>
      <p:ext uri="{BB962C8B-B14F-4D97-AF65-F5344CB8AC3E}">
        <p14:creationId xmlns:p14="http://schemas.microsoft.com/office/powerpoint/2010/main" val="225472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F515D1E1-EE85-4AC9-B661-989D36926763}"/>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13</a:t>
            </a:fld>
            <a:endParaRPr lang="en-US" altLang="en-US">
              <a:solidFill>
                <a:schemeClr val="bg1"/>
              </a:solidFill>
            </a:endParaRPr>
          </a:p>
        </p:txBody>
      </p:sp>
      <p:sp>
        <p:nvSpPr>
          <p:cNvPr id="4" name="Rectangle 1">
            <a:extLst>
              <a:ext uri="{FF2B5EF4-FFF2-40B4-BE49-F238E27FC236}">
                <a16:creationId xmlns:a16="http://schemas.microsoft.com/office/drawing/2014/main" id="{7199B5B5-E8FB-4D83-80B4-EE418078D642}"/>
              </a:ext>
            </a:extLst>
          </p:cNvPr>
          <p:cNvSpPr>
            <a:spLocks noChangeArrowheads="1"/>
          </p:cNvSpPr>
          <p:nvPr/>
        </p:nvSpPr>
        <p:spPr bwMode="auto">
          <a:xfrm>
            <a:off x="1524000" y="93634"/>
            <a:ext cx="9144000" cy="7017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Problem </a:t>
            </a:r>
          </a:p>
        </p:txBody>
      </p:sp>
      <p:sp>
        <p:nvSpPr>
          <p:cNvPr id="5" name="Rectangle 1">
            <a:extLst>
              <a:ext uri="{FF2B5EF4-FFF2-40B4-BE49-F238E27FC236}">
                <a16:creationId xmlns:a16="http://schemas.microsoft.com/office/drawing/2014/main" id="{454870A1-0600-4EBB-9E58-254D921B2C8F}"/>
              </a:ext>
            </a:extLst>
          </p:cNvPr>
          <p:cNvSpPr>
            <a:spLocks noChangeArrowheads="1"/>
          </p:cNvSpPr>
          <p:nvPr/>
        </p:nvSpPr>
        <p:spPr bwMode="auto">
          <a:xfrm>
            <a:off x="1524000" y="685800"/>
            <a:ext cx="9144000" cy="1384300"/>
          </a:xfrm>
          <a:prstGeom prst="rect">
            <a:avLst/>
          </a:prstGeom>
          <a:noFill/>
          <a:ln w="9525">
            <a:noFill/>
            <a:miter lim="800000"/>
            <a:headEnd/>
            <a:tailEnd/>
          </a:ln>
          <a:effectLst/>
        </p:spPr>
        <p:txBody>
          <a:bodyPr anchor="ctr">
            <a:spAutoFit/>
          </a:bodyPr>
          <a:lstStyle>
            <a:lvl1pPr>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1pPr>
            <a:lvl2pPr marL="742950" indent="-28575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11430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6002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20574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pPr algn="just"/>
            <a:r>
              <a:rPr lang="en-GB" altLang="en-US" sz="2800">
                <a:solidFill>
                  <a:srgbClr val="0B171F"/>
                </a:solidFill>
                <a:latin typeface="Comic Sans MS" panose="030F0702030302020204" pitchFamily="66" charset="0"/>
              </a:rPr>
              <a:t>A network using CSMA/CD has a bandwidth of 10 Mbps. If the maximum propagation time is 25.6 </a:t>
            </a:r>
            <a:r>
              <a:rPr lang="el-GR" altLang="en-US" sz="2800">
                <a:solidFill>
                  <a:srgbClr val="0B171F"/>
                </a:solidFill>
                <a:latin typeface="Comic Sans MS" panose="030F0702030302020204" pitchFamily="66" charset="0"/>
              </a:rPr>
              <a:t>μ</a:t>
            </a:r>
            <a:r>
              <a:rPr lang="en-GB" altLang="en-US" sz="2800">
                <a:solidFill>
                  <a:srgbClr val="0B171F"/>
                </a:solidFill>
                <a:latin typeface="Comic Sans MS" panose="030F0702030302020204" pitchFamily="66" charset="0"/>
              </a:rPr>
              <a:t>sec, what is the minimum size of the frame?</a:t>
            </a:r>
          </a:p>
        </p:txBody>
      </p:sp>
      <p:sp>
        <p:nvSpPr>
          <p:cNvPr id="6" name="Rectangle 1">
            <a:extLst>
              <a:ext uri="{FF2B5EF4-FFF2-40B4-BE49-F238E27FC236}">
                <a16:creationId xmlns:a16="http://schemas.microsoft.com/office/drawing/2014/main" id="{CB8A528F-D35D-435F-91A9-8CD89A329F07}"/>
              </a:ext>
            </a:extLst>
          </p:cNvPr>
          <p:cNvSpPr>
            <a:spLocks noChangeArrowheads="1"/>
          </p:cNvSpPr>
          <p:nvPr/>
        </p:nvSpPr>
        <p:spPr bwMode="auto">
          <a:xfrm>
            <a:off x="1524000" y="2286000"/>
            <a:ext cx="9144000" cy="584200"/>
          </a:xfrm>
          <a:prstGeom prst="rect">
            <a:avLst/>
          </a:prstGeom>
          <a:noFill/>
          <a:ln w="9525">
            <a:noFill/>
            <a:miter lim="800000"/>
            <a:headEnd/>
            <a:tailEnd/>
          </a:ln>
        </p:spPr>
        <p:txBody>
          <a:bodyPr anchor="ctr">
            <a:spAutoFit/>
          </a:bodyPr>
          <a:lstStyle/>
          <a:p>
            <a:pPr algn="just">
              <a:defRPr/>
            </a:pPr>
            <a:r>
              <a:rPr lang="en-GB" sz="3200" dirty="0">
                <a:solidFill>
                  <a:schemeClr val="accent5">
                    <a:lumMod val="50000"/>
                  </a:schemeClr>
                </a:solidFill>
                <a:latin typeface="Comic Sans MS" pitchFamily="66" charset="0"/>
              </a:rPr>
              <a:t>Solution</a:t>
            </a:r>
          </a:p>
        </p:txBody>
      </p:sp>
      <p:sp>
        <p:nvSpPr>
          <p:cNvPr id="7" name="Rectangle 1">
            <a:extLst>
              <a:ext uri="{FF2B5EF4-FFF2-40B4-BE49-F238E27FC236}">
                <a16:creationId xmlns:a16="http://schemas.microsoft.com/office/drawing/2014/main" id="{BCF2BAD8-BB35-4A04-BD6D-E1E81D95CD09}"/>
              </a:ext>
            </a:extLst>
          </p:cNvPr>
          <p:cNvSpPr>
            <a:spLocks noChangeArrowheads="1"/>
          </p:cNvSpPr>
          <p:nvPr/>
        </p:nvSpPr>
        <p:spPr bwMode="auto">
          <a:xfrm>
            <a:off x="1524000" y="3783579"/>
            <a:ext cx="9144000" cy="2246769"/>
          </a:xfrm>
          <a:prstGeom prst="rect">
            <a:avLst/>
          </a:prstGeom>
          <a:noFill/>
          <a:ln w="9525">
            <a:noFill/>
            <a:miter lim="800000"/>
            <a:headEnd/>
            <a:tailEnd/>
          </a:ln>
          <a:effectLst/>
        </p:spPr>
        <p:txBody>
          <a:bodyPr anchor="ctr">
            <a:spAutoFit/>
          </a:bodyPr>
          <a:lstStyle>
            <a:lvl1pPr>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1pPr>
            <a:lvl2pPr marL="742950" indent="-28575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11430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6002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20574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pPr algn="just"/>
            <a:r>
              <a:rPr lang="en-GB" altLang="en-US" sz="2800" dirty="0">
                <a:solidFill>
                  <a:srgbClr val="0B171F"/>
                </a:solidFill>
                <a:latin typeface="Comic Sans MS" panose="030F0702030302020204" pitchFamily="66" charset="0"/>
              </a:rPr>
              <a:t>The frame transmission time is </a:t>
            </a:r>
            <a:r>
              <a:rPr lang="en-GB" altLang="en-US" sz="2800" i="1" dirty="0" err="1">
                <a:solidFill>
                  <a:srgbClr val="0B171F"/>
                </a:solidFill>
                <a:latin typeface="Comic Sans MS" panose="030F0702030302020204" pitchFamily="66" charset="0"/>
              </a:rPr>
              <a:t>T</a:t>
            </a:r>
            <a:r>
              <a:rPr lang="en-GB" altLang="en-US" sz="2800" i="1" baseline="-25000" dirty="0" err="1">
                <a:solidFill>
                  <a:srgbClr val="0B171F"/>
                </a:solidFill>
                <a:latin typeface="Comic Sans MS" panose="030F0702030302020204" pitchFamily="66" charset="0"/>
              </a:rPr>
              <a:t>fr</a:t>
            </a:r>
            <a:r>
              <a:rPr lang="en-GB" altLang="en-US" sz="2800" i="1" dirty="0">
                <a:solidFill>
                  <a:srgbClr val="0B171F"/>
                </a:solidFill>
                <a:latin typeface="Comic Sans MS" panose="030F0702030302020204" pitchFamily="66" charset="0"/>
              </a:rPr>
              <a:t> = 2 x </a:t>
            </a:r>
            <a:r>
              <a:rPr lang="en-GB" altLang="en-US" sz="2800" i="1" dirty="0" err="1">
                <a:solidFill>
                  <a:srgbClr val="0B171F"/>
                </a:solidFill>
                <a:latin typeface="Comic Sans MS" panose="030F0702030302020204" pitchFamily="66" charset="0"/>
              </a:rPr>
              <a:t>Tp</a:t>
            </a:r>
            <a:r>
              <a:rPr lang="en-GB" altLang="en-US" sz="2800" i="1" dirty="0">
                <a:solidFill>
                  <a:srgbClr val="0B171F"/>
                </a:solidFill>
                <a:latin typeface="Comic Sans MS" panose="030F0702030302020204" pitchFamily="66" charset="0"/>
              </a:rPr>
              <a:t> =51.2 </a:t>
            </a:r>
            <a:r>
              <a:rPr lang="el-GR" altLang="en-US" sz="2800" i="1" dirty="0">
                <a:solidFill>
                  <a:srgbClr val="0B171F"/>
                </a:solidFill>
                <a:latin typeface="Comic Sans MS" panose="030F0702030302020204" pitchFamily="66" charset="0"/>
              </a:rPr>
              <a:t>μ</a:t>
            </a:r>
            <a:r>
              <a:rPr lang="en-GB" altLang="en-US" sz="2800" i="1" dirty="0">
                <a:solidFill>
                  <a:srgbClr val="0B171F"/>
                </a:solidFill>
                <a:latin typeface="Comic Sans MS" panose="030F0702030302020204" pitchFamily="66" charset="0"/>
              </a:rPr>
              <a:t>s. This means, in the worst case, a station </a:t>
            </a:r>
            <a:r>
              <a:rPr lang="en-GB" altLang="en-US" sz="2800" dirty="0">
                <a:solidFill>
                  <a:srgbClr val="0B171F"/>
                </a:solidFill>
                <a:latin typeface="Comic Sans MS" panose="030F0702030302020204" pitchFamily="66" charset="0"/>
              </a:rPr>
              <a:t>needs to transmit for a period of 51.2 </a:t>
            </a:r>
            <a:r>
              <a:rPr lang="el-GR" altLang="en-US" sz="2800" dirty="0">
                <a:solidFill>
                  <a:srgbClr val="0B171F"/>
                </a:solidFill>
                <a:latin typeface="Comic Sans MS" panose="030F0702030302020204" pitchFamily="66" charset="0"/>
              </a:rPr>
              <a:t>μ</a:t>
            </a:r>
            <a:r>
              <a:rPr lang="en-GB" altLang="en-US" sz="2800" dirty="0">
                <a:solidFill>
                  <a:srgbClr val="0B171F"/>
                </a:solidFill>
                <a:latin typeface="Comic Sans MS" panose="030F0702030302020204" pitchFamily="66" charset="0"/>
              </a:rPr>
              <a:t>s to detect the collision. The minimum size of the frame is 10 Mbps x 51.2 </a:t>
            </a:r>
            <a:r>
              <a:rPr lang="el-GR" altLang="en-US" sz="2800" dirty="0">
                <a:solidFill>
                  <a:srgbClr val="0B171F"/>
                </a:solidFill>
                <a:latin typeface="Comic Sans MS" panose="030F0702030302020204" pitchFamily="66" charset="0"/>
              </a:rPr>
              <a:t>μ</a:t>
            </a:r>
            <a:r>
              <a:rPr lang="en-GB" altLang="en-US" sz="2800" dirty="0">
                <a:solidFill>
                  <a:srgbClr val="0B171F"/>
                </a:solidFill>
                <a:latin typeface="Comic Sans MS" panose="030F0702030302020204" pitchFamily="66" charset="0"/>
              </a:rPr>
              <a:t>sec =512 bits or 64 bytes.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2">
            <a:extLst>
              <a:ext uri="{FF2B5EF4-FFF2-40B4-BE49-F238E27FC236}">
                <a16:creationId xmlns:a16="http://schemas.microsoft.com/office/drawing/2014/main" id="{A6F49241-2304-4D03-9CBF-281EE1808CFB}"/>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14</a:t>
            </a:fld>
            <a:endParaRPr lang="en-US" altLang="en-US">
              <a:solidFill>
                <a:schemeClr val="bg1"/>
              </a:solidFill>
            </a:endParaRPr>
          </a:p>
        </p:txBody>
      </p:sp>
      <p:sp>
        <p:nvSpPr>
          <p:cNvPr id="4" name="Rectangle 1">
            <a:extLst>
              <a:ext uri="{FF2B5EF4-FFF2-40B4-BE49-F238E27FC236}">
                <a16:creationId xmlns:a16="http://schemas.microsoft.com/office/drawing/2014/main" id="{54526E48-85B9-4FB8-89DF-6C7BA781D582}"/>
              </a:ext>
            </a:extLst>
          </p:cNvPr>
          <p:cNvSpPr>
            <a:spLocks noChangeArrowheads="1"/>
          </p:cNvSpPr>
          <p:nvPr/>
        </p:nvSpPr>
        <p:spPr bwMode="auto">
          <a:xfrm>
            <a:off x="1524000" y="522358"/>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defRPr/>
            </a:pPr>
            <a:r>
              <a:rPr lang="en-GB" sz="4000" b="1" dirty="0">
                <a:solidFill>
                  <a:schemeClr val="bg1"/>
                </a:solidFill>
                <a:latin typeface="Comic Sans MS" pitchFamily="66" charset="0"/>
              </a:rPr>
              <a:t>Controlled Access</a:t>
            </a:r>
          </a:p>
        </p:txBody>
      </p:sp>
      <p:sp>
        <p:nvSpPr>
          <p:cNvPr id="6" name="Rectangle 3">
            <a:extLst>
              <a:ext uri="{FF2B5EF4-FFF2-40B4-BE49-F238E27FC236}">
                <a16:creationId xmlns:a16="http://schemas.microsoft.com/office/drawing/2014/main" id="{482C4C90-6DA9-45A6-9D0A-E52C2A4BD9B7}"/>
              </a:ext>
            </a:extLst>
          </p:cNvPr>
          <p:cNvSpPr txBox="1">
            <a:spLocks noChangeArrowheads="1"/>
          </p:cNvSpPr>
          <p:nvPr/>
        </p:nvSpPr>
        <p:spPr>
          <a:xfrm>
            <a:off x="1524000" y="1930153"/>
            <a:ext cx="9144000" cy="4953000"/>
          </a:xfrm>
          <a:prstGeom prst="rect">
            <a:avLst/>
          </a:prstGeom>
        </p:spPr>
        <p:txBody>
          <a:bodyPr/>
          <a:lstStyle/>
          <a:p>
            <a:pPr marL="342900" indent="-342900">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A station must be authorized by someone (e.g., other stations) before transmitting</a:t>
            </a:r>
          </a:p>
          <a:p>
            <a:pPr marL="342900" indent="-342900">
              <a:spcBef>
                <a:spcPct val="20000"/>
              </a:spcBef>
              <a:buClr>
                <a:srgbClr val="0068D0"/>
              </a:buClr>
              <a:buSzPct val="90000"/>
              <a:defRPr/>
            </a:pPr>
            <a:endParaRPr lang="en-US" sz="2800" kern="0" dirty="0">
              <a:solidFill>
                <a:schemeClr val="accent6">
                  <a:lumMod val="10000"/>
                </a:schemeClr>
              </a:solidFill>
              <a:latin typeface="Comic Sans MS" pitchFamily="66" charset="0"/>
            </a:endParaRPr>
          </a:p>
          <a:p>
            <a:pPr marL="342900" indent="-342900">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Three common methods:</a:t>
            </a:r>
          </a:p>
          <a:p>
            <a:pPr marL="742950" lvl="1" indent="-285750">
              <a:spcBef>
                <a:spcPct val="20000"/>
              </a:spcBef>
              <a:buClr>
                <a:srgbClr val="0062C4"/>
              </a:buClr>
              <a:buSzPct val="40000"/>
              <a:buFont typeface="Wingdings 3" pitchFamily="18" charset="2"/>
              <a:buChar char="°"/>
              <a:defRPr/>
            </a:pPr>
            <a:r>
              <a:rPr lang="en-US" sz="2800" kern="0" dirty="0">
                <a:solidFill>
                  <a:schemeClr val="accent6">
                    <a:lumMod val="10000"/>
                  </a:schemeClr>
                </a:solidFill>
                <a:latin typeface="Comic Sans MS" pitchFamily="66" charset="0"/>
              </a:rPr>
              <a:t>Reservation</a:t>
            </a:r>
          </a:p>
          <a:p>
            <a:pPr marL="742950" lvl="1" indent="-285750">
              <a:spcBef>
                <a:spcPct val="20000"/>
              </a:spcBef>
              <a:buClr>
                <a:srgbClr val="0062C4"/>
              </a:buClr>
              <a:buSzPct val="40000"/>
              <a:buFont typeface="Wingdings 3" pitchFamily="18" charset="2"/>
              <a:buChar char="°"/>
              <a:defRPr/>
            </a:pPr>
            <a:r>
              <a:rPr lang="en-US" sz="2800" kern="0" dirty="0">
                <a:solidFill>
                  <a:schemeClr val="accent6">
                    <a:lumMod val="10000"/>
                  </a:schemeClr>
                </a:solidFill>
                <a:latin typeface="Comic Sans MS" pitchFamily="66" charset="0"/>
              </a:rPr>
              <a:t>Polling</a:t>
            </a:r>
          </a:p>
          <a:p>
            <a:pPr marL="742950" lvl="1" indent="-285750">
              <a:spcBef>
                <a:spcPct val="20000"/>
              </a:spcBef>
              <a:buClr>
                <a:srgbClr val="0062C4"/>
              </a:buClr>
              <a:buSzPct val="40000"/>
              <a:buFont typeface="Wingdings 3" pitchFamily="18" charset="2"/>
              <a:buChar char="°"/>
              <a:defRPr/>
            </a:pPr>
            <a:r>
              <a:rPr lang="en-US" sz="2800" kern="0" dirty="0">
                <a:solidFill>
                  <a:schemeClr val="accent6">
                    <a:lumMod val="10000"/>
                  </a:schemeClr>
                </a:solidFill>
                <a:latin typeface="Comic Sans MS" pitchFamily="66" charset="0"/>
              </a:rPr>
              <a:t>Token passing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a:extLst>
              <a:ext uri="{FF2B5EF4-FFF2-40B4-BE49-F238E27FC236}">
                <a16:creationId xmlns:a16="http://schemas.microsoft.com/office/drawing/2014/main" id="{37B2EADC-0815-4C82-A2E8-87469A77E55F}"/>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15</a:t>
            </a:fld>
            <a:endParaRPr lang="en-US" altLang="en-US">
              <a:solidFill>
                <a:schemeClr val="bg1"/>
              </a:solidFill>
            </a:endParaRPr>
          </a:p>
        </p:txBody>
      </p:sp>
      <p:sp>
        <p:nvSpPr>
          <p:cNvPr id="4" name="Rectangle 1">
            <a:extLst>
              <a:ext uri="{FF2B5EF4-FFF2-40B4-BE49-F238E27FC236}">
                <a16:creationId xmlns:a16="http://schemas.microsoft.com/office/drawing/2014/main" id="{18341641-8640-4EC2-AA95-44CF84FE1AA2}"/>
              </a:ext>
            </a:extLst>
          </p:cNvPr>
          <p:cNvSpPr>
            <a:spLocks noChangeArrowheads="1"/>
          </p:cNvSpPr>
          <p:nvPr/>
        </p:nvSpPr>
        <p:spPr bwMode="auto">
          <a:xfrm>
            <a:off x="1524000" y="253067"/>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Reservation</a:t>
            </a:r>
          </a:p>
        </p:txBody>
      </p:sp>
      <p:pic>
        <p:nvPicPr>
          <p:cNvPr id="5124" name="Picture 4">
            <a:extLst>
              <a:ext uri="{FF2B5EF4-FFF2-40B4-BE49-F238E27FC236}">
                <a16:creationId xmlns:a16="http://schemas.microsoft.com/office/drawing/2014/main" id="{638FFFD2-FD88-4340-830D-556B25909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5067300"/>
            <a:ext cx="76962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23C6100F-ED9C-4248-9924-F9FCDB3631D9}"/>
              </a:ext>
            </a:extLst>
          </p:cNvPr>
          <p:cNvSpPr txBox="1">
            <a:spLocks noChangeArrowheads="1"/>
          </p:cNvSpPr>
          <p:nvPr/>
        </p:nvSpPr>
        <p:spPr>
          <a:xfrm>
            <a:off x="904042" y="1027405"/>
            <a:ext cx="10383915" cy="4953000"/>
          </a:xfrm>
          <a:prstGeom prst="rect">
            <a:avLst/>
          </a:prstGeom>
        </p:spPr>
        <p:txBody>
          <a:bodyPr/>
          <a:lstStyle/>
          <a:p>
            <a:pPr>
              <a:spcBef>
                <a:spcPct val="50000"/>
              </a:spcBef>
              <a:buFont typeface="Wingdings" pitchFamily="2" charset="2"/>
              <a:buChar char="§"/>
              <a:defRPr/>
            </a:pPr>
            <a:r>
              <a:rPr lang="en-US" sz="2800" dirty="0">
                <a:solidFill>
                  <a:schemeClr val="accent6">
                    <a:lumMod val="10000"/>
                  </a:schemeClr>
                </a:solidFill>
                <a:latin typeface="Comic Sans MS" pitchFamily="66" charset="0"/>
                <a:cs typeface="Times New Roman" pitchFamily="18" charset="0"/>
              </a:rPr>
              <a:t>Stations </a:t>
            </a:r>
            <a:r>
              <a:rPr lang="en-US" sz="2800" b="1" dirty="0">
                <a:solidFill>
                  <a:schemeClr val="accent6">
                    <a:lumMod val="10000"/>
                  </a:schemeClr>
                </a:solidFill>
                <a:latin typeface="Comic Sans MS" pitchFamily="66" charset="0"/>
                <a:cs typeface="Times New Roman" pitchFamily="18" charset="0"/>
              </a:rPr>
              <a:t>take turns transmitting a single frame </a:t>
            </a:r>
            <a:r>
              <a:rPr lang="en-US" sz="2800" dirty="0">
                <a:solidFill>
                  <a:schemeClr val="accent6">
                    <a:lumMod val="10000"/>
                  </a:schemeClr>
                </a:solidFill>
                <a:latin typeface="Comic Sans MS" pitchFamily="66" charset="0"/>
                <a:cs typeface="Times New Roman" pitchFamily="18" charset="0"/>
              </a:rPr>
              <a:t>at a </a:t>
            </a:r>
            <a:r>
              <a:rPr lang="en-US" sz="2800" b="1" dirty="0">
                <a:solidFill>
                  <a:schemeClr val="accent6">
                    <a:lumMod val="10000"/>
                  </a:schemeClr>
                </a:solidFill>
                <a:latin typeface="Comic Sans MS" pitchFamily="66" charset="0"/>
                <a:cs typeface="Times New Roman" pitchFamily="18" charset="0"/>
              </a:rPr>
              <a:t>full rate ( R ) bps</a:t>
            </a:r>
          </a:p>
          <a:p>
            <a:pPr>
              <a:spcBef>
                <a:spcPct val="50000"/>
              </a:spcBef>
              <a:buFont typeface="Wingdings" pitchFamily="2" charset="2"/>
              <a:buChar char="§"/>
              <a:defRPr/>
            </a:pPr>
            <a:r>
              <a:rPr lang="en-US" sz="2800" dirty="0">
                <a:solidFill>
                  <a:schemeClr val="accent6">
                    <a:lumMod val="10000"/>
                  </a:schemeClr>
                </a:solidFill>
                <a:latin typeface="Comic Sans MS" pitchFamily="66" charset="0"/>
                <a:cs typeface="Times New Roman" pitchFamily="18" charset="0"/>
              </a:rPr>
              <a:t> Transmissions are organized into variable length cycles</a:t>
            </a:r>
          </a:p>
          <a:p>
            <a:pPr>
              <a:spcBef>
                <a:spcPct val="50000"/>
              </a:spcBef>
              <a:buFont typeface="Wingdings" pitchFamily="2" charset="2"/>
              <a:buChar char="§"/>
              <a:defRPr/>
            </a:pPr>
            <a:r>
              <a:rPr lang="en-US" sz="2800" dirty="0">
                <a:solidFill>
                  <a:schemeClr val="accent6">
                    <a:lumMod val="10000"/>
                  </a:schemeClr>
                </a:solidFill>
                <a:latin typeface="Comic Sans MS" pitchFamily="66" charset="0"/>
                <a:cs typeface="Times New Roman" pitchFamily="18" charset="0"/>
              </a:rPr>
              <a:t> Each cycle begins with a </a:t>
            </a:r>
            <a:r>
              <a:rPr lang="en-US" sz="2800" u="sng" dirty="0">
                <a:solidFill>
                  <a:schemeClr val="accent6">
                    <a:lumMod val="10000"/>
                  </a:schemeClr>
                </a:solidFill>
                <a:latin typeface="Comic Sans MS" pitchFamily="66" charset="0"/>
                <a:cs typeface="Times New Roman" pitchFamily="18" charset="0"/>
              </a:rPr>
              <a:t>reservation interval</a:t>
            </a:r>
            <a:r>
              <a:rPr lang="en-US" sz="2800" dirty="0">
                <a:solidFill>
                  <a:schemeClr val="accent6">
                    <a:lumMod val="10000"/>
                  </a:schemeClr>
                </a:solidFill>
                <a:latin typeface="Comic Sans MS" pitchFamily="66" charset="0"/>
                <a:cs typeface="Times New Roman" pitchFamily="18" charset="0"/>
              </a:rPr>
              <a:t> that consists of (N) mini slots. One mini slot for each of the N stations</a:t>
            </a:r>
          </a:p>
          <a:p>
            <a:pPr>
              <a:spcBef>
                <a:spcPct val="50000"/>
              </a:spcBef>
              <a:buFont typeface="Wingdings" pitchFamily="2" charset="2"/>
              <a:buChar char="§"/>
              <a:defRPr/>
            </a:pPr>
            <a:r>
              <a:rPr lang="en-US" sz="2800" dirty="0">
                <a:solidFill>
                  <a:schemeClr val="accent6">
                    <a:lumMod val="10000"/>
                  </a:schemeClr>
                </a:solidFill>
                <a:latin typeface="Comic Sans MS" pitchFamily="66" charset="0"/>
                <a:cs typeface="Times New Roman" pitchFamily="18" charset="0"/>
              </a:rPr>
              <a:t>When a station needs to send a data frame, it makes a </a:t>
            </a:r>
            <a:r>
              <a:rPr lang="en-US" sz="2800" b="1" dirty="0">
                <a:solidFill>
                  <a:schemeClr val="accent6">
                    <a:lumMod val="10000"/>
                  </a:schemeClr>
                </a:solidFill>
                <a:latin typeface="Comic Sans MS" pitchFamily="66" charset="0"/>
                <a:cs typeface="Times New Roman" pitchFamily="18" charset="0"/>
              </a:rPr>
              <a:t>reservation</a:t>
            </a:r>
            <a:r>
              <a:rPr lang="en-US" sz="2800" dirty="0">
                <a:solidFill>
                  <a:schemeClr val="accent6">
                    <a:lumMod val="10000"/>
                  </a:schemeClr>
                </a:solidFill>
                <a:latin typeface="Comic Sans MS" pitchFamily="66" charset="0"/>
                <a:cs typeface="Times New Roman" pitchFamily="18" charset="0"/>
              </a:rPr>
              <a:t> in its own mini slot.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a:extLst>
              <a:ext uri="{FF2B5EF4-FFF2-40B4-BE49-F238E27FC236}">
                <a16:creationId xmlns:a16="http://schemas.microsoft.com/office/drawing/2014/main" id="{91B62C0E-2959-46E6-AA19-87CAF6189244}"/>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16</a:t>
            </a:fld>
            <a:endParaRPr lang="en-US" altLang="en-US">
              <a:solidFill>
                <a:schemeClr val="bg1"/>
              </a:solidFill>
            </a:endParaRPr>
          </a:p>
        </p:txBody>
      </p:sp>
      <p:sp>
        <p:nvSpPr>
          <p:cNvPr id="4" name="Rectangle 1">
            <a:extLst>
              <a:ext uri="{FF2B5EF4-FFF2-40B4-BE49-F238E27FC236}">
                <a16:creationId xmlns:a16="http://schemas.microsoft.com/office/drawing/2014/main" id="{32CFF5BF-2DB0-470F-8ACE-C84D73686BC6}"/>
              </a:ext>
            </a:extLst>
          </p:cNvPr>
          <p:cNvSpPr>
            <a:spLocks noChangeArrowheads="1"/>
          </p:cNvSpPr>
          <p:nvPr/>
        </p:nvSpPr>
        <p:spPr bwMode="auto">
          <a:xfrm>
            <a:off x="1444101" y="646043"/>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Reservation-Cont.</a:t>
            </a:r>
          </a:p>
        </p:txBody>
      </p:sp>
      <p:sp>
        <p:nvSpPr>
          <p:cNvPr id="5" name="Text Box 11">
            <a:extLst>
              <a:ext uri="{FF2B5EF4-FFF2-40B4-BE49-F238E27FC236}">
                <a16:creationId xmlns:a16="http://schemas.microsoft.com/office/drawing/2014/main" id="{5292D04E-178E-4A72-9661-9F5BA036812E}"/>
              </a:ext>
            </a:extLst>
          </p:cNvPr>
          <p:cNvSpPr txBox="1">
            <a:spLocks noChangeArrowheads="1"/>
          </p:cNvSpPr>
          <p:nvPr/>
        </p:nvSpPr>
        <p:spPr bwMode="auto">
          <a:xfrm>
            <a:off x="1524000" y="1511265"/>
            <a:ext cx="9144000" cy="2462213"/>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By listening to the reservation interval,  every station knows which stations will transfer frames, and in which order.</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The stations that made reservations can send their data frames after the reservation frame.</a:t>
            </a:r>
          </a:p>
        </p:txBody>
      </p:sp>
      <p:pic>
        <p:nvPicPr>
          <p:cNvPr id="6149" name="Picture 4">
            <a:extLst>
              <a:ext uri="{FF2B5EF4-FFF2-40B4-BE49-F238E27FC236}">
                <a16:creationId xmlns:a16="http://schemas.microsoft.com/office/drawing/2014/main" id="{A3CB6C85-5154-4C50-A1A9-7826C99F1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4838700"/>
            <a:ext cx="76962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a:extLst>
              <a:ext uri="{FF2B5EF4-FFF2-40B4-BE49-F238E27FC236}">
                <a16:creationId xmlns:a16="http://schemas.microsoft.com/office/drawing/2014/main" id="{B4FD38F5-5443-4A1B-9683-5CBBCE3F9D8D}"/>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17</a:t>
            </a:fld>
            <a:endParaRPr lang="en-US" altLang="en-US">
              <a:solidFill>
                <a:schemeClr val="bg1"/>
              </a:solidFill>
            </a:endParaRPr>
          </a:p>
        </p:txBody>
      </p:sp>
      <p:sp>
        <p:nvSpPr>
          <p:cNvPr id="4" name="Rectangle 1">
            <a:extLst>
              <a:ext uri="{FF2B5EF4-FFF2-40B4-BE49-F238E27FC236}">
                <a16:creationId xmlns:a16="http://schemas.microsoft.com/office/drawing/2014/main" id="{3A65A7A4-559C-41E3-8F35-00AA545D66D6}"/>
              </a:ext>
            </a:extLst>
          </p:cNvPr>
          <p:cNvSpPr>
            <a:spLocks noChangeArrowheads="1"/>
          </p:cNvSpPr>
          <p:nvPr/>
        </p:nvSpPr>
        <p:spPr bwMode="auto">
          <a:xfrm>
            <a:off x="1537318" y="292100"/>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Token Passing</a:t>
            </a:r>
          </a:p>
        </p:txBody>
      </p:sp>
      <p:sp>
        <p:nvSpPr>
          <p:cNvPr id="7172" name="Rectangle 4">
            <a:extLst>
              <a:ext uri="{FF2B5EF4-FFF2-40B4-BE49-F238E27FC236}">
                <a16:creationId xmlns:a16="http://schemas.microsoft.com/office/drawing/2014/main" id="{1D54BA3F-1028-481C-9042-D17B3106B857}"/>
              </a:ext>
            </a:extLst>
          </p:cNvPr>
          <p:cNvSpPr>
            <a:spLocks noChangeArrowheads="1"/>
          </p:cNvSpPr>
          <p:nvPr/>
        </p:nvSpPr>
        <p:spPr bwMode="auto">
          <a:xfrm>
            <a:off x="1524000" y="1245094"/>
            <a:ext cx="9144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1pPr>
            <a:lvl2pPr marL="742950" indent="-28575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11430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6002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2057400" indent="-228600">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5146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9718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4290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886200" indent="-228600" eaLnBrk="0" fontAlgn="base" hangingPunct="0">
              <a:spcBef>
                <a:spcPct val="0"/>
              </a:spcBef>
              <a:spcAft>
                <a:spcPct val="0"/>
              </a:spcAft>
              <a:defRPr>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pPr algn="just">
              <a:buFont typeface="Arial" panose="020B0604020202020204" pitchFamily="34" charset="0"/>
              <a:buChar char="•"/>
            </a:pPr>
            <a:r>
              <a:rPr lang="en-GB" altLang="en-US" sz="2400" b="1" dirty="0">
                <a:solidFill>
                  <a:srgbClr val="000000"/>
                </a:solidFill>
                <a:latin typeface="Comic Sans MS" panose="030F0702030302020204" pitchFamily="66" charset="0"/>
                <a:cs typeface="Times New Roman" panose="02020603050405020304" pitchFamily="18" charset="0"/>
              </a:rPr>
              <a:t>Token ring</a:t>
            </a:r>
            <a:r>
              <a:rPr lang="en-GB" altLang="en-US" sz="2400" dirty="0">
                <a:solidFill>
                  <a:srgbClr val="000000"/>
                </a:solidFill>
                <a:latin typeface="Comic Sans MS" panose="030F0702030302020204" pitchFamily="66" charset="0"/>
                <a:cs typeface="Times New Roman" panose="02020603050405020304" pitchFamily="18" charset="0"/>
              </a:rPr>
              <a:t> local area network (LAN) technology is a communications protocol for local area networks. </a:t>
            </a:r>
          </a:p>
          <a:p>
            <a:pPr algn="just">
              <a:buFont typeface="Arial" panose="020B0604020202020204" pitchFamily="34" charset="0"/>
              <a:buChar char="•"/>
            </a:pPr>
            <a:r>
              <a:rPr lang="en-GB" altLang="en-US" sz="2400" dirty="0">
                <a:solidFill>
                  <a:srgbClr val="000000"/>
                </a:solidFill>
                <a:latin typeface="Comic Sans MS" panose="030F0702030302020204" pitchFamily="66" charset="0"/>
                <a:cs typeface="Times New Roman" panose="02020603050405020304" pitchFamily="18" charset="0"/>
              </a:rPr>
              <a:t>It uses a special three-byte frame called a </a:t>
            </a:r>
            <a:r>
              <a:rPr lang="en-GB" altLang="en-US" sz="2400" b="1" dirty="0">
                <a:solidFill>
                  <a:srgbClr val="000000"/>
                </a:solidFill>
                <a:latin typeface="Comic Sans MS" panose="030F0702030302020204" pitchFamily="66" charset="0"/>
                <a:cs typeface="Times New Roman" panose="02020603050405020304" pitchFamily="18" charset="0"/>
              </a:rPr>
              <a:t>"token" </a:t>
            </a:r>
            <a:r>
              <a:rPr lang="en-GB" altLang="en-US" sz="2400" dirty="0">
                <a:solidFill>
                  <a:srgbClr val="000000"/>
                </a:solidFill>
                <a:latin typeface="Comic Sans MS" panose="030F0702030302020204" pitchFamily="66" charset="0"/>
                <a:cs typeface="Times New Roman" panose="02020603050405020304" pitchFamily="18" charset="0"/>
              </a:rPr>
              <a:t>that travels around a logical </a:t>
            </a:r>
            <a:r>
              <a:rPr lang="en-GB" altLang="en-US" sz="2400" b="1" dirty="0">
                <a:solidFill>
                  <a:srgbClr val="000000"/>
                </a:solidFill>
                <a:latin typeface="Comic Sans MS" panose="030F0702030302020204" pitchFamily="66" charset="0"/>
                <a:cs typeface="Times New Roman" panose="02020603050405020304" pitchFamily="18" charset="0"/>
              </a:rPr>
              <a:t>"ring" </a:t>
            </a:r>
            <a:r>
              <a:rPr lang="en-GB" altLang="en-US" sz="2400" dirty="0">
                <a:solidFill>
                  <a:srgbClr val="000000"/>
                </a:solidFill>
                <a:latin typeface="Comic Sans MS" panose="030F0702030302020204" pitchFamily="66" charset="0"/>
                <a:cs typeface="Times New Roman" panose="02020603050405020304" pitchFamily="18" charset="0"/>
              </a:rPr>
              <a:t>of workstations or servers. </a:t>
            </a:r>
          </a:p>
          <a:p>
            <a:pPr algn="just">
              <a:buFont typeface="Arial" panose="020B0604020202020204" pitchFamily="34" charset="0"/>
              <a:buChar char="•"/>
            </a:pPr>
            <a:r>
              <a:rPr lang="en-GB" altLang="en-US" sz="2400" dirty="0">
                <a:solidFill>
                  <a:srgbClr val="000000"/>
                </a:solidFill>
                <a:latin typeface="Comic Sans MS" panose="030F0702030302020204" pitchFamily="66" charset="0"/>
                <a:cs typeface="Times New Roman" panose="02020603050405020304" pitchFamily="18" charset="0"/>
              </a:rPr>
              <a:t>This token passing is a channel access method providing fair access for all stations, and eliminating the collisions of contention-based access methods.</a:t>
            </a:r>
          </a:p>
        </p:txBody>
      </p:sp>
      <p:pic>
        <p:nvPicPr>
          <p:cNvPr id="7173" name="Picture 2">
            <a:extLst>
              <a:ext uri="{FF2B5EF4-FFF2-40B4-BE49-F238E27FC236}">
                <a16:creationId xmlns:a16="http://schemas.microsoft.com/office/drawing/2014/main" id="{E8B65E45-848D-4F24-B99C-75CA4B3FB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3923207"/>
            <a:ext cx="4924425" cy="278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a:extLst>
              <a:ext uri="{FF2B5EF4-FFF2-40B4-BE49-F238E27FC236}">
                <a16:creationId xmlns:a16="http://schemas.microsoft.com/office/drawing/2014/main" id="{A69668F3-5CC0-4752-BBBC-066FAE98A1BB}"/>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18</a:t>
            </a:fld>
            <a:endParaRPr lang="en-US" altLang="en-US">
              <a:solidFill>
                <a:schemeClr val="bg1"/>
              </a:solidFill>
            </a:endParaRPr>
          </a:p>
        </p:txBody>
      </p:sp>
      <p:sp>
        <p:nvSpPr>
          <p:cNvPr id="4" name="Rectangle 1">
            <a:extLst>
              <a:ext uri="{FF2B5EF4-FFF2-40B4-BE49-F238E27FC236}">
                <a16:creationId xmlns:a16="http://schemas.microsoft.com/office/drawing/2014/main" id="{AA697AFE-D75C-4F5B-B68D-7BDE4E2D871B}"/>
              </a:ext>
            </a:extLst>
          </p:cNvPr>
          <p:cNvSpPr>
            <a:spLocks noChangeArrowheads="1"/>
          </p:cNvSpPr>
          <p:nvPr/>
        </p:nvSpPr>
        <p:spPr bwMode="auto">
          <a:xfrm>
            <a:off x="1524000" y="408673"/>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Token Passing</a:t>
            </a:r>
          </a:p>
        </p:txBody>
      </p:sp>
      <p:sp>
        <p:nvSpPr>
          <p:cNvPr id="5" name="Text Box 11">
            <a:extLst>
              <a:ext uri="{FF2B5EF4-FFF2-40B4-BE49-F238E27FC236}">
                <a16:creationId xmlns:a16="http://schemas.microsoft.com/office/drawing/2014/main" id="{BEF84BB2-07B6-4A76-87E2-316601598244}"/>
              </a:ext>
            </a:extLst>
          </p:cNvPr>
          <p:cNvSpPr txBox="1">
            <a:spLocks noChangeArrowheads="1"/>
          </p:cNvSpPr>
          <p:nvPr/>
        </p:nvSpPr>
        <p:spPr bwMode="auto">
          <a:xfrm>
            <a:off x="1044606" y="1250271"/>
            <a:ext cx="9144000" cy="3754438"/>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In the token-passing method, a station is authorized to send data when it receives a special frame called a token.</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In this method, stations are arranged around a ring.</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Each station has a predecessor and a successor.</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Frames are coming from the predecessor and going to the successor.</a:t>
            </a:r>
          </a:p>
        </p:txBody>
      </p:sp>
      <p:pic>
        <p:nvPicPr>
          <p:cNvPr id="8197" name="Picture 40">
            <a:extLst>
              <a:ext uri="{FF2B5EF4-FFF2-40B4-BE49-F238E27FC236}">
                <a16:creationId xmlns:a16="http://schemas.microsoft.com/office/drawing/2014/main" id="{5388CE22-CFFB-40DF-A65C-6456F9746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787" y="4774067"/>
            <a:ext cx="4572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a:extLst>
              <a:ext uri="{FF2B5EF4-FFF2-40B4-BE49-F238E27FC236}">
                <a16:creationId xmlns:a16="http://schemas.microsoft.com/office/drawing/2014/main" id="{ED70E3C5-6211-4FE2-9ED5-B2EAF82BB2DB}"/>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19</a:t>
            </a:fld>
            <a:endParaRPr lang="en-US" altLang="en-US">
              <a:solidFill>
                <a:schemeClr val="bg1"/>
              </a:solidFill>
            </a:endParaRPr>
          </a:p>
        </p:txBody>
      </p:sp>
      <p:sp>
        <p:nvSpPr>
          <p:cNvPr id="4" name="Rectangle 1">
            <a:extLst>
              <a:ext uri="{FF2B5EF4-FFF2-40B4-BE49-F238E27FC236}">
                <a16:creationId xmlns:a16="http://schemas.microsoft.com/office/drawing/2014/main" id="{19B51A5B-7E5B-4E34-AD42-D4F8CC7438E2}"/>
              </a:ext>
            </a:extLst>
          </p:cNvPr>
          <p:cNvSpPr>
            <a:spLocks noChangeArrowheads="1"/>
          </p:cNvSpPr>
          <p:nvPr/>
        </p:nvSpPr>
        <p:spPr bwMode="auto">
          <a:xfrm>
            <a:off x="1524000" y="560457"/>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Cont.</a:t>
            </a:r>
          </a:p>
        </p:txBody>
      </p:sp>
      <p:sp>
        <p:nvSpPr>
          <p:cNvPr id="5" name="Rectangle 3">
            <a:extLst>
              <a:ext uri="{FF2B5EF4-FFF2-40B4-BE49-F238E27FC236}">
                <a16:creationId xmlns:a16="http://schemas.microsoft.com/office/drawing/2014/main" id="{7AB99231-F0EE-401F-8118-A3DB90AA9702}"/>
              </a:ext>
            </a:extLst>
          </p:cNvPr>
          <p:cNvSpPr txBox="1">
            <a:spLocks noChangeArrowheads="1"/>
          </p:cNvSpPr>
          <p:nvPr/>
        </p:nvSpPr>
        <p:spPr>
          <a:xfrm>
            <a:off x="1676400" y="1371600"/>
            <a:ext cx="8839200" cy="5029200"/>
          </a:xfrm>
          <a:prstGeom prst="rect">
            <a:avLst/>
          </a:prstGeom>
        </p:spPr>
        <p:txBody>
          <a:bodyPr/>
          <a:lstStyle/>
          <a:p>
            <a:pPr marL="342900" indent="-342900" algn="just">
              <a:lnSpc>
                <a:spcPct val="90000"/>
              </a:lnSpc>
              <a:spcBef>
                <a:spcPct val="20000"/>
              </a:spcBef>
              <a:buClr>
                <a:srgbClr val="0068D0"/>
              </a:buClr>
              <a:buSzPct val="90000"/>
              <a:defRPr/>
            </a:pPr>
            <a:endParaRPr lang="en-US" sz="2800" kern="0" dirty="0">
              <a:solidFill>
                <a:schemeClr val="accent6">
                  <a:lumMod val="10000"/>
                </a:schemeClr>
              </a:solidFill>
              <a:latin typeface="Comic Sans MS" pitchFamily="66" charset="0"/>
            </a:endParaRPr>
          </a:p>
          <a:p>
            <a:pPr marL="342900" indent="-342900" algn="just">
              <a:lnSpc>
                <a:spcPct val="90000"/>
              </a:lnSpc>
              <a:spcBef>
                <a:spcPct val="20000"/>
              </a:spcBef>
              <a:buClr>
                <a:srgbClr val="0068D0"/>
              </a:buClr>
              <a:buSzPct val="90000"/>
              <a:defRPr/>
            </a:pPr>
            <a:r>
              <a:rPr lang="en-US" sz="2800" b="1" kern="0" dirty="0">
                <a:solidFill>
                  <a:schemeClr val="accent6">
                    <a:lumMod val="10000"/>
                  </a:schemeClr>
                </a:solidFill>
                <a:latin typeface="Comic Sans MS" pitchFamily="66" charset="0"/>
              </a:rPr>
              <a:t>Token ring :</a:t>
            </a:r>
            <a:r>
              <a:rPr lang="en-US" sz="2800" kern="0" dirty="0">
                <a:solidFill>
                  <a:schemeClr val="accent6">
                    <a:lumMod val="10000"/>
                  </a:schemeClr>
                </a:solidFill>
                <a:latin typeface="Comic Sans MS" pitchFamily="66" charset="0"/>
              </a:rPr>
              <a:t>a number of stations connected by transmission links in a ring topology. Information flows in one direction along the ring from source to destination and back to source.</a:t>
            </a:r>
          </a:p>
          <a:p>
            <a:pPr marL="342900" indent="-342900" algn="just">
              <a:lnSpc>
                <a:spcPct val="90000"/>
              </a:lnSpc>
              <a:spcBef>
                <a:spcPct val="20000"/>
              </a:spcBef>
              <a:buClr>
                <a:srgbClr val="0068D0"/>
              </a:buClr>
              <a:buSzPct val="90000"/>
              <a:defRPr/>
            </a:pPr>
            <a:endParaRPr lang="en-US" sz="2800" kern="0" dirty="0">
              <a:solidFill>
                <a:schemeClr val="accent6">
                  <a:lumMod val="10000"/>
                </a:schemeClr>
              </a:solidFill>
              <a:latin typeface="Comic Sans MS" pitchFamily="66" charset="0"/>
            </a:endParaRPr>
          </a:p>
          <a:p>
            <a:pPr marL="342900" indent="-342900" algn="just">
              <a:lnSpc>
                <a:spcPct val="90000"/>
              </a:lnSpc>
              <a:spcBef>
                <a:spcPct val="20000"/>
              </a:spcBef>
              <a:buClr>
                <a:srgbClr val="0068D0"/>
              </a:buClr>
              <a:buSzPct val="90000"/>
              <a:defRPr/>
            </a:pPr>
            <a:r>
              <a:rPr lang="en-US" sz="2800" kern="0" dirty="0">
                <a:solidFill>
                  <a:schemeClr val="accent6">
                    <a:lumMod val="10000"/>
                  </a:schemeClr>
                </a:solidFill>
                <a:latin typeface="Comic Sans MS" pitchFamily="66" charset="0"/>
              </a:rPr>
              <a:t>Medium access control is provided by a small frame, </a:t>
            </a:r>
            <a:r>
              <a:rPr lang="en-US" sz="2800" b="1" kern="0" dirty="0">
                <a:solidFill>
                  <a:schemeClr val="accent6">
                    <a:lumMod val="10000"/>
                  </a:schemeClr>
                </a:solidFill>
                <a:latin typeface="Comic Sans MS" pitchFamily="66" charset="0"/>
              </a:rPr>
              <a:t>the token</a:t>
            </a:r>
            <a:r>
              <a:rPr lang="en-US" sz="2800" kern="0" dirty="0">
                <a:solidFill>
                  <a:schemeClr val="accent6">
                    <a:lumMod val="10000"/>
                  </a:schemeClr>
                </a:solidFill>
                <a:latin typeface="Comic Sans MS" pitchFamily="66" charset="0"/>
              </a:rPr>
              <a:t>, that circulates around the ring when all stations are idle. </a:t>
            </a:r>
            <a:r>
              <a:rPr lang="en-US" sz="2800" b="1" kern="0" dirty="0">
                <a:solidFill>
                  <a:schemeClr val="accent6">
                    <a:lumMod val="10000"/>
                  </a:schemeClr>
                </a:solidFill>
                <a:latin typeface="Comic Sans MS" pitchFamily="66" charset="0"/>
              </a:rPr>
              <a:t>Only</a:t>
            </a:r>
            <a:r>
              <a:rPr lang="en-US" sz="2800" kern="0" dirty="0">
                <a:solidFill>
                  <a:schemeClr val="accent6">
                    <a:lumMod val="10000"/>
                  </a:schemeClr>
                </a:solidFill>
                <a:latin typeface="Comic Sans MS" pitchFamily="66" charset="0"/>
              </a:rPr>
              <a:t> the station possessing the token is allowed to transmit at any given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a:extLst>
              <a:ext uri="{FF2B5EF4-FFF2-40B4-BE49-F238E27FC236}">
                <a16:creationId xmlns:a16="http://schemas.microsoft.com/office/drawing/2014/main" id="{F0E16831-5C53-4320-95C0-5B8CCDBA41E4}"/>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2</a:t>
            </a:fld>
            <a:endParaRPr lang="en-US" altLang="en-US">
              <a:solidFill>
                <a:schemeClr val="bg1"/>
              </a:solidFill>
            </a:endParaRPr>
          </a:p>
        </p:txBody>
      </p:sp>
      <p:sp>
        <p:nvSpPr>
          <p:cNvPr id="4" name="Rectangle 1">
            <a:extLst>
              <a:ext uri="{FF2B5EF4-FFF2-40B4-BE49-F238E27FC236}">
                <a16:creationId xmlns:a16="http://schemas.microsoft.com/office/drawing/2014/main" id="{49D1054A-3256-464C-9CD1-190A6A3EC299}"/>
              </a:ext>
            </a:extLst>
          </p:cNvPr>
          <p:cNvSpPr>
            <a:spLocks noChangeArrowheads="1"/>
          </p:cNvSpPr>
          <p:nvPr/>
        </p:nvSpPr>
        <p:spPr bwMode="auto">
          <a:xfrm>
            <a:off x="1524000" y="492079"/>
            <a:ext cx="9144000" cy="1311128"/>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Carrier Sense Multiple Access with Collision Detection (CSMA/CD)</a:t>
            </a:r>
          </a:p>
        </p:txBody>
      </p:sp>
      <p:sp>
        <p:nvSpPr>
          <p:cNvPr id="5" name="Rectangle 1">
            <a:extLst>
              <a:ext uri="{FF2B5EF4-FFF2-40B4-BE49-F238E27FC236}">
                <a16:creationId xmlns:a16="http://schemas.microsoft.com/office/drawing/2014/main" id="{0AC08894-D3DE-4376-8CC6-835FA0D51289}"/>
              </a:ext>
            </a:extLst>
          </p:cNvPr>
          <p:cNvSpPr>
            <a:spLocks noChangeArrowheads="1"/>
          </p:cNvSpPr>
          <p:nvPr/>
        </p:nvSpPr>
        <p:spPr bwMode="auto">
          <a:xfrm>
            <a:off x="1586144" y="2258609"/>
            <a:ext cx="9144000" cy="3416320"/>
          </a:xfrm>
          <a:prstGeom prst="rect">
            <a:avLst/>
          </a:prstGeom>
          <a:noFill/>
          <a:ln w="9525">
            <a:noFill/>
            <a:miter lim="800000"/>
            <a:headEnd/>
            <a:tailEnd/>
          </a:ln>
          <a:effectLst/>
        </p:spPr>
        <p:txBody>
          <a:bodyPr anchor="ctr">
            <a:spAutoFit/>
          </a:bodyPr>
          <a:lstStyle/>
          <a:p>
            <a:pPr algn="just">
              <a:defRPr/>
            </a:pPr>
            <a:r>
              <a:rPr lang="en-GB" sz="2400" dirty="0">
                <a:solidFill>
                  <a:schemeClr val="accent6">
                    <a:lumMod val="10000"/>
                  </a:schemeClr>
                </a:solidFill>
                <a:latin typeface="Comic Sans MS" pitchFamily="66" charset="0"/>
              </a:rPr>
              <a:t>The CSMA method does not specify the procedure following a collision. Carrier senses multiple access with collision detection (CSMA/CD) augments the algorithm to handle the collision.</a:t>
            </a:r>
          </a:p>
          <a:p>
            <a:pPr algn="just">
              <a:defRPr/>
            </a:pPr>
            <a:r>
              <a:rPr lang="en-GB" sz="2400" dirty="0">
                <a:solidFill>
                  <a:schemeClr val="accent6">
                    <a:lumMod val="10000"/>
                  </a:schemeClr>
                </a:solidFill>
                <a:latin typeface="Comic Sans MS" pitchFamily="66" charset="0"/>
              </a:rPr>
              <a:t> </a:t>
            </a:r>
          </a:p>
          <a:p>
            <a:pPr algn="just">
              <a:defRPr/>
            </a:pPr>
            <a:r>
              <a:rPr lang="en-GB" sz="2400" dirty="0">
                <a:solidFill>
                  <a:schemeClr val="accent6">
                    <a:lumMod val="10000"/>
                  </a:schemeClr>
                </a:solidFill>
                <a:latin typeface="Comic Sans MS" pitchFamily="66" charset="0"/>
              </a:rPr>
              <a:t>In this method, a station monitors the medium after it sends a frame to see if the transmission was successful. If so, the transmission is finished. If, however, there is a collision, it stops transmission immediately and instead transmits a jam sequence. </a:t>
            </a:r>
            <a:r>
              <a:rPr lang="en-GB" sz="2400" dirty="0">
                <a:latin typeface="Arial" charset="0"/>
              </a:rPr>
              <a:t> </a:t>
            </a:r>
            <a:endParaRPr lang="en-GB" sz="2400" dirty="0">
              <a:solidFill>
                <a:schemeClr val="accent6">
                  <a:lumMod val="10000"/>
                </a:schemeClr>
              </a:solidFill>
              <a:latin typeface="Comic Sans MS" pitchFamily="66"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a:extLst>
              <a:ext uri="{FF2B5EF4-FFF2-40B4-BE49-F238E27FC236}">
                <a16:creationId xmlns:a16="http://schemas.microsoft.com/office/drawing/2014/main" id="{C0C6084E-D059-4D00-BFC4-3604ECE91667}"/>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20</a:t>
            </a:fld>
            <a:endParaRPr lang="en-US" altLang="en-US">
              <a:solidFill>
                <a:schemeClr val="bg1"/>
              </a:solidFill>
            </a:endParaRPr>
          </a:p>
        </p:txBody>
      </p:sp>
      <p:sp>
        <p:nvSpPr>
          <p:cNvPr id="4" name="Rectangle 1">
            <a:extLst>
              <a:ext uri="{FF2B5EF4-FFF2-40B4-BE49-F238E27FC236}">
                <a16:creationId xmlns:a16="http://schemas.microsoft.com/office/drawing/2014/main" id="{25BFA73A-3183-4A20-A260-9F208863EE0E}"/>
              </a:ext>
            </a:extLst>
          </p:cNvPr>
          <p:cNvSpPr>
            <a:spLocks noChangeArrowheads="1"/>
          </p:cNvSpPr>
          <p:nvPr/>
        </p:nvSpPr>
        <p:spPr bwMode="auto">
          <a:xfrm>
            <a:off x="1524000" y="711338"/>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Access Method: Token Passing</a:t>
            </a:r>
          </a:p>
        </p:txBody>
      </p:sp>
      <p:pic>
        <p:nvPicPr>
          <p:cNvPr id="10244" name="Picture 2">
            <a:extLst>
              <a:ext uri="{FF2B5EF4-FFF2-40B4-BE49-F238E27FC236}">
                <a16:creationId xmlns:a16="http://schemas.microsoft.com/office/drawing/2014/main" id="{A39143B2-00DD-4797-8B98-76E06DAA6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752601"/>
            <a:ext cx="39624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a:extLst>
              <a:ext uri="{FF2B5EF4-FFF2-40B4-BE49-F238E27FC236}">
                <a16:creationId xmlns:a16="http://schemas.microsoft.com/office/drawing/2014/main" id="{2B9A1FCC-8305-4726-B712-0A745DB85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822450"/>
            <a:ext cx="390525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a:extLst>
              <a:ext uri="{FF2B5EF4-FFF2-40B4-BE49-F238E27FC236}">
                <a16:creationId xmlns:a16="http://schemas.microsoft.com/office/drawing/2014/main" id="{FB741326-0F57-4631-AA9A-5E4F7E867E4E}"/>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21</a:t>
            </a:fld>
            <a:endParaRPr lang="en-US" altLang="en-US">
              <a:solidFill>
                <a:schemeClr val="bg1"/>
              </a:solidFill>
            </a:endParaRPr>
          </a:p>
        </p:txBody>
      </p:sp>
      <p:sp>
        <p:nvSpPr>
          <p:cNvPr id="4" name="Rectangle 1">
            <a:extLst>
              <a:ext uri="{FF2B5EF4-FFF2-40B4-BE49-F238E27FC236}">
                <a16:creationId xmlns:a16="http://schemas.microsoft.com/office/drawing/2014/main" id="{E5D9D08B-81AB-42D4-871E-4F8041EBBCB2}"/>
              </a:ext>
            </a:extLst>
          </p:cNvPr>
          <p:cNvSpPr>
            <a:spLocks noChangeArrowheads="1"/>
          </p:cNvSpPr>
          <p:nvPr/>
        </p:nvSpPr>
        <p:spPr bwMode="auto">
          <a:xfrm>
            <a:off x="1524000" y="373162"/>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Cont.</a:t>
            </a:r>
          </a:p>
        </p:txBody>
      </p:sp>
      <p:pic>
        <p:nvPicPr>
          <p:cNvPr id="11268" name="Picture 2">
            <a:extLst>
              <a:ext uri="{FF2B5EF4-FFF2-40B4-BE49-F238E27FC236}">
                <a16:creationId xmlns:a16="http://schemas.microsoft.com/office/drawing/2014/main" id="{2CF7107C-AD48-4A8F-9C42-1EE29709E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00201"/>
            <a:ext cx="40465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3">
            <a:extLst>
              <a:ext uri="{FF2B5EF4-FFF2-40B4-BE49-F238E27FC236}">
                <a16:creationId xmlns:a16="http://schemas.microsoft.com/office/drawing/2014/main" id="{ABEC8D5B-7BBB-4103-BB2A-5E201641F4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1" y="1447800"/>
            <a:ext cx="431482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2">
            <a:extLst>
              <a:ext uri="{FF2B5EF4-FFF2-40B4-BE49-F238E27FC236}">
                <a16:creationId xmlns:a16="http://schemas.microsoft.com/office/drawing/2014/main" id="{61D9819F-F364-4821-9CAB-172DFAD1FF27}"/>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22</a:t>
            </a:fld>
            <a:endParaRPr lang="en-US" altLang="en-US">
              <a:solidFill>
                <a:schemeClr val="bg1"/>
              </a:solidFill>
            </a:endParaRPr>
          </a:p>
        </p:txBody>
      </p:sp>
      <p:sp>
        <p:nvSpPr>
          <p:cNvPr id="4" name="Rectangle 1">
            <a:extLst>
              <a:ext uri="{FF2B5EF4-FFF2-40B4-BE49-F238E27FC236}">
                <a16:creationId xmlns:a16="http://schemas.microsoft.com/office/drawing/2014/main" id="{4B831988-7D30-4E3A-9C7D-0B93FEBA1658}"/>
              </a:ext>
            </a:extLst>
          </p:cNvPr>
          <p:cNvSpPr>
            <a:spLocks noChangeArrowheads="1"/>
          </p:cNvSpPr>
          <p:nvPr/>
        </p:nvSpPr>
        <p:spPr bwMode="auto">
          <a:xfrm>
            <a:off x="1595021" y="418730"/>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Access Method Cont.</a:t>
            </a:r>
          </a:p>
        </p:txBody>
      </p:sp>
      <p:sp>
        <p:nvSpPr>
          <p:cNvPr id="5" name="Rectangle 3">
            <a:extLst>
              <a:ext uri="{FF2B5EF4-FFF2-40B4-BE49-F238E27FC236}">
                <a16:creationId xmlns:a16="http://schemas.microsoft.com/office/drawing/2014/main" id="{3F2B324F-FE6A-497E-B2EC-07479DA625F6}"/>
              </a:ext>
            </a:extLst>
          </p:cNvPr>
          <p:cNvSpPr txBox="1">
            <a:spLocks noChangeArrowheads="1"/>
          </p:cNvSpPr>
          <p:nvPr/>
        </p:nvSpPr>
        <p:spPr>
          <a:xfrm>
            <a:off x="1676400" y="1410070"/>
            <a:ext cx="8839200" cy="5029200"/>
          </a:xfrm>
          <a:prstGeom prst="rect">
            <a:avLst/>
          </a:prstGeom>
        </p:spPr>
        <p:txBody>
          <a:bodyPr/>
          <a:lstStyle/>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Whenever the network is unoccupied, it circulates a simple three byte token.</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token is passed from NIC (Network Interface Card) to NIC in sequence until it encounters a station with data to send.</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That station waits for the token to enter its network board.</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It keeps the token and sets a bit inside its NIC as a remainder that is has done so, then sends its one data frame.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a:extLst>
              <a:ext uri="{FF2B5EF4-FFF2-40B4-BE49-F238E27FC236}">
                <a16:creationId xmlns:a16="http://schemas.microsoft.com/office/drawing/2014/main" id="{53EABC65-C260-4D8B-8B39-136E56DECC49}"/>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23</a:t>
            </a:fld>
            <a:endParaRPr lang="en-US" altLang="en-US">
              <a:solidFill>
                <a:schemeClr val="bg1"/>
              </a:solidFill>
            </a:endParaRPr>
          </a:p>
        </p:txBody>
      </p:sp>
      <p:sp>
        <p:nvSpPr>
          <p:cNvPr id="4" name="Rectangle 1">
            <a:extLst>
              <a:ext uri="{FF2B5EF4-FFF2-40B4-BE49-F238E27FC236}">
                <a16:creationId xmlns:a16="http://schemas.microsoft.com/office/drawing/2014/main" id="{7061C6E7-AFFC-49BD-B4F5-4A04A29A603B}"/>
              </a:ext>
            </a:extLst>
          </p:cNvPr>
          <p:cNvSpPr>
            <a:spLocks noChangeArrowheads="1"/>
          </p:cNvSpPr>
          <p:nvPr/>
        </p:nvSpPr>
        <p:spPr bwMode="auto">
          <a:xfrm>
            <a:off x="1524000" y="457200"/>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Access Method Cont.</a:t>
            </a:r>
          </a:p>
        </p:txBody>
      </p:sp>
      <p:sp>
        <p:nvSpPr>
          <p:cNvPr id="5" name="Rectangle 3">
            <a:extLst>
              <a:ext uri="{FF2B5EF4-FFF2-40B4-BE49-F238E27FC236}">
                <a16:creationId xmlns:a16="http://schemas.microsoft.com/office/drawing/2014/main" id="{6F7AD4F4-2124-4518-81C3-D9636172BACC}"/>
              </a:ext>
            </a:extLst>
          </p:cNvPr>
          <p:cNvSpPr txBox="1">
            <a:spLocks noChangeArrowheads="1"/>
          </p:cNvSpPr>
          <p:nvPr/>
        </p:nvSpPr>
        <p:spPr>
          <a:xfrm>
            <a:off x="1012054" y="1371600"/>
            <a:ext cx="10027328" cy="5029200"/>
          </a:xfrm>
          <a:prstGeom prst="rect">
            <a:avLst/>
          </a:prstGeom>
        </p:spPr>
        <p:txBody>
          <a:bodyPr/>
          <a:lstStyle/>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This data frame proceeds around the ring.</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Each intermediate station examines the destination address, finds that the frame is addresses to another station, and relays it to its neighbors.</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intended recipient recognizes its own address, copies the message, check the errors, and changes four bits in the last byte of the frame to indicate address recognized and data received successfully and frame copied.</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full packet then continues around the ring until it returns to the sender that sent it.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2">
            <a:extLst>
              <a:ext uri="{FF2B5EF4-FFF2-40B4-BE49-F238E27FC236}">
                <a16:creationId xmlns:a16="http://schemas.microsoft.com/office/drawing/2014/main" id="{79761F43-9D22-4049-A17C-6E82D9CE2126}"/>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24</a:t>
            </a:fld>
            <a:endParaRPr lang="en-US" altLang="en-US">
              <a:solidFill>
                <a:schemeClr val="bg1"/>
              </a:solidFill>
            </a:endParaRPr>
          </a:p>
        </p:txBody>
      </p:sp>
      <p:sp>
        <p:nvSpPr>
          <p:cNvPr id="4" name="Rectangle 1">
            <a:extLst>
              <a:ext uri="{FF2B5EF4-FFF2-40B4-BE49-F238E27FC236}">
                <a16:creationId xmlns:a16="http://schemas.microsoft.com/office/drawing/2014/main" id="{DC7CC577-86AC-4202-B335-A434742EB6CD}"/>
              </a:ext>
            </a:extLst>
          </p:cNvPr>
          <p:cNvSpPr>
            <a:spLocks noChangeArrowheads="1"/>
          </p:cNvSpPr>
          <p:nvPr/>
        </p:nvSpPr>
        <p:spPr bwMode="auto">
          <a:xfrm>
            <a:off x="1524000" y="436485"/>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Access Method Cont.</a:t>
            </a:r>
          </a:p>
        </p:txBody>
      </p:sp>
      <p:sp>
        <p:nvSpPr>
          <p:cNvPr id="5" name="Rectangle 3">
            <a:extLst>
              <a:ext uri="{FF2B5EF4-FFF2-40B4-BE49-F238E27FC236}">
                <a16:creationId xmlns:a16="http://schemas.microsoft.com/office/drawing/2014/main" id="{FAF84A92-098C-42EE-B0D0-1D088FB1A7BA}"/>
              </a:ext>
            </a:extLst>
          </p:cNvPr>
          <p:cNvSpPr txBox="1">
            <a:spLocks noChangeArrowheads="1"/>
          </p:cNvSpPr>
          <p:nvPr/>
        </p:nvSpPr>
        <p:spPr>
          <a:xfrm>
            <a:off x="1676400" y="1392315"/>
            <a:ext cx="8839200" cy="5029200"/>
          </a:xfrm>
          <a:prstGeom prst="rect">
            <a:avLst/>
          </a:prstGeom>
        </p:spPr>
        <p:txBody>
          <a:bodyPr/>
          <a:lstStyle/>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sender receives the frame and recognizes itself in the source address field.</a:t>
            </a:r>
          </a:p>
          <a:p>
            <a:pPr marL="342900" indent="-342900" algn="just">
              <a:lnSpc>
                <a:spcPct val="90000"/>
              </a:lnSpc>
              <a:spcBef>
                <a:spcPct val="20000"/>
              </a:spcBef>
              <a:buClr>
                <a:srgbClr val="0068D0"/>
              </a:buClr>
              <a:buSzPct val="90000"/>
              <a:defRPr/>
            </a:pPr>
            <a:endParaRPr lang="en-US" sz="2800" kern="0" dirty="0">
              <a:solidFill>
                <a:schemeClr val="accent6">
                  <a:lumMod val="10000"/>
                </a:schemeClr>
              </a:solidFill>
              <a:latin typeface="Comic Sans MS" pitchFamily="66" charset="0"/>
            </a:endParaRP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It then examines the address-recognized bits. If they are set, it knows that the frame was received.</a:t>
            </a:r>
          </a:p>
          <a:p>
            <a:pPr marL="342900" indent="-342900" algn="just">
              <a:lnSpc>
                <a:spcPct val="90000"/>
              </a:lnSpc>
              <a:spcBef>
                <a:spcPct val="20000"/>
              </a:spcBef>
              <a:buClr>
                <a:srgbClr val="0068D0"/>
              </a:buClr>
              <a:buSzPct val="90000"/>
              <a:defRPr/>
            </a:pPr>
            <a:endParaRPr lang="en-US" sz="2800" kern="0" dirty="0">
              <a:solidFill>
                <a:schemeClr val="accent6">
                  <a:lumMod val="10000"/>
                </a:schemeClr>
              </a:solidFill>
              <a:latin typeface="Comic Sans MS" pitchFamily="66" charset="0"/>
            </a:endParaRP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sender then discards the used data frame and release the token back to the ring.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2">
            <a:extLst>
              <a:ext uri="{FF2B5EF4-FFF2-40B4-BE49-F238E27FC236}">
                <a16:creationId xmlns:a16="http://schemas.microsoft.com/office/drawing/2014/main" id="{1F4FA0F9-BBF2-49B8-BB8B-23659CFDD931}"/>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25</a:t>
            </a:fld>
            <a:endParaRPr lang="en-US" altLang="en-US">
              <a:solidFill>
                <a:schemeClr val="bg1"/>
              </a:solidFill>
            </a:endParaRPr>
          </a:p>
        </p:txBody>
      </p:sp>
      <p:sp>
        <p:nvSpPr>
          <p:cNvPr id="4" name="Rectangle 1">
            <a:extLst>
              <a:ext uri="{FF2B5EF4-FFF2-40B4-BE49-F238E27FC236}">
                <a16:creationId xmlns:a16="http://schemas.microsoft.com/office/drawing/2014/main" id="{689C0478-055F-4234-BD1D-52D6801245AA}"/>
              </a:ext>
            </a:extLst>
          </p:cNvPr>
          <p:cNvSpPr>
            <a:spLocks noChangeArrowheads="1"/>
          </p:cNvSpPr>
          <p:nvPr/>
        </p:nvSpPr>
        <p:spPr bwMode="auto">
          <a:xfrm>
            <a:off x="1524000" y="577349"/>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Priority and Reservation</a:t>
            </a:r>
          </a:p>
        </p:txBody>
      </p:sp>
      <p:sp>
        <p:nvSpPr>
          <p:cNvPr id="5" name="Rectangle 3">
            <a:extLst>
              <a:ext uri="{FF2B5EF4-FFF2-40B4-BE49-F238E27FC236}">
                <a16:creationId xmlns:a16="http://schemas.microsoft.com/office/drawing/2014/main" id="{20739EFE-8305-4582-9F2F-A92CCA042CA0}"/>
              </a:ext>
            </a:extLst>
          </p:cNvPr>
          <p:cNvSpPr txBox="1">
            <a:spLocks noChangeArrowheads="1"/>
          </p:cNvSpPr>
          <p:nvPr/>
        </p:nvSpPr>
        <p:spPr>
          <a:xfrm>
            <a:off x="1676400" y="1489969"/>
            <a:ext cx="8839200" cy="5029200"/>
          </a:xfrm>
          <a:prstGeom prst="rect">
            <a:avLst/>
          </a:prstGeom>
        </p:spPr>
        <p:txBody>
          <a:bodyPr/>
          <a:lstStyle/>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Generally, once a token has been released, the next station on the ring with data to send has the right to take charge of the ring.</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However another option is possible.</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The busy token can be reserved by a station waiting to transmit regardless of the station’s location on the ring.</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Each station has a priority code.</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As a frame passes by, a station waiting to transmit may reserve the next open token by entering its priority code in the </a:t>
            </a:r>
            <a:r>
              <a:rPr lang="en-US" sz="2800" b="1" kern="0" dirty="0">
                <a:solidFill>
                  <a:schemeClr val="accent6">
                    <a:lumMod val="10000"/>
                  </a:schemeClr>
                </a:solidFill>
                <a:latin typeface="Comic Sans MS" pitchFamily="66" charset="0"/>
              </a:rPr>
              <a:t>access control </a:t>
            </a:r>
            <a:r>
              <a:rPr lang="en-US" sz="2800" kern="0" dirty="0">
                <a:solidFill>
                  <a:schemeClr val="accent6">
                    <a:lumMod val="10000"/>
                  </a:schemeClr>
                </a:solidFill>
                <a:latin typeface="Comic Sans MS" pitchFamily="66" charset="0"/>
              </a:rPr>
              <a:t>(AC) field of the token or data frame.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812C2B88-2355-4480-883A-7B72FEDD61A5}"/>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26</a:t>
            </a:fld>
            <a:endParaRPr lang="en-US" altLang="en-US">
              <a:solidFill>
                <a:schemeClr val="bg1"/>
              </a:solidFill>
            </a:endParaRPr>
          </a:p>
        </p:txBody>
      </p:sp>
      <p:sp>
        <p:nvSpPr>
          <p:cNvPr id="4" name="Rectangle 1">
            <a:extLst>
              <a:ext uri="{FF2B5EF4-FFF2-40B4-BE49-F238E27FC236}">
                <a16:creationId xmlns:a16="http://schemas.microsoft.com/office/drawing/2014/main" id="{FB2B0F53-4883-4A26-A419-FB8E87BB4D15}"/>
              </a:ext>
            </a:extLst>
          </p:cNvPr>
          <p:cNvSpPr>
            <a:spLocks noChangeArrowheads="1"/>
          </p:cNvSpPr>
          <p:nvPr/>
        </p:nvSpPr>
        <p:spPr bwMode="auto">
          <a:xfrm>
            <a:off x="1371600" y="479695"/>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Priority and Reservation</a:t>
            </a:r>
          </a:p>
        </p:txBody>
      </p:sp>
      <p:sp>
        <p:nvSpPr>
          <p:cNvPr id="5" name="Rectangle 3">
            <a:extLst>
              <a:ext uri="{FF2B5EF4-FFF2-40B4-BE49-F238E27FC236}">
                <a16:creationId xmlns:a16="http://schemas.microsoft.com/office/drawing/2014/main" id="{BDFFAA3F-F99B-4CF2-85CB-D402908753AB}"/>
              </a:ext>
            </a:extLst>
          </p:cNvPr>
          <p:cNvSpPr txBox="1">
            <a:spLocks noChangeArrowheads="1"/>
          </p:cNvSpPr>
          <p:nvPr/>
        </p:nvSpPr>
        <p:spPr>
          <a:xfrm>
            <a:off x="1676400" y="1418948"/>
            <a:ext cx="8839200" cy="5029200"/>
          </a:xfrm>
          <a:prstGeom prst="rect">
            <a:avLst/>
          </a:prstGeom>
        </p:spPr>
        <p:txBody>
          <a:bodyPr/>
          <a:lstStyle/>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A station with  a higher priority may remove a lower priority reservation and replace it with its own.</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Among stations of equal priority, the process is first-come, first served.</a:t>
            </a:r>
          </a:p>
          <a:p>
            <a:pPr marL="342900" indent="-342900" algn="just">
              <a:lnSpc>
                <a:spcPct val="90000"/>
              </a:lnSpc>
              <a:spcBef>
                <a:spcPct val="20000"/>
              </a:spcBef>
              <a:buClr>
                <a:srgbClr val="0068D0"/>
              </a:buClr>
              <a:buSzPct val="90000"/>
              <a:buFont typeface="Wingdings" pitchFamily="2" charset="2"/>
              <a:buChar char="§"/>
              <a:defRPr/>
            </a:pPr>
            <a:r>
              <a:rPr lang="en-US" sz="2800" kern="0" dirty="0">
                <a:solidFill>
                  <a:schemeClr val="accent6">
                    <a:lumMod val="10000"/>
                  </a:schemeClr>
                </a:solidFill>
                <a:latin typeface="Comic Sans MS" pitchFamily="66" charset="0"/>
              </a:rPr>
              <a:t>Through this mechanism, the station holding the reservation gets the opportunity to transmit as soon as the token is free, whether or not it comes next physically on the 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9B6652C2-DE2B-4A4A-8F29-6DDB7C57160F}"/>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27</a:t>
            </a:fld>
            <a:endParaRPr lang="en-US" altLang="en-US">
              <a:solidFill>
                <a:schemeClr val="bg1"/>
              </a:solidFill>
            </a:endParaRPr>
          </a:p>
        </p:txBody>
      </p:sp>
      <p:sp>
        <p:nvSpPr>
          <p:cNvPr id="4" name="Rectangle 1">
            <a:extLst>
              <a:ext uri="{FF2B5EF4-FFF2-40B4-BE49-F238E27FC236}">
                <a16:creationId xmlns:a16="http://schemas.microsoft.com/office/drawing/2014/main" id="{E970F688-77EA-4100-AC1E-B93C3B08F612}"/>
              </a:ext>
            </a:extLst>
          </p:cNvPr>
          <p:cNvSpPr>
            <a:spLocks noChangeArrowheads="1"/>
          </p:cNvSpPr>
          <p:nvPr/>
        </p:nvSpPr>
        <p:spPr bwMode="auto">
          <a:xfrm>
            <a:off x="1524000" y="524083"/>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Polling</a:t>
            </a:r>
          </a:p>
        </p:txBody>
      </p:sp>
      <p:sp>
        <p:nvSpPr>
          <p:cNvPr id="5" name="Text Box 11">
            <a:extLst>
              <a:ext uri="{FF2B5EF4-FFF2-40B4-BE49-F238E27FC236}">
                <a16:creationId xmlns:a16="http://schemas.microsoft.com/office/drawing/2014/main" id="{A543B08C-79B7-4D6B-8774-7399FB29F1AC}"/>
              </a:ext>
            </a:extLst>
          </p:cNvPr>
          <p:cNvSpPr txBox="1">
            <a:spLocks noChangeArrowheads="1"/>
          </p:cNvSpPr>
          <p:nvPr/>
        </p:nvSpPr>
        <p:spPr bwMode="auto">
          <a:xfrm>
            <a:off x="1524000" y="1571348"/>
            <a:ext cx="9144000" cy="5048250"/>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Polling works with topologies in which one device is designed as a primary station and the other devices are secondary stations.</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All data exchange must be made through the primary device even when the ultimate destination is a secondary device.</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The primary device control the links; the secondary devices follow its instructions.</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It is up to the primary device to determine which device is allowed to use the channel at a given time.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5A52CE40-72F1-4456-B7FA-4DD6CB07C5B3}"/>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28</a:t>
            </a:fld>
            <a:endParaRPr lang="en-US" altLang="en-US">
              <a:solidFill>
                <a:schemeClr val="bg1"/>
              </a:solidFill>
            </a:endParaRPr>
          </a:p>
        </p:txBody>
      </p:sp>
      <p:sp>
        <p:nvSpPr>
          <p:cNvPr id="4" name="Rectangle 1">
            <a:extLst>
              <a:ext uri="{FF2B5EF4-FFF2-40B4-BE49-F238E27FC236}">
                <a16:creationId xmlns:a16="http://schemas.microsoft.com/office/drawing/2014/main" id="{6698EF1B-B2E3-488D-8F89-F4ACFEB8B215}"/>
              </a:ext>
            </a:extLst>
          </p:cNvPr>
          <p:cNvSpPr>
            <a:spLocks noChangeArrowheads="1"/>
          </p:cNvSpPr>
          <p:nvPr/>
        </p:nvSpPr>
        <p:spPr bwMode="auto">
          <a:xfrm>
            <a:off x="1524000" y="646043"/>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Polling-Cont.</a:t>
            </a:r>
          </a:p>
        </p:txBody>
      </p:sp>
      <p:sp>
        <p:nvSpPr>
          <p:cNvPr id="5" name="Text Box 11">
            <a:extLst>
              <a:ext uri="{FF2B5EF4-FFF2-40B4-BE49-F238E27FC236}">
                <a16:creationId xmlns:a16="http://schemas.microsoft.com/office/drawing/2014/main" id="{3CDE5E3E-4A1D-4898-A254-FBBA3D16D13C}"/>
              </a:ext>
            </a:extLst>
          </p:cNvPr>
          <p:cNvSpPr txBox="1">
            <a:spLocks noChangeArrowheads="1"/>
          </p:cNvSpPr>
          <p:nvPr/>
        </p:nvSpPr>
        <p:spPr bwMode="auto">
          <a:xfrm>
            <a:off x="1524000" y="2159493"/>
            <a:ext cx="9144000" cy="3970338"/>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The primary device, therefore is always the initiator of a session.</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If the primary station wants to receive data, it asks the secondaries if they have anything to send; this function is called polling.</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If the primary device wants to send data, it tells the secondary target to get ready to receive; this function is called selecting.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F06EF598-DE19-4754-B15D-4D43D73F0728}"/>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29</a:t>
            </a:fld>
            <a:endParaRPr lang="en-US" altLang="en-US">
              <a:solidFill>
                <a:schemeClr val="bg1"/>
              </a:solidFill>
            </a:endParaRPr>
          </a:p>
        </p:txBody>
      </p:sp>
      <p:sp>
        <p:nvSpPr>
          <p:cNvPr id="4" name="Rectangle 1">
            <a:extLst>
              <a:ext uri="{FF2B5EF4-FFF2-40B4-BE49-F238E27FC236}">
                <a16:creationId xmlns:a16="http://schemas.microsoft.com/office/drawing/2014/main" id="{D83321E2-FC3A-48DF-B1D6-7E840505C361}"/>
              </a:ext>
            </a:extLst>
          </p:cNvPr>
          <p:cNvSpPr>
            <a:spLocks noChangeArrowheads="1"/>
          </p:cNvSpPr>
          <p:nvPr/>
        </p:nvSpPr>
        <p:spPr bwMode="auto">
          <a:xfrm>
            <a:off x="1524000" y="1145520"/>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Select</a:t>
            </a:r>
          </a:p>
        </p:txBody>
      </p:sp>
      <p:sp>
        <p:nvSpPr>
          <p:cNvPr id="5" name="Text Box 11">
            <a:extLst>
              <a:ext uri="{FF2B5EF4-FFF2-40B4-BE49-F238E27FC236}">
                <a16:creationId xmlns:a16="http://schemas.microsoft.com/office/drawing/2014/main" id="{82D1393C-BC08-4A82-A244-084EF0D3BE85}"/>
              </a:ext>
            </a:extLst>
          </p:cNvPr>
          <p:cNvSpPr txBox="1">
            <a:spLocks noChangeArrowheads="1"/>
          </p:cNvSpPr>
          <p:nvPr/>
        </p:nvSpPr>
        <p:spPr bwMode="auto">
          <a:xfrm>
            <a:off x="1524000" y="2310414"/>
            <a:ext cx="9144000" cy="2032000"/>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The select mode is used whenever the primary device has something to send.</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What it does not know, however, is whether the target device is prepared to receive.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2">
            <a:extLst>
              <a:ext uri="{FF2B5EF4-FFF2-40B4-BE49-F238E27FC236}">
                <a16:creationId xmlns:a16="http://schemas.microsoft.com/office/drawing/2014/main" id="{FFEE0511-7F9C-4694-B6A3-F6F6890F14C7}"/>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3</a:t>
            </a:fld>
            <a:endParaRPr lang="en-US" altLang="en-US">
              <a:solidFill>
                <a:schemeClr val="bg1"/>
              </a:solidFill>
            </a:endParaRPr>
          </a:p>
        </p:txBody>
      </p:sp>
      <p:sp>
        <p:nvSpPr>
          <p:cNvPr id="4" name="Rectangle 1">
            <a:extLst>
              <a:ext uri="{FF2B5EF4-FFF2-40B4-BE49-F238E27FC236}">
                <a16:creationId xmlns:a16="http://schemas.microsoft.com/office/drawing/2014/main" id="{79BBCE58-DDAF-4843-A270-5BF9B395F0B8}"/>
              </a:ext>
            </a:extLst>
          </p:cNvPr>
          <p:cNvSpPr>
            <a:spLocks noChangeArrowheads="1"/>
          </p:cNvSpPr>
          <p:nvPr/>
        </p:nvSpPr>
        <p:spPr bwMode="auto">
          <a:xfrm>
            <a:off x="1524000" y="1729572"/>
            <a:ext cx="9144000" cy="3416320"/>
          </a:xfrm>
          <a:prstGeom prst="rect">
            <a:avLst/>
          </a:prstGeom>
          <a:noFill/>
          <a:ln w="9525">
            <a:noFill/>
            <a:miter lim="800000"/>
            <a:headEnd/>
            <a:tailEnd/>
          </a:ln>
          <a:effectLst/>
        </p:spPr>
        <p:txBody>
          <a:bodyPr anchor="ctr">
            <a:spAutoFit/>
          </a:bodyPr>
          <a:lstStyle/>
          <a:p>
            <a:pPr algn="just">
              <a:defRPr/>
            </a:pPr>
            <a:r>
              <a:rPr lang="en-GB" sz="2400" dirty="0">
                <a:solidFill>
                  <a:schemeClr val="accent6">
                    <a:lumMod val="10000"/>
                  </a:schemeClr>
                </a:solidFill>
                <a:latin typeface="Comic Sans MS" pitchFamily="66" charset="0"/>
                <a:cs typeface="Times New Roman" pitchFamily="18" charset="0"/>
              </a:rPr>
              <a:t>If a collision is heard, both of the senders will send a jam signal over the channel. This jam signal indicates to all other devices that there has been a collision, and they should not send data onto the wire.</a:t>
            </a:r>
          </a:p>
          <a:p>
            <a:pPr algn="just">
              <a:defRPr/>
            </a:pPr>
            <a:r>
              <a:rPr lang="en-GB" sz="2400" dirty="0">
                <a:solidFill>
                  <a:schemeClr val="accent6">
                    <a:lumMod val="10000"/>
                  </a:schemeClr>
                </a:solidFill>
                <a:latin typeface="Comic Sans MS" pitchFamily="66" charset="0"/>
                <a:cs typeface="Times New Roman" pitchFamily="18" charset="0"/>
              </a:rPr>
              <a:t> </a:t>
            </a:r>
            <a:br>
              <a:rPr lang="en-GB" sz="2400" dirty="0">
                <a:solidFill>
                  <a:schemeClr val="accent6">
                    <a:lumMod val="10000"/>
                  </a:schemeClr>
                </a:solidFill>
                <a:latin typeface="Comic Sans MS" pitchFamily="66" charset="0"/>
                <a:cs typeface="Times New Roman" pitchFamily="18" charset="0"/>
              </a:rPr>
            </a:br>
            <a:r>
              <a:rPr lang="en-GB" sz="2400" dirty="0">
                <a:solidFill>
                  <a:schemeClr val="accent6">
                    <a:lumMod val="10000"/>
                  </a:schemeClr>
                </a:solidFill>
                <a:latin typeface="Comic Sans MS" pitchFamily="66" charset="0"/>
                <a:cs typeface="Times New Roman" pitchFamily="18" charset="0"/>
              </a:rPr>
              <a:t>After sending the jam signal, each of the senders will wait a random amount of time before beginning the entire process over. The random time helps to ensure that the two </a:t>
            </a:r>
            <a:r>
              <a:rPr lang="en-GB" sz="2400" dirty="0">
                <a:solidFill>
                  <a:schemeClr val="accent6">
                    <a:lumMod val="10000"/>
                  </a:schemeClr>
                </a:solidFill>
                <a:latin typeface="Comic Sans MS" pitchFamily="66" charset="0"/>
              </a:rPr>
              <a:t>devices don't transmit simultaneously again. </a:t>
            </a:r>
          </a:p>
        </p:txBody>
      </p:sp>
      <p:sp>
        <p:nvSpPr>
          <p:cNvPr id="5" name="Rectangle 1">
            <a:extLst>
              <a:ext uri="{FF2B5EF4-FFF2-40B4-BE49-F238E27FC236}">
                <a16:creationId xmlns:a16="http://schemas.microsoft.com/office/drawing/2014/main" id="{0667E49E-9EC4-4415-ACD4-161A2561E830}"/>
              </a:ext>
            </a:extLst>
          </p:cNvPr>
          <p:cNvSpPr>
            <a:spLocks noChangeArrowheads="1"/>
          </p:cNvSpPr>
          <p:nvPr/>
        </p:nvSpPr>
        <p:spPr bwMode="auto">
          <a:xfrm>
            <a:off x="1524000" y="271405"/>
            <a:ext cx="9144000" cy="7017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Cont.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5" name="Picture 2">
            <a:extLst>
              <a:ext uri="{FF2B5EF4-FFF2-40B4-BE49-F238E27FC236}">
                <a16:creationId xmlns:a16="http://schemas.microsoft.com/office/drawing/2014/main" id="{A3CEA3F7-704D-4E82-8622-61BF1FC64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022" y="3800475"/>
            <a:ext cx="327660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Slide Number Placeholder 2">
            <a:extLst>
              <a:ext uri="{FF2B5EF4-FFF2-40B4-BE49-F238E27FC236}">
                <a16:creationId xmlns:a16="http://schemas.microsoft.com/office/drawing/2014/main" id="{0C29ED7F-0607-4AD1-9CF5-574C79D970DE}"/>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30</a:t>
            </a:fld>
            <a:endParaRPr lang="en-US" altLang="en-US">
              <a:solidFill>
                <a:schemeClr val="bg1"/>
              </a:solidFill>
            </a:endParaRPr>
          </a:p>
        </p:txBody>
      </p:sp>
      <p:sp>
        <p:nvSpPr>
          <p:cNvPr id="4" name="Rectangle 1">
            <a:extLst>
              <a:ext uri="{FF2B5EF4-FFF2-40B4-BE49-F238E27FC236}">
                <a16:creationId xmlns:a16="http://schemas.microsoft.com/office/drawing/2014/main" id="{7BFA7731-D76F-4EAC-9453-2D9659E23D8A}"/>
              </a:ext>
            </a:extLst>
          </p:cNvPr>
          <p:cNvSpPr>
            <a:spLocks noChangeArrowheads="1"/>
          </p:cNvSpPr>
          <p:nvPr/>
        </p:nvSpPr>
        <p:spPr bwMode="auto">
          <a:xfrm>
            <a:off x="1524000" y="292100"/>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Select-Cont.</a:t>
            </a:r>
          </a:p>
        </p:txBody>
      </p:sp>
      <p:sp>
        <p:nvSpPr>
          <p:cNvPr id="5" name="Text Box 11">
            <a:extLst>
              <a:ext uri="{FF2B5EF4-FFF2-40B4-BE49-F238E27FC236}">
                <a16:creationId xmlns:a16="http://schemas.microsoft.com/office/drawing/2014/main" id="{D4D0FB98-FBC4-4A12-9629-3FE29AB7682D}"/>
              </a:ext>
            </a:extLst>
          </p:cNvPr>
          <p:cNvSpPr txBox="1">
            <a:spLocks noChangeArrowheads="1"/>
          </p:cNvSpPr>
          <p:nvPr/>
        </p:nvSpPr>
        <p:spPr bwMode="auto">
          <a:xfrm>
            <a:off x="1524000" y="1245094"/>
            <a:ext cx="9144000" cy="2892425"/>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So the primary must alert the secondary to the upcoming transmission and wait for an acknowledgement of the secondary’s ready station.</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Before sending data, the primary creates and transmits a </a:t>
            </a:r>
            <a:r>
              <a:rPr lang="en-US" sz="2800" b="1" dirty="0">
                <a:solidFill>
                  <a:schemeClr val="accent6">
                    <a:lumMod val="10000"/>
                  </a:schemeClr>
                </a:solidFill>
                <a:latin typeface="Comic Sans MS" pitchFamily="66" charset="0"/>
              </a:rPr>
              <a:t>select (SEL) frame</a:t>
            </a:r>
            <a:r>
              <a:rPr lang="en-US" sz="2800" dirty="0">
                <a:solidFill>
                  <a:schemeClr val="accent6">
                    <a:lumMod val="10000"/>
                  </a:schemeClr>
                </a:solidFill>
                <a:latin typeface="Comic Sans MS" pitchFamily="66" charset="0"/>
              </a:rPr>
              <a:t>, one field of which includes the address of the intended secondary.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a:extLst>
              <a:ext uri="{FF2B5EF4-FFF2-40B4-BE49-F238E27FC236}">
                <a16:creationId xmlns:a16="http://schemas.microsoft.com/office/drawing/2014/main" id="{9DC9A7F4-7F88-456E-AD78-7C5C391348C1}"/>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31</a:t>
            </a:fld>
            <a:endParaRPr lang="en-US" altLang="en-US">
              <a:solidFill>
                <a:schemeClr val="bg1"/>
              </a:solidFill>
            </a:endParaRPr>
          </a:p>
        </p:txBody>
      </p:sp>
      <p:sp>
        <p:nvSpPr>
          <p:cNvPr id="4" name="Rectangle 1">
            <a:extLst>
              <a:ext uri="{FF2B5EF4-FFF2-40B4-BE49-F238E27FC236}">
                <a16:creationId xmlns:a16="http://schemas.microsoft.com/office/drawing/2014/main" id="{CCDBC9E2-300C-4672-82BE-A576CC6E3AAB}"/>
              </a:ext>
            </a:extLst>
          </p:cNvPr>
          <p:cNvSpPr>
            <a:spLocks noChangeArrowheads="1"/>
          </p:cNvSpPr>
          <p:nvPr/>
        </p:nvSpPr>
        <p:spPr bwMode="auto">
          <a:xfrm>
            <a:off x="1524000" y="373202"/>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Poll</a:t>
            </a:r>
          </a:p>
        </p:txBody>
      </p:sp>
      <p:sp>
        <p:nvSpPr>
          <p:cNvPr id="5" name="Text Box 11">
            <a:extLst>
              <a:ext uri="{FF2B5EF4-FFF2-40B4-BE49-F238E27FC236}">
                <a16:creationId xmlns:a16="http://schemas.microsoft.com/office/drawing/2014/main" id="{CFCEC405-5D8B-4BC8-BD92-48DF182F90B8}"/>
              </a:ext>
            </a:extLst>
          </p:cNvPr>
          <p:cNvSpPr txBox="1">
            <a:spLocks noChangeArrowheads="1"/>
          </p:cNvSpPr>
          <p:nvPr/>
        </p:nvSpPr>
        <p:spPr bwMode="auto">
          <a:xfrm>
            <a:off x="1524000" y="1639888"/>
            <a:ext cx="9144000" cy="954088"/>
          </a:xfrm>
          <a:prstGeom prst="rect">
            <a:avLst/>
          </a:prstGeom>
          <a:noFill/>
          <a:ln w="9525">
            <a:noFill/>
            <a:miter lim="800000"/>
            <a:headEnd/>
            <a:tailEnd/>
          </a:ln>
        </p:spPr>
        <p:txBody>
          <a:bodyPr>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The polling function is used by the primary device to solicit transmissions from the secondary devices.</a:t>
            </a:r>
          </a:p>
        </p:txBody>
      </p:sp>
      <p:pic>
        <p:nvPicPr>
          <p:cNvPr id="21509" name="Picture 2">
            <a:extLst>
              <a:ext uri="{FF2B5EF4-FFF2-40B4-BE49-F238E27FC236}">
                <a16:creationId xmlns:a16="http://schemas.microsoft.com/office/drawing/2014/main" id="{56125B77-ACB4-4FB6-9659-D673A4DD8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854325"/>
            <a:ext cx="4114800"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a:extLst>
              <a:ext uri="{FF2B5EF4-FFF2-40B4-BE49-F238E27FC236}">
                <a16:creationId xmlns:a16="http://schemas.microsoft.com/office/drawing/2014/main" id="{04B71A8E-275C-4538-BFEE-32E34A32BF4D}"/>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A86A1158-E017-4546-A709-EBE872BB7797}" type="slidenum">
              <a:rPr lang="en-US" altLang="en-US" smtClean="0"/>
              <a:pPr/>
              <a:t>32</a:t>
            </a:fld>
            <a:endParaRPr lang="en-US" altLang="en-US">
              <a:solidFill>
                <a:schemeClr val="bg1"/>
              </a:solidFill>
            </a:endParaRPr>
          </a:p>
        </p:txBody>
      </p:sp>
      <p:sp>
        <p:nvSpPr>
          <p:cNvPr id="4" name="Rectangle 1">
            <a:extLst>
              <a:ext uri="{FF2B5EF4-FFF2-40B4-BE49-F238E27FC236}">
                <a16:creationId xmlns:a16="http://schemas.microsoft.com/office/drawing/2014/main" id="{52D0A7E0-529F-4B5D-8831-F3CB68933D3C}"/>
              </a:ext>
            </a:extLst>
          </p:cNvPr>
          <p:cNvSpPr>
            <a:spLocks noChangeArrowheads="1"/>
          </p:cNvSpPr>
          <p:nvPr/>
        </p:nvSpPr>
        <p:spPr bwMode="auto">
          <a:xfrm>
            <a:off x="1524000" y="414085"/>
            <a:ext cx="9144000" cy="707886"/>
          </a:xfrm>
          <a:prstGeom prst="rect">
            <a:avLst/>
          </a:prstGeom>
          <a:ln>
            <a:headEnd/>
            <a:tailEnd/>
          </a:ln>
        </p:spPr>
        <p:style>
          <a:lnRef idx="1">
            <a:schemeClr val="accent5"/>
          </a:lnRef>
          <a:fillRef idx="3">
            <a:schemeClr val="accent5"/>
          </a:fillRef>
          <a:effectRef idx="2">
            <a:schemeClr val="accent5"/>
          </a:effectRef>
          <a:fontRef idx="minor">
            <a:schemeClr val="lt1"/>
          </a:fontRef>
        </p:style>
        <p:txBody>
          <a:bodyPr anchor="ctr">
            <a:spAutoFit/>
          </a:bodyPr>
          <a:lstStyle/>
          <a:p>
            <a:pPr algn="ctr"/>
            <a:r>
              <a:rPr lang="en-GB" sz="4000" b="1" dirty="0">
                <a:solidFill>
                  <a:schemeClr val="bg1"/>
                </a:solidFill>
                <a:latin typeface="Comic Sans MS" pitchFamily="66" charset="0"/>
              </a:rPr>
              <a:t>Poll-Continue</a:t>
            </a:r>
          </a:p>
        </p:txBody>
      </p:sp>
      <p:sp>
        <p:nvSpPr>
          <p:cNvPr id="5" name="Text Box 11">
            <a:extLst>
              <a:ext uri="{FF2B5EF4-FFF2-40B4-BE49-F238E27FC236}">
                <a16:creationId xmlns:a16="http://schemas.microsoft.com/office/drawing/2014/main" id="{7E5479D9-3622-4B90-B16D-EDB8CBF3DDC1}"/>
              </a:ext>
            </a:extLst>
          </p:cNvPr>
          <p:cNvSpPr txBox="1">
            <a:spLocks noChangeArrowheads="1"/>
          </p:cNvSpPr>
          <p:nvPr/>
        </p:nvSpPr>
        <p:spPr bwMode="auto">
          <a:xfrm>
            <a:off x="346229" y="1180731"/>
            <a:ext cx="11700769" cy="5478423"/>
          </a:xfrm>
          <a:prstGeom prst="rect">
            <a:avLst/>
          </a:prstGeom>
          <a:noFill/>
          <a:ln w="9525">
            <a:noFill/>
            <a:miter lim="800000"/>
            <a:headEnd/>
            <a:tailEnd/>
          </a:ln>
        </p:spPr>
        <p:txBody>
          <a:bodyPr wrap="square">
            <a:spAutoFit/>
          </a:bodyPr>
          <a:lstStyle/>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When the primary is ready to receive data, it must ask (poll) each device in turn if it has anything to send.</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When the first secondary is approached, it responds either with a NAK frame it has nothing to send or with data (in the form of a data frame) if it does.</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If the response in negative (a NAK frame), the primary then polls the next secondary in the same manner until it finds one with data to send.</a:t>
            </a:r>
          </a:p>
          <a:p>
            <a:pPr algn="just">
              <a:spcBef>
                <a:spcPct val="50000"/>
              </a:spcBef>
              <a:buFont typeface="Wingdings" pitchFamily="2" charset="2"/>
              <a:buChar char="§"/>
              <a:defRPr/>
            </a:pPr>
            <a:r>
              <a:rPr lang="en-US" sz="2800" dirty="0">
                <a:solidFill>
                  <a:schemeClr val="accent6">
                    <a:lumMod val="10000"/>
                  </a:schemeClr>
                </a:solidFill>
                <a:latin typeface="Comic Sans MS" pitchFamily="66" charset="0"/>
              </a:rPr>
              <a:t>When the response is positive (a data frame), the primary reads the frame and returns an acknowledgement (ACK), verifying its receipt.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a:extLst>
              <a:ext uri="{FF2B5EF4-FFF2-40B4-BE49-F238E27FC236}">
                <a16:creationId xmlns:a16="http://schemas.microsoft.com/office/drawing/2014/main" id="{5DF77CFD-EB98-43F7-92D5-02B47DA461F5}"/>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4</a:t>
            </a:fld>
            <a:endParaRPr lang="en-US" altLang="en-US">
              <a:solidFill>
                <a:schemeClr val="bg1"/>
              </a:solidFill>
            </a:endParaRPr>
          </a:p>
        </p:txBody>
      </p:sp>
      <p:sp>
        <p:nvSpPr>
          <p:cNvPr id="4" name="Rectangle 1">
            <a:extLst>
              <a:ext uri="{FF2B5EF4-FFF2-40B4-BE49-F238E27FC236}">
                <a16:creationId xmlns:a16="http://schemas.microsoft.com/office/drawing/2014/main" id="{8EC3FA4C-E854-462B-B92B-BC304050EEED}"/>
              </a:ext>
            </a:extLst>
          </p:cNvPr>
          <p:cNvSpPr>
            <a:spLocks noChangeArrowheads="1"/>
          </p:cNvSpPr>
          <p:nvPr/>
        </p:nvSpPr>
        <p:spPr bwMode="auto">
          <a:xfrm>
            <a:off x="1524000" y="249660"/>
            <a:ext cx="9144000" cy="7017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Cont.</a:t>
            </a:r>
          </a:p>
        </p:txBody>
      </p:sp>
      <p:sp>
        <p:nvSpPr>
          <p:cNvPr id="5" name="Rectangle 1">
            <a:extLst>
              <a:ext uri="{FF2B5EF4-FFF2-40B4-BE49-F238E27FC236}">
                <a16:creationId xmlns:a16="http://schemas.microsoft.com/office/drawing/2014/main" id="{89820013-8BAB-4F20-B657-4BA74959C09A}"/>
              </a:ext>
            </a:extLst>
          </p:cNvPr>
          <p:cNvSpPr>
            <a:spLocks noChangeArrowheads="1"/>
          </p:cNvSpPr>
          <p:nvPr/>
        </p:nvSpPr>
        <p:spPr bwMode="auto">
          <a:xfrm>
            <a:off x="1516857" y="1017974"/>
            <a:ext cx="9144000" cy="2308225"/>
          </a:xfrm>
          <a:prstGeom prst="rect">
            <a:avLst/>
          </a:prstGeom>
          <a:noFill/>
          <a:ln w="9525">
            <a:noFill/>
            <a:miter lim="800000"/>
            <a:headEnd/>
            <a:tailEnd/>
          </a:ln>
          <a:effectLst/>
        </p:spPr>
        <p:txBody>
          <a:bodyPr anchor="ctr">
            <a:spAutoFit/>
          </a:bodyPr>
          <a:lstStyle/>
          <a:p>
            <a:pPr algn="just">
              <a:defRPr/>
            </a:pPr>
            <a:r>
              <a:rPr lang="en-GB" sz="2400" dirty="0">
                <a:solidFill>
                  <a:schemeClr val="accent6">
                    <a:lumMod val="10000"/>
                  </a:schemeClr>
                </a:solidFill>
                <a:latin typeface="Comic Sans MS" pitchFamily="66" charset="0"/>
              </a:rPr>
              <a:t>To better understand CSMA/CD, let us look at the first bits transmitted by the two stations involved in the collision. Although each station continues to send bits in the frame until it detects the collision, we show what happens as the first bits collide. In Figure below, stations A and C are involved in the collision. </a:t>
            </a:r>
          </a:p>
        </p:txBody>
      </p:sp>
      <p:pic>
        <p:nvPicPr>
          <p:cNvPr id="17413" name="Picture 2">
            <a:extLst>
              <a:ext uri="{FF2B5EF4-FFF2-40B4-BE49-F238E27FC236}">
                <a16:creationId xmlns:a16="http://schemas.microsoft.com/office/drawing/2014/main" id="{FB3DD53A-A478-45C7-87B2-1CA7E887F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3177544"/>
            <a:ext cx="8062913"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a:extLst>
              <a:ext uri="{FF2B5EF4-FFF2-40B4-BE49-F238E27FC236}">
                <a16:creationId xmlns:a16="http://schemas.microsoft.com/office/drawing/2014/main" id="{265E6688-CC70-45DB-B92E-F944770F0610}"/>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5</a:t>
            </a:fld>
            <a:endParaRPr lang="en-US" altLang="en-US">
              <a:solidFill>
                <a:schemeClr val="bg1"/>
              </a:solidFill>
            </a:endParaRPr>
          </a:p>
        </p:txBody>
      </p:sp>
      <p:sp>
        <p:nvSpPr>
          <p:cNvPr id="4" name="Rectangle 1">
            <a:extLst>
              <a:ext uri="{FF2B5EF4-FFF2-40B4-BE49-F238E27FC236}">
                <a16:creationId xmlns:a16="http://schemas.microsoft.com/office/drawing/2014/main" id="{9D57E3AC-7C70-4B66-8816-FEC633830C95}"/>
              </a:ext>
            </a:extLst>
          </p:cNvPr>
          <p:cNvSpPr>
            <a:spLocks noChangeArrowheads="1"/>
          </p:cNvSpPr>
          <p:nvPr/>
        </p:nvSpPr>
        <p:spPr bwMode="auto">
          <a:xfrm>
            <a:off x="1524000" y="137209"/>
            <a:ext cx="9144000" cy="7017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Cont.</a:t>
            </a:r>
          </a:p>
        </p:txBody>
      </p:sp>
      <p:pic>
        <p:nvPicPr>
          <p:cNvPr id="18436" name="Picture 2">
            <a:extLst>
              <a:ext uri="{FF2B5EF4-FFF2-40B4-BE49-F238E27FC236}">
                <a16:creationId xmlns:a16="http://schemas.microsoft.com/office/drawing/2014/main" id="{47060513-5AFB-4DEF-B9E2-C0AC64DE80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838940"/>
            <a:ext cx="81470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
            <a:extLst>
              <a:ext uri="{FF2B5EF4-FFF2-40B4-BE49-F238E27FC236}">
                <a16:creationId xmlns:a16="http://schemas.microsoft.com/office/drawing/2014/main" id="{4204257E-15A9-48FB-801D-B4F74387EE52}"/>
              </a:ext>
            </a:extLst>
          </p:cNvPr>
          <p:cNvSpPr>
            <a:spLocks noChangeArrowheads="1"/>
          </p:cNvSpPr>
          <p:nvPr/>
        </p:nvSpPr>
        <p:spPr bwMode="auto">
          <a:xfrm>
            <a:off x="1524000" y="3811588"/>
            <a:ext cx="9144000" cy="3046412"/>
          </a:xfrm>
          <a:prstGeom prst="rect">
            <a:avLst/>
          </a:prstGeom>
          <a:noFill/>
          <a:ln w="9525">
            <a:noFill/>
            <a:miter lim="800000"/>
            <a:headEnd/>
            <a:tailEnd/>
          </a:ln>
          <a:effectLst/>
        </p:spPr>
        <p:txBody>
          <a:bodyPr anchor="ctr">
            <a:spAutoFit/>
          </a:bodyPr>
          <a:lstStyle/>
          <a:p>
            <a:pPr algn="just">
              <a:buFont typeface="Arial" pitchFamily="34" charset="0"/>
              <a:buChar char="•"/>
              <a:defRPr/>
            </a:pPr>
            <a:r>
              <a:rPr lang="en-GB" sz="2400" dirty="0">
                <a:solidFill>
                  <a:schemeClr val="accent6">
                    <a:lumMod val="10000"/>
                  </a:schemeClr>
                </a:solidFill>
                <a:latin typeface="Comic Sans MS" pitchFamily="66" charset="0"/>
              </a:rPr>
              <a:t>At time </a:t>
            </a:r>
            <a:r>
              <a:rPr lang="en-GB" sz="2400" b="1" dirty="0">
                <a:solidFill>
                  <a:schemeClr val="accent6">
                    <a:lumMod val="10000"/>
                  </a:schemeClr>
                </a:solidFill>
                <a:latin typeface="Comic Sans MS" pitchFamily="66" charset="0"/>
              </a:rPr>
              <a:t>t1</a:t>
            </a:r>
            <a:r>
              <a:rPr lang="en-GB" sz="2400" dirty="0">
                <a:solidFill>
                  <a:schemeClr val="accent6">
                    <a:lumMod val="10000"/>
                  </a:schemeClr>
                </a:solidFill>
                <a:latin typeface="Comic Sans MS" pitchFamily="66" charset="0"/>
              </a:rPr>
              <a:t>, station </a:t>
            </a:r>
            <a:r>
              <a:rPr lang="en-GB" sz="2400" b="1" i="1" dirty="0">
                <a:solidFill>
                  <a:schemeClr val="accent6">
                    <a:lumMod val="10000"/>
                  </a:schemeClr>
                </a:solidFill>
                <a:latin typeface="Comic Sans MS" pitchFamily="66" charset="0"/>
              </a:rPr>
              <a:t>A</a:t>
            </a:r>
            <a:r>
              <a:rPr lang="en-GB" sz="2400" dirty="0">
                <a:solidFill>
                  <a:schemeClr val="accent6">
                    <a:lumMod val="10000"/>
                  </a:schemeClr>
                </a:solidFill>
                <a:latin typeface="Comic Sans MS" pitchFamily="66" charset="0"/>
              </a:rPr>
              <a:t> has executed its persistence procedure and starts sending the bits of its frame. </a:t>
            </a:r>
          </a:p>
          <a:p>
            <a:pPr algn="just">
              <a:buFont typeface="Arial" pitchFamily="34" charset="0"/>
              <a:buChar char="•"/>
              <a:defRPr/>
            </a:pPr>
            <a:r>
              <a:rPr lang="en-GB" sz="2400" dirty="0">
                <a:solidFill>
                  <a:schemeClr val="accent6">
                    <a:lumMod val="10000"/>
                  </a:schemeClr>
                </a:solidFill>
                <a:latin typeface="Comic Sans MS" pitchFamily="66" charset="0"/>
              </a:rPr>
              <a:t>At time </a:t>
            </a:r>
            <a:r>
              <a:rPr lang="en-GB" sz="2400" b="1" i="1" dirty="0">
                <a:solidFill>
                  <a:schemeClr val="accent6">
                    <a:lumMod val="10000"/>
                  </a:schemeClr>
                </a:solidFill>
                <a:latin typeface="Comic Sans MS" pitchFamily="66" charset="0"/>
              </a:rPr>
              <a:t>t2</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station </a:t>
            </a:r>
            <a:r>
              <a:rPr lang="en-GB" sz="2400" b="1" i="1" dirty="0">
                <a:solidFill>
                  <a:schemeClr val="accent6">
                    <a:lumMod val="10000"/>
                  </a:schemeClr>
                </a:solidFill>
                <a:latin typeface="Comic Sans MS" pitchFamily="66" charset="0"/>
              </a:rPr>
              <a:t>C</a:t>
            </a:r>
            <a:r>
              <a:rPr lang="en-GB" sz="2400" dirty="0">
                <a:solidFill>
                  <a:schemeClr val="accent6">
                    <a:lumMod val="10000"/>
                  </a:schemeClr>
                </a:solidFill>
                <a:latin typeface="Comic Sans MS" pitchFamily="66" charset="0"/>
              </a:rPr>
              <a:t> has not yet sensed the first bit sent by </a:t>
            </a:r>
            <a:r>
              <a:rPr lang="en-GB" sz="2400" b="1" i="1" dirty="0">
                <a:solidFill>
                  <a:schemeClr val="accent6">
                    <a:lumMod val="10000"/>
                  </a:schemeClr>
                </a:solidFill>
                <a:latin typeface="Comic Sans MS" pitchFamily="66" charset="0"/>
              </a:rPr>
              <a:t>A</a:t>
            </a:r>
            <a:r>
              <a:rPr lang="en-GB" sz="2400" dirty="0">
                <a:solidFill>
                  <a:schemeClr val="accent6">
                    <a:lumMod val="10000"/>
                  </a:schemeClr>
                </a:solidFill>
                <a:latin typeface="Comic Sans MS" pitchFamily="66" charset="0"/>
              </a:rPr>
              <a:t>. </a:t>
            </a:r>
          </a:p>
          <a:p>
            <a:pPr algn="just">
              <a:buFont typeface="Arial" pitchFamily="34" charset="0"/>
              <a:buChar char="•"/>
              <a:defRPr/>
            </a:pPr>
            <a:r>
              <a:rPr lang="en-GB" sz="2400" dirty="0">
                <a:solidFill>
                  <a:schemeClr val="accent6">
                    <a:lumMod val="10000"/>
                  </a:schemeClr>
                </a:solidFill>
                <a:latin typeface="Comic Sans MS" pitchFamily="66" charset="0"/>
              </a:rPr>
              <a:t>Station </a:t>
            </a:r>
            <a:r>
              <a:rPr lang="en-GB" sz="2400" b="1" i="1" dirty="0">
                <a:solidFill>
                  <a:schemeClr val="accent6">
                    <a:lumMod val="10000"/>
                  </a:schemeClr>
                </a:solidFill>
                <a:latin typeface="Comic Sans MS" pitchFamily="66" charset="0"/>
              </a:rPr>
              <a:t>C</a:t>
            </a:r>
            <a:r>
              <a:rPr lang="en-GB" sz="2400" dirty="0">
                <a:solidFill>
                  <a:schemeClr val="accent6">
                    <a:lumMod val="10000"/>
                  </a:schemeClr>
                </a:solidFill>
                <a:latin typeface="Comic Sans MS" pitchFamily="66" charset="0"/>
              </a:rPr>
              <a:t> executes its persistence procedure and starts sending the bits in its frame, which propagate both to the left and to the right. </a:t>
            </a:r>
          </a:p>
          <a:p>
            <a:pPr>
              <a:defRPr/>
            </a:pPr>
            <a:endParaRPr lang="en-GB" sz="2400" dirty="0">
              <a:solidFill>
                <a:schemeClr val="accent6">
                  <a:lumMod val="10000"/>
                </a:schemeClr>
              </a:solidFill>
              <a:latin typeface="Comic Sans MS"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a:extLst>
              <a:ext uri="{FF2B5EF4-FFF2-40B4-BE49-F238E27FC236}">
                <a16:creationId xmlns:a16="http://schemas.microsoft.com/office/drawing/2014/main" id="{9A7431FA-4224-4C18-B520-56EC40D2F133}"/>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6</a:t>
            </a:fld>
            <a:endParaRPr lang="en-US" altLang="en-US">
              <a:solidFill>
                <a:schemeClr val="bg1"/>
              </a:solidFill>
            </a:endParaRPr>
          </a:p>
        </p:txBody>
      </p:sp>
      <p:sp>
        <p:nvSpPr>
          <p:cNvPr id="4" name="Rectangle 1">
            <a:extLst>
              <a:ext uri="{FF2B5EF4-FFF2-40B4-BE49-F238E27FC236}">
                <a16:creationId xmlns:a16="http://schemas.microsoft.com/office/drawing/2014/main" id="{7C0B4933-3789-4B26-A516-C089B91FBF80}"/>
              </a:ext>
            </a:extLst>
          </p:cNvPr>
          <p:cNvSpPr>
            <a:spLocks noChangeArrowheads="1"/>
          </p:cNvSpPr>
          <p:nvPr/>
        </p:nvSpPr>
        <p:spPr bwMode="auto">
          <a:xfrm>
            <a:off x="1524000" y="0"/>
            <a:ext cx="9144000" cy="584200"/>
          </a:xfrm>
          <a:prstGeom prst="rect">
            <a:avLst/>
          </a:prstGeom>
          <a:noFill/>
          <a:ln w="9525">
            <a:noFill/>
            <a:miter lim="800000"/>
            <a:headEnd/>
            <a:tailEnd/>
          </a:ln>
        </p:spPr>
        <p:txBody>
          <a:bodyPr anchor="ctr">
            <a:spAutoFit/>
          </a:bodyPr>
          <a:lstStyle/>
          <a:p>
            <a:pPr algn="just">
              <a:defRPr/>
            </a:pPr>
            <a:r>
              <a:rPr lang="en-GB" sz="3200" dirty="0">
                <a:solidFill>
                  <a:schemeClr val="accent5">
                    <a:lumMod val="50000"/>
                  </a:schemeClr>
                </a:solidFill>
                <a:latin typeface="Comic Sans MS" pitchFamily="66" charset="0"/>
              </a:rPr>
              <a:t>Cont.</a:t>
            </a:r>
          </a:p>
        </p:txBody>
      </p:sp>
      <p:pic>
        <p:nvPicPr>
          <p:cNvPr id="19460" name="Picture 2">
            <a:extLst>
              <a:ext uri="{FF2B5EF4-FFF2-40B4-BE49-F238E27FC236}">
                <a16:creationId xmlns:a16="http://schemas.microsoft.com/office/drawing/2014/main" id="{D33B225D-9CA8-4845-AC38-65D38FDDC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
            <a:ext cx="608965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a:extLst>
              <a:ext uri="{FF2B5EF4-FFF2-40B4-BE49-F238E27FC236}">
                <a16:creationId xmlns:a16="http://schemas.microsoft.com/office/drawing/2014/main" id="{23067367-F112-4D32-B391-B818C9CA4279}"/>
              </a:ext>
            </a:extLst>
          </p:cNvPr>
          <p:cNvSpPr>
            <a:spLocks noChangeArrowheads="1"/>
          </p:cNvSpPr>
          <p:nvPr/>
        </p:nvSpPr>
        <p:spPr bwMode="auto">
          <a:xfrm>
            <a:off x="1524000" y="2518321"/>
            <a:ext cx="9144000" cy="4154984"/>
          </a:xfrm>
          <a:prstGeom prst="rect">
            <a:avLst/>
          </a:prstGeom>
          <a:noFill/>
          <a:ln w="9525">
            <a:noFill/>
            <a:miter lim="800000"/>
            <a:headEnd/>
            <a:tailEnd/>
          </a:ln>
          <a:effectLst/>
        </p:spPr>
        <p:txBody>
          <a:bodyPr anchor="ctr">
            <a:spAutoFit/>
          </a:bodyPr>
          <a:lstStyle/>
          <a:p>
            <a:pPr algn="just">
              <a:buFont typeface="Arial" pitchFamily="34" charset="0"/>
              <a:buChar char="•"/>
              <a:defRPr/>
            </a:pPr>
            <a:r>
              <a:rPr lang="en-GB" sz="2400" dirty="0">
                <a:solidFill>
                  <a:schemeClr val="accent6">
                    <a:lumMod val="10000"/>
                  </a:schemeClr>
                </a:solidFill>
                <a:latin typeface="Comic Sans MS" pitchFamily="66" charset="0"/>
              </a:rPr>
              <a:t>The collision occurs sometime after time </a:t>
            </a:r>
            <a:r>
              <a:rPr lang="en-GB" sz="2400" b="1" i="1" dirty="0">
                <a:solidFill>
                  <a:schemeClr val="accent6">
                    <a:lumMod val="10000"/>
                  </a:schemeClr>
                </a:solidFill>
                <a:latin typeface="Comic Sans MS" pitchFamily="66" charset="0"/>
              </a:rPr>
              <a:t>t2</a:t>
            </a:r>
            <a:r>
              <a:rPr lang="en-GB" sz="2400" dirty="0">
                <a:solidFill>
                  <a:schemeClr val="accent6">
                    <a:lumMod val="10000"/>
                  </a:schemeClr>
                </a:solidFill>
                <a:latin typeface="Comic Sans MS" pitchFamily="66" charset="0"/>
              </a:rPr>
              <a:t>.</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Station </a:t>
            </a:r>
            <a:r>
              <a:rPr lang="en-GB" sz="2400" b="1" dirty="0">
                <a:solidFill>
                  <a:schemeClr val="accent6">
                    <a:lumMod val="10000"/>
                  </a:schemeClr>
                </a:solidFill>
                <a:latin typeface="Comic Sans MS" pitchFamily="66" charset="0"/>
              </a:rPr>
              <a:t>C</a:t>
            </a:r>
            <a:r>
              <a:rPr lang="en-GB" sz="2400" dirty="0">
                <a:solidFill>
                  <a:schemeClr val="accent6">
                    <a:lumMod val="10000"/>
                  </a:schemeClr>
                </a:solidFill>
                <a:latin typeface="Comic Sans MS" pitchFamily="66" charset="0"/>
              </a:rPr>
              <a:t> detects a collision at time </a:t>
            </a:r>
            <a:r>
              <a:rPr lang="en-GB" sz="2400" b="1" i="1" dirty="0">
                <a:solidFill>
                  <a:schemeClr val="accent6">
                    <a:lumMod val="10000"/>
                  </a:schemeClr>
                </a:solidFill>
                <a:latin typeface="Comic Sans MS" pitchFamily="66" charset="0"/>
              </a:rPr>
              <a:t>t3</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when it receives the first bit of </a:t>
            </a:r>
            <a:r>
              <a:rPr lang="en-GB" sz="2400" b="1" i="1" dirty="0">
                <a:solidFill>
                  <a:schemeClr val="accent6">
                    <a:lumMod val="10000"/>
                  </a:schemeClr>
                </a:solidFill>
                <a:latin typeface="Comic Sans MS" pitchFamily="66" charset="0"/>
              </a:rPr>
              <a:t>A's</a:t>
            </a:r>
            <a:r>
              <a:rPr lang="en-GB" sz="2400" dirty="0">
                <a:solidFill>
                  <a:schemeClr val="accent6">
                    <a:lumMod val="10000"/>
                  </a:schemeClr>
                </a:solidFill>
                <a:latin typeface="Comic Sans MS" pitchFamily="66" charset="0"/>
              </a:rPr>
              <a:t> frame. </a:t>
            </a:r>
          </a:p>
          <a:p>
            <a:pPr algn="just">
              <a:buFont typeface="Arial" pitchFamily="34" charset="0"/>
              <a:buChar char="•"/>
              <a:defRPr/>
            </a:pPr>
            <a:r>
              <a:rPr lang="en-GB" sz="2400" dirty="0">
                <a:solidFill>
                  <a:schemeClr val="accent6">
                    <a:lumMod val="10000"/>
                  </a:schemeClr>
                </a:solidFill>
                <a:latin typeface="Comic Sans MS" pitchFamily="66" charset="0"/>
              </a:rPr>
              <a:t>Station </a:t>
            </a:r>
            <a:r>
              <a:rPr lang="en-GB" sz="2400" b="1" i="1" dirty="0">
                <a:solidFill>
                  <a:schemeClr val="accent6">
                    <a:lumMod val="10000"/>
                  </a:schemeClr>
                </a:solidFill>
                <a:latin typeface="Comic Sans MS" pitchFamily="66" charset="0"/>
              </a:rPr>
              <a:t>C</a:t>
            </a:r>
            <a:r>
              <a:rPr lang="en-GB" sz="2400" dirty="0">
                <a:solidFill>
                  <a:schemeClr val="accent6">
                    <a:lumMod val="10000"/>
                  </a:schemeClr>
                </a:solidFill>
                <a:latin typeface="Comic Sans MS" pitchFamily="66" charset="0"/>
              </a:rPr>
              <a:t> immediately aborts transmission. Station </a:t>
            </a:r>
            <a:r>
              <a:rPr lang="en-GB" sz="2400" b="1" i="1" dirty="0">
                <a:solidFill>
                  <a:schemeClr val="accent6">
                    <a:lumMod val="10000"/>
                  </a:schemeClr>
                </a:solidFill>
                <a:latin typeface="Comic Sans MS" pitchFamily="66" charset="0"/>
              </a:rPr>
              <a:t>A</a:t>
            </a:r>
            <a:r>
              <a:rPr lang="en-GB" sz="2400" dirty="0">
                <a:solidFill>
                  <a:schemeClr val="accent6">
                    <a:lumMod val="10000"/>
                  </a:schemeClr>
                </a:solidFill>
                <a:latin typeface="Comic Sans MS" pitchFamily="66" charset="0"/>
              </a:rPr>
              <a:t> detects collision at time </a:t>
            </a:r>
            <a:r>
              <a:rPr lang="en-GB" sz="2400" b="1" i="1" dirty="0">
                <a:solidFill>
                  <a:schemeClr val="accent6">
                    <a:lumMod val="10000"/>
                  </a:schemeClr>
                </a:solidFill>
                <a:latin typeface="Comic Sans MS" pitchFamily="66" charset="0"/>
              </a:rPr>
              <a:t>t4</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when it receives the first bit of </a:t>
            </a:r>
            <a:r>
              <a:rPr lang="en-GB" sz="2400" b="1" i="1" dirty="0">
                <a:solidFill>
                  <a:schemeClr val="accent6">
                    <a:lumMod val="10000"/>
                  </a:schemeClr>
                </a:solidFill>
                <a:latin typeface="Comic Sans MS" pitchFamily="66" charset="0"/>
              </a:rPr>
              <a:t>C's</a:t>
            </a:r>
            <a:r>
              <a:rPr lang="en-GB" sz="2400" dirty="0">
                <a:solidFill>
                  <a:schemeClr val="accent6">
                    <a:lumMod val="10000"/>
                  </a:schemeClr>
                </a:solidFill>
                <a:latin typeface="Comic Sans MS" pitchFamily="66" charset="0"/>
              </a:rPr>
              <a:t> frame; it also immediately aborts transmission. </a:t>
            </a:r>
          </a:p>
          <a:p>
            <a:pPr algn="just">
              <a:buFont typeface="Arial" pitchFamily="34" charset="0"/>
              <a:buChar char="•"/>
              <a:defRPr/>
            </a:pPr>
            <a:r>
              <a:rPr lang="en-GB" sz="2400" dirty="0">
                <a:solidFill>
                  <a:schemeClr val="accent6">
                    <a:lumMod val="10000"/>
                  </a:schemeClr>
                </a:solidFill>
                <a:latin typeface="Comic Sans MS" pitchFamily="66" charset="0"/>
              </a:rPr>
              <a:t>Looking at the figure, we see that A transmits for the duration </a:t>
            </a:r>
            <a:r>
              <a:rPr lang="en-GB" sz="2400" b="1" i="1" dirty="0">
                <a:solidFill>
                  <a:schemeClr val="accent6">
                    <a:lumMod val="10000"/>
                  </a:schemeClr>
                </a:solidFill>
                <a:latin typeface="Comic Sans MS" pitchFamily="66" charset="0"/>
              </a:rPr>
              <a:t>t4 </a:t>
            </a:r>
            <a:r>
              <a:rPr lang="en-GB" sz="2400" b="1" dirty="0">
                <a:solidFill>
                  <a:schemeClr val="accent6">
                    <a:lumMod val="10000"/>
                  </a:schemeClr>
                </a:solidFill>
                <a:latin typeface="Comic Sans MS" pitchFamily="66" charset="0"/>
              </a:rPr>
              <a:t>- </a:t>
            </a:r>
            <a:r>
              <a:rPr lang="en-GB" sz="2400" b="1" i="1" dirty="0" err="1">
                <a:solidFill>
                  <a:schemeClr val="accent6">
                    <a:lumMod val="10000"/>
                  </a:schemeClr>
                </a:solidFill>
                <a:latin typeface="Comic Sans MS" pitchFamily="66" charset="0"/>
              </a:rPr>
              <a:t>tl</a:t>
            </a:r>
            <a:r>
              <a:rPr lang="en-GB" sz="2400" i="1" dirty="0">
                <a:solidFill>
                  <a:schemeClr val="accent6">
                    <a:lumMod val="10000"/>
                  </a:schemeClr>
                </a:solidFill>
                <a:latin typeface="Comic Sans MS" pitchFamily="66" charset="0"/>
              </a:rPr>
              <a:t>;</a:t>
            </a:r>
            <a:r>
              <a:rPr lang="en-GB" sz="2400" dirty="0">
                <a:solidFill>
                  <a:schemeClr val="accent6">
                    <a:lumMod val="10000"/>
                  </a:schemeClr>
                </a:solidFill>
                <a:latin typeface="Comic Sans MS" pitchFamily="66" charset="0"/>
              </a:rPr>
              <a:t> </a:t>
            </a:r>
            <a:r>
              <a:rPr lang="en-GB" sz="2400" b="1" i="1" dirty="0">
                <a:solidFill>
                  <a:schemeClr val="accent6">
                    <a:lumMod val="10000"/>
                  </a:schemeClr>
                </a:solidFill>
                <a:latin typeface="Comic Sans MS" pitchFamily="66" charset="0"/>
              </a:rPr>
              <a:t>C</a:t>
            </a:r>
            <a:r>
              <a:rPr lang="en-GB" sz="2400" dirty="0">
                <a:solidFill>
                  <a:schemeClr val="accent6">
                    <a:lumMod val="10000"/>
                  </a:schemeClr>
                </a:solidFill>
                <a:latin typeface="Comic Sans MS" pitchFamily="66" charset="0"/>
              </a:rPr>
              <a:t> transmits for the duration </a:t>
            </a:r>
            <a:r>
              <a:rPr lang="en-GB" sz="2400" b="1" i="1" dirty="0">
                <a:solidFill>
                  <a:schemeClr val="accent6">
                    <a:lumMod val="10000"/>
                  </a:schemeClr>
                </a:solidFill>
                <a:latin typeface="Comic Sans MS" pitchFamily="66" charset="0"/>
              </a:rPr>
              <a:t>t3 </a:t>
            </a:r>
            <a:r>
              <a:rPr lang="en-GB" sz="2400" b="1" dirty="0">
                <a:solidFill>
                  <a:schemeClr val="accent6">
                    <a:lumMod val="10000"/>
                  </a:schemeClr>
                </a:solidFill>
                <a:latin typeface="Comic Sans MS" pitchFamily="66" charset="0"/>
              </a:rPr>
              <a:t>–</a:t>
            </a:r>
            <a:r>
              <a:rPr lang="en-GB" sz="2400" b="1" i="1" dirty="0">
                <a:solidFill>
                  <a:schemeClr val="accent6">
                    <a:lumMod val="10000"/>
                  </a:schemeClr>
                </a:solidFill>
                <a:latin typeface="Comic Sans MS" pitchFamily="66" charset="0"/>
              </a:rPr>
              <a:t>t2</a:t>
            </a:r>
            <a:r>
              <a:rPr lang="en-GB" sz="2400" dirty="0">
                <a:solidFill>
                  <a:schemeClr val="accent6">
                    <a:lumMod val="10000"/>
                  </a:schemeClr>
                </a:solidFill>
                <a:latin typeface="Comic Sans MS" pitchFamily="66" charset="0"/>
              </a:rPr>
              <a:t>. </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At time </a:t>
            </a:r>
            <a:r>
              <a:rPr lang="en-GB" sz="2400" b="1" i="1" dirty="0">
                <a:solidFill>
                  <a:schemeClr val="accent6">
                    <a:lumMod val="10000"/>
                  </a:schemeClr>
                </a:solidFill>
                <a:latin typeface="Comic Sans MS" pitchFamily="66" charset="0"/>
              </a:rPr>
              <a:t>t4</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the transmission of </a:t>
            </a:r>
            <a:r>
              <a:rPr lang="en-GB" sz="2400" b="1" i="1" dirty="0">
                <a:solidFill>
                  <a:schemeClr val="accent6">
                    <a:lumMod val="10000"/>
                  </a:schemeClr>
                </a:solidFill>
                <a:latin typeface="Comic Sans MS" pitchFamily="66" charset="0"/>
              </a:rPr>
              <a:t>A’</a:t>
            </a:r>
            <a:r>
              <a:rPr lang="en-GB" sz="2400" i="1" dirty="0">
                <a:solidFill>
                  <a:schemeClr val="accent6">
                    <a:lumMod val="10000"/>
                  </a:schemeClr>
                </a:solidFill>
                <a:latin typeface="Comic Sans MS" pitchFamily="66" charset="0"/>
              </a:rPr>
              <a:t>s </a:t>
            </a:r>
            <a:r>
              <a:rPr lang="en-GB" sz="2400" dirty="0">
                <a:solidFill>
                  <a:schemeClr val="accent6">
                    <a:lumMod val="10000"/>
                  </a:schemeClr>
                </a:solidFill>
                <a:latin typeface="Comic Sans MS" pitchFamily="66" charset="0"/>
              </a:rPr>
              <a:t>frame, though incomplete, is aborted; at time </a:t>
            </a:r>
            <a:r>
              <a:rPr lang="en-GB" sz="2400" b="1" i="1" dirty="0">
                <a:solidFill>
                  <a:schemeClr val="accent6">
                    <a:lumMod val="10000"/>
                  </a:schemeClr>
                </a:solidFill>
                <a:latin typeface="Comic Sans MS" pitchFamily="66" charset="0"/>
              </a:rPr>
              <a:t>t3</a:t>
            </a:r>
            <a:r>
              <a:rPr lang="en-GB" sz="2400" i="1" dirty="0">
                <a:solidFill>
                  <a:schemeClr val="accent6">
                    <a:lumMod val="10000"/>
                  </a:schemeClr>
                </a:solidFill>
                <a:latin typeface="Comic Sans MS" pitchFamily="66" charset="0"/>
              </a:rPr>
              <a:t>, </a:t>
            </a:r>
            <a:r>
              <a:rPr lang="en-GB" sz="2400" dirty="0">
                <a:solidFill>
                  <a:schemeClr val="accent6">
                    <a:lumMod val="10000"/>
                  </a:schemeClr>
                </a:solidFill>
                <a:latin typeface="Comic Sans MS" pitchFamily="66" charset="0"/>
              </a:rPr>
              <a:t>the transmission of </a:t>
            </a:r>
            <a:r>
              <a:rPr lang="en-GB" sz="2400" b="1" i="1" dirty="0">
                <a:solidFill>
                  <a:schemeClr val="accent6">
                    <a:lumMod val="10000"/>
                  </a:schemeClr>
                </a:solidFill>
                <a:latin typeface="Comic Sans MS" pitchFamily="66" charset="0"/>
              </a:rPr>
              <a:t>C's</a:t>
            </a:r>
            <a:r>
              <a:rPr lang="en-GB" sz="2400" dirty="0">
                <a:solidFill>
                  <a:schemeClr val="accent6">
                    <a:lumMod val="10000"/>
                  </a:schemeClr>
                </a:solidFill>
                <a:latin typeface="Comic Sans MS" pitchFamily="66" charset="0"/>
              </a:rPr>
              <a:t> frame, though incomplete, is aborted.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a:extLst>
              <a:ext uri="{FF2B5EF4-FFF2-40B4-BE49-F238E27FC236}">
                <a16:creationId xmlns:a16="http://schemas.microsoft.com/office/drawing/2014/main" id="{2C6C77B7-358F-4946-BFFC-DFFEE5C7ACF3}"/>
              </a:ext>
            </a:extLst>
          </p:cNvPr>
          <p:cNvSpPr>
            <a:spLocks noGrp="1"/>
          </p:cNvSpPr>
          <p:nvPr>
            <p:ph type="sldNum" sz="quarter" idx="11"/>
          </p:nvPr>
        </p:nvSpPr>
        <p:spPr bwMode="auto">
          <a:xfrm>
            <a:off x="6553200" y="6400800"/>
            <a:ext cx="2133600" cy="4572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bg1"/>
                </a:solidFill>
                <a:latin typeface="Arial" panose="020B0604020202020204" pitchFamily="34" charset="0"/>
                <a:ea typeface="Angsana New" panose="020B0502040204020203" pitchFamily="18" charset="-34"/>
                <a:cs typeface="Angsana New" panose="020B0502040204020203" pitchFamily="18" charset="-34"/>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5pPr>
            <a:lvl6pPr marL="22860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6pPr>
            <a:lvl7pPr marL="27432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7pPr>
            <a:lvl8pPr marL="32004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8pPr>
            <a:lvl9pPr marL="3657600" algn="l" defTabSz="914400" rtl="0" eaLnBrk="1" latinLnBrk="0" hangingPunct="1">
              <a:defRPr kern="1200">
                <a:solidFill>
                  <a:schemeClr val="tx1"/>
                </a:solidFill>
                <a:latin typeface="Arial" panose="020B0604020202020204" pitchFamily="34" charset="0"/>
                <a:ea typeface="Angsana New" panose="020B0502040204020203" pitchFamily="18" charset="-34"/>
                <a:cs typeface="Angsana New" panose="020B0502040204020203" pitchFamily="18" charset="-34"/>
              </a:defRPr>
            </a:lvl9pPr>
          </a:lstStyle>
          <a:p>
            <a:fld id="{50C1B9E5-F5DF-4617-8CE4-3A15720FF07C}" type="slidenum">
              <a:rPr lang="en-US" altLang="en-US" smtClean="0"/>
              <a:pPr/>
              <a:t>7</a:t>
            </a:fld>
            <a:endParaRPr lang="en-US" altLang="en-US">
              <a:solidFill>
                <a:schemeClr val="bg1"/>
              </a:solidFill>
            </a:endParaRPr>
          </a:p>
        </p:txBody>
      </p:sp>
      <p:sp>
        <p:nvSpPr>
          <p:cNvPr id="4" name="Rectangle 1">
            <a:extLst>
              <a:ext uri="{FF2B5EF4-FFF2-40B4-BE49-F238E27FC236}">
                <a16:creationId xmlns:a16="http://schemas.microsoft.com/office/drawing/2014/main" id="{2A8BDB5D-C25C-4B39-98F2-F05953301418}"/>
              </a:ext>
            </a:extLst>
          </p:cNvPr>
          <p:cNvSpPr>
            <a:spLocks noChangeArrowheads="1"/>
          </p:cNvSpPr>
          <p:nvPr/>
        </p:nvSpPr>
        <p:spPr bwMode="auto">
          <a:xfrm>
            <a:off x="1524000" y="86187"/>
            <a:ext cx="9144000" cy="701731"/>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lnSpc>
                <a:spcPct val="90000"/>
              </a:lnSpc>
              <a:spcBef>
                <a:spcPct val="0"/>
              </a:spcBef>
            </a:pPr>
            <a:r>
              <a:rPr lang="en-GB" sz="4400" b="1" dirty="0">
                <a:solidFill>
                  <a:schemeClr val="bg1"/>
                </a:solidFill>
                <a:latin typeface="var(--ff-lato)"/>
              </a:rPr>
              <a:t>CSMA/CD flow diagram</a:t>
            </a:r>
          </a:p>
        </p:txBody>
      </p:sp>
      <p:pic>
        <p:nvPicPr>
          <p:cNvPr id="20484" name="Picture 4">
            <a:extLst>
              <a:ext uri="{FF2B5EF4-FFF2-40B4-BE49-F238E27FC236}">
                <a16:creationId xmlns:a16="http://schemas.microsoft.com/office/drawing/2014/main" id="{B6A91331-E3F3-4C23-94A1-7BC230E95B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875932"/>
            <a:ext cx="7242175" cy="584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18B71-B9B4-430A-BFA0-1A64CF1B237F}"/>
              </a:ext>
            </a:extLst>
          </p:cNvPr>
          <p:cNvSpPr txBox="1"/>
          <p:nvPr/>
        </p:nvSpPr>
        <p:spPr>
          <a:xfrm>
            <a:off x="1100831" y="1924361"/>
            <a:ext cx="9587884" cy="3139321"/>
          </a:xfrm>
          <a:prstGeom prst="rect">
            <a:avLst/>
          </a:prstGeom>
          <a:noFill/>
        </p:spPr>
        <p:txBody>
          <a:bodyPr wrap="square" rtlCol="0">
            <a:spAutoFit/>
          </a:bodyPr>
          <a:lstStyle/>
          <a:p>
            <a:pPr algn="l" fontAlgn="base">
              <a:buFont typeface="Arial" panose="020B0604020202020204" pitchFamily="34" charset="0"/>
              <a:buChar char="•"/>
            </a:pPr>
            <a:r>
              <a:rPr lang="en-US" b="1" i="0" dirty="0">
                <a:effectLst/>
                <a:latin typeface="Nunito" pitchFamily="2" charset="0"/>
              </a:rPr>
              <a:t>Step 1:</a:t>
            </a:r>
            <a:r>
              <a:rPr lang="en-US" b="0" i="0" dirty="0">
                <a:effectLst/>
                <a:latin typeface="Nunito" pitchFamily="2" charset="0"/>
              </a:rPr>
              <a:t> Check if the sender is ready to transmit data packets.</a:t>
            </a:r>
          </a:p>
          <a:p>
            <a:pPr algn="l" fontAlgn="base">
              <a:buFont typeface="Arial" panose="020B0604020202020204" pitchFamily="34" charset="0"/>
              <a:buChar char="•"/>
            </a:pPr>
            <a:r>
              <a:rPr lang="en-US" b="1" i="0" dirty="0">
                <a:effectLst/>
                <a:latin typeface="Nunito" pitchFamily="2" charset="0"/>
              </a:rPr>
              <a:t>Step 2:</a:t>
            </a:r>
            <a:r>
              <a:rPr lang="en-US" b="0" i="0" dirty="0">
                <a:effectLst/>
                <a:latin typeface="Nunito" pitchFamily="2" charset="0"/>
              </a:rPr>
              <a:t> Check if the transmission link is idle. </a:t>
            </a:r>
          </a:p>
          <a:p>
            <a:pPr algn="just" fontAlgn="base">
              <a:buFont typeface="Arial" panose="020B0604020202020204" pitchFamily="34" charset="0"/>
              <a:buChar char="•"/>
            </a:pPr>
            <a:r>
              <a:rPr lang="en-US" b="1" i="0" dirty="0">
                <a:effectLst/>
                <a:latin typeface="Nunito" pitchFamily="2" charset="0"/>
              </a:rPr>
              <a:t>Step 3:</a:t>
            </a:r>
            <a:r>
              <a:rPr lang="en-US" b="0" i="0" dirty="0">
                <a:effectLst/>
                <a:latin typeface="Nunito" pitchFamily="2" charset="0"/>
              </a:rPr>
              <a:t> Transmit the data &amp; check for collisions. </a:t>
            </a:r>
            <a:br>
              <a:rPr lang="en-US" b="0" i="0" dirty="0">
                <a:effectLst/>
                <a:latin typeface="Nunito" pitchFamily="2" charset="0"/>
              </a:rPr>
            </a:br>
            <a:r>
              <a:rPr lang="en-US" b="0" i="0" dirty="0">
                <a:effectLst/>
                <a:latin typeface="Nunito" pitchFamily="2" charset="0"/>
              </a:rPr>
              <a:t>The sender transmits its data on the link. CSMA/CD does not use an ‘acknowledgment’ system. It checks for successful and unsuccessful transmissions through collision signals. During transmission, if a collision signal is received by the node, transmission is stopped. The station then transmits a jam signal onto the link and waits for random time intervals before it resends the frame. After some random time, it again attempts to transfer the data and repeats the above process.</a:t>
            </a:r>
          </a:p>
          <a:p>
            <a:pPr algn="just" fontAlgn="base">
              <a:buFont typeface="Arial" panose="020B0604020202020204" pitchFamily="34" charset="0"/>
              <a:buChar char="•"/>
            </a:pPr>
            <a:r>
              <a:rPr lang="en-US" b="1" i="0" dirty="0">
                <a:effectLst/>
                <a:latin typeface="Nunito" pitchFamily="2" charset="0"/>
              </a:rPr>
              <a:t>Step 4:</a:t>
            </a:r>
            <a:r>
              <a:rPr lang="en-US" b="0" i="0" dirty="0">
                <a:effectLst/>
                <a:latin typeface="Nunito" pitchFamily="2" charset="0"/>
              </a:rPr>
              <a:t> If no collision was detected in propagation, the sender completes its frame transmission.</a:t>
            </a:r>
            <a:endParaRPr lang="en-US" dirty="0"/>
          </a:p>
        </p:txBody>
      </p:sp>
      <p:sp>
        <p:nvSpPr>
          <p:cNvPr id="3" name="TextBox 2">
            <a:extLst>
              <a:ext uri="{FF2B5EF4-FFF2-40B4-BE49-F238E27FC236}">
                <a16:creationId xmlns:a16="http://schemas.microsoft.com/office/drawing/2014/main" id="{76C6077A-B294-4EB9-B0C3-071CDB1058A1}"/>
              </a:ext>
            </a:extLst>
          </p:cNvPr>
          <p:cNvSpPr txBox="1"/>
          <p:nvPr/>
        </p:nvSpPr>
        <p:spPr>
          <a:xfrm>
            <a:off x="887767" y="435006"/>
            <a:ext cx="9685538" cy="144655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4400" b="1">
                <a:solidFill>
                  <a:schemeClr val="bg1"/>
                </a:solidFill>
                <a:latin typeface="var(--ff-lato)"/>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How Does CSMA/CD Work? </a:t>
            </a:r>
          </a:p>
        </p:txBody>
      </p:sp>
    </p:spTree>
    <p:extLst>
      <p:ext uri="{BB962C8B-B14F-4D97-AF65-F5344CB8AC3E}">
        <p14:creationId xmlns:p14="http://schemas.microsoft.com/office/powerpoint/2010/main" val="208034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328230-8A4F-4924-A858-3D061031F579}"/>
              </a:ext>
            </a:extLst>
          </p:cNvPr>
          <p:cNvPicPr>
            <a:picLocks noChangeAspect="1"/>
          </p:cNvPicPr>
          <p:nvPr/>
        </p:nvPicPr>
        <p:blipFill>
          <a:blip r:embed="rId2"/>
          <a:stretch>
            <a:fillRect/>
          </a:stretch>
        </p:blipFill>
        <p:spPr>
          <a:xfrm>
            <a:off x="1904415" y="1158281"/>
            <a:ext cx="8383170" cy="3172268"/>
          </a:xfrm>
          <a:prstGeom prst="rect">
            <a:avLst/>
          </a:prstGeom>
        </p:spPr>
      </p:pic>
      <p:sp>
        <p:nvSpPr>
          <p:cNvPr id="3" name="TextBox 2">
            <a:extLst>
              <a:ext uri="{FF2B5EF4-FFF2-40B4-BE49-F238E27FC236}">
                <a16:creationId xmlns:a16="http://schemas.microsoft.com/office/drawing/2014/main" id="{76C6077A-B294-4EB9-B0C3-071CDB1058A1}"/>
              </a:ext>
            </a:extLst>
          </p:cNvPr>
          <p:cNvSpPr txBox="1"/>
          <p:nvPr/>
        </p:nvSpPr>
        <p:spPr>
          <a:xfrm>
            <a:off x="887767" y="107570"/>
            <a:ext cx="9685538" cy="132805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defPPr>
              <a:defRPr lang="en-US"/>
            </a:defPPr>
            <a:lvl1pPr algn="ctr">
              <a:lnSpc>
                <a:spcPct val="90000"/>
              </a:lnSpc>
              <a:spcBef>
                <a:spcPct val="0"/>
              </a:spcBef>
              <a:defRPr sz="4400" b="1">
                <a:solidFill>
                  <a:schemeClr val="bg1"/>
                </a:solidFill>
                <a:latin typeface="var(--ff-lato)"/>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How Does a Station Know if Its Data Collide? </a:t>
            </a:r>
          </a:p>
        </p:txBody>
      </p:sp>
      <p:sp>
        <p:nvSpPr>
          <p:cNvPr id="6" name="Rectangle 2">
            <a:extLst>
              <a:ext uri="{FF2B5EF4-FFF2-40B4-BE49-F238E27FC236}">
                <a16:creationId xmlns:a16="http://schemas.microsoft.com/office/drawing/2014/main" id="{9E1AC3F9-D655-412B-A14C-084DA3E4C37E}"/>
              </a:ext>
            </a:extLst>
          </p:cNvPr>
          <p:cNvSpPr>
            <a:spLocks noChangeArrowheads="1"/>
          </p:cNvSpPr>
          <p:nvPr/>
        </p:nvSpPr>
        <p:spPr bwMode="auto">
          <a:xfrm>
            <a:off x="491826" y="4352615"/>
            <a:ext cx="10850727" cy="184920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Nunito" pitchFamily="2" charset="0"/>
              </a:rPr>
              <a:t>Consider the above situation. Two stations, A &amp; B. </a:t>
            </a:r>
            <a:br>
              <a:rPr kumimoji="0" lang="en-US" altLang="en-US" sz="1400" b="0" i="0" u="none" strike="noStrike" cap="none" normalizeH="0" baseline="0" dirty="0">
                <a:ln>
                  <a:noFill/>
                </a:ln>
                <a:effectLst/>
                <a:latin typeface="Nunito" pitchFamily="2" charset="0"/>
              </a:rPr>
            </a:br>
            <a:r>
              <a:rPr kumimoji="0" lang="en-US" altLang="en-US" sz="1400" b="0" i="0" u="none" strike="noStrike" cap="none" normalizeH="0" baseline="0" dirty="0">
                <a:ln>
                  <a:noFill/>
                </a:ln>
                <a:effectLst/>
                <a:latin typeface="Nunito" pitchFamily="2" charset="0"/>
              </a:rPr>
              <a:t>Propagation Time: </a:t>
            </a:r>
            <a:r>
              <a:rPr kumimoji="0" lang="en-US" altLang="en-US" sz="1400" b="0" i="0" u="none" strike="noStrike" cap="none" normalizeH="0" baseline="0" dirty="0" err="1">
                <a:ln>
                  <a:noFill/>
                </a:ln>
                <a:effectLst/>
                <a:latin typeface="Nunito" pitchFamily="2" charset="0"/>
              </a:rPr>
              <a:t>Tp</a:t>
            </a:r>
            <a:r>
              <a:rPr kumimoji="0" lang="en-US" altLang="en-US" sz="1400" b="0" i="0" u="none" strike="noStrike" cap="none" normalizeH="0" baseline="0" dirty="0">
                <a:ln>
                  <a:noFill/>
                </a:ln>
                <a:effectLst/>
                <a:latin typeface="Nunito" pitchFamily="2" charset="0"/>
              </a:rPr>
              <a:t> = 1 </a:t>
            </a:r>
            <a:r>
              <a:rPr kumimoji="0" lang="en-US" altLang="en-US" sz="1400" b="0" i="0" u="none" strike="noStrike" cap="none" normalizeH="0" baseline="0" dirty="0" err="1">
                <a:ln>
                  <a:noFill/>
                </a:ln>
                <a:effectLst/>
                <a:latin typeface="Nunito" pitchFamily="2" charset="0"/>
              </a:rPr>
              <a:t>hr</a:t>
            </a:r>
            <a:r>
              <a:rPr kumimoji="0" lang="en-US" altLang="en-US" sz="1400" b="0" i="0" u="none" strike="noStrike" cap="none" normalizeH="0" baseline="0" dirty="0">
                <a:ln>
                  <a:noFill/>
                </a:ln>
                <a:effectLst/>
                <a:latin typeface="Nunito" pitchFamily="2" charset="0"/>
              </a:rPr>
              <a:t> ( Signal takes 1 </a:t>
            </a:r>
            <a:r>
              <a:rPr kumimoji="0" lang="en-US" altLang="en-US" sz="1400" b="0" i="0" u="none" strike="noStrike" cap="none" normalizeH="0" baseline="0" dirty="0" err="1">
                <a:ln>
                  <a:noFill/>
                </a:ln>
                <a:effectLst/>
                <a:latin typeface="Nunito" pitchFamily="2" charset="0"/>
              </a:rPr>
              <a:t>hr</a:t>
            </a:r>
            <a:r>
              <a:rPr kumimoji="0" lang="en-US" altLang="en-US" sz="1400" b="0" i="0" u="none" strike="noStrike" cap="none" normalizeH="0" baseline="0" dirty="0">
                <a:ln>
                  <a:noFill/>
                </a:ln>
                <a:effectLst/>
                <a:latin typeface="Nunito" pitchFamily="2" charset="0"/>
              </a:rPr>
              <a:t> to go from A to B) </a:t>
            </a:r>
            <a:endParaRPr kumimoji="0" lang="en-US" altLang="en-US" sz="1400" b="0" i="0" u="none" strike="noStrike" cap="none" normalizeH="0" baseline="0" dirty="0">
              <a:ln>
                <a:noFill/>
              </a:ln>
              <a:effectLst/>
              <a:latin typeface="Consolas" panose="020B06090202040302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At time t=0, A transmits its data.</a:t>
            </a:r>
            <a:br>
              <a:rPr kumimoji="0" lang="en-US" altLang="en-US" sz="1400" b="0" i="0" u="none" strike="noStrike" cap="none" normalizeH="0" baseline="0" dirty="0">
                <a:ln>
                  <a:noFill/>
                </a:ln>
                <a:effectLst/>
                <a:latin typeface="Consolas" panose="020B0609020204030204" pitchFamily="49" charset="0"/>
              </a:rPr>
            </a:br>
            <a:r>
              <a:rPr kumimoji="0" lang="en-US" altLang="en-US" sz="1400" b="0" i="0" u="none" strike="noStrike" cap="none" normalizeH="0" baseline="0" dirty="0">
                <a:ln>
                  <a:noFill/>
                </a:ln>
                <a:effectLst/>
                <a:latin typeface="Consolas" panose="020B0609020204030204" pitchFamily="49" charset="0"/>
              </a:rPr>
              <a:t>t= 30 mins : Collision occurs.</a:t>
            </a:r>
            <a:endParaRPr kumimoji="0" lang="en-US" altLang="en-US" sz="9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Nunito" pitchFamily="2" charset="0"/>
              </a:rPr>
              <a:t>After the collision occurs, a collision signal is generated and sent to both A &amp; B to</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Nunito" pitchFamily="2" charset="0"/>
              </a:rPr>
              <a:t> inform the stations about the collision. Since the collision happened midway, the collision signal also takes 30 minutes to reach A &amp; B. </a:t>
            </a:r>
            <a:endParaRPr kumimoji="0" lang="en-US" altLang="en-US" sz="9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Consolas" panose="020B0609020204030204" pitchFamily="49" charset="0"/>
              </a:rPr>
              <a:t>Therefore, t=1 </a:t>
            </a:r>
            <a:r>
              <a:rPr kumimoji="0" lang="en-US" altLang="en-US" sz="1400" b="0" i="0" u="none" strike="noStrike" cap="none" normalizeH="0" baseline="0" dirty="0" err="1">
                <a:ln>
                  <a:noFill/>
                </a:ln>
                <a:effectLst/>
                <a:latin typeface="Consolas" panose="020B0609020204030204" pitchFamily="49" charset="0"/>
              </a:rPr>
              <a:t>hr</a:t>
            </a:r>
            <a:r>
              <a:rPr kumimoji="0" lang="en-US" altLang="en-US" sz="1400" b="0" i="0" u="none" strike="noStrike" cap="none" normalizeH="0" baseline="0" dirty="0">
                <a:ln>
                  <a:noFill/>
                </a:ln>
                <a:effectLst/>
                <a:latin typeface="Consolas" panose="020B0609020204030204" pitchFamily="49" charset="0"/>
              </a:rPr>
              <a:t>: A &amp; B receive collision signals.</a:t>
            </a:r>
            <a:endParaRPr kumimoji="0" lang="en-US" altLang="en-US" sz="900" b="0"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Nunito" pitchFamily="2" charset="0"/>
              </a:rPr>
              <a:t>This collision signal is received by all the stations on that link.</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2508509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48702</TotalTime>
  <Words>2261</Words>
  <Application>Microsoft Office PowerPoint</Application>
  <PresentationFormat>Widescreen</PresentationFormat>
  <Paragraphs>163</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Comic Sans MS</vt:lpstr>
      <vt:lpstr>Consolas</vt:lpstr>
      <vt:lpstr>Nunito</vt:lpstr>
      <vt:lpstr>var(--ff-lato)</vt:lpstr>
      <vt:lpstr>Wingdings</vt:lpstr>
      <vt:lpstr>Wingdings 3</vt:lpstr>
      <vt:lpstr>Office Theme</vt:lpstr>
      <vt:lpstr>Computer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Rabea</cp:lastModifiedBy>
  <cp:revision>568</cp:revision>
  <dcterms:created xsi:type="dcterms:W3CDTF">2020-01-18T07:24:59Z</dcterms:created>
  <dcterms:modified xsi:type="dcterms:W3CDTF">2025-03-19T07:36:29Z</dcterms:modified>
</cp:coreProperties>
</file>