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" u="none" kumimoji="0" normalizeH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21028"/>
        </a:fontRef>
        <a:srgbClr val="02102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B"/>
          </a:solidFill>
        </a:fill>
      </a:tcStyle>
    </a:wholeTbl>
    <a:band2H>
      <a:tcTxStyle b="def" i="def"/>
      <a:tcStyle>
        <a:tcBdr/>
        <a:fill>
          <a:solidFill>
            <a:srgbClr val="FFF2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21028"/>
        </a:fontRef>
        <a:srgbClr val="02102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DB"/>
          </a:solidFill>
        </a:fill>
      </a:tcStyle>
    </a:wholeTbl>
    <a:band2H>
      <a:tcTxStyle b="def" i="def"/>
      <a:tcStyle>
        <a:tcBdr/>
        <a:fill>
          <a:solidFill>
            <a:srgbClr val="E8EA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21028"/>
        </a:fontRef>
        <a:srgbClr val="02102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F9D7"/>
          </a:solidFill>
        </a:fill>
      </a:tcStyle>
    </a:wholeTbl>
    <a:band2H>
      <a:tcTxStyle b="def" i="def"/>
      <a:tcStyle>
        <a:tcBdr/>
        <a:fill>
          <a:solidFill>
            <a:srgbClr val="F1F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21028"/>
        </a:fontRef>
        <a:srgbClr val="0210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21028"/>
        </a:fontRef>
        <a:srgbClr val="0210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21028"/>
              </a:solidFill>
              <a:prstDash val="solid"/>
              <a:round/>
            </a:ln>
          </a:top>
          <a:bottom>
            <a:ln w="25400" cap="flat">
              <a:solidFill>
                <a:srgbClr val="02102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21028"/>
              </a:solidFill>
              <a:prstDash val="solid"/>
              <a:round/>
            </a:ln>
          </a:top>
          <a:bottom>
            <a:ln w="25400" cap="flat">
              <a:solidFill>
                <a:srgbClr val="02102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-1" y="0"/>
            <a:ext cx="3044102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5" name="Google Shape;11;p2"/>
          <p:cNvSpPr/>
          <p:nvPr/>
        </p:nvSpPr>
        <p:spPr>
          <a:xfrm>
            <a:off x="3044100" y="0"/>
            <a:ext cx="6099901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" name="Google Shape;13;p2"/>
          <p:cNvSpPr/>
          <p:nvPr/>
        </p:nvSpPr>
        <p:spPr>
          <a:xfrm>
            <a:off x="3814261" y="4083899"/>
            <a:ext cx="6957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" name="Google Shape;14;p2"/>
          <p:cNvSpPr/>
          <p:nvPr/>
        </p:nvSpPr>
        <p:spPr>
          <a:xfrm>
            <a:off x="1747199" y="2787000"/>
            <a:ext cx="1296901" cy="1296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3642150" y="1476212"/>
            <a:ext cx="4903801" cy="7634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b="0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6553200" y="4409137"/>
            <a:ext cx="2133600" cy="716251"/>
          </a:xfrm>
          <a:prstGeom prst="rect">
            <a:avLst/>
          </a:prstGeom>
        </p:spPr>
        <p:txBody>
          <a:bodyPr/>
          <a:lstStyle>
            <a:lvl1pPr algn="l">
              <a:defRPr b="0" sz="3600"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6;p9"/>
          <p:cNvSpPr/>
          <p:nvPr/>
        </p:nvSpPr>
        <p:spPr>
          <a:xfrm>
            <a:off x="-1" y="0"/>
            <a:ext cx="3044102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0" name="Google Shape;67;p9"/>
          <p:cNvSpPr/>
          <p:nvPr/>
        </p:nvSpPr>
        <p:spPr>
          <a:xfrm>
            <a:off x="3043975" y="0"/>
            <a:ext cx="6099901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1" name="Google Shape;68;p9"/>
          <p:cNvSpPr/>
          <p:nvPr/>
        </p:nvSpPr>
        <p:spPr>
          <a:xfrm>
            <a:off x="534892" y="1796050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2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442405" y="1045149"/>
            <a:ext cx="2147400" cy="674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66;p9"/>
          <p:cNvSpPr/>
          <p:nvPr/>
        </p:nvSpPr>
        <p:spPr>
          <a:xfrm>
            <a:off x="-1" y="0"/>
            <a:ext cx="3044102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2" name="Google Shape;67;p9"/>
          <p:cNvSpPr/>
          <p:nvPr/>
        </p:nvSpPr>
        <p:spPr>
          <a:xfrm>
            <a:off x="3043975" y="0"/>
            <a:ext cx="6099901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3" name="Google Shape;68;p9"/>
          <p:cNvSpPr/>
          <p:nvPr/>
        </p:nvSpPr>
        <p:spPr>
          <a:xfrm>
            <a:off x="534892" y="1796050"/>
            <a:ext cx="452401" cy="1"/>
          </a:xfrm>
          <a:prstGeom prst="line">
            <a:avLst/>
          </a:prstGeom>
          <a:ln w="28575">
            <a:solidFill>
              <a:srgbClr val="FFA80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4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442405" y="1045149"/>
            <a:ext cx="2147400" cy="674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0"/>
          <p:cNvSpPr/>
          <p:nvPr/>
        </p:nvSpPr>
        <p:spPr>
          <a:xfrm>
            <a:off x="-1" y="0"/>
            <a:ext cx="3044102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54" name="Google Shape;74;p10"/>
          <p:cNvSpPr/>
          <p:nvPr/>
        </p:nvSpPr>
        <p:spPr>
          <a:xfrm>
            <a:off x="3043975" y="0"/>
            <a:ext cx="6099901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55" name="Google Shape;75;p10"/>
          <p:cNvSpPr/>
          <p:nvPr/>
        </p:nvSpPr>
        <p:spPr>
          <a:xfrm>
            <a:off x="534892" y="1796050"/>
            <a:ext cx="452401" cy="1"/>
          </a:xfrm>
          <a:prstGeom prst="line">
            <a:avLst/>
          </a:prstGeom>
          <a:ln w="28575">
            <a:solidFill>
              <a:srgbClr val="FFA80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5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442405" y="1045149"/>
            <a:ext cx="2147400" cy="674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91;p13"/>
          <p:cNvSpPr/>
          <p:nvPr/>
        </p:nvSpPr>
        <p:spPr>
          <a:xfrm>
            <a:off x="99" y="-5801"/>
            <a:ext cx="9144001" cy="5149502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3" name="Google Shape;92;p13"/>
          <p:cNvSpPr/>
          <p:nvPr/>
        </p:nvSpPr>
        <p:spPr>
          <a:xfrm>
            <a:off x="0" y="-5926"/>
            <a:ext cx="9144000" cy="514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613" y="1089"/>
                </a:moveTo>
                <a:lnTo>
                  <a:pt x="613" y="20511"/>
                </a:lnTo>
                <a:lnTo>
                  <a:pt x="20987" y="20511"/>
                </a:lnTo>
                <a:lnTo>
                  <a:pt x="20987" y="1089"/>
                </a:lnTo>
                <a:close/>
              </a:path>
            </a:pathLst>
          </a:cu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4" name="Google Shape;93;p13"/>
          <p:cNvSpPr/>
          <p:nvPr/>
        </p:nvSpPr>
        <p:spPr>
          <a:xfrm>
            <a:off x="1426" y="-7597"/>
            <a:ext cx="536701" cy="536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6;p14"/>
          <p:cNvSpPr/>
          <p:nvPr/>
        </p:nvSpPr>
        <p:spPr>
          <a:xfrm>
            <a:off x="0" y="-5926"/>
            <a:ext cx="9144000" cy="514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613" y="1089"/>
                </a:moveTo>
                <a:lnTo>
                  <a:pt x="613" y="20511"/>
                </a:lnTo>
                <a:lnTo>
                  <a:pt x="20987" y="20511"/>
                </a:lnTo>
                <a:lnTo>
                  <a:pt x="20987" y="1089"/>
                </a:lnTo>
                <a:close/>
              </a:path>
            </a:pathLst>
          </a:cu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3" name="Google Shape;97;p14"/>
          <p:cNvSpPr/>
          <p:nvPr/>
        </p:nvSpPr>
        <p:spPr>
          <a:xfrm>
            <a:off x="1426" y="-7597"/>
            <a:ext cx="536701" cy="536701"/>
          </a:xfrm>
          <a:prstGeom prst="rect">
            <a:avLst/>
          </a:prstGeom>
          <a:solidFill>
            <a:srgbClr val="29466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96;p14"/>
          <p:cNvSpPr/>
          <p:nvPr/>
        </p:nvSpPr>
        <p:spPr>
          <a:xfrm>
            <a:off x="0" y="-5926"/>
            <a:ext cx="9144000" cy="514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613" y="1089"/>
                </a:moveTo>
                <a:lnTo>
                  <a:pt x="613" y="20511"/>
                </a:lnTo>
                <a:lnTo>
                  <a:pt x="20987" y="20511"/>
                </a:lnTo>
                <a:lnTo>
                  <a:pt x="20987" y="1089"/>
                </a:lnTo>
                <a:close/>
              </a:path>
            </a:pathLst>
          </a:cu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92" name="Google Shape;97;p14"/>
          <p:cNvSpPr/>
          <p:nvPr/>
        </p:nvSpPr>
        <p:spPr>
          <a:xfrm>
            <a:off x="1426" y="-7597"/>
            <a:ext cx="536701" cy="536701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" name="Google Shape;22;p3"/>
          <p:cNvSpPr/>
          <p:nvPr/>
        </p:nvSpPr>
        <p:spPr>
          <a:xfrm>
            <a:off x="5136765" y="3486150"/>
            <a:ext cx="452401" cy="0"/>
          </a:xfrm>
          <a:prstGeom prst="line">
            <a:avLst/>
          </a:prstGeom>
          <a:ln w="28575">
            <a:solidFill>
              <a:srgbClr val="FFA80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5020500" y="1370603"/>
            <a:ext cx="3675001" cy="87873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b="0"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4;p4"/>
          <p:cNvSpPr/>
          <p:nvPr/>
        </p:nvSpPr>
        <p:spPr>
          <a:xfrm>
            <a:off x="99" y="-5801"/>
            <a:ext cx="9144001" cy="5149502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39" name="Google Shape;25;p4"/>
          <p:cNvSpPr/>
          <p:nvPr/>
        </p:nvSpPr>
        <p:spPr>
          <a:xfrm>
            <a:off x="0" y="-5926"/>
            <a:ext cx="9144000" cy="514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613" y="1089"/>
                </a:moveTo>
                <a:lnTo>
                  <a:pt x="613" y="20511"/>
                </a:lnTo>
                <a:lnTo>
                  <a:pt x="20987" y="20511"/>
                </a:lnTo>
                <a:lnTo>
                  <a:pt x="20987" y="1089"/>
                </a:lnTo>
                <a:close/>
              </a:path>
            </a:pathLst>
          </a:cu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40" name="Google Shape;28;p4"/>
          <p:cNvSpPr/>
          <p:nvPr/>
        </p:nvSpPr>
        <p:spPr>
          <a:xfrm>
            <a:off x="1426" y="-7597"/>
            <a:ext cx="536701" cy="536701"/>
          </a:xfrm>
          <a:prstGeom prst="rect">
            <a:avLst/>
          </a:prstGeom>
          <a:solidFill>
            <a:srgbClr val="29466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1616474" y="1393325"/>
            <a:ext cx="5911202" cy="3003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>
              <a:defRPr>
                <a:solidFill>
                  <a:srgbClr val="FFFFFF"/>
                </a:solidFill>
              </a:defRPr>
            </a:lvl1pPr>
            <a:lvl2pPr marL="424180" indent="-195580">
              <a:buSzPts val="1400"/>
              <a:defRPr sz="1400">
                <a:solidFill>
                  <a:srgbClr val="FFFFFF"/>
                </a:solidFill>
              </a:defRPr>
            </a:lvl2pPr>
            <a:lvl3pPr marL="614680" indent="-195580">
              <a:buSzPts val="1400"/>
              <a:defRPr sz="1400">
                <a:solidFill>
                  <a:srgbClr val="FFFFFF"/>
                </a:solidFill>
              </a:defRPr>
            </a:lvl3pPr>
            <a:lvl4pPr marL="805180" indent="-195580">
              <a:buSzPts val="1400"/>
              <a:defRPr sz="1400">
                <a:solidFill>
                  <a:srgbClr val="FFFFFF"/>
                </a:solidFill>
              </a:defRPr>
            </a:lvl4pPr>
            <a:lvl5pPr marL="995680" indent="-195580">
              <a:buSzPts val="1400"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0180" y="67728"/>
            <a:ext cx="379193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50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4994225" y="693650"/>
            <a:ext cx="3692400" cy="768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/>
            <a:lvl2pPr marL="424180" indent="-195580">
              <a:buSzPts val="1400"/>
              <a:defRPr sz="1400"/>
            </a:lvl2pPr>
            <a:lvl3pPr marL="614680" indent="-195580">
              <a:buSzPts val="1400"/>
              <a:defRPr sz="1400"/>
            </a:lvl3pPr>
            <a:lvl4pPr marL="805180" indent="-195580">
              <a:buSzPts val="1400"/>
              <a:defRPr sz="1400"/>
            </a:lvl4pPr>
            <a:lvl5pPr marL="995680" indent="-19558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Google Shape;36;p5"/>
          <p:cNvSpPr/>
          <p:nvPr/>
        </p:nvSpPr>
        <p:spPr>
          <a:xfrm>
            <a:off x="5102786" y="1519974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54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6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4994225" y="693650"/>
            <a:ext cx="3692400" cy="768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half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/>
            <a:lvl2pPr marL="424180" indent="-195580">
              <a:buSzPts val="1400"/>
              <a:defRPr sz="1400"/>
            </a:lvl2pPr>
            <a:lvl3pPr marL="614680" indent="-195580">
              <a:buSzPts val="1400"/>
              <a:defRPr sz="1400"/>
            </a:lvl3pPr>
            <a:lvl4pPr marL="805180" indent="-195580">
              <a:buSzPts val="1400"/>
              <a:defRPr sz="1400"/>
            </a:lvl4pPr>
            <a:lvl5pPr marL="995680" indent="-19558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Google Shape;36;p5"/>
          <p:cNvSpPr/>
          <p:nvPr/>
        </p:nvSpPr>
        <p:spPr>
          <a:xfrm>
            <a:off x="5102786" y="1519974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6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76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433768" y="693650"/>
            <a:ext cx="3692400" cy="768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241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2pPr>
            <a:lvl3pPr marL="6146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3pPr>
            <a:lvl4pPr marL="8051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4pPr>
            <a:lvl5pPr marL="9956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44;p6"/>
          <p:cNvSpPr/>
          <p:nvPr/>
        </p:nvSpPr>
        <p:spPr>
          <a:xfrm>
            <a:off x="542329" y="1519974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80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89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433768" y="693650"/>
            <a:ext cx="3692400" cy="768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half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/>
            <a:lvl2pPr marL="424180" indent="-195580">
              <a:buSzPts val="1400"/>
              <a:defRPr sz="1400"/>
            </a:lvl2pPr>
            <a:lvl3pPr marL="614680" indent="-195580">
              <a:buSzPts val="1400"/>
              <a:defRPr sz="1400"/>
            </a:lvl3pPr>
            <a:lvl4pPr marL="805180" indent="-195580">
              <a:buSzPts val="1400"/>
              <a:defRPr sz="1400"/>
            </a:lvl4pPr>
            <a:lvl5pPr marL="995680" indent="-19558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44;p6"/>
          <p:cNvSpPr/>
          <p:nvPr/>
        </p:nvSpPr>
        <p:spPr>
          <a:xfrm>
            <a:off x="542329" y="1519974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93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48;p7"/>
          <p:cNvSpPr/>
          <p:nvPr/>
        </p:nvSpPr>
        <p:spPr>
          <a:xfrm>
            <a:off x="-1" y="0"/>
            <a:ext cx="3044102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2" name="Google Shape;49;p7"/>
          <p:cNvSpPr/>
          <p:nvPr/>
        </p:nvSpPr>
        <p:spPr>
          <a:xfrm>
            <a:off x="3043975" y="0"/>
            <a:ext cx="6099901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3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3468199" y="796374"/>
            <a:ext cx="52188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467825" y="1614874"/>
            <a:ext cx="2532901" cy="3158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/>
            <a:lvl2pPr marL="424180" indent="-195580">
              <a:buSzPts val="1400"/>
              <a:defRPr sz="1400"/>
            </a:lvl2pPr>
            <a:lvl3pPr marL="614680" indent="-195580">
              <a:buSzPts val="1400"/>
              <a:defRPr sz="1400"/>
            </a:lvl3pPr>
            <a:lvl4pPr marL="805180" indent="-195580">
              <a:buSzPts val="1400"/>
              <a:defRPr sz="1400"/>
            </a:lvl4pPr>
            <a:lvl5pPr marL="995680" indent="-19558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Google Shape;53;p7"/>
          <p:cNvSpPr txBox="1"/>
          <p:nvPr>
            <p:ph type="body" sz="quarter" idx="21"/>
          </p:nvPr>
        </p:nvSpPr>
        <p:spPr>
          <a:xfrm>
            <a:off x="6153577" y="1614874"/>
            <a:ext cx="2532901" cy="3158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1128" indent="-181428">
              <a:buSzPts val="800"/>
              <a:def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" name="Google Shape;55;p7"/>
          <p:cNvSpPr/>
          <p:nvPr/>
        </p:nvSpPr>
        <p:spPr>
          <a:xfrm>
            <a:off x="3578786" y="1519974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57;p8"/>
          <p:cNvSpPr/>
          <p:nvPr/>
        </p:nvSpPr>
        <p:spPr>
          <a:xfrm flipH="1">
            <a:off x="6099774" y="0"/>
            <a:ext cx="3044102" cy="5143500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16" name="Google Shape;58;p8"/>
          <p:cNvSpPr/>
          <p:nvPr/>
        </p:nvSpPr>
        <p:spPr>
          <a:xfrm flipH="1">
            <a:off x="0" y="0"/>
            <a:ext cx="6099901" cy="5143500"/>
          </a:xfrm>
          <a:prstGeom prst="rect">
            <a:avLst/>
          </a:pr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17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434706" y="796374"/>
            <a:ext cx="52188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434330" y="1614874"/>
            <a:ext cx="2532902" cy="3158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241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2pPr>
            <a:lvl3pPr marL="6146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3pPr>
            <a:lvl4pPr marL="8051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4pPr>
            <a:lvl5pPr marL="9956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Google Shape;62;p8"/>
          <p:cNvSpPr txBox="1"/>
          <p:nvPr>
            <p:ph type="body" sz="quarter" idx="21"/>
          </p:nvPr>
        </p:nvSpPr>
        <p:spPr>
          <a:xfrm>
            <a:off x="3120083" y="1614874"/>
            <a:ext cx="2532902" cy="3158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100" indent="-254000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241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2pPr>
            <a:lvl3pPr marL="6146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3pPr>
            <a:lvl4pPr marL="8051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4pPr>
            <a:lvl5pPr marL="995680" indent="-19558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78754" y="75324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Google Shape;64;p8"/>
          <p:cNvSpPr/>
          <p:nvPr/>
        </p:nvSpPr>
        <p:spPr>
          <a:xfrm>
            <a:off x="545293" y="1519974"/>
            <a:ext cx="452401" cy="1"/>
          </a:xfrm>
          <a:prstGeom prst="line">
            <a:avLst/>
          </a:prstGeom>
          <a:ln w="28575">
            <a:solidFill>
              <a:srgbClr val="325680"/>
            </a:solidFill>
          </a:ln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2"/>
          <p:cNvSpPr/>
          <p:nvPr/>
        </p:nvSpPr>
        <p:spPr>
          <a:xfrm>
            <a:off x="99" y="-5801"/>
            <a:ext cx="9144001" cy="5149502"/>
          </a:xfrm>
          <a:prstGeom prst="rect">
            <a:avLst/>
          </a:prstGeom>
          <a:solidFill>
            <a:srgbClr val="32568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3" name="Google Shape;87;p12"/>
          <p:cNvSpPr/>
          <p:nvPr/>
        </p:nvSpPr>
        <p:spPr>
          <a:xfrm>
            <a:off x="0" y="-5926"/>
            <a:ext cx="9144000" cy="514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613" y="1089"/>
                </a:moveTo>
                <a:lnTo>
                  <a:pt x="613" y="20511"/>
                </a:lnTo>
                <a:lnTo>
                  <a:pt x="20987" y="20511"/>
                </a:lnTo>
                <a:lnTo>
                  <a:pt x="20987" y="1089"/>
                </a:lnTo>
                <a:close/>
              </a:path>
            </a:pathLst>
          </a:custGeom>
          <a:solidFill>
            <a:srgbClr val="FFA8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4" name="Google Shape;88;p12"/>
          <p:cNvSpPr/>
          <p:nvPr/>
        </p:nvSpPr>
        <p:spPr>
          <a:xfrm>
            <a:off x="1426" y="-7597"/>
            <a:ext cx="536701" cy="536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0180" y="67728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ctr">
              <a:defRPr b="1" sz="1300">
                <a:solidFill>
                  <a:srgbClr val="3256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294667"/>
          </a:solidFill>
          <a:uFillTx/>
          <a:latin typeface="Merriweather"/>
          <a:ea typeface="Merriweather"/>
          <a:cs typeface="Merriweather"/>
          <a:sym typeface="Merriweather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▫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1pPr>
      <a:lvl2pPr marL="9144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▪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2pPr>
      <a:lvl3pPr marL="13716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▫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3pPr>
      <a:lvl4pPr marL="18288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▪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4pPr>
      <a:lvl5pPr marL="22860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▫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5pPr>
      <a:lvl6pPr marL="2743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▪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6pPr>
      <a:lvl7pPr marL="32004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▫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7pPr>
      <a:lvl8pPr marL="36576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▪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8pPr>
      <a:lvl9pPr marL="41148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800"/>
        </a:buClr>
        <a:buSzPts val="1800"/>
        <a:buFont typeface="Helvetica"/>
        <a:buChar char="▫"/>
        <a:tabLst/>
        <a:defRPr b="0" baseline="0" cap="none" i="0" spc="0" strike="noStrike" sz="1800" u="none">
          <a:solidFill>
            <a:srgbClr val="325680"/>
          </a:solidFill>
          <a:uFillTx/>
          <a:latin typeface="Roboto Thin"/>
          <a:ea typeface="Roboto Thin"/>
          <a:cs typeface="Roboto Thin"/>
          <a:sym typeface="Roboto Thin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rketing Attribution"/>
          <p:cNvSpPr txBox="1"/>
          <p:nvPr>
            <p:ph type="title"/>
          </p:nvPr>
        </p:nvSpPr>
        <p:spPr>
          <a:xfrm>
            <a:off x="3642150" y="1568504"/>
            <a:ext cx="4903801" cy="763448"/>
          </a:xfrm>
          <a:prstGeom prst="rect">
            <a:avLst/>
          </a:prstGeom>
        </p:spPr>
        <p:txBody>
          <a:bodyPr/>
          <a:lstStyle/>
          <a:p>
            <a:pPr/>
            <a:r>
              <a:t>Marketing Attribution</a:t>
            </a:r>
          </a:p>
        </p:txBody>
      </p:sp>
      <p:sp>
        <p:nvSpPr>
          <p:cNvPr id="203" name="Analyzing Data with SQL"/>
          <p:cNvSpPr txBox="1"/>
          <p:nvPr>
            <p:ph type="body" sz="quarter" idx="4294967295"/>
          </p:nvPr>
        </p:nvSpPr>
        <p:spPr>
          <a:xfrm>
            <a:off x="3642150" y="2268606"/>
            <a:ext cx="6400801" cy="90166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buClrTx/>
              <a:buSzTx/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Analyzing Data with SQL</a:t>
            </a:r>
          </a:p>
        </p:txBody>
      </p:sp>
      <p:sp>
        <p:nvSpPr>
          <p:cNvPr id="204" name="Will Shields…"/>
          <p:cNvSpPr txBox="1"/>
          <p:nvPr/>
        </p:nvSpPr>
        <p:spPr>
          <a:xfrm>
            <a:off x="3798336" y="4238723"/>
            <a:ext cx="9270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latin typeface="Roboto Thin"/>
                <a:ea typeface="Roboto Thin"/>
                <a:cs typeface="Roboto Thin"/>
                <a:sym typeface="Roboto Thin"/>
              </a:defRPr>
            </a:pPr>
            <a:r>
              <a:t>Will Shields</a:t>
            </a:r>
          </a:p>
          <a:p>
            <a:pPr>
              <a:defRPr sz="1400">
                <a:latin typeface="Roboto Thin"/>
                <a:ea typeface="Roboto Thin"/>
                <a:cs typeface="Roboto Thin"/>
                <a:sym typeface="Roboto Thin"/>
              </a:defRPr>
            </a:pPr>
            <a:r>
              <a:t>01/20/2020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ask 2.1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672">
              <a:defRPr sz="2200"/>
            </a:lvl1pPr>
          </a:lstStyle>
          <a:p>
            <a:pPr/>
            <a:r>
              <a:t>Task 2.1 (cont.)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For how many last touches is each campaign responsible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/>
          <a:p>
            <a:pPr marL="247276" indent="-209176">
              <a:defRPr>
                <a:solidFill>
                  <a:srgbClr val="FFFFFF"/>
                </a:solidFill>
              </a:defRPr>
            </a:pPr>
            <a:r>
              <a:t>For how many </a:t>
            </a:r>
            <a:r>
              <a:rPr i="1"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t> touches is each campaign responsible?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6159500" y="1549400"/>
            <a:ext cx="2755900" cy="3441700"/>
            <a:chOff x="0" y="0"/>
            <a:chExt cx="2755900" cy="34417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2755900" cy="344170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  <p:sp>
          <p:nvSpPr>
            <p:cNvPr id="284" name="-------------Last touch table…"/>
            <p:cNvSpPr txBox="1"/>
            <p:nvPr/>
          </p:nvSpPr>
          <p:spPr>
            <a:xfrm>
              <a:off x="215900" y="177800"/>
              <a:ext cx="2311400" cy="307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000">
                  <a:solidFill>
                    <a:srgbClr val="FFA800"/>
                  </a:solidFill>
                </a:defRPr>
              </a:pPr>
              <a:r>
                <a:rPr spc="99"/>
                <a:t>-------------</a:t>
              </a:r>
              <a:r>
                <a:t>Last touch table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WITH last_touch AS (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SELECT user_id,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  MAX(timestamp) AS last_touch_at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FROM page_visits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GROUP BY user_id),</a:t>
              </a:r>
            </a:p>
            <a:p>
              <a:pPr>
                <a:defRPr sz="1000">
                  <a:solidFill>
                    <a:srgbClr val="FFA800"/>
                  </a:solidFill>
                </a:defRPr>
              </a:pPr>
              <a:r>
                <a:rPr spc="99"/>
                <a:t>-------------</a:t>
              </a:r>
              <a:r>
                <a:t>Last touch attribution table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lt_attr AS (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SELECT lt.user_id,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lt.last_touch_at,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pv.utm_source,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pv.utm_campaign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FROM last_touch AS lt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JOIN page_visits AS pv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ON lt.user_id = pv.user_id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AND lt.last_touch_at = pv.timestamp)</a:t>
              </a:r>
            </a:p>
            <a:p>
              <a:pPr>
                <a:defRPr sz="1000">
                  <a:solidFill>
                    <a:srgbClr val="FFA800"/>
                  </a:solidFill>
                </a:defRPr>
              </a:pPr>
              <a:r>
                <a:rPr spc="99"/>
                <a:t>-------------</a:t>
              </a:r>
              <a:r>
                <a:t>Queries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SELECT lt_attr.utm_campaign,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COUNT(*)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FROM lt_attr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GROUP BY 1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ORDER BY 2 DESC;</a:t>
              </a:r>
            </a:p>
          </p:txBody>
        </p:sp>
      </p:grpSp>
      <p:sp>
        <p:nvSpPr>
          <p:cNvPr id="286" name="Created a table, last_touch, of the earliest timestamp a user visited the website"/>
          <p:cNvSpPr txBox="1"/>
          <p:nvPr/>
        </p:nvSpPr>
        <p:spPr>
          <a:xfrm>
            <a:off x="3209839" y="1971893"/>
            <a:ext cx="21474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Created a table,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last_touch</a:t>
            </a:r>
            <a:r>
              <a:t>, of the earliest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timestamp</a:t>
            </a:r>
            <a:r>
              <a:t> a user visited the website</a:t>
            </a:r>
          </a:p>
        </p:txBody>
      </p:sp>
      <p:sp>
        <p:nvSpPr>
          <p:cNvPr id="287" name="Created a 2nd table, lt_attr, by joining that table with the original table, matching both the user_id and timestamp"/>
          <p:cNvSpPr txBox="1"/>
          <p:nvPr/>
        </p:nvSpPr>
        <p:spPr>
          <a:xfrm>
            <a:off x="3209839" y="3022495"/>
            <a:ext cx="2147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Created a 2nd table,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lt_attr</a:t>
            </a:r>
            <a:r>
              <a:t>, by joining that table with the original table, matching both the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user_id</a:t>
            </a:r>
            <a:r>
              <a:t> and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timestamp</a:t>
            </a:r>
          </a:p>
        </p:txBody>
      </p:sp>
      <p:sp>
        <p:nvSpPr>
          <p:cNvPr id="288" name="Selected the campaigns used and the count, grouping by the utm_campaign to get the total"/>
          <p:cNvSpPr txBox="1"/>
          <p:nvPr/>
        </p:nvSpPr>
        <p:spPr>
          <a:xfrm>
            <a:off x="3209839" y="4238196"/>
            <a:ext cx="21474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Selected the campaigns used and the count, grouping by the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utm_campaign</a:t>
            </a:r>
            <a:r>
              <a:t> to get the total</a:t>
            </a:r>
          </a:p>
        </p:txBody>
      </p:sp>
      <p:sp>
        <p:nvSpPr>
          <p:cNvPr id="289" name="Line"/>
          <p:cNvSpPr/>
          <p:nvPr/>
        </p:nvSpPr>
        <p:spPr>
          <a:xfrm>
            <a:off x="5522978" y="2219543"/>
            <a:ext cx="4458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5522978" y="3270250"/>
            <a:ext cx="44583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5522978" y="4484241"/>
            <a:ext cx="4458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graphicFrame>
        <p:nvGraphicFramePr>
          <p:cNvPr id="292" name="Table"/>
          <p:cNvGraphicFramePr/>
          <p:nvPr/>
        </p:nvGraphicFramePr>
        <p:xfrm>
          <a:off x="3209839" y="227180"/>
          <a:ext cx="6350001" cy="228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30400"/>
                <a:gridCol w="596900"/>
              </a:tblGrid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COUNT(*)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weekly-newsletter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447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retargetting-ad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443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retargetting-campaign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245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232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190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184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paid-search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178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60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293" name="Fig. 12–Query results for Project Task 2.1 (last touch)"/>
          <p:cNvSpPr txBox="1"/>
          <p:nvPr/>
        </p:nvSpPr>
        <p:spPr>
          <a:xfrm>
            <a:off x="3205076" y="73890"/>
            <a:ext cx="24195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12–Query results for Project Task 2.1 (last touch)</a:t>
            </a:r>
          </a:p>
        </p:txBody>
      </p:sp>
      <p:sp>
        <p:nvSpPr>
          <p:cNvPr id="294" name="Fig. 13–Query code for Project Task 2.1 (last touch)"/>
          <p:cNvSpPr txBox="1"/>
          <p:nvPr/>
        </p:nvSpPr>
        <p:spPr>
          <a:xfrm>
            <a:off x="6162544" y="5008336"/>
            <a:ext cx="233585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13–Query code for Project Task 2.1 (last touch)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roject Task 2.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2.2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83268" y="75324"/>
            <a:ext cx="370164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How many visitors make a purchase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>
            <a:lvl1pPr marL="247276" indent="-209176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How many visitors make a purchase?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6269035" y="2784867"/>
            <a:ext cx="2752726" cy="1878838"/>
            <a:chOff x="0" y="0"/>
            <a:chExt cx="2752725" cy="1878837"/>
          </a:xfrm>
        </p:grpSpPr>
        <p:sp>
          <p:nvSpPr>
            <p:cNvPr id="299" name="-------------Query 1…"/>
            <p:cNvSpPr txBox="1"/>
            <p:nvPr/>
          </p:nvSpPr>
          <p:spPr>
            <a:xfrm>
              <a:off x="159448" y="36417"/>
              <a:ext cx="2433829" cy="1806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rPr spc="109">
                  <a:solidFill>
                    <a:srgbClr val="FFA800"/>
                  </a:solidFill>
                </a:rPr>
                <a:t>-------------</a:t>
              </a:r>
              <a:r>
                <a:rPr>
                  <a:solidFill>
                    <a:srgbClr val="FFA800"/>
                  </a:solidFill>
                </a:rPr>
                <a:t>Query 1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COUNT(DISTINCT user_id) AS ‘total_visitors’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WHERE page_name = '4 - purchase';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rPr spc="109">
                  <a:solidFill>
                    <a:srgbClr val="FFA800"/>
                  </a:solidFill>
                </a:rPr>
                <a:t>-------------</a:t>
              </a:r>
              <a:r>
                <a:rPr>
                  <a:solidFill>
                    <a:srgbClr val="FFA800"/>
                  </a:solidFill>
                </a:rPr>
                <a:t>Alternate Query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page_name, COUNT(DISTINCT user_id) AS 'total_visitors'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GROUP BY 1;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0" y="0"/>
              <a:ext cx="2752725" cy="1878838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graphicFrame>
        <p:nvGraphicFramePr>
          <p:cNvPr id="302" name="Table"/>
          <p:cNvGraphicFramePr/>
          <p:nvPr/>
        </p:nvGraphicFramePr>
        <p:xfrm>
          <a:off x="3466208" y="3352429"/>
          <a:ext cx="6350001" cy="1778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96020"/>
                <a:gridCol w="1258726"/>
              </a:tblGrid>
              <a:tr h="187325">
                <a:tc gridSpan="2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total_visitors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 hMerge="1">
                  <a:tcPr/>
                </a:tc>
              </a:tr>
              <a:tr h="187325">
                <a:tc gridSpan="2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361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 hMerge="1">
                  <a:tcPr/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page_name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total_visitors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1 - landing_page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1979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2 - shopping_cart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1881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3 - checkout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1431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4 - purchase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361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303" name="Only  25.2% of visitors who made it to the checkout page ultimately purchased from CoolTshirts, or 361 distinct visitors…"/>
          <p:cNvSpPr txBox="1"/>
          <p:nvPr/>
        </p:nvSpPr>
        <p:spPr>
          <a:xfrm>
            <a:off x="3219860" y="760199"/>
            <a:ext cx="5328802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5655" indent="-197555">
              <a:spcBef>
                <a:spcPts val="600"/>
              </a:spcBef>
              <a:buClr>
                <a:srgbClr val="2A4667"/>
              </a:buClr>
              <a:buSzPts val="1400"/>
              <a:buFont typeface="Helvetica"/>
              <a:buChar char="▫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Only  </a:t>
            </a:r>
            <a:r>
              <a:rPr b="1">
                <a:latin typeface="Roboto"/>
                <a:ea typeface="Roboto"/>
                <a:cs typeface="Roboto"/>
                <a:sym typeface="Roboto"/>
              </a:rPr>
              <a:t>25.2%</a:t>
            </a:r>
            <a:r>
              <a:t> of visitors who made it to the checkout page ultimately purchased from CoolTshirts, or </a:t>
            </a:r>
            <a:r>
              <a:rPr b="1">
                <a:latin typeface="Roboto"/>
                <a:ea typeface="Roboto"/>
                <a:cs typeface="Roboto"/>
                <a:sym typeface="Roboto"/>
              </a:rPr>
              <a:t>361</a:t>
            </a:r>
            <a:r>
              <a:t> distinct visitors</a:t>
            </a:r>
          </a:p>
          <a:p>
            <a:pPr marL="235655" indent="-197555">
              <a:spcBef>
                <a:spcPts val="600"/>
              </a:spcBef>
              <a:buClr>
                <a:srgbClr val="2A4667"/>
              </a:buClr>
              <a:buSzPts val="1400"/>
              <a:buFont typeface="Helvetica"/>
              <a:buChar char="▫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Possible reasons for attrition at this step could be:</a:t>
            </a:r>
          </a:p>
          <a:p>
            <a:pPr lvl="1" marL="424180" indent="-195580">
              <a:spcBef>
                <a:spcPts val="600"/>
              </a:spcBef>
              <a:buClr>
                <a:srgbClr val="2A4667"/>
              </a:buClr>
              <a:buSzPts val="1400"/>
              <a:buFont typeface="Helvetica"/>
              <a:buChar char="▪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Change of mind</a:t>
            </a:r>
          </a:p>
          <a:p>
            <a:pPr lvl="1" marL="424180" indent="-195580">
              <a:spcBef>
                <a:spcPts val="600"/>
              </a:spcBef>
              <a:buClr>
                <a:srgbClr val="2A4667"/>
              </a:buClr>
              <a:buSzPts val="1400"/>
              <a:buFont typeface="Helvetica"/>
              <a:buChar char="▪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Hidden fees or shipping costs added on to the price</a:t>
            </a:r>
          </a:p>
          <a:p>
            <a:pPr lvl="1" marL="424180" indent="-195580">
              <a:spcBef>
                <a:spcPts val="600"/>
              </a:spcBef>
              <a:buClr>
                <a:srgbClr val="2A4667"/>
              </a:buClr>
              <a:buSzPts val="1400"/>
              <a:buFont typeface="Helvetica"/>
              <a:buChar char="▪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Mandatory account-creation, i.e. no “Check-out as Guest”</a:t>
            </a:r>
          </a:p>
        </p:txBody>
      </p:sp>
      <p:sp>
        <p:nvSpPr>
          <p:cNvPr id="304" name="Fig. 15–Query code for Project Task 2.2"/>
          <p:cNvSpPr txBox="1"/>
          <p:nvPr/>
        </p:nvSpPr>
        <p:spPr>
          <a:xfrm>
            <a:off x="6269035" y="4719768"/>
            <a:ext cx="179471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15–Query code for Project Task 2.2</a:t>
            </a:r>
          </a:p>
        </p:txBody>
      </p:sp>
      <p:sp>
        <p:nvSpPr>
          <p:cNvPr id="305" name="Fig. 14–Query results for Project Task 2.2"/>
          <p:cNvSpPr txBox="1"/>
          <p:nvPr/>
        </p:nvSpPr>
        <p:spPr>
          <a:xfrm>
            <a:off x="3466208" y="4719768"/>
            <a:ext cx="187836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14–Query results for Project Task 2.2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roject Task 2.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2.3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How many last touches on the purchase page is each campaign responsible for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>
            <a:lvl1pPr marL="247276" indent="-209176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How many last touches on the purchase page is each campaign responsible for?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4847441" y="2180013"/>
            <a:ext cx="2492968" cy="2778946"/>
            <a:chOff x="0" y="0"/>
            <a:chExt cx="2492966" cy="2778944"/>
          </a:xfrm>
        </p:grpSpPr>
        <p:sp>
          <p:nvSpPr>
            <p:cNvPr id="310" name="WITH last_touch AS (…"/>
            <p:cNvSpPr txBox="1"/>
            <p:nvPr/>
          </p:nvSpPr>
          <p:spPr>
            <a:xfrm>
              <a:off x="129895" y="49189"/>
              <a:ext cx="2233176" cy="2680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WITH last_touch AS (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  SELECT user_id,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    MAX(timestamp) AS last_touch_at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  FROM page_visits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rPr spc="109">
                  <a:solidFill>
                    <a:srgbClr val="FFA800"/>
                  </a:solidFill>
                </a:rPr>
                <a:t>-------------</a:t>
              </a:r>
              <a:r>
                <a:rPr>
                  <a:solidFill>
                    <a:srgbClr val="FFA800"/>
                  </a:solidFill>
                </a:rPr>
                <a:t>Additional drill-down</a:t>
              </a:r>
              <a:endParaRPr>
                <a:solidFill>
                  <a:srgbClr val="FFA800"/>
                </a:solidFill>
              </a:endParaRP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WHERE page_name = '4 - purchase'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rPr spc="109">
                  <a:solidFill>
                    <a:srgbClr val="FFA800"/>
                  </a:solidFill>
                </a:rPr>
                <a:t>-------------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GROUP BY user_id),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rPr spc="11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Last touch attribution table</a:t>
              </a:r>
              <a:r>
                <a:rPr spc="110">
                  <a:solidFill>
                    <a:srgbClr val="F3AC3C"/>
                  </a:solidFill>
                </a:rPr>
                <a:t>--</a:t>
              </a:r>
              <a:r>
                <a:t>,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lt_attr.utm_source,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  lt_attr.utm_campaign,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  COUNT(*)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lt_attr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GROUP BY 2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ORDER BY 3 DESC;</a:t>
              </a:r>
            </a:p>
          </p:txBody>
        </p:sp>
        <p:sp>
          <p:nvSpPr>
            <p:cNvPr id="311" name="Rectangle"/>
            <p:cNvSpPr/>
            <p:nvPr/>
          </p:nvSpPr>
          <p:spPr>
            <a:xfrm>
              <a:off x="0" y="0"/>
              <a:ext cx="2492967" cy="277894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graphicFrame>
        <p:nvGraphicFramePr>
          <p:cNvPr id="313" name="Table"/>
          <p:cNvGraphicFramePr/>
          <p:nvPr/>
        </p:nvGraphicFramePr>
        <p:xfrm>
          <a:off x="4398474" y="407520"/>
          <a:ext cx="6350001" cy="228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19300"/>
                <a:gridCol w="749300"/>
                <a:gridCol w="622300"/>
              </a:tblGrid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5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5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utm_source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5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COUNT(*)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weekly-newsletter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email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115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retargetting-ad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facebook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113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retargetting-campaign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email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54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paid-search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google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buzzfeed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nytimes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medium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7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google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5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314" name="Fig. 17–Query code for Project Task 2.3"/>
          <p:cNvSpPr txBox="1"/>
          <p:nvPr/>
        </p:nvSpPr>
        <p:spPr>
          <a:xfrm>
            <a:off x="4847441" y="4981114"/>
            <a:ext cx="17947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17–Query code for Project Task 2.3</a:t>
            </a:r>
          </a:p>
        </p:txBody>
      </p:sp>
      <p:sp>
        <p:nvSpPr>
          <p:cNvPr id="315" name="Fig. 16–Query results for Project Task 2.3"/>
          <p:cNvSpPr txBox="1"/>
          <p:nvPr/>
        </p:nvSpPr>
        <p:spPr>
          <a:xfrm>
            <a:off x="4398474" y="270351"/>
            <a:ext cx="187836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16–Query results for Project Task 2.3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roject Task 3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3.1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CoolTShirts can re-invest in 5 campaigns. Which should they pick and why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>
            <a:lvl1pPr marL="292100" indent="-254000">
              <a:buClr>
                <a:srgbClr val="2A4667"/>
              </a:buClr>
            </a:lvl1pPr>
          </a:lstStyle>
          <a:p>
            <a:pPr/>
            <a:r>
              <a:t>CoolTShirts can re-invest in 5 campaigns. Which should they pick and why?</a:t>
            </a:r>
          </a:p>
        </p:txBody>
      </p:sp>
      <p:sp>
        <p:nvSpPr>
          <p:cNvPr id="320" name="From Figure 16 in Project Task 2.3, we can see that the five campaigns which resulted in the most purchases were:…"/>
          <p:cNvSpPr txBox="1"/>
          <p:nvPr/>
        </p:nvSpPr>
        <p:spPr>
          <a:xfrm>
            <a:off x="3135158" y="315699"/>
            <a:ext cx="591753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From Figure 16 in Project Task 2.3, we can see that the five campaigns which resulted in the most purchases were:</a:t>
            </a:r>
          </a:p>
          <a:p>
            <a:pPr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 The weekly newsletter – through email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A retargeting ad – on Facebook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A retargeting campaign – through email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A paid search advertisement – through Google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“10 Crazy Cool T-shirts Facts” – on Buzzfeed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5"/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“Getting to Know CoolTshirts” – from the New York Times</a:t>
            </a:r>
          </a:p>
          <a:p>
            <a:pPr>
              <a:spcBef>
                <a:spcPts val="600"/>
              </a:spcBef>
              <a:defRPr sz="14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</a:p>
        </p:txBody>
      </p:sp>
      <p:sp>
        <p:nvSpPr>
          <p:cNvPr id="321" name="These would be good campaigns to reinvest in from the perspective of final purchases.…"/>
          <p:cNvSpPr txBox="1"/>
          <p:nvPr/>
        </p:nvSpPr>
        <p:spPr>
          <a:xfrm>
            <a:off x="3135158" y="3169435"/>
            <a:ext cx="591753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These would be good campaigns to reinvest in from the perspective of final purchases.</a:t>
            </a:r>
          </a:p>
          <a:p>
            <a: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</a:p>
          <a:p>
            <a: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But let’s dive a bit deeper…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ask 3.1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2275"/>
            </a:lvl1pPr>
          </a:lstStyle>
          <a:p>
            <a:pPr/>
            <a:r>
              <a:t>Task 3.1(cont.)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CoolTShirts can re-invest in 5 campaigns. Which should they pick and why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>
            <a:lvl1pPr marL="292100" indent="-254000">
              <a:buClr>
                <a:srgbClr val="2A4667"/>
              </a:buClr>
            </a:lvl1pPr>
          </a:lstStyle>
          <a:p>
            <a:pPr/>
            <a:r>
              <a:t>CoolTShirts can re-invest in 5 campaigns. Which should they pick and why?</a:t>
            </a:r>
          </a:p>
        </p:txBody>
      </p:sp>
      <p:graphicFrame>
        <p:nvGraphicFramePr>
          <p:cNvPr id="326" name="Table"/>
          <p:cNvGraphicFramePr/>
          <p:nvPr/>
        </p:nvGraphicFramePr>
        <p:xfrm>
          <a:off x="3585674" y="2718288"/>
          <a:ext cx="6350001" cy="228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20900"/>
                <a:gridCol w="990600"/>
                <a:gridCol w="1905000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last_touch_campaign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campaign_type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COUNT(last_touch_campaign)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weekly-newsletter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retargeting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115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retargetting-ad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retargeting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113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retargetting-campaign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retargeting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54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paid-search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retargeting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first_touch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first_touch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first_touch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7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first_touch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Table"/>
          <p:cNvGraphicFramePr/>
          <p:nvPr/>
        </p:nvGraphicFramePr>
        <p:xfrm>
          <a:off x="5033475" y="1323369"/>
          <a:ext cx="6350001" cy="127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20900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first_touch_campaigns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328" name="Of the top five campaigns, four are retargeting campaigns.…"/>
          <p:cNvSpPr txBox="1"/>
          <p:nvPr/>
        </p:nvSpPr>
        <p:spPr>
          <a:xfrm>
            <a:off x="3150913" y="244794"/>
            <a:ext cx="588602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Of the top five campaigns, four are retargeting campaigns.</a:t>
            </a:r>
          </a:p>
          <a:p>
            <a: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</a:p>
          <a:p>
            <a: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But all retargeting campaigns need a first touch campaign.</a:t>
            </a:r>
          </a:p>
        </p:txBody>
      </p:sp>
      <p:sp>
        <p:nvSpPr>
          <p:cNvPr id="329" name="Fig. 18–Query results for Project Task 3.1"/>
          <p:cNvSpPr txBox="1"/>
          <p:nvPr/>
        </p:nvSpPr>
        <p:spPr>
          <a:xfrm>
            <a:off x="7200250" y="2441199"/>
            <a:ext cx="187836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18–Query results for Project Task 3.1</a:t>
            </a:r>
          </a:p>
        </p:txBody>
      </p:sp>
      <p:sp>
        <p:nvSpPr>
          <p:cNvPr id="330" name="Fig. 19–Query results for Project Task 3.1"/>
          <p:cNvSpPr txBox="1"/>
          <p:nvPr/>
        </p:nvSpPr>
        <p:spPr>
          <a:xfrm>
            <a:off x="3585674" y="5029704"/>
            <a:ext cx="187836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19–Query results for Project Task 3.1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5" name="Group"/>
          <p:cNvGrpSpPr/>
          <p:nvPr/>
        </p:nvGrpSpPr>
        <p:grpSpPr>
          <a:xfrm>
            <a:off x="3152616" y="332148"/>
            <a:ext cx="5484293" cy="4473354"/>
            <a:chOff x="0" y="0"/>
            <a:chExt cx="5484291" cy="4473352"/>
          </a:xfrm>
        </p:grpSpPr>
        <p:sp>
          <p:nvSpPr>
            <p:cNvPr id="333" name="WITH --First touch table--,…"/>
            <p:cNvSpPr txBox="1"/>
            <p:nvPr/>
          </p:nvSpPr>
          <p:spPr>
            <a:xfrm>
              <a:off x="127359" y="102941"/>
              <a:ext cx="5229574" cy="4261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WITH 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3AC3C"/>
                  </a:solidFill>
                </a:rPr>
                <a:t>First touch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 spc="120">
                  <a:solidFill>
                    <a:srgbClr val="3A557D"/>
                  </a:solidFill>
                </a:rP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First touch attribution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 spc="120">
                  <a:solidFill>
                    <a:srgbClr val="3A557D"/>
                  </a:solidFill>
                </a:rP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3AC3C"/>
                  </a:solidFill>
                </a:rPr>
                <a:t>Last touch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Last touch attribution table</a:t>
              </a:r>
              <a:r>
                <a:rPr spc="120">
                  <a:solidFill>
                    <a:srgbClr val="F3AC3C"/>
                  </a:solidFill>
                </a:rPr>
                <a:t>—</a:t>
              </a:r>
              <a: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users AS (SELECT ft_attr.user_id,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ft_attr.first_touch_at AS first_touch,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lt_attr.last_touch_at AS last_touch,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ft_attr.utm_campaign AS first_touch_campaign,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lt_attr.utm_campaign AS last_touch_campaign,</a:t>
              </a:r>
            </a:p>
            <a:p>
              <a:pPr lvl="4">
                <a:defRPr sz="1200">
                  <a:solidFill>
                    <a:srgbClr val="325680"/>
                  </a:solidFill>
                </a:defRPr>
              </a:pPr>
              <a:r>
                <a:t>     CASE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 WHEN lt_attr.utm_campaign = 'ten-crazy-cool-tshirts-facts'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      OR lt_attr.utm_campaign = 'interview-with-cool-tshirts-founder'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      OR lt_attr.utm_campaign = 'getting-to-know-cool-tshirts'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      OR lt_attr.utm_campaign = 'cool-tshirts-search'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 THEN 'first_touch'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  ELSE 'retargeting'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END AS campaign_type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FROM ft_attr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JOIN lt_attr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       ON ft_attr.user_id = lt_attr.user_id)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SELECT last_touch_campaign, campaign_type, COUNT(last_touch_campaign)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FROM users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GROUP BY 1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ORDER BY 3 DESC;</a:t>
              </a:r>
            </a:p>
          </p:txBody>
        </p:sp>
        <p:sp>
          <p:nvSpPr>
            <p:cNvPr id="334" name="Group"/>
            <p:cNvSpPr/>
            <p:nvPr/>
          </p:nvSpPr>
          <p:spPr>
            <a:xfrm>
              <a:off x="0" y="-1"/>
              <a:ext cx="5484292" cy="4473354"/>
            </a:xfrm>
            <a:prstGeom prst="rect">
              <a:avLst/>
            </a:prstGeom>
            <a:noFill/>
            <a:ln w="25400" cap="flat">
              <a:solidFill>
                <a:srgbClr val="3A557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507091" y="2009310"/>
            <a:ext cx="2374366" cy="1313565"/>
            <a:chOff x="0" y="0"/>
            <a:chExt cx="2374365" cy="1313563"/>
          </a:xfrm>
        </p:grpSpPr>
        <p:sp>
          <p:nvSpPr>
            <p:cNvPr id="336" name="WITH --First touch table--,…"/>
            <p:cNvSpPr txBox="1"/>
            <p:nvPr/>
          </p:nvSpPr>
          <p:spPr>
            <a:xfrm>
              <a:off x="119791" y="123381"/>
              <a:ext cx="2134784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WITH 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3AC3C"/>
                  </a:solidFill>
                </a:rPr>
                <a:t>First touch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 spc="120">
                  <a:solidFill>
                    <a:srgbClr val="3A557D"/>
                  </a:solidFill>
                </a:rP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First touch attribution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 spc="120">
                  <a:solidFill>
                    <a:srgbClr val="3A557D"/>
                  </a:solidFill>
                </a:rP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SELECT DISTINCT ft_attr.utm_campaign AS first_touch_campaigns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FROM ft_attr;</a:t>
              </a:r>
            </a:p>
          </p:txBody>
        </p:sp>
        <p:sp>
          <p:nvSpPr>
            <p:cNvPr id="337" name="Group"/>
            <p:cNvSpPr/>
            <p:nvPr/>
          </p:nvSpPr>
          <p:spPr>
            <a:xfrm>
              <a:off x="-1" y="0"/>
              <a:ext cx="2374367" cy="1313564"/>
            </a:xfrm>
            <a:prstGeom prst="rect">
              <a:avLst/>
            </a:prstGeom>
            <a:noFill/>
            <a:ln w="25400" cap="flat">
              <a:solidFill>
                <a:srgbClr val="3A557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sp>
        <p:nvSpPr>
          <p:cNvPr id="339" name="Created a final table, users"/>
          <p:cNvSpPr txBox="1"/>
          <p:nvPr/>
        </p:nvSpPr>
        <p:spPr>
          <a:xfrm>
            <a:off x="620574" y="1162755"/>
            <a:ext cx="21474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Created a final table,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users</a:t>
            </a:r>
          </a:p>
        </p:txBody>
      </p:sp>
      <p:sp>
        <p:nvSpPr>
          <p:cNvPr id="340" name="Line"/>
          <p:cNvSpPr/>
          <p:nvPr/>
        </p:nvSpPr>
        <p:spPr>
          <a:xfrm>
            <a:off x="2511415" y="1245305"/>
            <a:ext cx="4458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341" name="Fig. 21–Query code for Project Task 3.1"/>
          <p:cNvSpPr txBox="1"/>
          <p:nvPr/>
        </p:nvSpPr>
        <p:spPr>
          <a:xfrm>
            <a:off x="1310695" y="4705639"/>
            <a:ext cx="179471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21–Query code for Project Task 3.1</a:t>
            </a:r>
          </a:p>
        </p:txBody>
      </p:sp>
      <p:sp>
        <p:nvSpPr>
          <p:cNvPr id="342" name="Fig. 20–Query code for Project Task 3.1"/>
          <p:cNvSpPr txBox="1"/>
          <p:nvPr/>
        </p:nvSpPr>
        <p:spPr>
          <a:xfrm>
            <a:off x="518704" y="3390467"/>
            <a:ext cx="179471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20–Query code for Project Task 3.1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ask 3.1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672">
              <a:defRPr sz="2200"/>
            </a:lvl1pPr>
          </a:lstStyle>
          <a:p>
            <a:pPr/>
            <a:r>
              <a:t>Task 3.1 (cont.)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CoolTShirts can re-invest in 5 campaigns. Which should they pick and why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>
            <a:lvl1pPr marL="292100" indent="-254000">
              <a:buClr>
                <a:srgbClr val="2A4667"/>
              </a:buClr>
            </a:lvl1pPr>
          </a:lstStyle>
          <a:p>
            <a:pPr/>
            <a:r>
              <a:t>CoolTShirts can re-invest in 5 campaigns. Which should they pick and why?</a:t>
            </a:r>
          </a:p>
        </p:txBody>
      </p:sp>
      <p:sp>
        <p:nvSpPr>
          <p:cNvPr id="347" name="Of the First Touch campaigns, we see one is significantly less successful than the others:"/>
          <p:cNvSpPr txBox="1"/>
          <p:nvPr/>
        </p:nvSpPr>
        <p:spPr>
          <a:xfrm>
            <a:off x="3109506" y="536732"/>
            <a:ext cx="596883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18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pPr/>
            <a:r>
              <a:t>Of the First Touch campaigns, we see one is significantly less successful than the others:</a:t>
            </a:r>
          </a:p>
        </p:txBody>
      </p:sp>
      <p:graphicFrame>
        <p:nvGraphicFramePr>
          <p:cNvPr id="348" name="Table"/>
          <p:cNvGraphicFramePr/>
          <p:nvPr/>
        </p:nvGraphicFramePr>
        <p:xfrm>
          <a:off x="3941275" y="1243600"/>
          <a:ext cx="6350001" cy="127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01900"/>
                <a:gridCol w="1803400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first_touch_campaign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First Touch to Purchase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118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109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103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31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349" name="Fig. 22–Query results for Project Task 3.1"/>
          <p:cNvSpPr txBox="1"/>
          <p:nvPr/>
        </p:nvSpPr>
        <p:spPr>
          <a:xfrm>
            <a:off x="3941275" y="2388673"/>
            <a:ext cx="187836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22–Query results for Project Task 3.1</a:t>
            </a:r>
          </a:p>
        </p:txBody>
      </p:sp>
      <p:grpSp>
        <p:nvGrpSpPr>
          <p:cNvPr id="352" name="Group"/>
          <p:cNvGrpSpPr/>
          <p:nvPr/>
        </p:nvGrpSpPr>
        <p:grpSpPr>
          <a:xfrm>
            <a:off x="4845787" y="2669244"/>
            <a:ext cx="2496276" cy="2249368"/>
            <a:chOff x="0" y="0"/>
            <a:chExt cx="2496274" cy="2249367"/>
          </a:xfrm>
        </p:grpSpPr>
        <p:sp>
          <p:nvSpPr>
            <p:cNvPr id="350" name="WITH --First touch table--,…"/>
            <p:cNvSpPr txBox="1"/>
            <p:nvPr/>
          </p:nvSpPr>
          <p:spPr>
            <a:xfrm>
              <a:off x="182117" y="133347"/>
              <a:ext cx="2132040" cy="1982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WITH 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3AC3C"/>
                  </a:solidFill>
                </a:rPr>
                <a:t>First touch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 spc="120">
                  <a:solidFill>
                    <a:srgbClr val="3A557D"/>
                  </a:solidFill>
                </a:rP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First touch attribution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 spc="120">
                  <a:solidFill>
                    <a:srgbClr val="3A557D"/>
                  </a:solidFill>
                </a:rP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3AC3C"/>
                  </a:solidFill>
                </a:rPr>
                <a:t>Last touch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Last touch attribution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t>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rPr spc="120">
                  <a:solidFill>
                    <a:srgbClr val="F3AC3C"/>
                  </a:solidFill>
                </a:rPr>
                <a:t>--</a:t>
              </a:r>
              <a:r>
                <a:rPr>
                  <a:solidFill>
                    <a:srgbClr val="FFA800"/>
                  </a:solidFill>
                </a:rPr>
                <a:t>Users table</a:t>
              </a:r>
              <a:r>
                <a:rPr spc="120">
                  <a:solidFill>
                    <a:srgbClr val="F3AC3C"/>
                  </a:solidFill>
                </a:rPr>
                <a:t>--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SELECT first_touch_campaign,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COUNT(first_touch_campaign)</a:t>
              </a:r>
            </a:p>
            <a:p>
              <a:pPr lvl="1">
                <a:defRPr sz="1200">
                  <a:solidFill>
                    <a:srgbClr val="325680"/>
                  </a:solidFill>
                </a:defRPr>
              </a:pPr>
              <a:r>
                <a:t>     AS 'First Touch to Purchase'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FROM users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GROUP BY 1</a:t>
              </a:r>
            </a:p>
            <a:p>
              <a:pPr>
                <a:defRPr sz="1200">
                  <a:solidFill>
                    <a:srgbClr val="325680"/>
                  </a:solidFill>
                </a:defRPr>
              </a:pPr>
              <a:r>
                <a:t>ORDER BY 2 DESC;</a:t>
              </a:r>
            </a:p>
          </p:txBody>
        </p:sp>
        <p:sp>
          <p:nvSpPr>
            <p:cNvPr id="351" name="Group"/>
            <p:cNvSpPr/>
            <p:nvPr/>
          </p:nvSpPr>
          <p:spPr>
            <a:xfrm>
              <a:off x="0" y="0"/>
              <a:ext cx="2496275" cy="2249368"/>
            </a:xfrm>
            <a:prstGeom prst="rect">
              <a:avLst/>
            </a:prstGeom>
            <a:noFill/>
            <a:ln w="25400" cap="flat">
              <a:solidFill>
                <a:srgbClr val="3A557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sp>
        <p:nvSpPr>
          <p:cNvPr id="353" name="Fig. 23–Query code for Project Task 3.1"/>
          <p:cNvSpPr txBox="1"/>
          <p:nvPr/>
        </p:nvSpPr>
        <p:spPr>
          <a:xfrm>
            <a:off x="4845787" y="4950518"/>
            <a:ext cx="17947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23–Query code for Project Task 3.1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Final Recommenda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25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Final Recommendation</a:t>
            </a:r>
          </a:p>
        </p:txBody>
      </p:sp>
      <p:sp>
        <p:nvSpPr>
          <p:cNvPr id="357" name="Both successful First Touch and Last Touch (retargeting) campaigns are necessary to securing purchases for CoolTshirts. I recommend the following campaigns are reinvested in: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r>
              <a:t>Both successful First Touch </a:t>
            </a:r>
            <a:r>
              <a:rPr i="1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t> Last Touch (retargeting) campaigns are necessary to securing purchases for CoolTshirts. I recommend the following campaigns are reinvested in:</a:t>
            </a:r>
          </a:p>
          <a:p>
            <a:pPr marL="228600" indent="-228600"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</a:p>
          <a:p>
            <a:pPr marL="292100" indent="-254000">
              <a:spcBef>
                <a:spcPts val="300"/>
              </a:spcBef>
              <a:defRPr>
                <a:solidFill>
                  <a:srgbClr val="FFFFFF"/>
                </a:solidFill>
              </a:defRPr>
            </a:pPr>
            <a:r>
              <a:t>“Interview with Cool T-shirts Founder” – through Medium</a:t>
            </a:r>
          </a:p>
          <a:p>
            <a:pPr marL="292100" indent="-254000">
              <a:spcBef>
                <a:spcPts val="300"/>
              </a:spcBef>
              <a:defRPr>
                <a:solidFill>
                  <a:srgbClr val="FFFFFF"/>
                </a:solidFill>
              </a:defRPr>
            </a:pPr>
            <a:r>
              <a:t>Weekly newsletter – through email</a:t>
            </a:r>
          </a:p>
          <a:p>
            <a:pPr marL="292100" indent="-254000">
              <a:spcBef>
                <a:spcPts val="300"/>
              </a:spcBef>
              <a:defRPr>
                <a:solidFill>
                  <a:srgbClr val="FFFFFF"/>
                </a:solidFill>
              </a:defRPr>
            </a:pPr>
            <a:r>
              <a:t>Retargeting Ad – on Facebook</a:t>
            </a:r>
          </a:p>
          <a:p>
            <a:pPr marL="292100" indent="-254000">
              <a:defRPr>
                <a:solidFill>
                  <a:srgbClr val="FFFFFF"/>
                </a:solidFill>
              </a:defRPr>
            </a:pPr>
            <a:r>
              <a:t>“10 Crazy Cool T-shirts Facts” – on Buzzfeed</a:t>
            </a:r>
          </a:p>
          <a:p>
            <a:pPr marL="292100" indent="-254000">
              <a:defRPr>
                <a:solidFill>
                  <a:srgbClr val="FFFFFF"/>
                </a:solidFill>
              </a:defRPr>
            </a:pPr>
            <a:r>
              <a:t>“Getting to Know CoolTshirts” – from the New York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et familiar with the company.…"/>
          <p:cNvSpPr txBox="1"/>
          <p:nvPr>
            <p:ph type="body" idx="1"/>
          </p:nvPr>
        </p:nvSpPr>
        <p:spPr>
          <a:xfrm>
            <a:off x="480574" y="1868538"/>
            <a:ext cx="7923653" cy="3260774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FFFF"/>
              </a:buClr>
            </a:pPr>
            <a:r>
              <a:t>Get familiar with the company.</a:t>
            </a:r>
          </a:p>
          <a:p>
            <a:pPr>
              <a:buClr>
                <a:srgbClr val="FFFFFF"/>
              </a:buClr>
            </a:pPr>
          </a:p>
          <a:p>
            <a:pPr>
              <a:buClr>
                <a:srgbClr val="FFFFFF"/>
              </a:buClr>
            </a:pPr>
            <a:r>
              <a:t>What is the user journey?</a:t>
            </a:r>
          </a:p>
          <a:p>
            <a:pPr lvl="1">
              <a:buClr>
                <a:srgbClr val="FFFFFF"/>
              </a:buClr>
            </a:pPr>
          </a:p>
          <a:p>
            <a:pPr>
              <a:buClr>
                <a:srgbClr val="FFFFFF"/>
              </a:buClr>
            </a:pPr>
            <a:r>
              <a:t>Optimize the campaign budget.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126091" y="67728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CoolTShirts"/>
          <p:cNvSpPr txBox="1"/>
          <p:nvPr>
            <p:ph type="title" idx="4294967295"/>
          </p:nvPr>
        </p:nvSpPr>
        <p:spPr>
          <a:xfrm>
            <a:off x="457200" y="-177485"/>
            <a:ext cx="8229600" cy="1063229"/>
          </a:xfrm>
          <a:prstGeom prst="rect">
            <a:avLst/>
          </a:prstGeom>
        </p:spPr>
        <p:txBody>
          <a:bodyPr/>
          <a:lstStyle>
            <a:lvl1pPr>
              <a:defRPr b="0" sz="25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CoolTShirts</a:t>
            </a:r>
          </a:p>
        </p:txBody>
      </p:sp>
      <p:sp>
        <p:nvSpPr>
          <p:cNvPr id="209" name="CoolTShirts, an innovative apparel shop, is running a bunch of marketing campaigns. In this project, I attempted to help them answer these questions about their campaigns:"/>
          <p:cNvSpPr txBox="1"/>
          <p:nvPr/>
        </p:nvSpPr>
        <p:spPr>
          <a:xfrm>
            <a:off x="782401" y="844870"/>
            <a:ext cx="757919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pPr/>
            <a:r>
              <a:t>CoolTShirts, an innovative apparel shop, is running a bunch of marketing campaigns. In this project, I attempted to help them answer these questions about their campaigns: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26091" y="67728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Screen Shot 2022-01-20 at 2.37.46 PM.png" descr="Screen Shot 2022-01-20 at 2.3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218" y="761088"/>
            <a:ext cx="6393564" cy="270517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Marketing Attribution Database Schema"/>
          <p:cNvSpPr txBox="1"/>
          <p:nvPr>
            <p:ph type="title" idx="4294967295"/>
          </p:nvPr>
        </p:nvSpPr>
        <p:spPr>
          <a:xfrm>
            <a:off x="556591" y="230790"/>
            <a:ext cx="5952531" cy="536701"/>
          </a:xfrm>
          <a:prstGeom prst="rect">
            <a:avLst/>
          </a:prstGeom>
        </p:spPr>
        <p:txBody>
          <a:bodyPr/>
          <a:lstStyle>
            <a:lvl1pPr>
              <a:defRPr b="0" sz="25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Marketing Attribution Database Schema</a:t>
            </a:r>
          </a:p>
        </p:txBody>
      </p:sp>
      <p:pic>
        <p:nvPicPr>
          <p:cNvPr id="214" name="Screen Shot 2022-01-20 at 2.46.59 PM.png" descr="Screen Shot 2022-01-20 at 2.46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5218" y="3574975"/>
            <a:ext cx="6393564" cy="110732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Fig. 1–Database schema for the CoolTshirts page_visits table"/>
          <p:cNvSpPr txBox="1"/>
          <p:nvPr/>
        </p:nvSpPr>
        <p:spPr>
          <a:xfrm>
            <a:off x="1375218" y="4726616"/>
            <a:ext cx="27724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Fig. 1–Database schema for the CoolTshirts </a:t>
            </a:r>
            <a:r>
              <a:rPr i="1"/>
              <a:t>page_visits </a:t>
            </a:r>
            <a:r>
              <a:t>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et familiar with the company.…"/>
          <p:cNvSpPr txBox="1"/>
          <p:nvPr>
            <p:ph type="body" idx="1"/>
          </p:nvPr>
        </p:nvSpPr>
        <p:spPr>
          <a:xfrm>
            <a:off x="416679" y="768579"/>
            <a:ext cx="7206367" cy="3841106"/>
          </a:xfrm>
          <a:prstGeom prst="rect">
            <a:avLst/>
          </a:prstGeom>
        </p:spPr>
        <p:txBody>
          <a:bodyPr/>
          <a:lstStyle/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Get familiar with the company.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How many campaigns does CoolTShirts use? Sources?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How are they related?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What pages are on their website?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What is the user journey?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How many first touches is each campaign responsible for? Last touches?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How many visitors make a purchase?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How many last touches on the purchase page is each campaign responsible for?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Optimize the campaign budget.</a:t>
            </a:r>
          </a:p>
          <a:p>
            <a:pPr lvl="1" marL="695157" indent="-187157">
              <a:buClrTx/>
              <a:buSzPct val="100000"/>
              <a:buFontTx/>
              <a:buAutoNum type="arabicPeriod" startAt="1"/>
            </a:pPr>
            <a:r>
              <a:t>CoolTShirts can re-invest in 5 campaigns. Which should they pick and why?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126091" y="67728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Project Tasks"/>
          <p:cNvSpPr txBox="1"/>
          <p:nvPr>
            <p:ph type="title" idx="4294967295"/>
          </p:nvPr>
        </p:nvSpPr>
        <p:spPr>
          <a:xfrm>
            <a:off x="400404" y="-270861"/>
            <a:ext cx="8229601" cy="1063229"/>
          </a:xfrm>
          <a:prstGeom prst="rect">
            <a:avLst/>
          </a:prstGeom>
        </p:spPr>
        <p:txBody>
          <a:bodyPr/>
          <a:lstStyle>
            <a:lvl1pPr>
              <a:defRPr b="0" sz="25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Project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roject Task 1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1.1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124664" y="753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How many campaigns does CoolTShirts use?"/>
          <p:cNvSpPr txBox="1"/>
          <p:nvPr>
            <p:ph type="body" sz="quarter" idx="4294967295"/>
          </p:nvPr>
        </p:nvSpPr>
        <p:spPr>
          <a:xfrm>
            <a:off x="0" y="1872250"/>
            <a:ext cx="2601540" cy="3394473"/>
          </a:xfrm>
          <a:prstGeom prst="rect">
            <a:avLst/>
          </a:prstGeom>
        </p:spPr>
        <p:txBody>
          <a:bodyPr/>
          <a:lstStyle>
            <a:lvl1pPr marL="292100" indent="-254000">
              <a:spcBef>
                <a:spcPts val="0"/>
              </a:spcBef>
              <a:buClr>
                <a:srgbClr val="2A4667"/>
              </a:buClr>
            </a:lvl1pPr>
          </a:lstStyle>
          <a:p>
            <a:pPr/>
            <a:r>
              <a:t>How many campaigns does CoolTShirts use?</a:t>
            </a:r>
          </a:p>
        </p:txBody>
      </p:sp>
      <p:sp>
        <p:nvSpPr>
          <p:cNvPr id="224" name="CoolTshirts utilized eight campaigns:…"/>
          <p:cNvSpPr txBox="1"/>
          <p:nvPr/>
        </p:nvSpPr>
        <p:spPr>
          <a:xfrm>
            <a:off x="3103020" y="485847"/>
            <a:ext cx="2601540" cy="3873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500">
                <a:solidFill>
                  <a:srgbClr val="325680"/>
                </a:solidFill>
              </a:defRPr>
            </a:pPr>
            <a:r>
              <a:t>CoolTshirts utilized eight campaigns: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cool-tshirts-search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getting-to-know-cool-tshirts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interview-with-cool-tshirts-founder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paid-search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retargetting-ad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retargetting-campaign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ten-crazy-cool-tshirts-facts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weekly-newsletter</a:t>
            </a:r>
          </a:p>
        </p:txBody>
      </p:sp>
      <p:graphicFrame>
        <p:nvGraphicFramePr>
          <p:cNvPr id="225" name="Table"/>
          <p:cNvGraphicFramePr/>
          <p:nvPr/>
        </p:nvGraphicFramePr>
        <p:xfrm>
          <a:off x="6873835" y="250510"/>
          <a:ext cx="3208770" cy="279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20900"/>
              </a:tblGrid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COUNT(DISTINCT utm_campaign)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8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paid-search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retargetting-ad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retargetting-campaign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313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weekly-newsletter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grpSp>
        <p:nvGrpSpPr>
          <p:cNvPr id="228" name="Group"/>
          <p:cNvGrpSpPr/>
          <p:nvPr/>
        </p:nvGrpSpPr>
        <p:grpSpPr>
          <a:xfrm>
            <a:off x="6076910" y="3415798"/>
            <a:ext cx="2917826" cy="1270001"/>
            <a:chOff x="0" y="0"/>
            <a:chExt cx="2917825" cy="1270000"/>
          </a:xfrm>
        </p:grpSpPr>
        <p:sp>
          <p:nvSpPr>
            <p:cNvPr id="226" name="Group"/>
            <p:cNvSpPr/>
            <p:nvPr/>
          </p:nvSpPr>
          <p:spPr>
            <a:xfrm>
              <a:off x="0" y="0"/>
              <a:ext cx="2917825" cy="127000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  <p:sp>
          <p:nvSpPr>
            <p:cNvPr id="227" name="SELECT COUNT(DISTINCT utm_campaign)…"/>
            <p:cNvSpPr txBox="1"/>
            <p:nvPr/>
          </p:nvSpPr>
          <p:spPr>
            <a:xfrm>
              <a:off x="126665" y="139700"/>
              <a:ext cx="2664495" cy="99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COUNT(DISTINCT utm_campaign)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page_visits;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DISTINCT utm_campaign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ORDER BY 1;</a:t>
              </a:r>
            </a:p>
          </p:txBody>
        </p:sp>
      </p:grpSp>
      <p:sp>
        <p:nvSpPr>
          <p:cNvPr id="229" name="Fig. 2–Query results for Project Task 1.1 (campaigns)"/>
          <p:cNvSpPr txBox="1"/>
          <p:nvPr/>
        </p:nvSpPr>
        <p:spPr>
          <a:xfrm>
            <a:off x="6873835" y="3067745"/>
            <a:ext cx="233714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2–Query results for Project Task 1.1 (campaigns)</a:t>
            </a:r>
          </a:p>
        </p:txBody>
      </p:sp>
      <p:sp>
        <p:nvSpPr>
          <p:cNvPr id="230" name="Fig. 3–Query code for Project Task 1.1 (campaigns)"/>
          <p:cNvSpPr txBox="1"/>
          <p:nvPr/>
        </p:nvSpPr>
        <p:spPr>
          <a:xfrm>
            <a:off x="6076910" y="4726616"/>
            <a:ext cx="23327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3–Query code for Project Task 1.1 (campaigns)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ask 1.1 (cont.)"/>
          <p:cNvSpPr txBox="1"/>
          <p:nvPr>
            <p:ph type="title"/>
          </p:nvPr>
        </p:nvSpPr>
        <p:spPr>
          <a:xfrm>
            <a:off x="442405" y="1183149"/>
            <a:ext cx="2159290" cy="536701"/>
          </a:xfrm>
          <a:prstGeom prst="rect">
            <a:avLst/>
          </a:prstGeom>
        </p:spPr>
        <p:txBody>
          <a:bodyPr/>
          <a:lstStyle>
            <a:lvl1pPr defTabSz="813816">
              <a:defRPr sz="2225"/>
            </a:lvl1pPr>
          </a:lstStyle>
          <a:p>
            <a:pPr/>
            <a:r>
              <a:t>Task 1.1 (cont.)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124664" y="753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How many sources does CoolTShirts use?"/>
          <p:cNvSpPr txBox="1"/>
          <p:nvPr>
            <p:ph type="body" sz="quarter" idx="4294967295"/>
          </p:nvPr>
        </p:nvSpPr>
        <p:spPr>
          <a:xfrm>
            <a:off x="0" y="1872250"/>
            <a:ext cx="2601540" cy="3394473"/>
          </a:xfrm>
          <a:prstGeom prst="rect">
            <a:avLst/>
          </a:prstGeom>
        </p:spPr>
        <p:txBody>
          <a:bodyPr/>
          <a:lstStyle>
            <a:lvl1pPr marL="292100" indent="-254000">
              <a:spcBef>
                <a:spcPts val="0"/>
              </a:spcBef>
              <a:buClr>
                <a:srgbClr val="2A4667"/>
              </a:buClr>
            </a:lvl1pPr>
          </a:lstStyle>
          <a:p>
            <a:pPr/>
            <a:r>
              <a:t>How many sources does CoolTShirts use?</a:t>
            </a:r>
          </a:p>
        </p:txBody>
      </p:sp>
      <p:sp>
        <p:nvSpPr>
          <p:cNvPr id="235" name="CoolTshirts was sent traffic from six sources:…"/>
          <p:cNvSpPr txBox="1"/>
          <p:nvPr/>
        </p:nvSpPr>
        <p:spPr>
          <a:xfrm>
            <a:off x="3103020" y="485847"/>
            <a:ext cx="2601540" cy="3873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500">
                <a:solidFill>
                  <a:srgbClr val="325680"/>
                </a:solidFill>
              </a:defRPr>
            </a:pPr>
            <a:r>
              <a:t>CoolTshirts was sent traffic from six sources: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buzzfeed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email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facebook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google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medium</a:t>
            </a:r>
          </a:p>
          <a:p>
            <a:pPr marL="200526" indent="-200526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nytimes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6076910" y="3415798"/>
            <a:ext cx="2917826" cy="1270001"/>
            <a:chOff x="0" y="0"/>
            <a:chExt cx="2917825" cy="1270000"/>
          </a:xfrm>
        </p:grpSpPr>
        <p:sp>
          <p:nvSpPr>
            <p:cNvPr id="236" name="Group"/>
            <p:cNvSpPr/>
            <p:nvPr/>
          </p:nvSpPr>
          <p:spPr>
            <a:xfrm>
              <a:off x="0" y="0"/>
              <a:ext cx="2917825" cy="127000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  <p:sp>
          <p:nvSpPr>
            <p:cNvPr id="237" name="SELECT COUNT(DISTINCT utm_source)…"/>
            <p:cNvSpPr txBox="1"/>
            <p:nvPr/>
          </p:nvSpPr>
          <p:spPr>
            <a:xfrm>
              <a:off x="214869" y="139700"/>
              <a:ext cx="2488087" cy="99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COUNT(DISTINCT utm_source)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page_visits;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DISTINCT utm_source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ORDER BY 1;</a:t>
              </a:r>
            </a:p>
          </p:txBody>
        </p:sp>
      </p:grpSp>
      <p:graphicFrame>
        <p:nvGraphicFramePr>
          <p:cNvPr id="239" name="Table"/>
          <p:cNvGraphicFramePr/>
          <p:nvPr/>
        </p:nvGraphicFramePr>
        <p:xfrm>
          <a:off x="6557092" y="584787"/>
          <a:ext cx="6350001" cy="228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37643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COUNT(DISTINCT utm_source)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utm_source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buzzfeed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email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facebook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google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medium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nytimes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240" name="Fig. 4–Query results for Project Task 1.1 (sources)"/>
          <p:cNvSpPr txBox="1"/>
          <p:nvPr/>
        </p:nvSpPr>
        <p:spPr>
          <a:xfrm>
            <a:off x="6557092" y="2905031"/>
            <a:ext cx="23008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4–Query results for Project Task 1.1 (sources) </a:t>
            </a:r>
          </a:p>
        </p:txBody>
      </p:sp>
      <p:sp>
        <p:nvSpPr>
          <p:cNvPr id="241" name="Fig. 5–Query code for Project Task 1.1 (sources)"/>
          <p:cNvSpPr txBox="1"/>
          <p:nvPr/>
        </p:nvSpPr>
        <p:spPr>
          <a:xfrm>
            <a:off x="6076910" y="4745403"/>
            <a:ext cx="22171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5–Query code for Project Task 1.1 (sources)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roject Task 1.2"/>
          <p:cNvSpPr txBox="1"/>
          <p:nvPr>
            <p:ph type="title"/>
          </p:nvPr>
        </p:nvSpPr>
        <p:spPr>
          <a:xfrm>
            <a:off x="442405" y="1183149"/>
            <a:ext cx="2159290" cy="536701"/>
          </a:xfrm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1.2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124664" y="753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How are these elements related,…"/>
          <p:cNvSpPr txBox="1"/>
          <p:nvPr>
            <p:ph type="body" sz="quarter" idx="4294967295"/>
          </p:nvPr>
        </p:nvSpPr>
        <p:spPr>
          <a:xfrm>
            <a:off x="0" y="1872250"/>
            <a:ext cx="2601540" cy="3394472"/>
          </a:xfrm>
          <a:prstGeom prst="rect">
            <a:avLst/>
          </a:prstGeom>
        </p:spPr>
        <p:txBody>
          <a:bodyPr/>
          <a:lstStyle>
            <a:lvl1pPr marL="292100" indent="-254000">
              <a:spcBef>
                <a:spcPts val="0"/>
              </a:spcBef>
              <a:buClr>
                <a:srgbClr val="2A4667"/>
              </a:buClr>
            </a:lvl1pPr>
            <a:lvl2pPr marL="480060" indent="-251460">
              <a:spcBef>
                <a:spcPts val="0"/>
              </a:spcBef>
              <a:buClr>
                <a:srgbClr val="2A4667"/>
              </a:buClr>
            </a:lvl2pPr>
          </a:lstStyle>
          <a:p>
            <a:pPr/>
            <a:r>
              <a:t>How are these elements related, </a:t>
            </a:r>
          </a:p>
          <a:p>
            <a:pPr lvl="1"/>
            <a:r>
              <a:t>i.e. which source was used for each campaign?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6076910" y="3415798"/>
            <a:ext cx="2917826" cy="1270001"/>
            <a:chOff x="0" y="0"/>
            <a:chExt cx="2917825" cy="1270000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2917825" cy="127000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  <p:sp>
          <p:nvSpPr>
            <p:cNvPr id="247" name="SELECT DISTINCT utm_source,…"/>
            <p:cNvSpPr txBox="1"/>
            <p:nvPr/>
          </p:nvSpPr>
          <p:spPr>
            <a:xfrm>
              <a:off x="462991" y="304800"/>
              <a:ext cx="1991843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2">
                <a:defRPr sz="1100">
                  <a:solidFill>
                    <a:srgbClr val="325680"/>
                  </a:solidFill>
                </a:defRPr>
              </a:pPr>
              <a:r>
                <a:t>SELECT DISTINCT utm_source,</a:t>
              </a:r>
            </a:p>
            <a:p>
              <a:pPr lvl="4">
                <a:defRPr sz="1100">
                  <a:solidFill>
                    <a:srgbClr val="325680"/>
                  </a:solidFill>
                </a:defRPr>
              </a:pPr>
              <a:r>
                <a:t>     utm_campaign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ORDER BY 1;</a:t>
              </a:r>
            </a:p>
          </p:txBody>
        </p:sp>
      </p:grpSp>
      <p:graphicFrame>
        <p:nvGraphicFramePr>
          <p:cNvPr id="249" name="Table"/>
          <p:cNvGraphicFramePr/>
          <p:nvPr/>
        </p:nvGraphicFramePr>
        <p:xfrm>
          <a:off x="3895872" y="766732"/>
          <a:ext cx="6350001" cy="228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68577"/>
                <a:gridCol w="3027527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utm_source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buzzfeed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email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weekly-newsletter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email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retargetting-campaign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facebook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retargetting-ad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google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paid-search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google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medium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nytimes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250" name="Fig. 6–Query results for Project Task 1.2"/>
          <p:cNvSpPr txBox="1"/>
          <p:nvPr/>
        </p:nvSpPr>
        <p:spPr>
          <a:xfrm>
            <a:off x="3895872" y="3091987"/>
            <a:ext cx="182131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6–Query results for Project Task 1.2</a:t>
            </a:r>
          </a:p>
        </p:txBody>
      </p:sp>
      <p:sp>
        <p:nvSpPr>
          <p:cNvPr id="251" name="Fig. 7–Query code for Project Task 1.2"/>
          <p:cNvSpPr txBox="1"/>
          <p:nvPr/>
        </p:nvSpPr>
        <p:spPr>
          <a:xfrm>
            <a:off x="6076910" y="4724951"/>
            <a:ext cx="173766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7–Query code for Project Task 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roject Task 1.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1.3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124664" y="753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7" name="Group"/>
          <p:cNvGrpSpPr/>
          <p:nvPr/>
        </p:nvGrpSpPr>
        <p:grpSpPr>
          <a:xfrm>
            <a:off x="6082984" y="3002800"/>
            <a:ext cx="2408721" cy="803910"/>
            <a:chOff x="0" y="0"/>
            <a:chExt cx="2408719" cy="803909"/>
          </a:xfrm>
        </p:grpSpPr>
        <p:sp>
          <p:nvSpPr>
            <p:cNvPr id="255" name="SELECT DISTINCT page_name…"/>
            <p:cNvSpPr txBox="1"/>
            <p:nvPr/>
          </p:nvSpPr>
          <p:spPr>
            <a:xfrm>
              <a:off x="259059" y="236854"/>
              <a:ext cx="189060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SELECT DISTINCT page_name</a:t>
              </a:r>
            </a:p>
            <a:p>
              <a:pPr>
                <a:defRPr sz="1100">
                  <a:solidFill>
                    <a:srgbClr val="325680"/>
                  </a:solidFill>
                </a:defRPr>
              </a:pPr>
              <a:r>
                <a:t>FROM page_visits;</a:t>
              </a:r>
            </a:p>
          </p:txBody>
        </p:sp>
        <p:sp>
          <p:nvSpPr>
            <p:cNvPr id="256" name="Group"/>
            <p:cNvSpPr/>
            <p:nvPr/>
          </p:nvSpPr>
          <p:spPr>
            <a:xfrm>
              <a:off x="0" y="-1"/>
              <a:ext cx="2408720" cy="80391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graphicFrame>
        <p:nvGraphicFramePr>
          <p:cNvPr id="258" name="Table"/>
          <p:cNvGraphicFramePr/>
          <p:nvPr/>
        </p:nvGraphicFramePr>
        <p:xfrm>
          <a:off x="6904204" y="1161050"/>
          <a:ext cx="6350001" cy="127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87500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1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page_name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1 - landing_page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2 - shopping_cart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3 - checkout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4 - purchase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259" name="CoolTshirts has  4 pages on their website:…"/>
          <p:cNvSpPr txBox="1"/>
          <p:nvPr/>
        </p:nvSpPr>
        <p:spPr>
          <a:xfrm>
            <a:off x="3409171" y="1185990"/>
            <a:ext cx="2514377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rgbClr val="325680"/>
                </a:solidFill>
              </a:defRPr>
            </a:pPr>
            <a:r>
              <a:t>CoolTshirts has  4 pages on their website:</a:t>
            </a:r>
          </a:p>
          <a:p>
            <a:pPr marL="240631" indent="-240631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Landing page</a:t>
            </a:r>
          </a:p>
          <a:p>
            <a:pPr marL="240631" indent="-240631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Shopping Cart</a:t>
            </a:r>
          </a:p>
          <a:p>
            <a:pPr marL="240631" indent="-240631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Checkout</a:t>
            </a:r>
          </a:p>
          <a:p>
            <a:pPr marL="240631" indent="-240631">
              <a:spcBef>
                <a:spcPts val="600"/>
              </a:spcBef>
              <a:buSzPct val="100000"/>
              <a:buAutoNum type="arabicPeriod" startAt="1"/>
              <a:defRPr sz="1500">
                <a:solidFill>
                  <a:srgbClr val="325680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Purchase</a:t>
            </a:r>
          </a:p>
        </p:txBody>
      </p:sp>
      <p:sp>
        <p:nvSpPr>
          <p:cNvPr id="260" name="What pages are on the CoolTshirts website?"/>
          <p:cNvSpPr txBox="1"/>
          <p:nvPr>
            <p:ph type="body" sz="quarter" idx="4294967295"/>
          </p:nvPr>
        </p:nvSpPr>
        <p:spPr>
          <a:xfrm>
            <a:off x="0" y="1872250"/>
            <a:ext cx="2408720" cy="2489024"/>
          </a:xfrm>
          <a:prstGeom prst="rect">
            <a:avLst/>
          </a:prstGeom>
        </p:spPr>
        <p:txBody>
          <a:bodyPr/>
          <a:lstStyle>
            <a:lvl1pPr marL="292100" indent="-254000">
              <a:buClr>
                <a:srgbClr val="2A4667"/>
              </a:buClr>
            </a:lvl1pPr>
          </a:lstStyle>
          <a:p>
            <a:pPr/>
            <a:r>
              <a:t>What pages are on the CoolTshirts website?</a:t>
            </a:r>
          </a:p>
        </p:txBody>
      </p:sp>
      <p:sp>
        <p:nvSpPr>
          <p:cNvPr id="261" name="Fig. 8–Query results for Project Task 1.3"/>
          <p:cNvSpPr txBox="1"/>
          <p:nvPr/>
        </p:nvSpPr>
        <p:spPr>
          <a:xfrm>
            <a:off x="6904204" y="2508250"/>
            <a:ext cx="182131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8–Query results for Project Task 1.3</a:t>
            </a:r>
          </a:p>
        </p:txBody>
      </p:sp>
      <p:sp>
        <p:nvSpPr>
          <p:cNvPr id="262" name="Fig. 9–Query code for Project Task 1.3"/>
          <p:cNvSpPr txBox="1"/>
          <p:nvPr/>
        </p:nvSpPr>
        <p:spPr>
          <a:xfrm>
            <a:off x="6082984" y="3852646"/>
            <a:ext cx="173766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9–Query code for Project Task 1.3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roject Task 2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2150"/>
            </a:lvl1pPr>
          </a:lstStyle>
          <a:p>
            <a:pPr/>
            <a:r>
              <a:t>Project Task 2.1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24664" y="753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For how many first touches is each campaign responsible?"/>
          <p:cNvSpPr txBox="1"/>
          <p:nvPr>
            <p:ph type="body" sz="half" idx="4294967295"/>
          </p:nvPr>
        </p:nvSpPr>
        <p:spPr>
          <a:xfrm>
            <a:off x="0" y="1872250"/>
            <a:ext cx="2797042" cy="3394472"/>
          </a:xfrm>
          <a:prstGeom prst="rect">
            <a:avLst/>
          </a:prstGeom>
        </p:spPr>
        <p:txBody>
          <a:bodyPr/>
          <a:lstStyle/>
          <a:p>
            <a:pPr marL="247276" indent="-209176">
              <a:defRPr>
                <a:solidFill>
                  <a:srgbClr val="FFFFFF"/>
                </a:solidFill>
              </a:defRPr>
            </a:pPr>
            <a:r>
              <a:t>For how many </a:t>
            </a:r>
            <a:r>
              <a:rPr i="1"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t> touches is each campaign responsible?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6162544" y="1549455"/>
            <a:ext cx="2752726" cy="3440923"/>
            <a:chOff x="0" y="0"/>
            <a:chExt cx="2752725" cy="3440922"/>
          </a:xfrm>
        </p:grpSpPr>
        <p:sp>
          <p:nvSpPr>
            <p:cNvPr id="267" name="-------------First touch table…"/>
            <p:cNvSpPr txBox="1"/>
            <p:nvPr/>
          </p:nvSpPr>
          <p:spPr>
            <a:xfrm>
              <a:off x="218511" y="176133"/>
              <a:ext cx="2315704" cy="3088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000">
                  <a:solidFill>
                    <a:srgbClr val="FFA800"/>
                  </a:solidFill>
                </a:defRPr>
              </a:pPr>
              <a:r>
                <a:rPr spc="99"/>
                <a:t>-------------</a:t>
              </a:r>
              <a:r>
                <a:t>First touch table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WITH first_touch AS (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SELECT user_id,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  MIN(timestamp) AS first_touch_at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FROM page_visits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GROUP BY user_id),</a:t>
              </a:r>
            </a:p>
            <a:p>
              <a:pPr>
                <a:defRPr sz="1000">
                  <a:solidFill>
                    <a:srgbClr val="FFA800"/>
                  </a:solidFill>
                </a:defRPr>
              </a:pPr>
              <a:r>
                <a:rPr spc="99"/>
                <a:t>-------------</a:t>
              </a:r>
              <a:r>
                <a:t>First touch attribution table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ft_attr AS (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SELECT ft.user_id,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ft.first_touch_at,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pv.utm_source,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pv.utm_campaign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FROM first_touch AS ft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JOIN page_visits AS pv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ON ft.user_id = pv.user_id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    AND ft.first_touch_at = pv.timestamp)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rPr spc="99">
                  <a:solidFill>
                    <a:srgbClr val="FFA800"/>
                  </a:solidFill>
                </a:rPr>
                <a:t>-------------</a:t>
              </a:r>
              <a:r>
                <a:rPr>
                  <a:solidFill>
                    <a:srgbClr val="FFA800"/>
                  </a:solidFill>
                </a:rPr>
                <a:t>Queries    </a:t>
              </a:r>
              <a:r>
                <a:t>  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SELECT ft_attr.utm_campaign,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  COUNT(*)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FROM ft_attr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GROUP BY 1</a:t>
              </a:r>
            </a:p>
            <a:p>
              <a:pPr>
                <a:defRPr sz="1000">
                  <a:solidFill>
                    <a:srgbClr val="325680"/>
                  </a:solidFill>
                </a:defRPr>
              </a:pPr>
              <a:r>
                <a:t>ORDER BY 2 DESC;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2752725" cy="34409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600">
                  <a:solidFill>
                    <a:srgbClr val="325680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pPr>
            </a:p>
          </p:txBody>
        </p:sp>
      </p:grpSp>
      <p:graphicFrame>
        <p:nvGraphicFramePr>
          <p:cNvPr id="270" name="Table"/>
          <p:cNvGraphicFramePr/>
          <p:nvPr/>
        </p:nvGraphicFramePr>
        <p:xfrm>
          <a:off x="3219171" y="233997"/>
          <a:ext cx="6350001" cy="127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30400"/>
                <a:gridCol w="647700"/>
              </a:tblGrid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utm_campaign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900">
                          <a:solidFill>
                            <a:srgbClr val="19191A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COUNT(*)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interview-with-cool-tshirts-founder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622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getting-to-know-cool-tshirts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612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ten-crazy-cool-tshirts-facts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576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cool-tshirts-search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900">
                          <a:solidFill>
                            <a:srgbClr val="64646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169</a:t>
                      </a:r>
                    </a:p>
                  </a:txBody>
                  <a:tcPr marL="101600" marR="101600" marT="12700" marB="12700" anchor="ctr" anchorCtr="0" horzOverflow="overflow">
                    <a:solidFill>
                      <a:srgbClr val="F6F5FA"/>
                    </a:solidFill>
                  </a:tcPr>
                </a:tc>
              </a:tr>
            </a:tbl>
          </a:graphicData>
        </a:graphic>
      </p:graphicFrame>
      <p:sp>
        <p:nvSpPr>
          <p:cNvPr id="271" name="Created a table, first_touch, of the latest timestamp a user visited the website"/>
          <p:cNvSpPr txBox="1"/>
          <p:nvPr/>
        </p:nvSpPr>
        <p:spPr>
          <a:xfrm>
            <a:off x="3219171" y="1948489"/>
            <a:ext cx="21474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Created a table,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first_touch</a:t>
            </a:r>
            <a:r>
              <a:t>, of the latest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timestamp</a:t>
            </a:r>
            <a:r>
              <a:t> a user visited the website</a:t>
            </a:r>
          </a:p>
        </p:txBody>
      </p:sp>
      <p:sp>
        <p:nvSpPr>
          <p:cNvPr id="272" name="Created a 2nd table, ft_attr, by joining that table with the original table, matching both the user_id and timestamp"/>
          <p:cNvSpPr txBox="1"/>
          <p:nvPr/>
        </p:nvSpPr>
        <p:spPr>
          <a:xfrm>
            <a:off x="3219171" y="3000061"/>
            <a:ext cx="2147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Created a 2nd table,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 ft_attr</a:t>
            </a:r>
            <a:r>
              <a:t>, by joining that table with the original table, matching both the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user_id</a:t>
            </a:r>
            <a:r>
              <a:t> and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timestamp</a:t>
            </a:r>
          </a:p>
        </p:txBody>
      </p:sp>
      <p:sp>
        <p:nvSpPr>
          <p:cNvPr id="273" name="Selected the campaigns used and the count, grouping by the utm_campaign to get the total"/>
          <p:cNvSpPr txBox="1"/>
          <p:nvPr/>
        </p:nvSpPr>
        <p:spPr>
          <a:xfrm>
            <a:off x="3219171" y="4216732"/>
            <a:ext cx="21474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325680"/>
                </a:solidFill>
              </a:defRPr>
            </a:pPr>
            <a:r>
              <a:t>Selected the campaigns used and the count, grouping by the </a:t>
            </a:r>
            <a:r>
              <a:rPr i="1">
                <a:latin typeface="Roboto Light"/>
                <a:ea typeface="Roboto Light"/>
                <a:cs typeface="Roboto Light"/>
                <a:sym typeface="Roboto Light"/>
              </a:rPr>
              <a:t>utm_campaign</a:t>
            </a:r>
            <a:r>
              <a:t> to get the total</a:t>
            </a:r>
          </a:p>
        </p:txBody>
      </p:sp>
      <p:sp>
        <p:nvSpPr>
          <p:cNvPr id="274" name="Line"/>
          <p:cNvSpPr/>
          <p:nvPr/>
        </p:nvSpPr>
        <p:spPr>
          <a:xfrm>
            <a:off x="5541642" y="2196139"/>
            <a:ext cx="4458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5541642" y="3269916"/>
            <a:ext cx="4458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5541642" y="4464382"/>
            <a:ext cx="4458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>
              <a:defRPr sz="3600">
                <a:solidFill>
                  <a:srgbClr val="325680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77" name="Fig. 10–Query results for Project Task 2.1 (first touch)"/>
          <p:cNvSpPr txBox="1"/>
          <p:nvPr/>
        </p:nvSpPr>
        <p:spPr>
          <a:xfrm>
            <a:off x="3214408" y="74874"/>
            <a:ext cx="2433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10–Query results for Project Task 2.1 (first touch)</a:t>
            </a:r>
          </a:p>
        </p:txBody>
      </p:sp>
      <p:sp>
        <p:nvSpPr>
          <p:cNvPr id="278" name="Fig. 11–Query code for Project Task 2.1 (first touch)"/>
          <p:cNvSpPr txBox="1"/>
          <p:nvPr/>
        </p:nvSpPr>
        <p:spPr>
          <a:xfrm>
            <a:off x="6162544" y="5008336"/>
            <a:ext cx="235024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25680"/>
                </a:solidFill>
              </a:defRPr>
            </a:lvl1pPr>
          </a:lstStyle>
          <a:p>
            <a:pPr/>
            <a:r>
              <a:t>Fig. 11–Query code for Project Task 2.1 (first touch)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Emilia templa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FFB424"/>
      </a:accent1>
      <a:accent2>
        <a:srgbClr val="FF8400"/>
      </a:accent2>
      <a:accent3>
        <a:srgbClr val="4E6D92"/>
      </a:accent3>
      <a:accent4>
        <a:srgbClr val="6BA0E0"/>
      </a:accent4>
      <a:accent5>
        <a:srgbClr val="1FC3A6"/>
      </a:accent5>
      <a:accent6>
        <a:srgbClr val="ABF07F"/>
      </a:accent6>
      <a:hlink>
        <a:srgbClr val="0000FF"/>
      </a:hlink>
      <a:folHlink>
        <a:srgbClr val="FF00FF"/>
      </a:folHlink>
    </a:clrScheme>
    <a:fontScheme name="Emili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Emi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25680"/>
            </a:solidFill>
            <a:effectLst/>
            <a:uFillTx/>
            <a:latin typeface="Roboto Medium"/>
            <a:ea typeface="Roboto Medium"/>
            <a:cs typeface="Roboto Medium"/>
            <a:sym typeface="Roboto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milia template">
  <a:themeElements>
    <a:clrScheme name="Emi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424"/>
      </a:accent1>
      <a:accent2>
        <a:srgbClr val="FF8400"/>
      </a:accent2>
      <a:accent3>
        <a:srgbClr val="4E6D92"/>
      </a:accent3>
      <a:accent4>
        <a:srgbClr val="6BA0E0"/>
      </a:accent4>
      <a:accent5>
        <a:srgbClr val="1FC3A6"/>
      </a:accent5>
      <a:accent6>
        <a:srgbClr val="ABF07F"/>
      </a:accent6>
      <a:hlink>
        <a:srgbClr val="0000FF"/>
      </a:hlink>
      <a:folHlink>
        <a:srgbClr val="FF00FF"/>
      </a:folHlink>
    </a:clrScheme>
    <a:fontScheme name="Emili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Emi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25680"/>
            </a:solidFill>
            <a:effectLst/>
            <a:uFillTx/>
            <a:latin typeface="Roboto Medium"/>
            <a:ea typeface="Roboto Medium"/>
            <a:cs typeface="Roboto Medium"/>
            <a:sym typeface="Roboto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