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68" r:id="rId6"/>
    <p:sldId id="264" r:id="rId7"/>
    <p:sldId id="258" r:id="rId8"/>
    <p:sldId id="260" r:id="rId9"/>
    <p:sldId id="259" r:id="rId10"/>
    <p:sldId id="261" r:id="rId11"/>
    <p:sldId id="263" r:id="rId12"/>
    <p:sldId id="262" r:id="rId13"/>
    <p:sldId id="267" r:id="rId14"/>
    <p:sldId id="265" r:id="rId15"/>
    <p:sldId id="266" r:id="rId16"/>
    <p:sldId id="269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339966"/>
    <a:srgbClr val="00CC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DF6A7-6040-400D-A850-D739A72C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A19679-B14B-4296-A778-D9819A24B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B4F18-C220-4698-B8D3-8E05335C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3D558-3F9D-4DF7-98A8-BB58956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EA7E4D-29B1-44F6-BC83-2D8A0B0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1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10D08-39D8-4A48-8DD2-2391583C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38FF0B-4B74-49BB-97C6-66B73F04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DC4C2C-FF34-4217-A84B-CDF80F03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A93EF-DA9C-48DB-B3BA-A8916419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6A739-5222-4701-9D20-CF7F502F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95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7FB24B-3EC5-460B-A403-EC8870379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4AA0D5-3FF8-4D53-BA28-908C32EE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F5492-3523-413F-8D36-C6EA9922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FED6EE-B605-4BC2-9901-E4C60439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91652-71C5-409E-B86D-B1A7CA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B4060-644D-45DC-BD42-A8C8EF8E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7330E-81EB-4831-A02C-41BBF4A1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6535-592D-459B-A0B8-FAF78C14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8B9BD0-844A-4980-9836-AEA48DC7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58E09-07D0-456F-B8D2-50E607DC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0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CF2C-FB5C-477D-BF06-4A42E094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613AC-8966-45EF-8E66-E45B6364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1D1E94-5102-47C4-812B-A8DBF77D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F6990-54DF-4125-9A76-91A73125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0E59B-A2B9-4DAE-8A0B-593C8EFE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BB033-D1F0-4456-8EFD-C0BE1A9D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14573D-E760-445F-96C4-7A374119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575FE2-9A7E-488B-8757-5291F82D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F13E39-5DEA-4AFE-BCDA-174EDC60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4DD13F-7583-434B-BBB7-A538D7B7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F44566-A152-4BFE-8CD1-E232991B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D75CA-7193-4622-B07F-F93A2A7D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30AB8-F958-462D-8DCF-00A78474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9B2ECC-45AF-4FF8-9B13-9BD442C5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51579-FCAC-43D4-B001-45CB142CE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47ABA2-C3C2-4F38-8161-4B6D7583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3FF5E8-3772-4084-9C5C-8EFEE7D2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197827-4F34-4F05-B7FE-14F083BD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F6CB50-AF38-4AEF-BA6C-D38B89A1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7FE4B-4211-4B23-8692-E9254796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FF125B-7F78-430E-B6F2-2590E19A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A91276-471D-49BC-885C-2022D339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DB152D-8689-4A9E-81D8-44BC7055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A6C118-667C-402F-801D-6BD5F492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26DCBB-3D25-43B0-8E76-6DD0040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776D6E-4FB5-462D-872D-21B3EB3B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1398-19AF-47C4-8E39-36AD5724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1E814-2920-42DC-AA37-C44FD16B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7F9DF6-702A-4215-9A35-0D6230EA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90AE8-C0A1-46FC-BA5E-04621A8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1A0FBC-C3E3-4115-9ACA-8F35606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37D8A-4CFD-42F8-B98D-7728DA6F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A0CBE-EBFF-4B22-A7E4-3B0B7D0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8416B3-1530-4C88-8BE3-AA62D66D8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1503EE-6AD9-4AEB-B498-312EF7E7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EA3A1-4F89-4816-B330-3C8BC630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74CB2-900C-48CE-BCD8-E2AC499E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DAE96-A3FE-45DB-B135-1EAC3975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FF64F1-8FD3-4309-AC1F-649A4F62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973BE4-7197-416E-9EBA-5B4DDBDB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D750C3-E740-43D7-9833-899DFC939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D5AF-FCC6-4D9E-8175-82F4C30B320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72D66-5B31-4727-A4BD-88D4FCF5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8158CB-AA83-4AE7-976E-49C7192F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2438-5F88-46A6-A5B0-0976DBC33E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50BC08-78F5-4AD2-AA99-A0F2C10AE6F8}"/>
              </a:ext>
            </a:extLst>
          </p:cNvPr>
          <p:cNvSpPr txBox="1"/>
          <p:nvPr/>
        </p:nvSpPr>
        <p:spPr>
          <a:xfrm>
            <a:off x="135022" y="130202"/>
            <a:ext cx="1192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>
                <a:latin typeface="Meiryo UI" panose="020B0604030504040204" pitchFamily="34" charset="-128"/>
                <a:ea typeface="Meiryo UI" panose="020B0604030504040204" pitchFamily="34" charset="-128"/>
              </a:rPr>
              <a:t>Excel</a:t>
            </a:r>
            <a:r>
              <a:rPr lang="zh-TW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條件設定文件使用說明書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1393C92D-5570-4A6D-9CD4-308B236A9BAD}"/>
              </a:ext>
            </a:extLst>
          </p:cNvPr>
          <p:cNvSpPr/>
          <p:nvPr/>
        </p:nvSpPr>
        <p:spPr>
          <a:xfrm>
            <a:off x="2741146" y="1781890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基本注意事項</a:t>
            </a:r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6FDCC7D9-C198-468E-BE56-CFF2EFB4BFE7}"/>
              </a:ext>
            </a:extLst>
          </p:cNvPr>
          <p:cNvSpPr/>
          <p:nvPr/>
        </p:nvSpPr>
        <p:spPr>
          <a:xfrm>
            <a:off x="2741146" y="3815152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推播流程簡介</a:t>
            </a:r>
          </a:p>
        </p:txBody>
      </p:sp>
      <p:sp>
        <p:nvSpPr>
          <p:cNvPr id="7" name="矩形 6">
            <a:hlinkClick r:id="rId4" action="ppaction://hlinksldjump"/>
            <a:extLst>
              <a:ext uri="{FF2B5EF4-FFF2-40B4-BE49-F238E27FC236}">
                <a16:creationId xmlns:a16="http://schemas.microsoft.com/office/drawing/2014/main" id="{8111C8C3-2968-4A47-B517-69009AB8F717}"/>
              </a:ext>
            </a:extLst>
          </p:cNvPr>
          <p:cNvSpPr/>
          <p:nvPr/>
        </p:nvSpPr>
        <p:spPr>
          <a:xfrm>
            <a:off x="2741146" y="4826388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sp>
        <p:nvSpPr>
          <p:cNvPr id="8" name="矩形 7">
            <a:hlinkClick r:id="rId5" action="ppaction://hlinksldjump"/>
            <a:extLst>
              <a:ext uri="{FF2B5EF4-FFF2-40B4-BE49-F238E27FC236}">
                <a16:creationId xmlns:a16="http://schemas.microsoft.com/office/drawing/2014/main" id="{C052E564-3D79-4794-B37A-E10999863D61}"/>
              </a:ext>
            </a:extLst>
          </p:cNvPr>
          <p:cNvSpPr/>
          <p:nvPr/>
        </p:nvSpPr>
        <p:spPr>
          <a:xfrm>
            <a:off x="6521403" y="1781890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條件邏輯</a:t>
            </a:r>
          </a:p>
        </p:txBody>
      </p:sp>
      <p:sp>
        <p:nvSpPr>
          <p:cNvPr id="9" name="矩形 8">
            <a:hlinkClick r:id="rId6" action="ppaction://hlinksldjump"/>
            <a:extLst>
              <a:ext uri="{FF2B5EF4-FFF2-40B4-BE49-F238E27FC236}">
                <a16:creationId xmlns:a16="http://schemas.microsoft.com/office/drawing/2014/main" id="{D177A5E7-8E08-4D20-893E-FEB2B4AE967B}"/>
              </a:ext>
            </a:extLst>
          </p:cNvPr>
          <p:cNvSpPr/>
          <p:nvPr/>
        </p:nvSpPr>
        <p:spPr>
          <a:xfrm>
            <a:off x="6521403" y="2793126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快捷功能</a:t>
            </a:r>
          </a:p>
        </p:txBody>
      </p:sp>
      <p:sp>
        <p:nvSpPr>
          <p:cNvPr id="10" name="矩形 9">
            <a:hlinkClick r:id="rId7" action="ppaction://hlinksldjump"/>
            <a:extLst>
              <a:ext uri="{FF2B5EF4-FFF2-40B4-BE49-F238E27FC236}">
                <a16:creationId xmlns:a16="http://schemas.microsoft.com/office/drawing/2014/main" id="{5E89C80D-D627-4158-AA27-BD4312AD5218}"/>
              </a:ext>
            </a:extLst>
          </p:cNvPr>
          <p:cNvSpPr/>
          <p:nvPr/>
        </p:nvSpPr>
        <p:spPr>
          <a:xfrm>
            <a:off x="6521403" y="3804362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自定義對照表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E22731-2690-4BA7-AE77-BE284D6EE969}"/>
              </a:ext>
            </a:extLst>
          </p:cNvPr>
          <p:cNvCxnSpPr/>
          <p:nvPr/>
        </p:nvCxnSpPr>
        <p:spPr>
          <a:xfrm>
            <a:off x="91337" y="716238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8" action="ppaction://hlinksldjump"/>
            <a:extLst>
              <a:ext uri="{FF2B5EF4-FFF2-40B4-BE49-F238E27FC236}">
                <a16:creationId xmlns:a16="http://schemas.microsoft.com/office/drawing/2014/main" id="{2E5213ED-83F3-441B-B181-3EF7505FC6BB}"/>
              </a:ext>
            </a:extLst>
          </p:cNvPr>
          <p:cNvSpPr/>
          <p:nvPr/>
        </p:nvSpPr>
        <p:spPr>
          <a:xfrm>
            <a:off x="2741146" y="2786984"/>
            <a:ext cx="2776756" cy="5117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名詞解釋</a:t>
            </a:r>
          </a:p>
        </p:txBody>
      </p:sp>
      <p:sp>
        <p:nvSpPr>
          <p:cNvPr id="13" name="矩形 12">
            <a:hlinkClick r:id="rId9" action="ppaction://hlinksldjump"/>
            <a:extLst>
              <a:ext uri="{FF2B5EF4-FFF2-40B4-BE49-F238E27FC236}">
                <a16:creationId xmlns:a16="http://schemas.microsoft.com/office/drawing/2014/main" id="{C5CE225A-72CD-474C-B732-BD247E449F99}"/>
              </a:ext>
            </a:extLst>
          </p:cNvPr>
          <p:cNvSpPr/>
          <p:nvPr/>
        </p:nvSpPr>
        <p:spPr>
          <a:xfrm>
            <a:off x="6521403" y="4826388"/>
            <a:ext cx="2776756" cy="5117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擴充對照表</a:t>
            </a:r>
            <a:r>
              <a:rPr lang="en-US" altLang="zh-TW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(RD</a:t>
            </a:r>
            <a:r>
              <a:rPr lang="zh-TW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r>
              <a:rPr lang="en-US" altLang="zh-TW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20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7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846662-6F3D-4BC4-BF1B-4D819AB5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3" y="2283544"/>
            <a:ext cx="5578090" cy="360185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CFE5D5-8DC5-42DC-B8DC-3222EBF23DC8}"/>
              </a:ext>
            </a:extLst>
          </p:cNvPr>
          <p:cNvSpPr txBox="1"/>
          <p:nvPr/>
        </p:nvSpPr>
        <p:spPr>
          <a:xfrm>
            <a:off x="244679" y="739627"/>
            <a:ext cx="78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Meiryo UI" panose="020B0604030504040204" pitchFamily="34" charset="-128"/>
                <a:ea typeface="Meiryo UI" panose="020B0604030504040204" pitchFamily="34" charset="-128"/>
              </a:rPr>
              <a:t>4.1</a:t>
            </a: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 廣播輸出內容：跑馬燈</a:t>
            </a:r>
            <a:r>
              <a:rPr lang="en-US" altLang="zh-TW" b="1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1800" b="1">
                <a:latin typeface="Meiryo UI" panose="020B0604030504040204" pitchFamily="34" charset="-128"/>
                <a:ea typeface="Meiryo UI" panose="020B0604030504040204" pitchFamily="34" charset="-128"/>
              </a:rPr>
              <a:t>Marquee)</a:t>
            </a:r>
            <a:r>
              <a:rPr lang="zh-TW" altLang="en-US" sz="1800" b="1">
                <a:latin typeface="Meiryo UI" panose="020B0604030504040204" pitchFamily="34" charset="-128"/>
                <a:ea typeface="Meiryo UI" panose="020B0604030504040204" pitchFamily="34" charset="-128"/>
              </a:rPr>
              <a:t>、聊天室</a:t>
            </a:r>
            <a:r>
              <a:rPr lang="en-US" altLang="zh-TW" sz="1800" b="1">
                <a:latin typeface="Meiryo UI" panose="020B0604030504040204" pitchFamily="34" charset="-128"/>
                <a:ea typeface="Meiryo UI" panose="020B0604030504040204" pitchFamily="34" charset="-128"/>
              </a:rPr>
              <a:t>(ChatMsg)</a:t>
            </a: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文字格式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8A366E-FA14-4AB8-AA0F-D01CAC759F61}"/>
              </a:ext>
            </a:extLst>
          </p:cNvPr>
          <p:cNvSpPr txBox="1"/>
          <p:nvPr/>
        </p:nvSpPr>
        <p:spPr>
          <a:xfrm>
            <a:off x="445315" y="1468396"/>
            <a:ext cx="5452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滑鼠連點兩下儲存格，開啟面板</a:t>
            </a:r>
            <a:b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1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也可以直接手動輸入，如要關閉自動開啟面板功能，可參考</a:t>
            </a:r>
            <a:r>
              <a:rPr lang="zh-TW" altLang="en-US" sz="11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「快捷功能」</a:t>
            </a:r>
            <a:r>
              <a:rPr lang="zh-TW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1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點「文字格式」和「輸出參數」都會開啟相同的面板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0202D1-3AE5-4AA5-8896-650B8C67855C}"/>
              </a:ext>
            </a:extLst>
          </p:cNvPr>
          <p:cNvSpPr/>
          <p:nvPr/>
        </p:nvSpPr>
        <p:spPr>
          <a:xfrm>
            <a:off x="586008" y="2827089"/>
            <a:ext cx="4271218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A54D51-E7BD-49CF-80EB-573C858D7F4E}"/>
              </a:ext>
            </a:extLst>
          </p:cNvPr>
          <p:cNvSpPr/>
          <p:nvPr/>
        </p:nvSpPr>
        <p:spPr>
          <a:xfrm>
            <a:off x="4865791" y="2827090"/>
            <a:ext cx="1014892" cy="176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EEFEA8F6-B097-45C5-A131-35A3CBFE3236}"/>
              </a:ext>
            </a:extLst>
          </p:cNvPr>
          <p:cNvSpPr/>
          <p:nvPr/>
        </p:nvSpPr>
        <p:spPr>
          <a:xfrm>
            <a:off x="1027859" y="2737579"/>
            <a:ext cx="503339" cy="576547"/>
          </a:xfrm>
          <a:prstGeom prst="arc">
            <a:avLst>
              <a:gd name="adj1" fmla="val 6595667"/>
              <a:gd name="adj2" fmla="val 1017921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A9668B81-77BA-4336-8A64-588D552C91A5}"/>
              </a:ext>
            </a:extLst>
          </p:cNvPr>
          <p:cNvSpPr/>
          <p:nvPr/>
        </p:nvSpPr>
        <p:spPr>
          <a:xfrm flipH="1">
            <a:off x="4963661" y="2835479"/>
            <a:ext cx="497572" cy="520117"/>
          </a:xfrm>
          <a:prstGeom prst="arc">
            <a:avLst>
              <a:gd name="adj1" fmla="val 6894108"/>
              <a:gd name="adj2" fmla="val 1127453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8623522-0076-4675-8DFE-E3CA4ECDCE09}"/>
              </a:ext>
            </a:extLst>
          </p:cNvPr>
          <p:cNvSpPr/>
          <p:nvPr/>
        </p:nvSpPr>
        <p:spPr>
          <a:xfrm>
            <a:off x="1442906" y="322976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4EEB65A-1C3C-4EE4-BB25-1B7EF08432E0}"/>
              </a:ext>
            </a:extLst>
          </p:cNvPr>
          <p:cNvSpPr/>
          <p:nvPr/>
        </p:nvSpPr>
        <p:spPr>
          <a:xfrm>
            <a:off x="3331828" y="336538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F15DAE2-0FE7-43BD-BFD8-D37F0173BB02}"/>
              </a:ext>
            </a:extLst>
          </p:cNvPr>
          <p:cNvSpPr/>
          <p:nvPr/>
        </p:nvSpPr>
        <p:spPr>
          <a:xfrm>
            <a:off x="3282892" y="413017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F79154E-F529-4F61-9B5F-266AD05BC79B}"/>
              </a:ext>
            </a:extLst>
          </p:cNvPr>
          <p:cNvSpPr/>
          <p:nvPr/>
        </p:nvSpPr>
        <p:spPr>
          <a:xfrm>
            <a:off x="3267512" y="48949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1FC6413-74AF-4179-861A-BAB5329FB232}"/>
              </a:ext>
            </a:extLst>
          </p:cNvPr>
          <p:cNvSpPr/>
          <p:nvPr/>
        </p:nvSpPr>
        <p:spPr>
          <a:xfrm>
            <a:off x="2463567" y="535776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3ADE2C9-8A2C-403B-AF76-022A34D47BA1}"/>
              </a:ext>
            </a:extLst>
          </p:cNvPr>
          <p:cNvSpPr/>
          <p:nvPr/>
        </p:nvSpPr>
        <p:spPr>
          <a:xfrm>
            <a:off x="3891093" y="533399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1D66516-0BF8-45F4-A764-9E104165B4FF}"/>
              </a:ext>
            </a:extLst>
          </p:cNvPr>
          <p:cNvSpPr/>
          <p:nvPr/>
        </p:nvSpPr>
        <p:spPr>
          <a:xfrm>
            <a:off x="7098483" y="154497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23B1D4-CBBF-4209-B7AD-DF7263C30212}"/>
              </a:ext>
            </a:extLst>
          </p:cNvPr>
          <p:cNvSpPr txBox="1"/>
          <p:nvPr/>
        </p:nvSpPr>
        <p:spPr>
          <a:xfrm>
            <a:off x="7311043" y="1490761"/>
            <a:ext cx="4609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廣播項目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滑鼠連點兩下，相應的格式文字會加到「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自定義格式」的輸入框中，同時可以在「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文字格式預覽」和「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輸出參數預覽」中看到即時的格式狀態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55CCBF6-658A-44F5-AD2F-F212B3FAE1E4}"/>
              </a:ext>
            </a:extLst>
          </p:cNvPr>
          <p:cNvSpPr/>
          <p:nvPr/>
        </p:nvSpPr>
        <p:spPr>
          <a:xfrm>
            <a:off x="7098483" y="273287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FBC78C-BA27-4F60-A69D-FFC1E4F6B9C9}"/>
              </a:ext>
            </a:extLst>
          </p:cNvPr>
          <p:cNvSpPr txBox="1"/>
          <p:nvPr/>
        </p:nvSpPr>
        <p:spPr>
          <a:xfrm>
            <a:off x="7311042" y="2656909"/>
            <a:ext cx="49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自定義格式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手動輸入格式文字，搭配「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廣播項目」可快速編輯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202343C-DF8A-410B-8A41-65B05BBF97BF}"/>
              </a:ext>
            </a:extLst>
          </p:cNvPr>
          <p:cNvSpPr/>
          <p:nvPr/>
        </p:nvSpPr>
        <p:spPr>
          <a:xfrm>
            <a:off x="7098482" y="360372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EDF0CC8-0852-4EC0-B5A1-7228E4FD6307}"/>
              </a:ext>
            </a:extLst>
          </p:cNvPr>
          <p:cNvSpPr txBox="1"/>
          <p:nvPr/>
        </p:nvSpPr>
        <p:spPr>
          <a:xfrm>
            <a:off x="7311042" y="3549514"/>
            <a:ext cx="49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清除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清除所有文字格式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8E907BC-558A-4FA0-A857-1FD0BA5B0527}"/>
              </a:ext>
            </a:extLst>
          </p:cNvPr>
          <p:cNvSpPr/>
          <p:nvPr/>
        </p:nvSpPr>
        <p:spPr>
          <a:xfrm>
            <a:off x="7107890" y="444821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F8AC51D-7470-4ECA-A1EB-E807BDFCE8EB}"/>
              </a:ext>
            </a:extLst>
          </p:cNvPr>
          <p:cNvSpPr txBox="1"/>
          <p:nvPr/>
        </p:nvSpPr>
        <p:spPr>
          <a:xfrm>
            <a:off x="7315170" y="4385558"/>
            <a:ext cx="4605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>
                <a:latin typeface="Meiryo UI" panose="020B0604030504040204" pitchFamily="34" charset="-128"/>
                <a:ea typeface="Meiryo UI" panose="020B0604030504040204" pitchFamily="34" charset="-128"/>
              </a:rPr>
              <a:t>Finish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關閉視窗。「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文字格式預覽」和「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輸出參數預覽」中的文字會存進儲存格中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矩形 31">
            <a:hlinkClick r:id="rId3" action="ppaction://hlinksldjump"/>
            <a:extLst>
              <a:ext uri="{FF2B5EF4-FFF2-40B4-BE49-F238E27FC236}">
                <a16:creationId xmlns:a16="http://schemas.microsoft.com/office/drawing/2014/main" id="{FF82D0CA-247E-40FD-B6F4-C1AC60BFC10A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62156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64B905-1BF5-4DD2-983B-487E33AE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8" y="1689292"/>
            <a:ext cx="5297473" cy="30495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CFE5D5-8DC5-42DC-B8DC-3222EBF23DC8}"/>
              </a:ext>
            </a:extLst>
          </p:cNvPr>
          <p:cNvSpPr txBox="1"/>
          <p:nvPr/>
        </p:nvSpPr>
        <p:spPr>
          <a:xfrm>
            <a:off x="227901" y="739627"/>
            <a:ext cx="78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Meiryo UI" panose="020B0604030504040204" pitchFamily="34" charset="-128"/>
                <a:ea typeface="Meiryo UI" panose="020B0604030504040204" pitchFamily="34" charset="-128"/>
              </a:rPr>
              <a:t>4.2</a:t>
            </a: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 廣播輸出內容：大獎推播</a:t>
            </a:r>
            <a:r>
              <a:rPr lang="en-US" altLang="zh-TW" b="1">
                <a:latin typeface="Meiryo UI" panose="020B0604030504040204" pitchFamily="34" charset="-128"/>
                <a:ea typeface="Meiryo UI" panose="020B0604030504040204" pitchFamily="34" charset="-128"/>
              </a:rPr>
              <a:t>(Pushs</a:t>
            </a:r>
            <a:r>
              <a:rPr lang="en-US" altLang="zh-TW" sz="1800" b="1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顯示內容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8735AC67-C40B-4F67-91B5-8DDD730C41FC}"/>
              </a:ext>
            </a:extLst>
          </p:cNvPr>
          <p:cNvSpPr/>
          <p:nvPr/>
        </p:nvSpPr>
        <p:spPr>
          <a:xfrm flipH="1">
            <a:off x="4309319" y="2936149"/>
            <a:ext cx="581462" cy="377504"/>
          </a:xfrm>
          <a:prstGeom prst="arc">
            <a:avLst>
              <a:gd name="adj1" fmla="val 11073899"/>
              <a:gd name="adj2" fmla="val 16892621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E6691E2-C66D-4AEC-BD21-DAA164608826}"/>
              </a:ext>
            </a:extLst>
          </p:cNvPr>
          <p:cNvSpPr/>
          <p:nvPr/>
        </p:nvSpPr>
        <p:spPr>
          <a:xfrm>
            <a:off x="1031846" y="212241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34EB574-B6DC-44E3-862E-8032BFCEFAFE}"/>
              </a:ext>
            </a:extLst>
          </p:cNvPr>
          <p:cNvSpPr/>
          <p:nvPr/>
        </p:nvSpPr>
        <p:spPr>
          <a:xfrm>
            <a:off x="2979490" y="214059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A507045-C283-4437-B80A-AD93304DD9AC}"/>
              </a:ext>
            </a:extLst>
          </p:cNvPr>
          <p:cNvSpPr/>
          <p:nvPr/>
        </p:nvSpPr>
        <p:spPr>
          <a:xfrm>
            <a:off x="2192323" y="229299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CE2D51F8-7ADA-431C-9F0A-5ACB938BAC92}"/>
              </a:ext>
            </a:extLst>
          </p:cNvPr>
          <p:cNvSpPr/>
          <p:nvPr/>
        </p:nvSpPr>
        <p:spPr>
          <a:xfrm>
            <a:off x="2183934" y="267490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09EE830-E88A-4380-9229-297A9D43D69A}"/>
              </a:ext>
            </a:extLst>
          </p:cNvPr>
          <p:cNvSpPr/>
          <p:nvPr/>
        </p:nvSpPr>
        <p:spPr>
          <a:xfrm>
            <a:off x="591423" y="425741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2539C49-FEE3-47C8-9B41-EBC497D52989}"/>
              </a:ext>
            </a:extLst>
          </p:cNvPr>
          <p:cNvSpPr/>
          <p:nvPr/>
        </p:nvSpPr>
        <p:spPr>
          <a:xfrm>
            <a:off x="3478634" y="407425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85C75EB-A164-44E4-A87E-978B69CB17CE}"/>
              </a:ext>
            </a:extLst>
          </p:cNvPr>
          <p:cNvSpPr/>
          <p:nvPr/>
        </p:nvSpPr>
        <p:spPr>
          <a:xfrm>
            <a:off x="6757479" y="173786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A5D5CA3-6C34-4C23-9CBE-54353E8EDB77}"/>
              </a:ext>
            </a:extLst>
          </p:cNvPr>
          <p:cNvSpPr txBox="1"/>
          <p:nvPr/>
        </p:nvSpPr>
        <p:spPr>
          <a:xfrm>
            <a:off x="6970039" y="1683654"/>
            <a:ext cx="460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「尚未加入」清單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滑鼠連點兩下，會將項目加到「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已加入清單」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A3DCA2-717F-4F56-9174-77B6DE3F74AC}"/>
              </a:ext>
            </a:extLst>
          </p:cNvPr>
          <p:cNvSpPr txBox="1"/>
          <p:nvPr/>
        </p:nvSpPr>
        <p:spPr>
          <a:xfrm>
            <a:off x="637563" y="4798502"/>
            <a:ext cx="55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滑鼠連點兩下儲存格，開啟面板</a:t>
            </a:r>
            <a:b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也可以直接手動輸入，如要關閉自動開啟面板功能，可參考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「快捷功能」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7708158-DD8C-4625-B0E2-9C5F6F9E29FC}"/>
              </a:ext>
            </a:extLst>
          </p:cNvPr>
          <p:cNvSpPr/>
          <p:nvPr/>
        </p:nvSpPr>
        <p:spPr>
          <a:xfrm>
            <a:off x="6757479" y="247573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1BE3A18-D9A7-4A96-A3F2-9338BA400B83}"/>
              </a:ext>
            </a:extLst>
          </p:cNvPr>
          <p:cNvSpPr txBox="1"/>
          <p:nvPr/>
        </p:nvSpPr>
        <p:spPr>
          <a:xfrm>
            <a:off x="6970039" y="2421524"/>
            <a:ext cx="460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「已加入」清單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滑鼠連點兩下，會將項目取消，回到「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尚未加入清單」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在已加入清單時，會即時更新至「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輸出預覽」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C319DA2-58E7-42F8-87CF-9DB85DAE7726}"/>
              </a:ext>
            </a:extLst>
          </p:cNvPr>
          <p:cNvSpPr/>
          <p:nvPr/>
        </p:nvSpPr>
        <p:spPr>
          <a:xfrm>
            <a:off x="6757479" y="352848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81C48D0-3530-44BE-BEDC-E6D9312C3732}"/>
              </a:ext>
            </a:extLst>
          </p:cNvPr>
          <p:cNvSpPr/>
          <p:nvPr/>
        </p:nvSpPr>
        <p:spPr>
          <a:xfrm>
            <a:off x="7032772" y="352848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3AACC53-FAE0-4803-A161-86EA238A0EAF}"/>
              </a:ext>
            </a:extLst>
          </p:cNvPr>
          <p:cNvSpPr txBox="1"/>
          <p:nvPr/>
        </p:nvSpPr>
        <p:spPr>
          <a:xfrm>
            <a:off x="7239886" y="3483512"/>
            <a:ext cx="460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「全選」、「全不選」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將項目全部拉至左側或右側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821FE98-119C-4CC9-A9AD-8DAFC9CA2BA6}"/>
              </a:ext>
            </a:extLst>
          </p:cNvPr>
          <p:cNvSpPr/>
          <p:nvPr/>
        </p:nvSpPr>
        <p:spPr>
          <a:xfrm>
            <a:off x="6766886" y="431511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29DA962-A25C-43FF-8770-1BA082B20718}"/>
              </a:ext>
            </a:extLst>
          </p:cNvPr>
          <p:cNvSpPr txBox="1"/>
          <p:nvPr/>
        </p:nvSpPr>
        <p:spPr>
          <a:xfrm>
            <a:off x="6974166" y="4252458"/>
            <a:ext cx="460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>
                <a:latin typeface="Meiryo UI" panose="020B0604030504040204" pitchFamily="34" charset="-128"/>
                <a:ea typeface="Meiryo UI" panose="020B0604030504040204" pitchFamily="34" charset="-128"/>
              </a:rPr>
              <a:t>Finish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關閉視窗。「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輸出預覽」中的文字會存進儲存格中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矩形 49">
            <a:hlinkClick r:id="rId3" action="ppaction://hlinksldjump"/>
            <a:extLst>
              <a:ext uri="{FF2B5EF4-FFF2-40B4-BE49-F238E27FC236}">
                <a16:creationId xmlns:a16="http://schemas.microsoft.com/office/drawing/2014/main" id="{AF494396-B397-4628-9C05-AF393A8DEE14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6554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444532-5145-4C56-9D49-CEC66593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1" y="1469672"/>
            <a:ext cx="5192032" cy="30436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CFE5D5-8DC5-42DC-B8DC-3222EBF23DC8}"/>
              </a:ext>
            </a:extLst>
          </p:cNvPr>
          <p:cNvSpPr txBox="1"/>
          <p:nvPr/>
        </p:nvSpPr>
        <p:spPr>
          <a:xfrm>
            <a:off x="336957" y="831906"/>
            <a:ext cx="78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輸入屏蔽條件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E90C65E-86A8-4E49-96C7-71C0C314E1A6}"/>
              </a:ext>
            </a:extLst>
          </p:cNvPr>
          <p:cNvSpPr txBox="1"/>
          <p:nvPr/>
        </p:nvSpPr>
        <p:spPr>
          <a:xfrm>
            <a:off x="620785" y="4530054"/>
            <a:ext cx="542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滑鼠連點兩下儲存格，開啟面板</a:t>
            </a:r>
            <a:b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也可以直接手動輸入，如要關閉自動開啟面板功能，可參考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「快捷功能」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5CE8EAD-0B4B-496D-A42B-B8C6CABE7FC3}"/>
              </a:ext>
            </a:extLst>
          </p:cNvPr>
          <p:cNvSpPr/>
          <p:nvPr/>
        </p:nvSpPr>
        <p:spPr>
          <a:xfrm>
            <a:off x="1015068" y="183718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73FE25D-88CA-4418-8FBC-A5A4511EA8A4}"/>
              </a:ext>
            </a:extLst>
          </p:cNvPr>
          <p:cNvSpPr/>
          <p:nvPr/>
        </p:nvSpPr>
        <p:spPr>
          <a:xfrm>
            <a:off x="3264715" y="18469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FDF9D24-98E7-4EB8-A8EC-AC40286C19E7}"/>
              </a:ext>
            </a:extLst>
          </p:cNvPr>
          <p:cNvSpPr/>
          <p:nvPr/>
        </p:nvSpPr>
        <p:spPr>
          <a:xfrm>
            <a:off x="2242657" y="200776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A387957-D05C-434E-BBAB-AB1E96549B46}"/>
              </a:ext>
            </a:extLst>
          </p:cNvPr>
          <p:cNvSpPr/>
          <p:nvPr/>
        </p:nvSpPr>
        <p:spPr>
          <a:xfrm>
            <a:off x="2234269" y="24015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210923F-A8FF-41A8-BC9E-A1B1A14DE722}"/>
              </a:ext>
            </a:extLst>
          </p:cNvPr>
          <p:cNvSpPr/>
          <p:nvPr/>
        </p:nvSpPr>
        <p:spPr>
          <a:xfrm>
            <a:off x="641759" y="403875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5D95329-86A2-4C70-8851-E1E23F6019FC}"/>
              </a:ext>
            </a:extLst>
          </p:cNvPr>
          <p:cNvSpPr/>
          <p:nvPr/>
        </p:nvSpPr>
        <p:spPr>
          <a:xfrm>
            <a:off x="3596082" y="383881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40FE208-E176-4D59-BFC8-FA6B1C9E3720}"/>
              </a:ext>
            </a:extLst>
          </p:cNvPr>
          <p:cNvSpPr/>
          <p:nvPr/>
        </p:nvSpPr>
        <p:spPr>
          <a:xfrm>
            <a:off x="6623255" y="148619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E429A09-5D24-45E9-8960-7190E0703CFA}"/>
              </a:ext>
            </a:extLst>
          </p:cNvPr>
          <p:cNvSpPr txBox="1"/>
          <p:nvPr/>
        </p:nvSpPr>
        <p:spPr>
          <a:xfrm>
            <a:off x="6835815" y="1431984"/>
            <a:ext cx="460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「顯示」清單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滑鼠連點兩下，會將項目加到「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不顯示清單」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故沒有作任何設定時預設為顯示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28912C0-A6AE-4D4F-B2EF-01BDAEAEAE2A}"/>
              </a:ext>
            </a:extLst>
          </p:cNvPr>
          <p:cNvSpPr/>
          <p:nvPr/>
        </p:nvSpPr>
        <p:spPr>
          <a:xfrm>
            <a:off x="6623255" y="231634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4F44088-64F7-4185-98CF-F437AA5EF810}"/>
              </a:ext>
            </a:extLst>
          </p:cNvPr>
          <p:cNvSpPr txBox="1"/>
          <p:nvPr/>
        </p:nvSpPr>
        <p:spPr>
          <a:xfrm>
            <a:off x="6835815" y="2262133"/>
            <a:ext cx="460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「不顯示」清單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滑鼠連點兩下，會將項目取消，回到「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顯示清單」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在不顯示清單時，會即時更新至「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輸出預覽」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AD7B5BA-E184-4EA2-8868-19E902075D39}"/>
              </a:ext>
            </a:extLst>
          </p:cNvPr>
          <p:cNvSpPr/>
          <p:nvPr/>
        </p:nvSpPr>
        <p:spPr>
          <a:xfrm>
            <a:off x="6623255" y="336909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5867AD9A-122A-47F3-B2AE-C28A43866F6B}"/>
              </a:ext>
            </a:extLst>
          </p:cNvPr>
          <p:cNvSpPr/>
          <p:nvPr/>
        </p:nvSpPr>
        <p:spPr>
          <a:xfrm>
            <a:off x="6898548" y="336909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440AC8-445C-46D0-A579-96F4B6C64882}"/>
              </a:ext>
            </a:extLst>
          </p:cNvPr>
          <p:cNvSpPr txBox="1"/>
          <p:nvPr/>
        </p:nvSpPr>
        <p:spPr>
          <a:xfrm>
            <a:off x="7105662" y="3324121"/>
            <a:ext cx="460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「全選」、「全不選」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將項目全部拉至左側或右側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D8001ECE-AEAA-4DB3-8ABA-881966BF8F25}"/>
              </a:ext>
            </a:extLst>
          </p:cNvPr>
          <p:cNvSpPr/>
          <p:nvPr/>
        </p:nvSpPr>
        <p:spPr>
          <a:xfrm>
            <a:off x="6632662" y="415572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373E6DF-929B-4D64-A677-6C53751675A1}"/>
              </a:ext>
            </a:extLst>
          </p:cNvPr>
          <p:cNvSpPr txBox="1"/>
          <p:nvPr/>
        </p:nvSpPr>
        <p:spPr>
          <a:xfrm>
            <a:off x="6839942" y="4093067"/>
            <a:ext cx="460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>
                <a:latin typeface="Meiryo UI" panose="020B0604030504040204" pitchFamily="34" charset="-128"/>
                <a:ea typeface="Meiryo UI" panose="020B0604030504040204" pitchFamily="34" charset="-128"/>
              </a:rPr>
              <a:t>Finish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關閉視窗。「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輸出預覽」中的文字會存進儲存格中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555BA2-A336-4761-B70C-99C179904CD2}"/>
              </a:ext>
            </a:extLst>
          </p:cNvPr>
          <p:cNvSpPr txBox="1"/>
          <p:nvPr/>
        </p:nvSpPr>
        <p:spPr>
          <a:xfrm>
            <a:off x="336956" y="5705785"/>
            <a:ext cx="565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>
                <a:latin typeface="Meiryo UI" panose="020B0604030504040204" pitchFamily="34" charset="-128"/>
                <a:ea typeface="Meiryo UI" panose="020B0604030504040204" pitchFamily="34" charset="-128"/>
              </a:rPr>
              <a:t>6. </a:t>
            </a:r>
            <a:r>
              <a:rPr lang="zh-TW" altLang="en-US" sz="2400" b="1" i="1">
                <a:latin typeface="Meiryo UI" panose="020B0604030504040204" pitchFamily="34" charset="-128"/>
                <a:ea typeface="Meiryo UI" panose="020B0604030504040204" pitchFamily="34" charset="-128"/>
              </a:rPr>
              <a:t>完成！將更新後的檔案給</a:t>
            </a:r>
            <a:r>
              <a:rPr lang="en-US" altLang="zh-TW" sz="2400" b="1" i="1">
                <a:latin typeface="Meiryo UI" panose="020B0604030504040204" pitchFamily="34" charset="-128"/>
                <a:ea typeface="Meiryo UI" panose="020B0604030504040204" pitchFamily="34" charset="-128"/>
              </a:rPr>
              <a:t>RD</a:t>
            </a:r>
          </a:p>
        </p:txBody>
      </p:sp>
      <p:sp>
        <p:nvSpPr>
          <p:cNvPr id="49" name="矩形 48">
            <a:hlinkClick r:id="rId3" action="ppaction://hlinksldjump"/>
            <a:extLst>
              <a:ext uri="{FF2B5EF4-FFF2-40B4-BE49-F238E27FC236}">
                <a16:creationId xmlns:a16="http://schemas.microsoft.com/office/drawing/2014/main" id="{3915D9B7-2E81-49EC-9D0B-C3CA2BDACEAF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2129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條件邏輯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ECE5C20-91EE-45E0-8FF4-A022B185995A}"/>
              </a:ext>
            </a:extLst>
          </p:cNvPr>
          <p:cNvSpPr/>
          <p:nvPr/>
        </p:nvSpPr>
        <p:spPr>
          <a:xfrm>
            <a:off x="401635" y="183911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1ED68F-6C3F-45D4-AC51-71347BCBEA04}"/>
              </a:ext>
            </a:extLst>
          </p:cNvPr>
          <p:cNvSpPr txBox="1"/>
          <p:nvPr/>
        </p:nvSpPr>
        <p:spPr>
          <a:xfrm>
            <a:off x="460358" y="916093"/>
            <a:ext cx="1099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只要滿足條件表格中的所有條件，即判斷成功。即使程式發送出來的條件種類超過表格，也一定判斷為成功。說明如下：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4DCFF60-189C-4C6D-8C54-B31E8316D3AB}"/>
              </a:ext>
            </a:extLst>
          </p:cNvPr>
          <p:cNvSpPr txBox="1"/>
          <p:nvPr/>
        </p:nvSpPr>
        <p:spPr>
          <a:xfrm>
            <a:off x="169093" y="1368982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概念圖例</a:t>
            </a:r>
            <a:endParaRPr lang="en-US" altLang="zh-TW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39B5B2A-A274-4BFA-8308-DDC51BBAD533}"/>
              </a:ext>
            </a:extLst>
          </p:cNvPr>
          <p:cNvSpPr txBox="1"/>
          <p:nvPr/>
        </p:nvSpPr>
        <p:spPr>
          <a:xfrm>
            <a:off x="686291" y="1829734"/>
            <a:ext cx="239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程式發送的資料集合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62D502E-6CBF-477C-A1D2-7705C9795000}"/>
              </a:ext>
            </a:extLst>
          </p:cNvPr>
          <p:cNvSpPr/>
          <p:nvPr/>
        </p:nvSpPr>
        <p:spPr>
          <a:xfrm>
            <a:off x="401635" y="2222549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4B903CE-0D35-4CDB-958F-4B41AD0AF69C}"/>
              </a:ext>
            </a:extLst>
          </p:cNvPr>
          <p:cNvSpPr txBox="1"/>
          <p:nvPr/>
        </p:nvSpPr>
        <p:spPr>
          <a:xfrm>
            <a:off x="686291" y="2222784"/>
            <a:ext cx="292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條件表格中所設定的條件集合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070141F7-F636-4EFC-A74B-B74DBDE5C1C1}"/>
              </a:ext>
            </a:extLst>
          </p:cNvPr>
          <p:cNvSpPr/>
          <p:nvPr/>
        </p:nvSpPr>
        <p:spPr>
          <a:xfrm>
            <a:off x="1562753" y="3196834"/>
            <a:ext cx="649114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8D8DDB6-30EE-4D1B-AA79-4D26AC153EF2}"/>
              </a:ext>
            </a:extLst>
          </p:cNvPr>
          <p:cNvSpPr/>
          <p:nvPr/>
        </p:nvSpPr>
        <p:spPr>
          <a:xfrm>
            <a:off x="1653310" y="3286834"/>
            <a:ext cx="468000" cy="46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55F7A0C-8016-46B2-8EC7-F05CF0769E83}"/>
              </a:ext>
            </a:extLst>
          </p:cNvPr>
          <p:cNvSpPr txBox="1"/>
          <p:nvPr/>
        </p:nvSpPr>
        <p:spPr>
          <a:xfrm>
            <a:off x="2406261" y="3365092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資料超過條件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4FE6BBE-7F4B-43F2-B3B3-8B50011DB0BA}"/>
              </a:ext>
            </a:extLst>
          </p:cNvPr>
          <p:cNvSpPr/>
          <p:nvPr/>
        </p:nvSpPr>
        <p:spPr>
          <a:xfrm>
            <a:off x="1572083" y="3999714"/>
            <a:ext cx="648000" cy="64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71A6BA4-98F8-4732-9254-BE8F92509EA6}"/>
              </a:ext>
            </a:extLst>
          </p:cNvPr>
          <p:cNvSpPr txBox="1"/>
          <p:nvPr/>
        </p:nvSpPr>
        <p:spPr>
          <a:xfrm>
            <a:off x="2406261" y="4173498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資料少於條件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1D8F5B5-AA24-4964-868B-AD391620C6BD}"/>
              </a:ext>
            </a:extLst>
          </p:cNvPr>
          <p:cNvSpPr/>
          <p:nvPr/>
        </p:nvSpPr>
        <p:spPr>
          <a:xfrm>
            <a:off x="1662083" y="4093468"/>
            <a:ext cx="468000" cy="46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B3D4D20C-4390-4B43-A297-0E30D7389F10}"/>
              </a:ext>
            </a:extLst>
          </p:cNvPr>
          <p:cNvSpPr/>
          <p:nvPr/>
        </p:nvSpPr>
        <p:spPr>
          <a:xfrm>
            <a:off x="1566411" y="4786962"/>
            <a:ext cx="648000" cy="648000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E76BB2B7-D60E-4670-A657-333C0BA034DD}"/>
              </a:ext>
            </a:extLst>
          </p:cNvPr>
          <p:cNvSpPr/>
          <p:nvPr/>
        </p:nvSpPr>
        <p:spPr>
          <a:xfrm>
            <a:off x="1565854" y="4786962"/>
            <a:ext cx="649114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9D03FE0-D082-4517-8081-5BF234F891A8}"/>
              </a:ext>
            </a:extLst>
          </p:cNvPr>
          <p:cNvSpPr txBox="1"/>
          <p:nvPr/>
        </p:nvSpPr>
        <p:spPr>
          <a:xfrm>
            <a:off x="2406261" y="4953645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資料和條件全等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03BED3BC-C7BD-4671-A0AC-33B0DA24E289}"/>
              </a:ext>
            </a:extLst>
          </p:cNvPr>
          <p:cNvSpPr/>
          <p:nvPr/>
        </p:nvSpPr>
        <p:spPr>
          <a:xfrm>
            <a:off x="1390982" y="5580695"/>
            <a:ext cx="649114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92023F58-15B6-43E4-B5E6-D4D32D84F641}"/>
              </a:ext>
            </a:extLst>
          </p:cNvPr>
          <p:cNvSpPr/>
          <p:nvPr/>
        </p:nvSpPr>
        <p:spPr>
          <a:xfrm>
            <a:off x="1716096" y="5580695"/>
            <a:ext cx="648000" cy="64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A604718-EAD3-4F7C-82D0-C0F2AB2A8A9B}"/>
              </a:ext>
            </a:extLst>
          </p:cNvPr>
          <p:cNvSpPr txBox="1"/>
          <p:nvPr/>
        </p:nvSpPr>
        <p:spPr>
          <a:xfrm>
            <a:off x="2503805" y="5774653"/>
            <a:ext cx="21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資料和條件部分符合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8" name="表格 19">
            <a:extLst>
              <a:ext uri="{FF2B5EF4-FFF2-40B4-BE49-F238E27FC236}">
                <a16:creationId xmlns:a16="http://schemas.microsoft.com/office/drawing/2014/main" id="{DF6B49B3-1EC6-4963-99E0-2B8FE7D6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73177"/>
              </p:ext>
            </p:extLst>
          </p:nvPr>
        </p:nvGraphicFramePr>
        <p:xfrm>
          <a:off x="392304" y="2733337"/>
          <a:ext cx="4759135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08">
                  <a:extLst>
                    <a:ext uri="{9D8B030D-6E8A-4147-A177-3AD203B41FA5}">
                      <a16:colId xmlns:a16="http://schemas.microsoft.com/office/drawing/2014/main" val="2006950178"/>
                    </a:ext>
                  </a:extLst>
                </a:gridCol>
                <a:gridCol w="3909527">
                  <a:extLst>
                    <a:ext uri="{9D8B030D-6E8A-4147-A177-3AD203B41FA5}">
                      <a16:colId xmlns:a16="http://schemas.microsoft.com/office/drawing/2014/main" val="40797355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結果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狀況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4606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91792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0026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89448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45633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7DCB9D-83A8-4785-AE4E-082F1A8F023D}"/>
              </a:ext>
            </a:extLst>
          </p:cNvPr>
          <p:cNvSpPr txBox="1"/>
          <p:nvPr/>
        </p:nvSpPr>
        <p:spPr>
          <a:xfrm>
            <a:off x="333731" y="3148179"/>
            <a:ext cx="99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✓</a:t>
            </a:r>
            <a:endParaRPr lang="zh-TW" altLang="en-US" sz="3600">
              <a:solidFill>
                <a:srgbClr val="00B050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F7A877D-169B-4B82-BEB2-E3BF15F23018}"/>
              </a:ext>
            </a:extLst>
          </p:cNvPr>
          <p:cNvSpPr txBox="1"/>
          <p:nvPr/>
        </p:nvSpPr>
        <p:spPr>
          <a:xfrm>
            <a:off x="333731" y="4737493"/>
            <a:ext cx="99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solidFill>
                  <a:srgbClr val="00B0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✓</a:t>
            </a:r>
            <a:endParaRPr lang="zh-TW" altLang="en-US" sz="3600">
              <a:solidFill>
                <a:srgbClr val="00B050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D6E3D47C-7F82-4985-BD76-681F3E54E529}"/>
              </a:ext>
            </a:extLst>
          </p:cNvPr>
          <p:cNvSpPr/>
          <p:nvPr/>
        </p:nvSpPr>
        <p:spPr>
          <a:xfrm>
            <a:off x="548335" y="4071956"/>
            <a:ext cx="569168" cy="540839"/>
          </a:xfrm>
          <a:prstGeom prst="mathMultiply">
            <a:avLst>
              <a:gd name="adj1" fmla="val 98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乘號 78">
            <a:extLst>
              <a:ext uri="{FF2B5EF4-FFF2-40B4-BE49-F238E27FC236}">
                <a16:creationId xmlns:a16="http://schemas.microsoft.com/office/drawing/2014/main" id="{10E1CB5B-6C05-4EE3-91A3-6C4124449EF5}"/>
              </a:ext>
            </a:extLst>
          </p:cNvPr>
          <p:cNvSpPr/>
          <p:nvPr/>
        </p:nvSpPr>
        <p:spPr>
          <a:xfrm>
            <a:off x="548335" y="5651940"/>
            <a:ext cx="569168" cy="540839"/>
          </a:xfrm>
          <a:prstGeom prst="mathMultiply">
            <a:avLst>
              <a:gd name="adj1" fmla="val 98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FA11C77-98AE-4432-B7CA-6398CA2E9412}"/>
              </a:ext>
            </a:extLst>
          </p:cNvPr>
          <p:cNvSpPr txBox="1"/>
          <p:nvPr/>
        </p:nvSpPr>
        <p:spPr>
          <a:xfrm>
            <a:off x="5994506" y="1469778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實際範例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0E8C46-2D2C-4F08-AC8B-1541A948C5B4}"/>
              </a:ext>
            </a:extLst>
          </p:cNvPr>
          <p:cNvSpPr txBox="1"/>
          <p:nvPr/>
        </p:nvSpPr>
        <p:spPr>
          <a:xfrm>
            <a:off x="7661884" y="1490378"/>
            <a:ext cx="4282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條件設定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紅包牆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廳別：一般廳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 高手廳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 至尊廳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 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or 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威力卡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4D7EDA-4F9C-4AE9-B08E-6DF4F4B9D526}"/>
              </a:ext>
            </a:extLst>
          </p:cNvPr>
          <p:cNvSpPr/>
          <p:nvPr/>
        </p:nvSpPr>
        <p:spPr>
          <a:xfrm>
            <a:off x="7633382" y="1507963"/>
            <a:ext cx="4086808" cy="9517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89F831F-DA8C-406E-A949-586534B84CD4}"/>
              </a:ext>
            </a:extLst>
          </p:cNvPr>
          <p:cNvSpPr txBox="1"/>
          <p:nvPr/>
        </p:nvSpPr>
        <p:spPr>
          <a:xfrm>
            <a:off x="6238850" y="5524711"/>
            <a:ext cx="488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4&gt;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其中一個條件不符合，判斷</a:t>
            </a:r>
            <a:r>
              <a:rPr lang="zh-TW" altLang="en-US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</a:t>
            </a:r>
            <a:endParaRPr lang="en-US" altLang="zh-TW" sz="12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CollectProduce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廳別：一般廳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8F2E256-1979-4B1B-AB14-170F3F359CA5}"/>
              </a:ext>
            </a:extLst>
          </p:cNvPr>
          <p:cNvSpPr txBox="1"/>
          <p:nvPr/>
        </p:nvSpPr>
        <p:spPr>
          <a:xfrm>
            <a:off x="6238850" y="2701635"/>
            <a:ext cx="488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1&gt;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資料超過條件，必要條件全部符合，判斷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</a:t>
            </a:r>
            <a:endParaRPr lang="en-US" altLang="zh-TW" sz="1200" b="1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廳別：高手廳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卡片星數：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星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D29D58A-6460-4FB3-AC1C-59097124A97F}"/>
              </a:ext>
            </a:extLst>
          </p:cNvPr>
          <p:cNvSpPr txBox="1"/>
          <p:nvPr/>
        </p:nvSpPr>
        <p:spPr>
          <a:xfrm>
            <a:off x="6238850" y="3827326"/>
            <a:ext cx="48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2&gt;</a:t>
            </a:r>
            <a:r>
              <a:rPr lang="zh-TW" altLang="en-US" sz="12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資料少於條件，判斷</a:t>
            </a:r>
            <a:r>
              <a:rPr lang="zh-TW" altLang="en-US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</a:t>
            </a:r>
            <a:endParaRPr lang="en-US" altLang="zh-TW" sz="12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B6C9A41-AE46-49F1-95C0-5DB1A20EE6AC}"/>
              </a:ext>
            </a:extLst>
          </p:cNvPr>
          <p:cNvSpPr txBox="1"/>
          <p:nvPr/>
        </p:nvSpPr>
        <p:spPr>
          <a:xfrm>
            <a:off x="6238850" y="4583685"/>
            <a:ext cx="488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&lt;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狀況</a:t>
            </a:r>
            <a:r>
              <a:rPr lang="en-US" altLang="zh-TW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3&gt;</a:t>
            </a:r>
            <a:r>
              <a:rPr lang="zh-TW" altLang="en-US" sz="120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資料和條件全等，判斷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</a:t>
            </a:r>
            <a:endParaRPr lang="en-US" altLang="zh-TW" sz="1200" b="1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PokingLottery Game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廳別：高手廳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卡片種類：威力卡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</a:p>
        </p:txBody>
      </p:sp>
      <p:sp>
        <p:nvSpPr>
          <p:cNvPr id="87" name="矩形 86">
            <a:hlinkClick r:id="rId2" action="ppaction://hlinksldjump"/>
            <a:extLst>
              <a:ext uri="{FF2B5EF4-FFF2-40B4-BE49-F238E27FC236}">
                <a16:creationId xmlns:a16="http://schemas.microsoft.com/office/drawing/2014/main" id="{5459F579-27B2-4698-946E-ABC96041BE36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E36A67-CB63-48BF-8FE4-24F0F3F6D6FA}"/>
              </a:ext>
            </a:extLst>
          </p:cNvPr>
          <p:cNvSpPr txBox="1"/>
          <p:nvPr/>
        </p:nvSpPr>
        <p:spPr>
          <a:xfrm>
            <a:off x="177482" y="640994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說明</a:t>
            </a:r>
            <a:endParaRPr lang="en-US" altLang="zh-TW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2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快捷功能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81148F-B489-40AD-BE0E-4CC98B3173D7}"/>
              </a:ext>
            </a:extLst>
          </p:cNvPr>
          <p:cNvSpPr txBox="1"/>
          <p:nvPr/>
        </p:nvSpPr>
        <p:spPr>
          <a:xfrm>
            <a:off x="362124" y="848684"/>
            <a:ext cx="98808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自動填入條件預設值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在條件頁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(notification_condition)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最左格輸入「*」時，後續項目會自動填入「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0D2C7BB-BD12-4EA3-B789-C6D86BC5FF77}"/>
              </a:ext>
            </a:extLst>
          </p:cNvPr>
          <p:cNvSpPr txBox="1"/>
          <p:nvPr/>
        </p:nvSpPr>
        <p:spPr>
          <a:xfrm>
            <a:off x="633407" y="2429276"/>
            <a:ext cx="637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若要關掉此功能，請在「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_setting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」中設定（請參考右圖）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F5BC7F-90A5-4F1C-B6BA-45F28DD0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24" y="2450722"/>
            <a:ext cx="2723179" cy="84615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FB1FDAD-A7DC-41B9-BB12-8A0972A533A9}"/>
              </a:ext>
            </a:extLst>
          </p:cNvPr>
          <p:cNvSpPr/>
          <p:nvPr/>
        </p:nvSpPr>
        <p:spPr>
          <a:xfrm>
            <a:off x="5453019" y="3105326"/>
            <a:ext cx="2759803" cy="166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AD03A98-7C5F-4894-8391-521BCA3829CA}"/>
              </a:ext>
            </a:extLst>
          </p:cNvPr>
          <p:cNvSpPr txBox="1"/>
          <p:nvPr/>
        </p:nvSpPr>
        <p:spPr>
          <a:xfrm>
            <a:off x="362123" y="3997711"/>
            <a:ext cx="10702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編輯面板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條件、文字格式、推播顯示內容、屏蔽條件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在條件頁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(notification_condition)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的對應儲存格點兩下可開啟編輯面板，詳細請參考</a:t>
            </a:r>
            <a:r>
              <a:rPr lang="zh-TW" altLang="en-US" sz="16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「條件新增流程」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2D97CEC-54C0-49C8-BE0C-F3B70E3CDA1E}"/>
              </a:ext>
            </a:extLst>
          </p:cNvPr>
          <p:cNvSpPr txBox="1"/>
          <p:nvPr/>
        </p:nvSpPr>
        <p:spPr>
          <a:xfrm>
            <a:off x="633407" y="4673683"/>
            <a:ext cx="637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若要關掉此功能，請在「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_setting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」中設定（請參考右圖）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F5B6EE-AC57-4B0C-8AE3-DCB08444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07" y="4711206"/>
            <a:ext cx="2759803" cy="895238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A5C6DAEE-CAD7-4BF2-81AA-04FCC4C3C4B8}"/>
              </a:ext>
            </a:extLst>
          </p:cNvPr>
          <p:cNvSpPr/>
          <p:nvPr/>
        </p:nvSpPr>
        <p:spPr>
          <a:xfrm>
            <a:off x="5379225" y="5261692"/>
            <a:ext cx="2816820" cy="191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hlinkClick r:id="rId4" action="ppaction://hlinksldjump"/>
            <a:extLst>
              <a:ext uri="{FF2B5EF4-FFF2-40B4-BE49-F238E27FC236}">
                <a16:creationId xmlns:a16="http://schemas.microsoft.com/office/drawing/2014/main" id="{A368B12E-5B42-47EB-AE8C-200EC8BB163A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F890FD4-74BF-4886-846B-78BB59BB45C9}"/>
              </a:ext>
            </a:extLst>
          </p:cNvPr>
          <p:cNvCxnSpPr/>
          <p:nvPr/>
        </p:nvCxnSpPr>
        <p:spPr>
          <a:xfrm>
            <a:off x="5712902" y="1867699"/>
            <a:ext cx="3187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B65DA641-F9C5-4AC5-8307-1EDDB8B98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17" y="1491927"/>
            <a:ext cx="4762761" cy="7251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624DA9D-F996-4770-BBD6-9BE65F7CA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242" y="1484863"/>
            <a:ext cx="4688600" cy="733366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B000C05A-209B-45A1-93A4-BD49AFBDA49B}"/>
              </a:ext>
            </a:extLst>
          </p:cNvPr>
          <p:cNvSpPr/>
          <p:nvPr/>
        </p:nvSpPr>
        <p:spPr>
          <a:xfrm>
            <a:off x="6384023" y="1979801"/>
            <a:ext cx="369115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3609610-0DA6-40F9-A11C-4BD9A2E15F3B}"/>
              </a:ext>
            </a:extLst>
          </p:cNvPr>
          <p:cNvSpPr/>
          <p:nvPr/>
        </p:nvSpPr>
        <p:spPr>
          <a:xfrm>
            <a:off x="7375323" y="1997978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6AD8695-7E30-4907-83CD-F025A6DCA802}"/>
              </a:ext>
            </a:extLst>
          </p:cNvPr>
          <p:cNvSpPr/>
          <p:nvPr/>
        </p:nvSpPr>
        <p:spPr>
          <a:xfrm>
            <a:off x="8442123" y="2007766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51626BB-4A18-4951-8315-3D67B3D862C4}"/>
              </a:ext>
            </a:extLst>
          </p:cNvPr>
          <p:cNvSpPr/>
          <p:nvPr/>
        </p:nvSpPr>
        <p:spPr>
          <a:xfrm>
            <a:off x="9374699" y="2009165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30E9756-696E-4234-B996-201612621A28}"/>
              </a:ext>
            </a:extLst>
          </p:cNvPr>
          <p:cNvSpPr/>
          <p:nvPr/>
        </p:nvSpPr>
        <p:spPr>
          <a:xfrm>
            <a:off x="10298886" y="2010564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快捷功能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81148F-B489-40AD-BE0E-4CC98B3173D7}"/>
              </a:ext>
            </a:extLst>
          </p:cNvPr>
          <p:cNvSpPr txBox="1"/>
          <p:nvPr/>
        </p:nvSpPr>
        <p:spPr>
          <a:xfrm>
            <a:off x="362124" y="848684"/>
            <a:ext cx="98808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快速查看對照表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滑鼠連點條件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中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儲存格時，若該條件有設定對照表，則顯示小視窗供快速查照。對照表內容與條件設定面板中的「快速選單」一致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如果要自定義對照表，可參考</a:t>
            </a:r>
            <a:r>
              <a:rPr lang="zh-TW" altLang="en-US" sz="16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「自定義對照表」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矩形 22">
            <a:hlinkClick r:id="rId2" action="ppaction://hlinksldjump"/>
            <a:extLst>
              <a:ext uri="{FF2B5EF4-FFF2-40B4-BE49-F238E27FC236}">
                <a16:creationId xmlns:a16="http://schemas.microsoft.com/office/drawing/2014/main" id="{22121B14-0C09-423D-8B99-8A79E244BA14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3F0051-75DD-4BA1-8386-D80BF1C7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60" y="2309246"/>
            <a:ext cx="2340862" cy="30597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B7F0C4-E952-4A43-A63C-1AF14197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05" y="2309245"/>
            <a:ext cx="1747444" cy="3041847"/>
          </a:xfrm>
          <a:prstGeom prst="rect">
            <a:avLst/>
          </a:prstGeom>
        </p:spPr>
      </p:pic>
      <p:sp>
        <p:nvSpPr>
          <p:cNvPr id="21" name="弧形 20">
            <a:extLst>
              <a:ext uri="{FF2B5EF4-FFF2-40B4-BE49-F238E27FC236}">
                <a16:creationId xmlns:a16="http://schemas.microsoft.com/office/drawing/2014/main" id="{C5A795FA-8284-4EC2-BB56-1D54BB62E732}"/>
              </a:ext>
            </a:extLst>
          </p:cNvPr>
          <p:cNvSpPr/>
          <p:nvPr/>
        </p:nvSpPr>
        <p:spPr>
          <a:xfrm flipH="1">
            <a:off x="3171037" y="2588415"/>
            <a:ext cx="1030787" cy="576547"/>
          </a:xfrm>
          <a:prstGeom prst="arc">
            <a:avLst>
              <a:gd name="adj1" fmla="val 17091218"/>
              <a:gd name="adj2" fmla="val 157355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256F966-75B2-461D-966A-1B67C36FF070}"/>
              </a:ext>
            </a:extLst>
          </p:cNvPr>
          <p:cNvSpPr/>
          <p:nvPr/>
        </p:nvSpPr>
        <p:spPr>
          <a:xfrm flipH="1">
            <a:off x="6820249" y="2707259"/>
            <a:ext cx="839237" cy="576547"/>
          </a:xfrm>
          <a:prstGeom prst="arc">
            <a:avLst>
              <a:gd name="adj1" fmla="val 17595986"/>
              <a:gd name="adj2" fmla="val 2498186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8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自定義對照表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A35AD8-ED3A-4C39-9A5B-874470CEE7D4}"/>
              </a:ext>
            </a:extLst>
          </p:cNvPr>
          <p:cNvSpPr txBox="1"/>
          <p:nvPr/>
        </p:nvSpPr>
        <p:spPr>
          <a:xfrm>
            <a:off x="226789" y="863408"/>
            <a:ext cx="117711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在「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_setting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」頁填入新的標題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僅參考用，標題文字、顏色不影響功能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標題右方按照「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notification_condition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」頁面的條件的英文名填入「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[Dropdown=](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條件名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)_o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」、 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[Dropdown=](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條件名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)_c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下方表格填入內容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左邊的項次僅參考用，不影響表格功能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燈稜～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5A7498-C75C-49C5-BF8C-8E960E82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9" y="1226781"/>
            <a:ext cx="5399411" cy="7679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4415FB-4BDB-49CF-BF8D-AC43C1D4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55" y="2398757"/>
            <a:ext cx="5020818" cy="713102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D55A92-3C5C-439C-8EA0-37EA30A463A8}"/>
              </a:ext>
            </a:extLst>
          </p:cNvPr>
          <p:cNvCxnSpPr>
            <a:cxnSpLocks/>
          </p:cNvCxnSpPr>
          <p:nvPr/>
        </p:nvCxnSpPr>
        <p:spPr>
          <a:xfrm>
            <a:off x="2705194" y="2777391"/>
            <a:ext cx="7798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529EC749-54A7-4C92-8EFF-2159E3422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6" y="3601531"/>
            <a:ext cx="5214451" cy="74060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6C3FBF9-84C0-452F-BD32-70AD9DDD4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3" y="4771199"/>
            <a:ext cx="2436891" cy="160818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14036B2-2FED-4CDD-8E5D-E43A15A90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747" y="4733533"/>
            <a:ext cx="4418142" cy="1632318"/>
          </a:xfrm>
          <a:prstGeom prst="rect">
            <a:avLst/>
          </a:prstGeom>
        </p:spPr>
      </p:pic>
      <p:sp>
        <p:nvSpPr>
          <p:cNvPr id="26" name="矩形 25">
            <a:hlinkClick r:id="rId7" action="ppaction://hlinksldjump"/>
            <a:extLst>
              <a:ext uri="{FF2B5EF4-FFF2-40B4-BE49-F238E27FC236}">
                <a16:creationId xmlns:a16="http://schemas.microsoft.com/office/drawing/2014/main" id="{4FAF2BC2-C299-43A2-835B-C0F97F415BED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19A0B9-8F6A-46ED-9569-132F6BEA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808" y="2413439"/>
            <a:ext cx="1081616" cy="7324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39593D-DFA7-4176-B8D4-076C60239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86" y="2436393"/>
            <a:ext cx="658649" cy="68431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C647C26-7626-4655-8349-1FDA3C9D71FC}"/>
              </a:ext>
            </a:extLst>
          </p:cNvPr>
          <p:cNvSpPr/>
          <p:nvPr/>
        </p:nvSpPr>
        <p:spPr>
          <a:xfrm>
            <a:off x="1334024" y="2768311"/>
            <a:ext cx="1114449" cy="201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22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擴充對照表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(RD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hlinkClick r:id="rId2" action="ppaction://hlinksldjump"/>
            <a:extLst>
              <a:ext uri="{FF2B5EF4-FFF2-40B4-BE49-F238E27FC236}">
                <a16:creationId xmlns:a16="http://schemas.microsoft.com/office/drawing/2014/main" id="{4FAF2BC2-C299-43A2-835B-C0F97F415BED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DBE75C-FA1B-4A0D-AC39-762C01451626}"/>
              </a:ext>
            </a:extLst>
          </p:cNvPr>
          <p:cNvSpPr txBox="1"/>
          <p:nvPr/>
        </p:nvSpPr>
        <p:spPr>
          <a:xfrm>
            <a:off x="460358" y="999983"/>
            <a:ext cx="1099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如果要擴充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條件</a:t>
            </a:r>
            <a:r>
              <a:rPr lang="en-US" altLang="zh-TW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(ConditionData)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回傳結果</a:t>
            </a:r>
            <a:r>
              <a:rPr lang="en-US" altLang="zh-TW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(ResultData)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文字格式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推播顯示項目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屏蔽條件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zh-TW" altLang="en-US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判斷邏輯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1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RawData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等，程式內相應的部分也需要一併更新，詳細對照表如下：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D9BDD1-A353-4AE1-8411-E5920020DE3E}"/>
              </a:ext>
            </a:extLst>
          </p:cNvPr>
          <p:cNvSpPr txBox="1"/>
          <p:nvPr/>
        </p:nvSpPr>
        <p:spPr>
          <a:xfrm>
            <a:off x="177482" y="724884"/>
            <a:ext cx="2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說明</a:t>
            </a:r>
            <a:endParaRPr lang="en-US" altLang="zh-TW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7FA585-2801-4B7E-93E2-0446D0159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4342"/>
              </p:ext>
            </p:extLst>
          </p:nvPr>
        </p:nvGraphicFramePr>
        <p:xfrm>
          <a:off x="1160222" y="2428218"/>
          <a:ext cx="9813054" cy="19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183">
                  <a:extLst>
                    <a:ext uri="{9D8B030D-6E8A-4147-A177-3AD203B41FA5}">
                      <a16:colId xmlns:a16="http://schemas.microsoft.com/office/drawing/2014/main" val="2044060605"/>
                    </a:ext>
                  </a:extLst>
                </a:gridCol>
                <a:gridCol w="1911384">
                  <a:extLst>
                    <a:ext uri="{9D8B030D-6E8A-4147-A177-3AD203B41FA5}">
                      <a16:colId xmlns:a16="http://schemas.microsoft.com/office/drawing/2014/main" val="1992961981"/>
                    </a:ext>
                  </a:extLst>
                </a:gridCol>
                <a:gridCol w="922075">
                  <a:extLst>
                    <a:ext uri="{9D8B030D-6E8A-4147-A177-3AD203B41FA5}">
                      <a16:colId xmlns:a16="http://schemas.microsoft.com/office/drawing/2014/main" val="2658990227"/>
                    </a:ext>
                  </a:extLst>
                </a:gridCol>
                <a:gridCol w="922075">
                  <a:extLst>
                    <a:ext uri="{9D8B030D-6E8A-4147-A177-3AD203B41FA5}">
                      <a16:colId xmlns:a16="http://schemas.microsoft.com/office/drawing/2014/main" val="568491371"/>
                    </a:ext>
                  </a:extLst>
                </a:gridCol>
                <a:gridCol w="749186">
                  <a:extLst>
                    <a:ext uri="{9D8B030D-6E8A-4147-A177-3AD203B41FA5}">
                      <a16:colId xmlns:a16="http://schemas.microsoft.com/office/drawing/2014/main" val="914697441"/>
                    </a:ext>
                  </a:extLst>
                </a:gridCol>
                <a:gridCol w="1315878">
                  <a:extLst>
                    <a:ext uri="{9D8B030D-6E8A-4147-A177-3AD203B41FA5}">
                      <a16:colId xmlns:a16="http://schemas.microsoft.com/office/drawing/2014/main" val="751027471"/>
                    </a:ext>
                  </a:extLst>
                </a:gridCol>
                <a:gridCol w="701161">
                  <a:extLst>
                    <a:ext uri="{9D8B030D-6E8A-4147-A177-3AD203B41FA5}">
                      <a16:colId xmlns:a16="http://schemas.microsoft.com/office/drawing/2014/main" val="4294488463"/>
                    </a:ext>
                  </a:extLst>
                </a:gridCol>
                <a:gridCol w="701161">
                  <a:extLst>
                    <a:ext uri="{9D8B030D-6E8A-4147-A177-3AD203B41FA5}">
                      <a16:colId xmlns:a16="http://schemas.microsoft.com/office/drawing/2014/main" val="1510955653"/>
                    </a:ext>
                  </a:extLst>
                </a:gridCol>
                <a:gridCol w="681951">
                  <a:extLst>
                    <a:ext uri="{9D8B030D-6E8A-4147-A177-3AD203B41FA5}">
                      <a16:colId xmlns:a16="http://schemas.microsoft.com/office/drawing/2014/main" val="1644217731"/>
                    </a:ext>
                  </a:extLst>
                </a:gridCol>
              </a:tblGrid>
              <a:tr h="244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Class Name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Function Name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擴充項目</a:t>
                      </a:r>
                      <a:endParaRPr lang="zh-TW" altLang="en-US" sz="1000" b="0" i="0" u="none" strike="noStrike"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9587"/>
                  </a:ext>
                </a:extLst>
              </a:tr>
              <a:tr h="244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ConditionData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ResultData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文字格式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大獎推播顯示內容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屏蔽條件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邏輯種類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RawData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98996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NotificationModel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LinkRawData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△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△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15403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NotificationModel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CreateBroadcastInfo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△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81196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NotificationDirectory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SpecificCompare</a:t>
                      </a:r>
                      <a:b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(Const</a:t>
                      </a:r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也需要定義</a:t>
                      </a: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41900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NotificationModel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CheckBlockCondition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769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GlobalNotifyPanel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IntegrationShow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△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50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9A5F3FB-B993-43E4-9023-0D17BCD13A9C}"/>
              </a:ext>
            </a:extLst>
          </p:cNvPr>
          <p:cNvSpPr txBox="1"/>
          <p:nvPr/>
        </p:nvSpPr>
        <p:spPr>
          <a:xfrm>
            <a:off x="9951886" y="4616115"/>
            <a:ext cx="138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</a:t>
            </a:r>
            <a:r>
              <a:rPr lang="zh-TW" altLang="en-US" sz="12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必要 </a:t>
            </a:r>
            <a:r>
              <a:rPr lang="ja-JP" altLang="en-US" sz="12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△</a:t>
            </a:r>
            <a:r>
              <a:rPr lang="zh-TW" altLang="en-US" sz="12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可選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6A689DF-EC0F-44EC-A600-6DB8C37A1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20075"/>
              </p:ext>
            </p:extLst>
          </p:nvPr>
        </p:nvGraphicFramePr>
        <p:xfrm>
          <a:off x="1160222" y="4380218"/>
          <a:ext cx="9813054" cy="2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9567">
                  <a:extLst>
                    <a:ext uri="{9D8B030D-6E8A-4147-A177-3AD203B41FA5}">
                      <a16:colId xmlns:a16="http://schemas.microsoft.com/office/drawing/2014/main" val="3157145797"/>
                    </a:ext>
                  </a:extLst>
                </a:gridCol>
                <a:gridCol w="922075">
                  <a:extLst>
                    <a:ext uri="{9D8B030D-6E8A-4147-A177-3AD203B41FA5}">
                      <a16:colId xmlns:a16="http://schemas.microsoft.com/office/drawing/2014/main" val="3557902972"/>
                    </a:ext>
                  </a:extLst>
                </a:gridCol>
                <a:gridCol w="922075">
                  <a:extLst>
                    <a:ext uri="{9D8B030D-6E8A-4147-A177-3AD203B41FA5}">
                      <a16:colId xmlns:a16="http://schemas.microsoft.com/office/drawing/2014/main" val="1547049033"/>
                    </a:ext>
                  </a:extLst>
                </a:gridCol>
                <a:gridCol w="749186">
                  <a:extLst>
                    <a:ext uri="{9D8B030D-6E8A-4147-A177-3AD203B41FA5}">
                      <a16:colId xmlns:a16="http://schemas.microsoft.com/office/drawing/2014/main" val="4102564765"/>
                    </a:ext>
                  </a:extLst>
                </a:gridCol>
                <a:gridCol w="1315878">
                  <a:extLst>
                    <a:ext uri="{9D8B030D-6E8A-4147-A177-3AD203B41FA5}">
                      <a16:colId xmlns:a16="http://schemas.microsoft.com/office/drawing/2014/main" val="3419057615"/>
                    </a:ext>
                  </a:extLst>
                </a:gridCol>
                <a:gridCol w="701161">
                  <a:extLst>
                    <a:ext uri="{9D8B030D-6E8A-4147-A177-3AD203B41FA5}">
                      <a16:colId xmlns:a16="http://schemas.microsoft.com/office/drawing/2014/main" val="3814654201"/>
                    </a:ext>
                  </a:extLst>
                </a:gridCol>
                <a:gridCol w="701161">
                  <a:extLst>
                    <a:ext uri="{9D8B030D-6E8A-4147-A177-3AD203B41FA5}">
                      <a16:colId xmlns:a16="http://schemas.microsoft.com/office/drawing/2014/main" val="225663925"/>
                    </a:ext>
                  </a:extLst>
                </a:gridCol>
                <a:gridCol w="681951">
                  <a:extLst>
                    <a:ext uri="{9D8B030D-6E8A-4147-A177-3AD203B41FA5}">
                      <a16:colId xmlns:a16="http://schemas.microsoft.com/office/drawing/2014/main" val="3777800386"/>
                    </a:ext>
                  </a:extLst>
                </a:gridCol>
              </a:tblGrid>
              <a:tr h="244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是否需要重新導入</a:t>
                      </a:r>
                      <a:r>
                        <a:rPr lang="en-US" altLang="zh-TW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AutoScripts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7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基本注意事項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3130AAE8-57DA-4CF3-ABC2-29936E2EAFA9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F20099-FD5F-4994-A372-A7FFCC27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66" y="1791101"/>
            <a:ext cx="3387755" cy="15860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79F6A0-F070-4C1E-B0EC-242CA613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96" y="4282577"/>
            <a:ext cx="4133850" cy="1676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D535AC-F91A-4CBD-9D1B-3F0921EB331F}"/>
              </a:ext>
            </a:extLst>
          </p:cNvPr>
          <p:cNvSpPr txBox="1"/>
          <p:nvPr/>
        </p:nvSpPr>
        <p:spPr>
          <a:xfrm>
            <a:off x="1201023" y="949353"/>
            <a:ext cx="439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開啟檔案後，要「啟用內容」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7FDA46-7EE0-46EA-BA31-AD04AE0CBC5F}"/>
              </a:ext>
            </a:extLst>
          </p:cNvPr>
          <p:cNvSpPr txBox="1"/>
          <p:nvPr/>
        </p:nvSpPr>
        <p:spPr>
          <a:xfrm>
            <a:off x="1201023" y="3806504"/>
            <a:ext cx="30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分頁名稱請勿更改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49490E7-5050-4A04-8768-17DD20137CE3}"/>
              </a:ext>
            </a:extLst>
          </p:cNvPr>
          <p:cNvSpPr/>
          <p:nvPr/>
        </p:nvSpPr>
        <p:spPr>
          <a:xfrm>
            <a:off x="3129093" y="2751588"/>
            <a:ext cx="872455" cy="285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152A780-EB85-489C-BB83-5E98A5D3F105}"/>
              </a:ext>
            </a:extLst>
          </p:cNvPr>
          <p:cNvSpPr/>
          <p:nvPr/>
        </p:nvSpPr>
        <p:spPr>
          <a:xfrm>
            <a:off x="2358704" y="5479408"/>
            <a:ext cx="1642843" cy="317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239A8F7-EDEF-448F-989E-6A7E05B8A673}"/>
              </a:ext>
            </a:extLst>
          </p:cNvPr>
          <p:cNvSpPr/>
          <p:nvPr/>
        </p:nvSpPr>
        <p:spPr>
          <a:xfrm>
            <a:off x="4046289" y="5522751"/>
            <a:ext cx="651545" cy="240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EC3AAF2D-E118-4DBE-8285-F503B810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692" y="1523062"/>
            <a:ext cx="2118804" cy="180874"/>
          </a:xfrm>
          <a:prstGeom prst="rect">
            <a:avLst/>
          </a:prstGeom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D54717DD-BCC2-4C52-9390-A2BB70F1CA97}"/>
              </a:ext>
            </a:extLst>
          </p:cNvPr>
          <p:cNvSpPr/>
          <p:nvPr/>
        </p:nvSpPr>
        <p:spPr>
          <a:xfrm rot="18664347">
            <a:off x="1593908" y="1375796"/>
            <a:ext cx="234892" cy="26005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3F0534D7-4EEE-4727-9F40-33A8AC43CEA3}"/>
              </a:ext>
            </a:extLst>
          </p:cNvPr>
          <p:cNvSpPr/>
          <p:nvPr/>
        </p:nvSpPr>
        <p:spPr>
          <a:xfrm flipH="1">
            <a:off x="3696920" y="1610686"/>
            <a:ext cx="430461" cy="1174459"/>
          </a:xfrm>
          <a:prstGeom prst="arc">
            <a:avLst>
              <a:gd name="adj1" fmla="val 5874903"/>
              <a:gd name="adj2" fmla="val 160242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5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名詞解釋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3130AAE8-57DA-4CF3-ABC2-29936E2EAFA9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0A7DC0-AB3F-4BA7-91C8-8919E0CA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76189"/>
              </p:ext>
            </p:extLst>
          </p:nvPr>
        </p:nvGraphicFramePr>
        <p:xfrm>
          <a:off x="1284534" y="1378207"/>
          <a:ext cx="9588500" cy="471600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26677">
                  <a:extLst>
                    <a:ext uri="{9D8B030D-6E8A-4147-A177-3AD203B41FA5}">
                      <a16:colId xmlns:a16="http://schemas.microsoft.com/office/drawing/2014/main" val="3507064889"/>
                    </a:ext>
                  </a:extLst>
                </a:gridCol>
                <a:gridCol w="7861823">
                  <a:extLst>
                    <a:ext uri="{9D8B030D-6E8A-4147-A177-3AD203B41FA5}">
                      <a16:colId xmlns:a16="http://schemas.microsoft.com/office/drawing/2014/main" val="2386588148"/>
                    </a:ext>
                  </a:extLst>
                </a:gridCol>
              </a:tblGrid>
              <a:tr h="32353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文字格式</a:t>
                      </a:r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範例</a:t>
                      </a:r>
                      <a:endParaRPr lang="zh-TW" altLang="en-US" sz="1400" b="0" i="0" u="none" strike="noStrike"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12144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自定義參數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計數器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，第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洞 就幸運戳出 運財金牛一般廳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61211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自定義參數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文字標籤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財運無雙 刮刮卡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刮中參獎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獲得 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073424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玩家暱稱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小豬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在 一般廳 玉兔搗糬聚金喜活動 獲得 寶石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顆！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13523"/>
                  </a:ext>
                </a:extLst>
              </a:tr>
              <a:tr h="5167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廳館名稱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一般廳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福運戳戳樂 ，戳出 運財金牛 一般廳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b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至尊廳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寶箱大挑戰活動，開啟 金鑽寶箱 獲得 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金幣 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978673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卡片遊戲名稱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，戳出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運財金牛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一般廳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3659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卡片廳館名稱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，戳出 運財金牛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一般廳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39212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卡片星數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，戳出 運財金牛 一般廳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五星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94122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卡片種類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，戳出 運財金牛 一般廳 五星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威力卡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5154"/>
                  </a:ext>
                </a:extLst>
              </a:tr>
              <a:tr h="5167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贏分數量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至尊廳 寶箱大挑戰活動，開啟 金鑽寶箱 獲得 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金幣 ！</a:t>
                      </a:r>
                      <a:b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財運無雙 刮刮卡 刮中參獎 獲得 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3454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寶石數量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小豬 在 一般廳 玉兔搗糬聚金喜活動 獲得 寶石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顆！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305643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道具數量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一般廳 福運戳戳樂 ，戳出 運財金牛 一般廳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</a:t>
                      </a:r>
                      <a:r>
                        <a:rPr lang="en-US" altLang="zh-TW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946850"/>
                  </a:ext>
                </a:extLst>
              </a:tr>
              <a:tr h="7751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獎勵名稱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至尊廳 粽夏悠遊樂飄香活動，兌換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福氣滿載粽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獲得 火牛陣 至尊廳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b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在至尊廳 寶箱大挑戰活動，開啟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金鑽寶箱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獲得 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99,999,999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金幣 ！</a:t>
                      </a:r>
                      <a:b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叮噹法術變變變 在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財運無雙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刮刮卡 刮中參獎 獲得 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999,999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61205"/>
                  </a:ext>
                </a:extLst>
              </a:tr>
              <a:tr h="2583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當前遊戲名稱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恭喜 師傅偶缺錢 在 一般廳 </a:t>
                      </a:r>
                      <a:r>
                        <a:rPr lang="zh-TW" altLang="en-US" sz="1200" b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麻雀無雙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紅包牆活動 開出 麻雀無雙 一般廳 五星威力卡</a:t>
                      </a:r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+ 1</a:t>
                      </a: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張！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8097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D0AE5E77-63B7-470F-9718-0B88434FD6E1}"/>
              </a:ext>
            </a:extLst>
          </p:cNvPr>
          <p:cNvSpPr txBox="1"/>
          <p:nvPr/>
        </p:nvSpPr>
        <p:spPr>
          <a:xfrm>
            <a:off x="1181012" y="921165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文字格式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跑馬燈、聊天室用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1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名詞解釋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3130AAE8-57DA-4CF3-ABC2-29936E2EAFA9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AE5E77-63B7-470F-9718-0B88434FD6E1}"/>
              </a:ext>
            </a:extLst>
          </p:cNvPr>
          <p:cNvSpPr txBox="1"/>
          <p:nvPr/>
        </p:nvSpPr>
        <p:spPr>
          <a:xfrm>
            <a:off x="196530" y="834780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推播顯示項目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大獎推播彈窗用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6150A3-76A3-4E6B-A6F1-94DAA51E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1746"/>
              </p:ext>
            </p:extLst>
          </p:nvPr>
        </p:nvGraphicFramePr>
        <p:xfrm>
          <a:off x="390525" y="1405387"/>
          <a:ext cx="3538759" cy="42234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7318">
                  <a:extLst>
                    <a:ext uri="{9D8B030D-6E8A-4147-A177-3AD203B41FA5}">
                      <a16:colId xmlns:a16="http://schemas.microsoft.com/office/drawing/2014/main" val="3507064889"/>
                    </a:ext>
                  </a:extLst>
                </a:gridCol>
                <a:gridCol w="1229441">
                  <a:extLst>
                    <a:ext uri="{9D8B030D-6E8A-4147-A177-3AD203B41FA5}">
                      <a16:colId xmlns:a16="http://schemas.microsoft.com/office/drawing/2014/main" val="2386588148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838902524"/>
                    </a:ext>
                  </a:extLst>
                </a:gridCol>
              </a:tblGrid>
              <a:tr h="3083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編號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推播顯示項目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簡易說明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12144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遊戲圖示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遊戲、活動、獎勵圖示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61211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獎勵名稱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寶箱、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刮刮卡等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073424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玩家頭像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玩家頭像圖示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13523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玩家暱稱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玩家名稱文字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9786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大獎項目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Jumbo Win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賞、大獎特色名稱等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3659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JP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獎項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Grand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Major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等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3921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當前廳館名稱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卡片廳館以外所有顯示廳館名稱的狀況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94122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卡片圖示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卡片小圖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5154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卡片種類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威力卡、威力卡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+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3454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卡片星數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一般卡或魚機卡星數圖案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305643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卡片廳館名稱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卡片廳館名稱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946850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贏分數量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贏分、金幣數目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61205"/>
                  </a:ext>
                </a:extLst>
              </a:tr>
              <a:tr h="264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寶石數量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寶石數目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80977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BF55FCF-F333-41CF-BE2E-A3C75644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9" y="1077224"/>
            <a:ext cx="1307414" cy="17136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A352369-94AF-49F3-B166-1DA3A49D0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0" b="76853"/>
          <a:stretch/>
        </p:blipFill>
        <p:spPr>
          <a:xfrm>
            <a:off x="5900520" y="1134375"/>
            <a:ext cx="1281330" cy="3707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004462-C55E-4216-BABA-A71F001894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831"/>
          <a:stretch/>
        </p:blipFill>
        <p:spPr>
          <a:xfrm>
            <a:off x="7391467" y="1125298"/>
            <a:ext cx="1219133" cy="382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DAADE8-99F1-46C1-A0D2-732A1BA175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987"/>
          <a:stretch/>
        </p:blipFill>
        <p:spPr>
          <a:xfrm>
            <a:off x="8841288" y="1123950"/>
            <a:ext cx="1258824" cy="371475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154D873B-60E9-4BB2-ADFB-8E2EABBFD825}"/>
              </a:ext>
            </a:extLst>
          </p:cNvPr>
          <p:cNvSpPr/>
          <p:nvPr/>
        </p:nvSpPr>
        <p:spPr>
          <a:xfrm>
            <a:off x="4336322" y="106417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FAEEE76-5DB4-4EC7-9755-E6E4D1D8D5F6}"/>
              </a:ext>
            </a:extLst>
          </p:cNvPr>
          <p:cNvSpPr/>
          <p:nvPr/>
        </p:nvSpPr>
        <p:spPr>
          <a:xfrm>
            <a:off x="5774597" y="106417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2B2ED78-9951-4FA4-A938-38AA9588CA3B}"/>
              </a:ext>
            </a:extLst>
          </p:cNvPr>
          <p:cNvSpPr/>
          <p:nvPr/>
        </p:nvSpPr>
        <p:spPr>
          <a:xfrm>
            <a:off x="7212872" y="104512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D177CE-B72C-41BE-9308-A3BEF88F814B}"/>
              </a:ext>
            </a:extLst>
          </p:cNvPr>
          <p:cNvSpPr/>
          <p:nvPr/>
        </p:nvSpPr>
        <p:spPr>
          <a:xfrm>
            <a:off x="8708297" y="10356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4CCCA74-6248-4AD4-A12E-4A2CBD49C10A}"/>
              </a:ext>
            </a:extLst>
          </p:cNvPr>
          <p:cNvSpPr/>
          <p:nvPr/>
        </p:nvSpPr>
        <p:spPr>
          <a:xfrm>
            <a:off x="4698272" y="204525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2</a:t>
            </a:r>
            <a:endParaRPr lang="zh-TW" altLang="en-US" sz="160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4EDF0CC-B68D-46BA-9E79-67A005FA7353}"/>
              </a:ext>
            </a:extLst>
          </p:cNvPr>
          <p:cNvSpPr/>
          <p:nvPr/>
        </p:nvSpPr>
        <p:spPr>
          <a:xfrm>
            <a:off x="4231547" y="247387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3</a:t>
            </a:r>
            <a:endParaRPr lang="zh-TW" altLang="en-US" sz="160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38828D5-1E84-432C-9CDD-CDBC077B4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389" y="2981632"/>
            <a:ext cx="1288407" cy="167245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331DEFD-63CC-4094-A886-45725DB3A4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598" b="62070"/>
          <a:stretch/>
        </p:blipFill>
        <p:spPr>
          <a:xfrm>
            <a:off x="5947652" y="3343274"/>
            <a:ext cx="1186573" cy="232213"/>
          </a:xfrm>
          <a:prstGeom prst="rect">
            <a:avLst/>
          </a:prstGeom>
        </p:spPr>
      </p:pic>
      <p:sp>
        <p:nvSpPr>
          <p:cNvPr id="22" name="橢圓 21">
            <a:extLst>
              <a:ext uri="{FF2B5EF4-FFF2-40B4-BE49-F238E27FC236}">
                <a16:creationId xmlns:a16="http://schemas.microsoft.com/office/drawing/2014/main" id="{E220FA22-D83D-4989-8E95-4CDB3D68E40A}"/>
              </a:ext>
            </a:extLst>
          </p:cNvPr>
          <p:cNvSpPr/>
          <p:nvPr/>
        </p:nvSpPr>
        <p:spPr>
          <a:xfrm>
            <a:off x="4222022" y="334065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1</a:t>
            </a:r>
            <a:endParaRPr lang="zh-TW" altLang="en-US" sz="160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DA3F418-6CB2-4ECA-828B-9AA6207B2850}"/>
              </a:ext>
            </a:extLst>
          </p:cNvPr>
          <p:cNvSpPr/>
          <p:nvPr/>
        </p:nvSpPr>
        <p:spPr>
          <a:xfrm>
            <a:off x="5955572" y="33216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1</a:t>
            </a:r>
            <a:endParaRPr lang="zh-TW" altLang="en-US" sz="160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4055AFE-5575-45B1-B135-3E6E385C6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687" y="2982111"/>
            <a:ext cx="1235438" cy="171907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C50476B-55C6-4E0D-AA23-73A701FC00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5" b="62109"/>
          <a:stretch/>
        </p:blipFill>
        <p:spPr>
          <a:xfrm>
            <a:off x="8838475" y="2981325"/>
            <a:ext cx="1361919" cy="62864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2CEAD2A-1CFA-4850-B614-7475B1F15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7" b="61003"/>
          <a:stretch/>
        </p:blipFill>
        <p:spPr>
          <a:xfrm>
            <a:off x="10450325" y="2990850"/>
            <a:ext cx="1308400" cy="657225"/>
          </a:xfrm>
          <a:prstGeom prst="rect">
            <a:avLst/>
          </a:prstGeom>
        </p:spPr>
      </p:pic>
      <p:sp>
        <p:nvSpPr>
          <p:cNvPr id="27" name="橢圓 26">
            <a:extLst>
              <a:ext uri="{FF2B5EF4-FFF2-40B4-BE49-F238E27FC236}">
                <a16:creationId xmlns:a16="http://schemas.microsoft.com/office/drawing/2014/main" id="{780E3101-ED9F-47F2-B223-C894EF39CC7F}"/>
              </a:ext>
            </a:extLst>
          </p:cNvPr>
          <p:cNvSpPr/>
          <p:nvPr/>
        </p:nvSpPr>
        <p:spPr>
          <a:xfrm>
            <a:off x="7384322" y="32073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4</a:t>
            </a:r>
            <a:endParaRPr lang="zh-TW" altLang="en-US" sz="160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B488FFD-B1BE-4D26-9867-6E9E74EFD22C}"/>
              </a:ext>
            </a:extLst>
          </p:cNvPr>
          <p:cNvSpPr/>
          <p:nvPr/>
        </p:nvSpPr>
        <p:spPr>
          <a:xfrm>
            <a:off x="8917847" y="321682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4</a:t>
            </a:r>
            <a:endParaRPr lang="zh-TW" altLang="en-US" sz="160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BE6D2B7-C98D-46D4-8B80-3BD3C51A14E1}"/>
              </a:ext>
            </a:extLst>
          </p:cNvPr>
          <p:cNvSpPr/>
          <p:nvPr/>
        </p:nvSpPr>
        <p:spPr>
          <a:xfrm>
            <a:off x="10575197" y="33597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4</a:t>
            </a:r>
            <a:endParaRPr lang="zh-TW" altLang="en-US" sz="160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9318DB5-3605-4087-A6AC-52DD80074C57}"/>
              </a:ext>
            </a:extLst>
          </p:cNvPr>
          <p:cNvSpPr/>
          <p:nvPr/>
        </p:nvSpPr>
        <p:spPr>
          <a:xfrm>
            <a:off x="4669697" y="8832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5</a:t>
            </a:r>
            <a:endParaRPr lang="zh-TW" altLang="en-US" sz="160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D169BD3-A4A6-4E01-9CEC-A60E5EFD45AE}"/>
              </a:ext>
            </a:extLst>
          </p:cNvPr>
          <p:cNvSpPr/>
          <p:nvPr/>
        </p:nvSpPr>
        <p:spPr>
          <a:xfrm>
            <a:off x="4603022" y="14928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6</a:t>
            </a:r>
            <a:endParaRPr lang="zh-TW" altLang="en-US" sz="160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25A27B61-0B5F-4D96-94D5-E5E7E172B0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87" y="4854110"/>
            <a:ext cx="1308864" cy="1637383"/>
          </a:xfrm>
          <a:prstGeom prst="rect">
            <a:avLst/>
          </a:prstGeom>
        </p:spPr>
      </p:pic>
      <p:sp>
        <p:nvSpPr>
          <p:cNvPr id="41" name="橢圓 40">
            <a:extLst>
              <a:ext uri="{FF2B5EF4-FFF2-40B4-BE49-F238E27FC236}">
                <a16:creationId xmlns:a16="http://schemas.microsoft.com/office/drawing/2014/main" id="{9C15320D-8148-4C2A-9C63-B2D6A8B2D47D}"/>
              </a:ext>
            </a:extLst>
          </p:cNvPr>
          <p:cNvSpPr/>
          <p:nvPr/>
        </p:nvSpPr>
        <p:spPr>
          <a:xfrm>
            <a:off x="4450622" y="541710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7</a:t>
            </a:r>
            <a:endParaRPr lang="zh-TW" altLang="en-US" sz="120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4ED3E5C-CEEE-4E40-90D7-3EBCC86D6AF6}"/>
              </a:ext>
            </a:extLst>
          </p:cNvPr>
          <p:cNvSpPr/>
          <p:nvPr/>
        </p:nvSpPr>
        <p:spPr>
          <a:xfrm>
            <a:off x="5441222" y="54742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8</a:t>
            </a:r>
            <a:endParaRPr lang="zh-TW" altLang="en-US" sz="120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9EBCC48-6719-4CD2-8407-A7C87DE2CA17}"/>
              </a:ext>
            </a:extLst>
          </p:cNvPr>
          <p:cNvSpPr/>
          <p:nvPr/>
        </p:nvSpPr>
        <p:spPr>
          <a:xfrm>
            <a:off x="4526822" y="516945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9</a:t>
            </a:r>
            <a:endParaRPr lang="zh-TW" altLang="en-US" sz="120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6A160C5-CF8E-4F79-BFDD-E1F2C1017015}"/>
              </a:ext>
            </a:extLst>
          </p:cNvPr>
          <p:cNvSpPr/>
          <p:nvPr/>
        </p:nvSpPr>
        <p:spPr>
          <a:xfrm>
            <a:off x="4736372" y="499800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BA2D6A-7BC2-441B-AB05-FF0AE09D01FE}"/>
              </a:ext>
            </a:extLst>
          </p:cNvPr>
          <p:cNvSpPr/>
          <p:nvPr/>
        </p:nvSpPr>
        <p:spPr>
          <a:xfrm>
            <a:off x="4626591" y="4988319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10</a:t>
            </a:r>
            <a:endParaRPr lang="zh-TW" altLang="en-US" sz="110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2251EBC-0EDD-445C-94D9-E7B12BAB8B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256" b="46474"/>
          <a:stretch/>
        </p:blipFill>
        <p:spPr>
          <a:xfrm>
            <a:off x="5913197" y="1719108"/>
            <a:ext cx="1268653" cy="279650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8B11370D-FA30-4DE5-83C3-1CA555266F3D}"/>
              </a:ext>
            </a:extLst>
          </p:cNvPr>
          <p:cNvSpPr/>
          <p:nvPr/>
        </p:nvSpPr>
        <p:spPr>
          <a:xfrm>
            <a:off x="4307747" y="173092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B91A40-A950-4D79-8141-CDD42C31BF6C}"/>
              </a:ext>
            </a:extLst>
          </p:cNvPr>
          <p:cNvSpPr/>
          <p:nvPr/>
        </p:nvSpPr>
        <p:spPr>
          <a:xfrm>
            <a:off x="4236066" y="1759344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11</a:t>
            </a:r>
            <a:endParaRPr lang="zh-TW" altLang="en-US" sz="120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95651FAB-2837-4514-92D6-0002838A6D50}"/>
              </a:ext>
            </a:extLst>
          </p:cNvPr>
          <p:cNvSpPr/>
          <p:nvPr/>
        </p:nvSpPr>
        <p:spPr>
          <a:xfrm>
            <a:off x="5917472" y="17214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646F32-6FA6-4576-96E3-FC1027C7816B}"/>
              </a:ext>
            </a:extLst>
          </p:cNvPr>
          <p:cNvSpPr/>
          <p:nvPr/>
        </p:nvSpPr>
        <p:spPr>
          <a:xfrm>
            <a:off x="5845791" y="1749819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12</a:t>
            </a:r>
            <a:endParaRPr lang="zh-TW" altLang="en-US" sz="1200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00BD533C-71B6-44BF-BF1E-737C9868F3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0" b="77218"/>
          <a:stretch/>
        </p:blipFill>
        <p:spPr>
          <a:xfrm>
            <a:off x="10394222" y="1104900"/>
            <a:ext cx="1389986" cy="390525"/>
          </a:xfrm>
          <a:prstGeom prst="rect">
            <a:avLst/>
          </a:prstGeom>
        </p:spPr>
      </p:pic>
      <p:sp>
        <p:nvSpPr>
          <p:cNvPr id="54" name="橢圓 53">
            <a:extLst>
              <a:ext uri="{FF2B5EF4-FFF2-40B4-BE49-F238E27FC236}">
                <a16:creationId xmlns:a16="http://schemas.microsoft.com/office/drawing/2014/main" id="{A49B9229-EE49-4141-9753-3894E57808D6}"/>
              </a:ext>
            </a:extLst>
          </p:cNvPr>
          <p:cNvSpPr/>
          <p:nvPr/>
        </p:nvSpPr>
        <p:spPr>
          <a:xfrm>
            <a:off x="10270397" y="1035603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0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46824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推播流程簡介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61906E4-E599-45C4-96C3-0C19542CD58D}"/>
              </a:ext>
            </a:extLst>
          </p:cNvPr>
          <p:cNvSpPr/>
          <p:nvPr/>
        </p:nvSpPr>
        <p:spPr>
          <a:xfrm>
            <a:off x="3007081" y="993045"/>
            <a:ext cx="1886495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玩家觸發事件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B20377-3EF2-4400-AD86-9CA82B2FC531}"/>
              </a:ext>
            </a:extLst>
          </p:cNvPr>
          <p:cNvSpPr/>
          <p:nvPr/>
        </p:nvSpPr>
        <p:spPr>
          <a:xfrm>
            <a:off x="3007081" y="1827652"/>
            <a:ext cx="1886495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程式發送數值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A0F388-483F-4C50-8E62-FA4A79918EB5}"/>
              </a:ext>
            </a:extLst>
          </p:cNvPr>
          <p:cNvSpPr/>
          <p:nvPr/>
        </p:nvSpPr>
        <p:spPr>
          <a:xfrm>
            <a:off x="3007081" y="2662259"/>
            <a:ext cx="1886495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條件表過濾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546FBF-7DC9-4331-B202-1994763B91DD}"/>
              </a:ext>
            </a:extLst>
          </p:cNvPr>
          <p:cNvSpPr/>
          <p:nvPr/>
        </p:nvSpPr>
        <p:spPr>
          <a:xfrm>
            <a:off x="2662083" y="3501813"/>
            <a:ext cx="1075890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發送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56E83E-DB5F-4608-8DC1-79988AE1A0B9}"/>
              </a:ext>
            </a:extLst>
          </p:cNvPr>
          <p:cNvSpPr/>
          <p:nvPr/>
        </p:nvSpPr>
        <p:spPr>
          <a:xfrm>
            <a:off x="4165536" y="3491921"/>
            <a:ext cx="1075890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不發送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CA4B3F-FE3D-4C1D-9CD7-8A887856D5A9}"/>
              </a:ext>
            </a:extLst>
          </p:cNvPr>
          <p:cNvSpPr/>
          <p:nvPr/>
        </p:nvSpPr>
        <p:spPr>
          <a:xfrm>
            <a:off x="3007082" y="4331475"/>
            <a:ext cx="1884859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其他玩家接收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F166-B168-435F-A200-AA971FA82371}"/>
              </a:ext>
            </a:extLst>
          </p:cNvPr>
          <p:cNvSpPr/>
          <p:nvPr/>
        </p:nvSpPr>
        <p:spPr>
          <a:xfrm>
            <a:off x="3007082" y="5166083"/>
            <a:ext cx="1884859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屏蔽條件過濾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8D40BA-B5D5-49B7-B313-AD6AB19C3FA8}"/>
              </a:ext>
            </a:extLst>
          </p:cNvPr>
          <p:cNvSpPr/>
          <p:nvPr/>
        </p:nvSpPr>
        <p:spPr>
          <a:xfrm>
            <a:off x="2662083" y="6000690"/>
            <a:ext cx="1075890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顯示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0FBB5D-1EE7-4E4F-A980-B0DD7D41DA7F}"/>
              </a:ext>
            </a:extLst>
          </p:cNvPr>
          <p:cNvSpPr/>
          <p:nvPr/>
        </p:nvSpPr>
        <p:spPr>
          <a:xfrm>
            <a:off x="4165536" y="6000690"/>
            <a:ext cx="1075890" cy="44461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不顯示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717D3-9259-499B-85DB-30090855CB06}"/>
              </a:ext>
            </a:extLst>
          </p:cNvPr>
          <p:cNvSpPr txBox="1"/>
          <p:nvPr/>
        </p:nvSpPr>
        <p:spPr>
          <a:xfrm>
            <a:off x="5025007" y="1056759"/>
            <a:ext cx="386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在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遊戲贏得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分、在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活動抽到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卡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...etc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5539165-5744-4ADD-85BB-C768D806C3CE}"/>
              </a:ext>
            </a:extLst>
          </p:cNvPr>
          <p:cNvCxnSpPr>
            <a:cxnSpLocks/>
          </p:cNvCxnSpPr>
          <p:nvPr/>
        </p:nvCxnSpPr>
        <p:spPr>
          <a:xfrm>
            <a:off x="3942826" y="1473416"/>
            <a:ext cx="0" cy="296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40B2A4-358E-466B-8DC1-19C0B5F9D8D8}"/>
              </a:ext>
            </a:extLst>
          </p:cNvPr>
          <p:cNvCxnSpPr>
            <a:cxnSpLocks/>
          </p:cNvCxnSpPr>
          <p:nvPr/>
        </p:nvCxnSpPr>
        <p:spPr>
          <a:xfrm>
            <a:off x="3944224" y="2330491"/>
            <a:ext cx="0" cy="296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34D44A4-EB3D-4D48-A687-E5F1624E7A87}"/>
              </a:ext>
            </a:extLst>
          </p:cNvPr>
          <p:cNvCxnSpPr>
            <a:cxnSpLocks/>
          </p:cNvCxnSpPr>
          <p:nvPr/>
        </p:nvCxnSpPr>
        <p:spPr>
          <a:xfrm flipH="1">
            <a:off x="3215779" y="3145872"/>
            <a:ext cx="634768" cy="32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D53582-38A8-4E76-B98A-A53B021191F5}"/>
              </a:ext>
            </a:extLst>
          </p:cNvPr>
          <p:cNvCxnSpPr>
            <a:cxnSpLocks/>
          </p:cNvCxnSpPr>
          <p:nvPr/>
        </p:nvCxnSpPr>
        <p:spPr>
          <a:xfrm>
            <a:off x="4027875" y="3137519"/>
            <a:ext cx="634768" cy="32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00BDF5B-9711-49D7-B456-540712403D24}"/>
              </a:ext>
            </a:extLst>
          </p:cNvPr>
          <p:cNvCxnSpPr>
            <a:cxnSpLocks/>
          </p:cNvCxnSpPr>
          <p:nvPr/>
        </p:nvCxnSpPr>
        <p:spPr>
          <a:xfrm>
            <a:off x="3475838" y="4001298"/>
            <a:ext cx="0" cy="296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EA2FE24-047D-4350-8B4F-5A807F553A6A}"/>
              </a:ext>
            </a:extLst>
          </p:cNvPr>
          <p:cNvCxnSpPr>
            <a:cxnSpLocks/>
          </p:cNvCxnSpPr>
          <p:nvPr/>
        </p:nvCxnSpPr>
        <p:spPr>
          <a:xfrm>
            <a:off x="3963798" y="4833207"/>
            <a:ext cx="0" cy="296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7339A26-A77F-4624-8444-C7BAA1FF96F6}"/>
              </a:ext>
            </a:extLst>
          </p:cNvPr>
          <p:cNvCxnSpPr>
            <a:cxnSpLocks/>
          </p:cNvCxnSpPr>
          <p:nvPr/>
        </p:nvCxnSpPr>
        <p:spPr>
          <a:xfrm flipH="1">
            <a:off x="3225566" y="5647190"/>
            <a:ext cx="634768" cy="32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323162-61F4-4035-86C1-D1EF2B4C365C}"/>
              </a:ext>
            </a:extLst>
          </p:cNvPr>
          <p:cNvCxnSpPr>
            <a:cxnSpLocks/>
          </p:cNvCxnSpPr>
          <p:nvPr/>
        </p:nvCxnSpPr>
        <p:spPr>
          <a:xfrm>
            <a:off x="4037662" y="5638837"/>
            <a:ext cx="634768" cy="32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533A1AA-1AC7-4627-8858-FE34D7901815}"/>
              </a:ext>
            </a:extLst>
          </p:cNvPr>
          <p:cNvSpPr txBox="1"/>
          <p:nvPr/>
        </p:nvSpPr>
        <p:spPr>
          <a:xfrm>
            <a:off x="5025007" y="1896071"/>
            <a:ext cx="464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發送資料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遊戲名稱、贏分數值或卡片資料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910CA27-6295-475C-AC4E-FBDF8647111A}"/>
              </a:ext>
            </a:extLst>
          </p:cNvPr>
          <p:cNvSpPr txBox="1"/>
          <p:nvPr/>
        </p:nvSpPr>
        <p:spPr>
          <a:xfrm>
            <a:off x="5025007" y="2725733"/>
            <a:ext cx="464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根據條件整合文件的內容過濾，判斷是否發送推播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D14C8C5-24B2-4C1A-9575-716BF5BA3C4C}"/>
              </a:ext>
            </a:extLst>
          </p:cNvPr>
          <p:cNvSpPr txBox="1"/>
          <p:nvPr/>
        </p:nvSpPr>
        <p:spPr>
          <a:xfrm>
            <a:off x="5005567" y="5126781"/>
            <a:ext cx="61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發送方會將該推播項目的屏蔽條件一併發送，接收方玩家根據屏蔽條件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例如是否位在大廳、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Tabel Game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、選廳頁面等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，判斷是否顯示推播</a:t>
            </a:r>
            <a:endParaRPr lang="en-US" altLang="zh-TW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矩形 39">
            <a:hlinkClick r:id="rId2" action="ppaction://hlinksldjump"/>
            <a:extLst>
              <a:ext uri="{FF2B5EF4-FFF2-40B4-BE49-F238E27FC236}">
                <a16:creationId xmlns:a16="http://schemas.microsoft.com/office/drawing/2014/main" id="{55E02491-0B80-470D-8F10-3F7C24195BDF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6432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CEECC6-CB4F-4B94-A51C-C1594341798E}"/>
              </a:ext>
            </a:extLst>
          </p:cNvPr>
          <p:cNvSpPr txBox="1"/>
          <p:nvPr/>
        </p:nvSpPr>
        <p:spPr>
          <a:xfrm>
            <a:off x="404070" y="1081779"/>
            <a:ext cx="78003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在第一欄填上「*」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填入條件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填入廣播類型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依照廣播類型填入輸出內容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4.1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廣播輸出內容：跑馬燈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(Marquee)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、聊天室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(ChatMsg)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文字格式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4.2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廣播輸出內容：大獎推播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(Pushs)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顯示內容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輸入屏蔽條件</a:t>
            </a:r>
          </a:p>
          <a:p>
            <a:pPr marL="342900" indent="-342900">
              <a:spcBef>
                <a:spcPts val="2400"/>
              </a:spcBef>
              <a:buSzPct val="79000"/>
              <a:buFont typeface="+mj-lt"/>
              <a:buAutoNum type="arabicPeriod"/>
            </a:pP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完成！將更新後的檔案給</a:t>
            </a:r>
            <a: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  <a:t>RD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CDF98C8-E3B6-4142-A25A-21C75D7EBD57}"/>
              </a:ext>
            </a:extLst>
          </p:cNvPr>
          <p:cNvSpPr txBox="1"/>
          <p:nvPr/>
        </p:nvSpPr>
        <p:spPr>
          <a:xfrm>
            <a:off x="8462895" y="6183825"/>
            <a:ext cx="356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詳細流程說明請參考後續→</a:t>
            </a:r>
          </a:p>
        </p:txBody>
      </p:sp>
      <p:sp>
        <p:nvSpPr>
          <p:cNvPr id="39" name="矩形 38">
            <a:hlinkClick r:id="rId2" action="ppaction://hlinksldjump"/>
            <a:extLst>
              <a:ext uri="{FF2B5EF4-FFF2-40B4-BE49-F238E27FC236}">
                <a16:creationId xmlns:a16="http://schemas.microsoft.com/office/drawing/2014/main" id="{DF29F416-40CC-4943-B44D-C1831F9E3F4C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5031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CEECC6-CB4F-4B94-A51C-C1594341798E}"/>
              </a:ext>
            </a:extLst>
          </p:cNvPr>
          <p:cNvSpPr txBox="1"/>
          <p:nvPr/>
        </p:nvSpPr>
        <p:spPr>
          <a:xfrm>
            <a:off x="400194" y="866428"/>
            <a:ext cx="7800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在第一欄填上「*」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後續會自動填入「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」，關於此功能可以參考</a:t>
            </a:r>
            <a:r>
              <a:rPr lang="zh-TW" altLang="en-US" sz="16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「快捷功能」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填入條件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條件判斷邏輯請參考</a:t>
            </a:r>
            <a:r>
              <a:rPr lang="zh-TW" altLang="en-US" sz="16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「條件邏輯」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F5C09A9-068A-4B0A-9D90-81877F274025}"/>
              </a:ext>
            </a:extLst>
          </p:cNvPr>
          <p:cNvCxnSpPr/>
          <p:nvPr/>
        </p:nvCxnSpPr>
        <p:spPr>
          <a:xfrm>
            <a:off x="5796792" y="1943200"/>
            <a:ext cx="3187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62AB9E3C-CD1A-47C0-8005-09EE2AB9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8" y="3243305"/>
            <a:ext cx="4277031" cy="1780972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C0901E0-FC0E-4432-A153-C19AA6E11448}"/>
              </a:ext>
            </a:extLst>
          </p:cNvPr>
          <p:cNvSpPr txBox="1"/>
          <p:nvPr/>
        </p:nvSpPr>
        <p:spPr>
          <a:xfrm>
            <a:off x="511728" y="4999838"/>
            <a:ext cx="409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滑鼠連點兩下儲存格，開啟面板</a:t>
            </a:r>
            <a:b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也可以直接手動輸入，如要關閉自動開啟面板功能，可參考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「快捷功能」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F0350A52-F269-48A1-B770-270323B96AE0}"/>
              </a:ext>
            </a:extLst>
          </p:cNvPr>
          <p:cNvSpPr/>
          <p:nvPr/>
        </p:nvSpPr>
        <p:spPr>
          <a:xfrm rot="2702646">
            <a:off x="418804" y="4550978"/>
            <a:ext cx="304711" cy="202658"/>
          </a:xfrm>
          <a:prstGeom prst="rightArrow">
            <a:avLst>
              <a:gd name="adj1" fmla="val 50000"/>
              <a:gd name="adj2" fmla="val 723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6F4B02C4-1CCD-4531-9B55-B39B43491477}"/>
              </a:ext>
            </a:extLst>
          </p:cNvPr>
          <p:cNvSpPr/>
          <p:nvPr/>
        </p:nvSpPr>
        <p:spPr>
          <a:xfrm>
            <a:off x="1452395" y="4531620"/>
            <a:ext cx="503339" cy="576547"/>
          </a:xfrm>
          <a:prstGeom prst="arc">
            <a:avLst>
              <a:gd name="adj1" fmla="val 12057207"/>
              <a:gd name="adj2" fmla="val 1577249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5EC5590-A714-425D-B67D-CA817D30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82" y="3319926"/>
            <a:ext cx="1515612" cy="72012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06B531-262D-41C2-B1F8-E2DFC991DC02}"/>
              </a:ext>
            </a:extLst>
          </p:cNvPr>
          <p:cNvSpPr txBox="1"/>
          <p:nvPr/>
        </p:nvSpPr>
        <p:spPr>
          <a:xfrm>
            <a:off x="5209563" y="3014466"/>
            <a:ext cx="2122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選擇判斷邏輯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F933B87-3BD9-49E0-87ED-B6F685C56410}"/>
              </a:ext>
            </a:extLst>
          </p:cNvPr>
          <p:cNvSpPr/>
          <p:nvPr/>
        </p:nvSpPr>
        <p:spPr>
          <a:xfrm>
            <a:off x="1702965" y="344787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B13C01-5E17-466A-AA34-FD0F1631C35D}"/>
              </a:ext>
            </a:extLst>
          </p:cNvPr>
          <p:cNvSpPr/>
          <p:nvPr/>
        </p:nvSpPr>
        <p:spPr>
          <a:xfrm>
            <a:off x="1704363" y="373449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54A223A-685F-40D4-AAA3-8306B336D11E}"/>
              </a:ext>
            </a:extLst>
          </p:cNvPr>
          <p:cNvSpPr/>
          <p:nvPr/>
        </p:nvSpPr>
        <p:spPr>
          <a:xfrm>
            <a:off x="1705761" y="402951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750B9A0-A8F3-4058-B2AD-79A9796EB5F7}"/>
              </a:ext>
            </a:extLst>
          </p:cNvPr>
          <p:cNvSpPr/>
          <p:nvPr/>
        </p:nvSpPr>
        <p:spPr>
          <a:xfrm>
            <a:off x="1824605" y="433291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2D5D6A9-7CB9-48C2-8F0E-47AE67C62EB9}"/>
              </a:ext>
            </a:extLst>
          </p:cNvPr>
          <p:cNvSpPr/>
          <p:nvPr/>
        </p:nvSpPr>
        <p:spPr>
          <a:xfrm>
            <a:off x="2765570" y="432592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206E6BB-49EF-44F9-997E-7854FB0DDCA0}"/>
              </a:ext>
            </a:extLst>
          </p:cNvPr>
          <p:cNvSpPr/>
          <p:nvPr/>
        </p:nvSpPr>
        <p:spPr>
          <a:xfrm>
            <a:off x="3538755" y="366458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2BB24DF-9F6F-49DD-AD45-BE8A73C60162}"/>
              </a:ext>
            </a:extLst>
          </p:cNvPr>
          <p:cNvSpPr/>
          <p:nvPr/>
        </p:nvSpPr>
        <p:spPr>
          <a:xfrm>
            <a:off x="5059959" y="308015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E7EDC3E-5824-4C68-A302-0BABE7994776}"/>
              </a:ext>
            </a:extLst>
          </p:cNvPr>
          <p:cNvSpPr txBox="1"/>
          <p:nvPr/>
        </p:nvSpPr>
        <p:spPr>
          <a:xfrm>
            <a:off x="6811861" y="3063038"/>
            <a:ext cx="572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等於：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適用數字、文字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大於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包含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&gt;=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只適用數字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小於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包含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&lt;=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只適用數字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介於：例如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1~10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之間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只適用數字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集合中包含：例如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c…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中只要等於其中一項即判斷成功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適用數字、文字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BDA156C4-CF5B-4AB9-9059-1A65B809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49" y="5368842"/>
            <a:ext cx="1515612" cy="1030276"/>
          </a:xfrm>
          <a:prstGeom prst="rect">
            <a:avLst/>
          </a:prstGeom>
        </p:spPr>
      </p:pic>
      <p:sp>
        <p:nvSpPr>
          <p:cNvPr id="41" name="橢圓 40">
            <a:extLst>
              <a:ext uri="{FF2B5EF4-FFF2-40B4-BE49-F238E27FC236}">
                <a16:creationId xmlns:a16="http://schemas.microsoft.com/office/drawing/2014/main" id="{A01818E6-6913-498E-905A-15E1DAAF7330}"/>
              </a:ext>
            </a:extLst>
          </p:cNvPr>
          <p:cNvSpPr/>
          <p:nvPr/>
        </p:nvSpPr>
        <p:spPr>
          <a:xfrm>
            <a:off x="5052968" y="447515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0949C9D-A90B-46D8-B310-FF89FFD574F9}"/>
              </a:ext>
            </a:extLst>
          </p:cNvPr>
          <p:cNvSpPr txBox="1"/>
          <p:nvPr/>
        </p:nvSpPr>
        <p:spPr>
          <a:xfrm>
            <a:off x="5227708" y="4413882"/>
            <a:ext cx="64581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快速選單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針對中英文對照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(ex: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遊戲類型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、中文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數字編號對照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(ex: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卡片種類、廳館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，有快速選單提供使用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如果要自定義快速選單，可參考</a:t>
            </a:r>
            <a:r>
              <a:rPr lang="zh-TW" altLang="en-US" sz="1200" b="1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「自定義對照表」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頁面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選擇後後按下「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追加」，輸入的項目就會進入「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已輸入的值」</a:t>
            </a:r>
          </a:p>
        </p:txBody>
      </p:sp>
      <p:sp>
        <p:nvSpPr>
          <p:cNvPr id="43" name="矩形 42">
            <a:hlinkClick r:id="rId5" action="ppaction://hlinksldjump"/>
            <a:extLst>
              <a:ext uri="{FF2B5EF4-FFF2-40B4-BE49-F238E27FC236}">
                <a16:creationId xmlns:a16="http://schemas.microsoft.com/office/drawing/2014/main" id="{F4432A61-8E03-4803-B9B5-B1271CCDFE76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914753-D65D-45EA-9740-56365FC3D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07" y="1567428"/>
            <a:ext cx="4762761" cy="7251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01C562-48E7-4422-BE30-48A896589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32" y="1560364"/>
            <a:ext cx="4688600" cy="733366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F3916A5A-FDD0-4975-B799-E4ED4CAC877D}"/>
              </a:ext>
            </a:extLst>
          </p:cNvPr>
          <p:cNvSpPr/>
          <p:nvPr/>
        </p:nvSpPr>
        <p:spPr>
          <a:xfrm>
            <a:off x="6467913" y="2055302"/>
            <a:ext cx="369115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336D46E-19A9-4BA8-8E5F-996C8A90FD22}"/>
              </a:ext>
            </a:extLst>
          </p:cNvPr>
          <p:cNvSpPr/>
          <p:nvPr/>
        </p:nvSpPr>
        <p:spPr>
          <a:xfrm>
            <a:off x="7459213" y="2073479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CF6F112-2CCE-4FD7-A8D4-78D57E0BA034}"/>
              </a:ext>
            </a:extLst>
          </p:cNvPr>
          <p:cNvSpPr/>
          <p:nvPr/>
        </p:nvSpPr>
        <p:spPr>
          <a:xfrm>
            <a:off x="8526013" y="2083267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A3AFEAE-D554-4CB6-94CD-D18BC54E7A26}"/>
              </a:ext>
            </a:extLst>
          </p:cNvPr>
          <p:cNvSpPr/>
          <p:nvPr/>
        </p:nvSpPr>
        <p:spPr>
          <a:xfrm>
            <a:off x="9458589" y="2084666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D3A628AD-256C-4B0D-A63D-3336EEFDE30B}"/>
              </a:ext>
            </a:extLst>
          </p:cNvPr>
          <p:cNvSpPr/>
          <p:nvPr/>
        </p:nvSpPr>
        <p:spPr>
          <a:xfrm>
            <a:off x="10382776" y="2086065"/>
            <a:ext cx="216000" cy="167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62AB9E3C-CD1A-47C0-8005-09EE2AB9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104113"/>
            <a:ext cx="4277031" cy="1780972"/>
          </a:xfrm>
          <a:prstGeom prst="rect">
            <a:avLst/>
          </a:prstGeom>
        </p:spPr>
      </p:pic>
      <p:sp>
        <p:nvSpPr>
          <p:cNvPr id="31" name="橢圓 30">
            <a:extLst>
              <a:ext uri="{FF2B5EF4-FFF2-40B4-BE49-F238E27FC236}">
                <a16:creationId xmlns:a16="http://schemas.microsoft.com/office/drawing/2014/main" id="{BF933B87-3BD9-49E0-87ED-B6F685C56410}"/>
              </a:ext>
            </a:extLst>
          </p:cNvPr>
          <p:cNvSpPr/>
          <p:nvPr/>
        </p:nvSpPr>
        <p:spPr>
          <a:xfrm>
            <a:off x="1602297" y="130868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1</a:t>
            </a:r>
            <a:endParaRPr lang="zh-TW" altLang="en-US" sz="140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B13C01-5E17-466A-AA34-FD0F1631C35D}"/>
              </a:ext>
            </a:extLst>
          </p:cNvPr>
          <p:cNvSpPr/>
          <p:nvPr/>
        </p:nvSpPr>
        <p:spPr>
          <a:xfrm>
            <a:off x="1603695" y="1595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2</a:t>
            </a:r>
            <a:endParaRPr lang="zh-TW" altLang="en-US" sz="140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54A223A-685F-40D4-AAA3-8306B336D11E}"/>
              </a:ext>
            </a:extLst>
          </p:cNvPr>
          <p:cNvSpPr/>
          <p:nvPr/>
        </p:nvSpPr>
        <p:spPr>
          <a:xfrm>
            <a:off x="1605093" y="189031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750B9A0-A8F3-4058-B2AD-79A9796EB5F7}"/>
              </a:ext>
            </a:extLst>
          </p:cNvPr>
          <p:cNvSpPr/>
          <p:nvPr/>
        </p:nvSpPr>
        <p:spPr>
          <a:xfrm>
            <a:off x="1723937" y="219372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2D5D6A9-7CB9-48C2-8F0E-47AE67C62EB9}"/>
              </a:ext>
            </a:extLst>
          </p:cNvPr>
          <p:cNvSpPr/>
          <p:nvPr/>
        </p:nvSpPr>
        <p:spPr>
          <a:xfrm>
            <a:off x="2664902" y="218673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206E6BB-49EF-44F9-997E-7854FB0DDCA0}"/>
              </a:ext>
            </a:extLst>
          </p:cNvPr>
          <p:cNvSpPr/>
          <p:nvPr/>
        </p:nvSpPr>
        <p:spPr>
          <a:xfrm>
            <a:off x="3438087" y="152539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12D4FE6-060B-44BD-B469-21F5466DF0BC}"/>
              </a:ext>
            </a:extLst>
          </p:cNvPr>
          <p:cNvSpPr/>
          <p:nvPr/>
        </p:nvSpPr>
        <p:spPr>
          <a:xfrm>
            <a:off x="571850" y="3040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3</a:t>
            </a:r>
            <a:endParaRPr lang="zh-TW" altLang="en-US" sz="140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42F15B0-6F13-4959-8629-3E11E0F0EA0C}"/>
              </a:ext>
            </a:extLst>
          </p:cNvPr>
          <p:cNvSpPr/>
          <p:nvPr/>
        </p:nvSpPr>
        <p:spPr>
          <a:xfrm>
            <a:off x="575299" y="37259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5</a:t>
            </a:r>
            <a:endParaRPr lang="zh-TW" altLang="en-US" sz="140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7F7CEE-A9F0-4239-B788-9682F6446868}"/>
              </a:ext>
            </a:extLst>
          </p:cNvPr>
          <p:cNvSpPr txBox="1"/>
          <p:nvPr/>
        </p:nvSpPr>
        <p:spPr>
          <a:xfrm>
            <a:off x="781544" y="3656762"/>
            <a:ext cx="6458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追加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可以追加多個值，但要注意的是根據條件邏輯，值的數量會有所限制，詳細如下：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「等於」時，值只能有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「大於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包含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」時，值只能有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「小於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包含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」時，值只能有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「介於」時，值只能有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「集合中包含」時，值必須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&gt;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 個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值的數量輸入錯誤會跳出錯誤警告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防呆用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5433365-C6D8-4AFD-A64D-2B9818725F7D}"/>
              </a:ext>
            </a:extLst>
          </p:cNvPr>
          <p:cNvSpPr/>
          <p:nvPr/>
        </p:nvSpPr>
        <p:spPr>
          <a:xfrm>
            <a:off x="565543" y="577466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6</a:t>
            </a:r>
            <a:endParaRPr lang="zh-TW" altLang="en-US" sz="140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8F7EBA7-4CD0-4416-838A-34A6751C1DB1}"/>
              </a:ext>
            </a:extLst>
          </p:cNvPr>
          <p:cNvSpPr txBox="1"/>
          <p:nvPr/>
        </p:nvSpPr>
        <p:spPr>
          <a:xfrm>
            <a:off x="805342" y="5715942"/>
            <a:ext cx="6458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已輸入的值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連點兩下可以刪除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BB66578-E1D5-4BE7-8A5C-F011DDC62A01}"/>
              </a:ext>
            </a:extLst>
          </p:cNvPr>
          <p:cNvSpPr txBox="1"/>
          <p:nvPr/>
        </p:nvSpPr>
        <p:spPr>
          <a:xfrm>
            <a:off x="778747" y="2956293"/>
            <a:ext cx="6458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輸入值</a:t>
            </a:r>
            <a:endParaRPr lang="en-US" altLang="zh-TW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手動填入後按下「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追加」，輸入的項目就會進入「</a:t>
            </a:r>
            <a:r>
              <a:rPr lang="en-US" altLang="zh-TW" sz="120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已輸入的值」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4DAD4AF-A936-4BE7-BFAE-92E437756435}"/>
              </a:ext>
            </a:extLst>
          </p:cNvPr>
          <p:cNvSpPr/>
          <p:nvPr/>
        </p:nvSpPr>
        <p:spPr>
          <a:xfrm>
            <a:off x="6772330" y="124157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4</a:t>
            </a:r>
            <a:endParaRPr lang="zh-TW" alt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ED55B3E-7B49-4599-A5FB-A5059C3B3FFE}"/>
              </a:ext>
            </a:extLst>
          </p:cNvPr>
          <p:cNvSpPr txBox="1"/>
          <p:nvPr/>
        </p:nvSpPr>
        <p:spPr>
          <a:xfrm>
            <a:off x="6979609" y="1178910"/>
            <a:ext cx="406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>
                <a:latin typeface="Meiryo UI" panose="020B0604030504040204" pitchFamily="34" charset="-128"/>
                <a:ea typeface="Meiryo UI" panose="020B0604030504040204" pitchFamily="34" charset="-128"/>
              </a:rPr>
              <a:t>Finish</a:t>
            </a:r>
          </a:p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關閉視窗。「已輸入的值」會轉換成表格文字，範例如下：</a:t>
            </a:r>
            <a:endParaRPr lang="en-US" altLang="zh-TW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38B07E-1CD8-41A3-9383-2E3E3C6D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7" y="1803736"/>
            <a:ext cx="3757503" cy="17809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7431C8-D4E5-44EF-8972-FF1F7ABD1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29" y="3754682"/>
            <a:ext cx="3757503" cy="1845269"/>
          </a:xfrm>
          <a:prstGeom prst="rect">
            <a:avLst/>
          </a:prstGeom>
        </p:spPr>
      </p:pic>
      <p:sp>
        <p:nvSpPr>
          <p:cNvPr id="54" name="弧形 53">
            <a:extLst>
              <a:ext uri="{FF2B5EF4-FFF2-40B4-BE49-F238E27FC236}">
                <a16:creationId xmlns:a16="http://schemas.microsoft.com/office/drawing/2014/main" id="{33CB41E7-A271-4BA3-AA67-9019B0F58035}"/>
              </a:ext>
            </a:extLst>
          </p:cNvPr>
          <p:cNvSpPr/>
          <p:nvPr/>
        </p:nvSpPr>
        <p:spPr>
          <a:xfrm>
            <a:off x="7769563" y="3087311"/>
            <a:ext cx="503339" cy="576547"/>
          </a:xfrm>
          <a:prstGeom prst="arc">
            <a:avLst>
              <a:gd name="adj1" fmla="val 11700394"/>
              <a:gd name="adj2" fmla="val 1585560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182A827B-2DF9-4567-80DA-E04C8FD82762}"/>
              </a:ext>
            </a:extLst>
          </p:cNvPr>
          <p:cNvSpPr/>
          <p:nvPr/>
        </p:nvSpPr>
        <p:spPr>
          <a:xfrm>
            <a:off x="7578014" y="5144012"/>
            <a:ext cx="503339" cy="576547"/>
          </a:xfrm>
          <a:prstGeom prst="arc">
            <a:avLst>
              <a:gd name="adj1" fmla="val 11700394"/>
              <a:gd name="adj2" fmla="val 1585560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61E6B82-BEF5-46F7-BDA9-B08AAC0A3E23}"/>
              </a:ext>
            </a:extLst>
          </p:cNvPr>
          <p:cNvSpPr txBox="1"/>
          <p:nvPr/>
        </p:nvSpPr>
        <p:spPr>
          <a:xfrm>
            <a:off x="346705" y="733112"/>
            <a:ext cx="78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填入條件</a:t>
            </a:r>
            <a:endParaRPr lang="en-US" altLang="zh-TW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矩形 57">
            <a:hlinkClick r:id="rId5" action="ppaction://hlinksldjump"/>
            <a:extLst>
              <a:ext uri="{FF2B5EF4-FFF2-40B4-BE49-F238E27FC236}">
                <a16:creationId xmlns:a16="http://schemas.microsoft.com/office/drawing/2014/main" id="{B4DB64E1-3687-4DC6-8691-31CA7226125F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75871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0712C9-C74B-48D5-914F-BB07D1A377FB}"/>
              </a:ext>
            </a:extLst>
          </p:cNvPr>
          <p:cNvSpPr txBox="1"/>
          <p:nvPr/>
        </p:nvSpPr>
        <p:spPr>
          <a:xfrm>
            <a:off x="151002" y="83890"/>
            <a:ext cx="67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條件新增流程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0BEE6B-C1FD-47E7-AC10-515D9454C72B}"/>
              </a:ext>
            </a:extLst>
          </p:cNvPr>
          <p:cNvCxnSpPr/>
          <p:nvPr/>
        </p:nvCxnSpPr>
        <p:spPr>
          <a:xfrm>
            <a:off x="100668" y="576279"/>
            <a:ext cx="12074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CFE5D5-8DC5-42DC-B8DC-3222EBF23DC8}"/>
              </a:ext>
            </a:extLst>
          </p:cNvPr>
          <p:cNvSpPr txBox="1"/>
          <p:nvPr/>
        </p:nvSpPr>
        <p:spPr>
          <a:xfrm>
            <a:off x="680906" y="1041631"/>
            <a:ext cx="780036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填入廣播類型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Marquee = 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跑馬燈</a:t>
            </a:r>
            <a:b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ChatMsg = 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聊天室公開頻</a:t>
            </a:r>
            <a:b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Pushs = 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大獎推播彈窗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依照廣播類型填入輸出內容</a:t>
            </a:r>
            <a:br>
              <a:rPr lang="en-US" altLang="zh-TW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Marquee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ChatMsg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：填入文字格式</a:t>
            </a:r>
            <a:b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1600">
                <a:latin typeface="Meiryo UI" panose="020B0604030504040204" pitchFamily="34" charset="-128"/>
                <a:ea typeface="Meiryo UI" panose="020B0604030504040204" pitchFamily="34" charset="-128"/>
              </a:rPr>
              <a:t>Pushs</a:t>
            </a:r>
            <a:r>
              <a:rPr lang="zh-TW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：大獎彈窗顯示內容</a:t>
            </a: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F7833DF2-672B-432F-9034-F6E1610E4058}"/>
              </a:ext>
            </a:extLst>
          </p:cNvPr>
          <p:cNvSpPr/>
          <p:nvPr/>
        </p:nvSpPr>
        <p:spPr>
          <a:xfrm rot="16200000">
            <a:off x="5753567" y="2228556"/>
            <a:ext cx="241647" cy="6019100"/>
          </a:xfrm>
          <a:prstGeom prst="leftBrace">
            <a:avLst>
              <a:gd name="adj1" fmla="val 364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3CDCC176-4ACE-4194-AFE0-2E43B1BD4AD6}"/>
              </a:ext>
            </a:extLst>
          </p:cNvPr>
          <p:cNvSpPr/>
          <p:nvPr/>
        </p:nvSpPr>
        <p:spPr>
          <a:xfrm rot="16200000">
            <a:off x="9413267" y="4655071"/>
            <a:ext cx="241647" cy="1166070"/>
          </a:xfrm>
          <a:prstGeom prst="leftBrace">
            <a:avLst>
              <a:gd name="adj1" fmla="val 364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0AA46E-5CE7-4BE3-BD53-0B6453C8AEB5}"/>
              </a:ext>
            </a:extLst>
          </p:cNvPr>
          <p:cNvSpPr txBox="1"/>
          <p:nvPr/>
        </p:nvSpPr>
        <p:spPr>
          <a:xfrm>
            <a:off x="3980880" y="5442904"/>
            <a:ext cx="379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適用跑馬燈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(Marquee)</a:t>
            </a:r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、聊天室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(ChatMsg)</a:t>
            </a:r>
            <a:endParaRPr lang="zh-TW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FA103EB-E110-4DAE-AF2C-5C8ED6EA33BC}"/>
              </a:ext>
            </a:extLst>
          </p:cNvPr>
          <p:cNvSpPr txBox="1"/>
          <p:nvPr/>
        </p:nvSpPr>
        <p:spPr>
          <a:xfrm>
            <a:off x="8517379" y="5442904"/>
            <a:ext cx="20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適用大獎推播</a:t>
            </a:r>
            <a:r>
              <a:rPr lang="en-US" altLang="zh-TW" sz="1400">
                <a:latin typeface="Meiryo UI" panose="020B0604030504040204" pitchFamily="34" charset="-128"/>
                <a:ea typeface="Meiryo UI" panose="020B0604030504040204" pitchFamily="34" charset="-128"/>
              </a:rPr>
              <a:t>(Pushs)</a:t>
            </a:r>
            <a:endParaRPr lang="zh-TW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矩形 24">
            <a:hlinkClick r:id="rId2" action="ppaction://hlinksldjump"/>
            <a:extLst>
              <a:ext uri="{FF2B5EF4-FFF2-40B4-BE49-F238E27FC236}">
                <a16:creationId xmlns:a16="http://schemas.microsoft.com/office/drawing/2014/main" id="{F7068BCC-8DD8-4199-8FDC-889395AB0637}"/>
              </a:ext>
            </a:extLst>
          </p:cNvPr>
          <p:cNvSpPr/>
          <p:nvPr/>
        </p:nvSpPr>
        <p:spPr>
          <a:xfrm>
            <a:off x="11277600" y="106496"/>
            <a:ext cx="78017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返回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7DF44C-92DC-49F6-8FD8-A893B18D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12" y="1042070"/>
            <a:ext cx="2190750" cy="1200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D4EDC9-9716-4EC8-9B56-3454F6C5A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7" y="3773298"/>
            <a:ext cx="9067190" cy="12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2464</Words>
  <Application>Microsoft Office PowerPoint</Application>
  <PresentationFormat>寬螢幕</PresentationFormat>
  <Paragraphs>370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Malgun Gothic Semilight</vt:lpstr>
      <vt:lpstr>Meiryo UI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Litho Shu</dc:creator>
  <cp:lastModifiedBy>Litho Shu</cp:lastModifiedBy>
  <cp:revision>66</cp:revision>
  <dcterms:created xsi:type="dcterms:W3CDTF">2021-05-05T07:05:35Z</dcterms:created>
  <dcterms:modified xsi:type="dcterms:W3CDTF">2021-05-07T08:07:36Z</dcterms:modified>
</cp:coreProperties>
</file>