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2" r:id="rId6"/>
    <p:sldId id="259" r:id="rId7"/>
    <p:sldId id="266" r:id="rId8"/>
    <p:sldId id="265" r:id="rId9"/>
    <p:sldId id="268" r:id="rId10"/>
    <p:sldId id="270" r:id="rId11"/>
    <p:sldId id="269" r:id="rId12"/>
    <p:sldId id="271" r:id="rId13"/>
    <p:sldId id="272" r:id="rId14"/>
    <p:sldId id="274" r:id="rId15"/>
    <p:sldId id="275" r:id="rId16"/>
    <p:sldId id="276" r:id="rId17"/>
    <p:sldId id="277" r:id="rId18"/>
    <p:sldId id="273" r:id="rId19"/>
    <p:sldId id="278" r:id="rId20"/>
    <p:sldId id="283" r:id="rId21"/>
    <p:sldId id="279" r:id="rId22"/>
    <p:sldId id="281" r:id="rId23"/>
    <p:sldId id="282" r:id="rId24"/>
    <p:sldId id="286" r:id="rId25"/>
    <p:sldId id="263" r:id="rId26"/>
    <p:sldId id="264" r:id="rId27"/>
    <p:sldId id="267" r:id="rId28"/>
    <p:sldId id="284" r:id="rId29"/>
    <p:sldId id="285" r:id="rId30"/>
    <p:sldId id="26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Step1: Data Selection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Step2: Data Preprocessing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Step3: Data Transformation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ADAFFAEF-4631-4BA5-958E-7DF67AEC695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Step4: Interpretation</a:t>
          </a:r>
        </a:p>
      </dgm:t>
    </dgm:pt>
    <dgm:pt modelId="{EEB3CC77-318D-4D57-811C-DDFF9BDFA44E}" type="parTrans" cxnId="{01B7DC61-9420-4FF9-BFF9-926BAB7CB1A8}">
      <dgm:prSet/>
      <dgm:spPr/>
      <dgm:t>
        <a:bodyPr/>
        <a:lstStyle/>
        <a:p>
          <a:endParaRPr lang="en-US"/>
        </a:p>
      </dgm:t>
    </dgm:pt>
    <dgm:pt modelId="{DC47E2D7-C744-47A6-98C6-177E454497C0}" type="sibTrans" cxnId="{01B7DC61-9420-4FF9-BFF9-926BAB7CB1A8}">
      <dgm:prSet/>
      <dgm:spPr/>
      <dgm:t>
        <a:bodyPr/>
        <a:lstStyle/>
        <a:p>
          <a:endParaRPr lang="en-US"/>
        </a:p>
      </dgm:t>
    </dgm:pt>
    <dgm:pt modelId="{0DC867AE-84E7-4973-AA5B-83C6EA30960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Step6: Conclusion</a:t>
          </a:r>
        </a:p>
      </dgm:t>
    </dgm:pt>
    <dgm:pt modelId="{BE4AEC7B-7A06-4B51-8EC8-5BF655346717}" type="parTrans" cxnId="{2A084BCA-8028-416B-A74D-AD553C54CD75}">
      <dgm:prSet/>
      <dgm:spPr/>
      <dgm:t>
        <a:bodyPr/>
        <a:lstStyle/>
        <a:p>
          <a:endParaRPr lang="en-US"/>
        </a:p>
      </dgm:t>
    </dgm:pt>
    <dgm:pt modelId="{3B6CE615-1D91-4834-9065-6B360623A8C0}" type="sibTrans" cxnId="{2A084BCA-8028-416B-A74D-AD553C54CD75}">
      <dgm:prSet/>
      <dgm:spPr/>
      <dgm:t>
        <a:bodyPr/>
        <a:lstStyle/>
        <a:p>
          <a:endParaRPr lang="en-US"/>
        </a:p>
      </dgm:t>
    </dgm:pt>
    <dgm:pt modelId="{1054D4AA-DAF1-46C7-9C45-3AF28D639E1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Step5: Insights</a:t>
          </a:r>
        </a:p>
      </dgm:t>
    </dgm:pt>
    <dgm:pt modelId="{0D0035B0-CC8E-4BD8-B365-E6F578B1557F}" type="parTrans" cxnId="{3B725D2F-8CCD-4826-9F73-6086DF4FB37E}">
      <dgm:prSet/>
      <dgm:spPr/>
      <dgm:t>
        <a:bodyPr/>
        <a:lstStyle/>
        <a:p>
          <a:endParaRPr lang="en-US"/>
        </a:p>
      </dgm:t>
    </dgm:pt>
    <dgm:pt modelId="{5685D219-DE06-4B71-9D43-3FA2C260682A}" type="sibTrans" cxnId="{3B725D2F-8CCD-4826-9F73-6086DF4FB37E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58319267-C71E-43C9-94E1-827D0616C7A7}" type="pres">
      <dgm:prSet presAssocID="{6750AC01-D39D-4F3A-9DC8-2A211EE986A2}" presName="text_1" presStyleLbl="node1" presStyleIdx="0" presStyleCnt="6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6"/>
      <dgm:spPr/>
    </dgm:pt>
    <dgm:pt modelId="{95DE6538-27BD-44AF-A1A8-CA8F6B10FDD2}" type="pres">
      <dgm:prSet presAssocID="{0BEF68B8-1228-47BB-83B5-7B9CD1E3F84E}" presName="text_2" presStyleLbl="node1" presStyleIdx="1" presStyleCnt="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6"/>
      <dgm:spPr/>
    </dgm:pt>
    <dgm:pt modelId="{E131CE4A-9776-44F4-BC03-867682E21374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F2526FEB-8B13-41BE-A9C3-46095BB6266B}" type="pres">
      <dgm:prSet presAssocID="{ADAFFAEF-4631-4BA5-958E-7DF67AEC6950}" presName="text_4" presStyleLbl="node1" presStyleIdx="3" presStyleCnt="6">
        <dgm:presLayoutVars>
          <dgm:bulletEnabled val="1"/>
        </dgm:presLayoutVars>
      </dgm:prSet>
      <dgm:spPr/>
    </dgm:pt>
    <dgm:pt modelId="{E21CE630-1FB2-42E1-9C80-F9A333E09BFA}" type="pres">
      <dgm:prSet presAssocID="{ADAFFAEF-4631-4BA5-958E-7DF67AEC6950}" presName="accent_4" presStyleCnt="0"/>
      <dgm:spPr/>
    </dgm:pt>
    <dgm:pt modelId="{9723BE2C-E4B1-4D81-B486-0ADDC1DC5F0A}" type="pres">
      <dgm:prSet presAssocID="{ADAFFAEF-4631-4BA5-958E-7DF67AEC6950}" presName="accentRepeatNode" presStyleLbl="solidFgAcc1" presStyleIdx="3" presStyleCnt="6"/>
      <dgm:spPr/>
    </dgm:pt>
    <dgm:pt modelId="{2DFF1F8B-3460-4550-AD47-F765FA24AE20}" type="pres">
      <dgm:prSet presAssocID="{1054D4AA-DAF1-46C7-9C45-3AF28D639E1B}" presName="text_5" presStyleLbl="node1" presStyleIdx="4" presStyleCnt="6">
        <dgm:presLayoutVars>
          <dgm:bulletEnabled val="1"/>
        </dgm:presLayoutVars>
      </dgm:prSet>
      <dgm:spPr/>
    </dgm:pt>
    <dgm:pt modelId="{1D6C25C1-799A-48A1-A661-19079E0450F6}" type="pres">
      <dgm:prSet presAssocID="{1054D4AA-DAF1-46C7-9C45-3AF28D639E1B}" presName="accent_5" presStyleCnt="0"/>
      <dgm:spPr/>
    </dgm:pt>
    <dgm:pt modelId="{D156E34B-8055-4AA5-B0E0-222F502DD73D}" type="pres">
      <dgm:prSet presAssocID="{1054D4AA-DAF1-46C7-9C45-3AF28D639E1B}" presName="accentRepeatNode" presStyleLbl="solidFgAcc1" presStyleIdx="4" presStyleCnt="6"/>
      <dgm:spPr/>
    </dgm:pt>
    <dgm:pt modelId="{B4118AD5-B80D-4FC1-AB14-5A1418A26616}" type="pres">
      <dgm:prSet presAssocID="{0DC867AE-84E7-4973-AA5B-83C6EA309608}" presName="text_6" presStyleLbl="node1" presStyleIdx="5" presStyleCnt="6">
        <dgm:presLayoutVars>
          <dgm:bulletEnabled val="1"/>
        </dgm:presLayoutVars>
      </dgm:prSet>
      <dgm:spPr/>
    </dgm:pt>
    <dgm:pt modelId="{4F690630-F40C-49DC-8332-1DC88A546F76}" type="pres">
      <dgm:prSet presAssocID="{0DC867AE-84E7-4973-AA5B-83C6EA309608}" presName="accent_6" presStyleCnt="0"/>
      <dgm:spPr/>
    </dgm:pt>
    <dgm:pt modelId="{72212E67-4BB6-4061-B216-2EE7F119EE28}" type="pres">
      <dgm:prSet presAssocID="{0DC867AE-84E7-4973-AA5B-83C6EA309608}" presName="accentRepeatNode" presStyleLbl="solidFgAcc1" presStyleIdx="5" presStyleCnt="6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3B725D2F-8CCD-4826-9F73-6086DF4FB37E}" srcId="{7E5AA53B-3EEE-4DE4-BB81-9044890C2946}" destId="{1054D4AA-DAF1-46C7-9C45-3AF28D639E1B}" srcOrd="4" destOrd="0" parTransId="{0D0035B0-CC8E-4BD8-B365-E6F578B1557F}" sibTransId="{5685D219-DE06-4B71-9D43-3FA2C260682A}"/>
    <dgm:cxn modelId="{A8B8EE3A-B455-41F2-B1C8-EBE1C4D88040}" type="presOf" srcId="{0DC867AE-84E7-4973-AA5B-83C6EA309608}" destId="{B4118AD5-B80D-4FC1-AB14-5A1418A26616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01B7DC61-9420-4FF9-BFF9-926BAB7CB1A8}" srcId="{7E5AA53B-3EEE-4DE4-BB81-9044890C2946}" destId="{ADAFFAEF-4631-4BA5-958E-7DF67AEC6950}" srcOrd="3" destOrd="0" parTransId="{EEB3CC77-318D-4D57-811C-DDFF9BDFA44E}" sibTransId="{DC47E2D7-C744-47A6-98C6-177E454497C0}"/>
    <dgm:cxn modelId="{D6669B69-5D2D-4D9C-8F60-644D661175BF}" type="presOf" srcId="{ADAFFAEF-4631-4BA5-958E-7DF67AEC6950}" destId="{F2526FEB-8B13-41BE-A9C3-46095BB6266B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DB220F93-3F2C-4596-BCB8-A62922A215F9}" type="presOf" srcId="{1054D4AA-DAF1-46C7-9C45-3AF28D639E1B}" destId="{2DFF1F8B-3460-4550-AD47-F765FA24AE20}" srcOrd="0" destOrd="0" presId="urn:microsoft.com/office/officeart/2008/layout/VerticalCurvedList"/>
    <dgm:cxn modelId="{2A084BCA-8028-416B-A74D-AD553C54CD75}" srcId="{7E5AA53B-3EEE-4DE4-BB81-9044890C2946}" destId="{0DC867AE-84E7-4973-AA5B-83C6EA309608}" srcOrd="5" destOrd="0" parTransId="{BE4AEC7B-7A06-4B51-8EC8-5BF655346717}" sibTransId="{3B6CE615-1D91-4834-9065-6B360623A8C0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DD3FC65B-3446-4198-8688-1A122101FECD}" type="presParOf" srcId="{90561C55-3C6E-4D53-85E1-2C50BCDDA392}" destId="{F2526FEB-8B13-41BE-A9C3-46095BB6266B}" srcOrd="7" destOrd="0" presId="urn:microsoft.com/office/officeart/2008/layout/VerticalCurvedList"/>
    <dgm:cxn modelId="{253C54D2-45AE-4AA4-92D4-CBFAECE09FEB}" type="presParOf" srcId="{90561C55-3C6E-4D53-85E1-2C50BCDDA392}" destId="{E21CE630-1FB2-42E1-9C80-F9A333E09BFA}" srcOrd="8" destOrd="0" presId="urn:microsoft.com/office/officeart/2008/layout/VerticalCurvedList"/>
    <dgm:cxn modelId="{7C4B83CD-3BC2-419F-92D6-9590789D8550}" type="presParOf" srcId="{E21CE630-1FB2-42E1-9C80-F9A333E09BFA}" destId="{9723BE2C-E4B1-4D81-B486-0ADDC1DC5F0A}" srcOrd="0" destOrd="0" presId="urn:microsoft.com/office/officeart/2008/layout/VerticalCurvedList"/>
    <dgm:cxn modelId="{DC67AAB2-69DE-4715-99F3-5BED9F4ADE2B}" type="presParOf" srcId="{90561C55-3C6E-4D53-85E1-2C50BCDDA392}" destId="{2DFF1F8B-3460-4550-AD47-F765FA24AE20}" srcOrd="9" destOrd="0" presId="urn:microsoft.com/office/officeart/2008/layout/VerticalCurvedList"/>
    <dgm:cxn modelId="{C2DFB66B-0555-4C8B-8622-5CED6FB4CC59}" type="presParOf" srcId="{90561C55-3C6E-4D53-85E1-2C50BCDDA392}" destId="{1D6C25C1-799A-48A1-A661-19079E0450F6}" srcOrd="10" destOrd="0" presId="urn:microsoft.com/office/officeart/2008/layout/VerticalCurvedList"/>
    <dgm:cxn modelId="{580335B8-C4FC-4DCF-81B1-7A6C54C2A95E}" type="presParOf" srcId="{1D6C25C1-799A-48A1-A661-19079E0450F6}" destId="{D156E34B-8055-4AA5-B0E0-222F502DD73D}" srcOrd="0" destOrd="0" presId="urn:microsoft.com/office/officeart/2008/layout/VerticalCurvedList"/>
    <dgm:cxn modelId="{80BA1A72-6752-42B5-8DEE-965234E2D751}" type="presParOf" srcId="{90561C55-3C6E-4D53-85E1-2C50BCDDA392}" destId="{B4118AD5-B80D-4FC1-AB14-5A1418A26616}" srcOrd="11" destOrd="0" presId="urn:microsoft.com/office/officeart/2008/layout/VerticalCurvedList"/>
    <dgm:cxn modelId="{08DF4A33-2523-4E3F-A816-091BC6604690}" type="presParOf" srcId="{90561C55-3C6E-4D53-85E1-2C50BCDDA392}" destId="{4F690630-F40C-49DC-8332-1DC88A546F76}" srcOrd="12" destOrd="0" presId="urn:microsoft.com/office/officeart/2008/layout/VerticalCurvedList"/>
    <dgm:cxn modelId="{6363BF16-B565-42CE-B37E-DB0A8E2001D0}" type="presParOf" srcId="{4F690630-F40C-49DC-8332-1DC88A546F76}" destId="{72212E67-4BB6-4061-B216-2EE7F119EE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328335" y="-663968"/>
          <a:ext cx="5156826" cy="5156826"/>
        </a:xfrm>
        <a:prstGeom prst="blockArc">
          <a:avLst>
            <a:gd name="adj1" fmla="val 18900000"/>
            <a:gd name="adj2" fmla="val 2700000"/>
            <a:gd name="adj3" fmla="val 419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09590" y="201629"/>
          <a:ext cx="6493183" cy="4031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96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Step1: Data Selection	</a:t>
          </a:r>
        </a:p>
      </dsp:txBody>
      <dsp:txXfrm>
        <a:off x="309590" y="201629"/>
        <a:ext cx="6493183" cy="403105"/>
      </dsp:txXfrm>
    </dsp:sp>
    <dsp:sp modelId="{07CB3071-D555-47DA-A36A-69EB91531FD8}">
      <dsp:nvSpPr>
        <dsp:cNvPr id="0" name=""/>
        <dsp:cNvSpPr/>
      </dsp:nvSpPr>
      <dsp:spPr>
        <a:xfrm>
          <a:off x="57650" y="151241"/>
          <a:ext cx="503881" cy="503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41172" y="806210"/>
          <a:ext cx="6161601" cy="4031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96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Step2: Data Preprocessing</a:t>
          </a:r>
        </a:p>
      </dsp:txBody>
      <dsp:txXfrm>
        <a:off x="641172" y="806210"/>
        <a:ext cx="6161601" cy="403105"/>
      </dsp:txXfrm>
    </dsp:sp>
    <dsp:sp modelId="{3F8116AC-FAC3-4E95-9865-93CCFEB191B9}">
      <dsp:nvSpPr>
        <dsp:cNvPr id="0" name=""/>
        <dsp:cNvSpPr/>
      </dsp:nvSpPr>
      <dsp:spPr>
        <a:xfrm>
          <a:off x="389231" y="755822"/>
          <a:ext cx="503881" cy="503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92796" y="1410792"/>
          <a:ext cx="6009977" cy="4031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96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Step3: Data Transformation</a:t>
          </a:r>
        </a:p>
      </dsp:txBody>
      <dsp:txXfrm>
        <a:off x="792796" y="1410792"/>
        <a:ext cx="6009977" cy="403105"/>
      </dsp:txXfrm>
    </dsp:sp>
    <dsp:sp modelId="{A965097E-32F1-4AB8-8C4E-2814A7596B2F}">
      <dsp:nvSpPr>
        <dsp:cNvPr id="0" name=""/>
        <dsp:cNvSpPr/>
      </dsp:nvSpPr>
      <dsp:spPr>
        <a:xfrm>
          <a:off x="540855" y="1360404"/>
          <a:ext cx="503881" cy="503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26FEB-8B13-41BE-A9C3-46095BB6266B}">
      <dsp:nvSpPr>
        <dsp:cNvPr id="0" name=""/>
        <dsp:cNvSpPr/>
      </dsp:nvSpPr>
      <dsp:spPr>
        <a:xfrm>
          <a:off x="792796" y="2014991"/>
          <a:ext cx="6009977" cy="4031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96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Step4: Interpretation</a:t>
          </a:r>
        </a:p>
      </dsp:txBody>
      <dsp:txXfrm>
        <a:off x="792796" y="2014991"/>
        <a:ext cx="6009977" cy="403105"/>
      </dsp:txXfrm>
    </dsp:sp>
    <dsp:sp modelId="{9723BE2C-E4B1-4D81-B486-0ADDC1DC5F0A}">
      <dsp:nvSpPr>
        <dsp:cNvPr id="0" name=""/>
        <dsp:cNvSpPr/>
      </dsp:nvSpPr>
      <dsp:spPr>
        <a:xfrm>
          <a:off x="540855" y="1964602"/>
          <a:ext cx="503881" cy="503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F1F8B-3460-4550-AD47-F765FA24AE20}">
      <dsp:nvSpPr>
        <dsp:cNvPr id="0" name=""/>
        <dsp:cNvSpPr/>
      </dsp:nvSpPr>
      <dsp:spPr>
        <a:xfrm>
          <a:off x="641172" y="2619572"/>
          <a:ext cx="6161601" cy="4031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96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Step5: Insights</a:t>
          </a:r>
        </a:p>
      </dsp:txBody>
      <dsp:txXfrm>
        <a:off x="641172" y="2619572"/>
        <a:ext cx="6161601" cy="403105"/>
      </dsp:txXfrm>
    </dsp:sp>
    <dsp:sp modelId="{D156E34B-8055-4AA5-B0E0-222F502DD73D}">
      <dsp:nvSpPr>
        <dsp:cNvPr id="0" name=""/>
        <dsp:cNvSpPr/>
      </dsp:nvSpPr>
      <dsp:spPr>
        <a:xfrm>
          <a:off x="389231" y="2569184"/>
          <a:ext cx="503881" cy="503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18AD5-B80D-4FC1-AB14-5A1418A26616}">
      <dsp:nvSpPr>
        <dsp:cNvPr id="0" name=""/>
        <dsp:cNvSpPr/>
      </dsp:nvSpPr>
      <dsp:spPr>
        <a:xfrm>
          <a:off x="309590" y="3224154"/>
          <a:ext cx="6493183" cy="4031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96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Step6: Conclusion</a:t>
          </a:r>
        </a:p>
      </dsp:txBody>
      <dsp:txXfrm>
        <a:off x="309590" y="3224154"/>
        <a:ext cx="6493183" cy="403105"/>
      </dsp:txXfrm>
    </dsp:sp>
    <dsp:sp modelId="{72212E67-4BB6-4061-B216-2EE7F119EE28}">
      <dsp:nvSpPr>
        <dsp:cNvPr id="0" name=""/>
        <dsp:cNvSpPr/>
      </dsp:nvSpPr>
      <dsp:spPr>
        <a:xfrm>
          <a:off x="57650" y="3173766"/>
          <a:ext cx="503881" cy="5038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5/23/2019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opus.com/authid/detail.uri?authorId=5720441846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www.theedgemarkets.com/mymalaysia.rss" TargetMode="External"/><Relationship Id="rId18" Type="http://schemas.openxmlformats.org/officeDocument/2006/relationships/hyperlink" Target="https://twitter.com/" TargetMode="External"/><Relationship Id="rId3" Type="http://schemas.openxmlformats.org/officeDocument/2006/relationships/hyperlink" Target="https://www.malaysiastock.biz/Listed-Companies.aspx" TargetMode="External"/><Relationship Id="rId21" Type="http://schemas.openxmlformats.org/officeDocument/2006/relationships/hyperlink" Target="https://cloud.google.com/bigquery/#features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2.png"/><Relationship Id="rId2" Type="http://schemas.openxmlformats.org/officeDocument/2006/relationships/image" Target="../media/image3.png"/><Relationship Id="rId16" Type="http://schemas.openxmlformats.org/officeDocument/2006/relationships/hyperlink" Target="https://www.malaysiakini.com/en/columns.rss" TargetMode="Externa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hyperlink" Target="https://finance.yahoo.com/world-indices/" TargetMode="External"/><Relationship Id="rId5" Type="http://schemas.openxmlformats.org/officeDocument/2006/relationships/hyperlink" Target="https://www.thestar.com.my/business/marketwatch/stock-list/" TargetMode="External"/><Relationship Id="rId15" Type="http://schemas.openxmlformats.org/officeDocument/2006/relationships/hyperlink" Target="https://www.thestar.com.my/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Data mining for stock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11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Wqd7005 Data mining project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853A-24D6-46F5-B72A-EC9EFC84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B704-49BE-46EB-AA17-17D451C9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3742"/>
            <a:ext cx="11029615" cy="4438018"/>
          </a:xfrm>
        </p:spPr>
        <p:txBody>
          <a:bodyPr anchor="t"/>
          <a:lstStyle/>
          <a:p>
            <a:r>
              <a:rPr lang="en-US" sz="2400" dirty="0"/>
              <a:t>Add target column</a:t>
            </a:r>
          </a:p>
          <a:p>
            <a:pPr lvl="1"/>
            <a:r>
              <a:rPr lang="en-US" sz="2200" dirty="0"/>
              <a:t>Categorical: Up (1) or not up (0)</a:t>
            </a:r>
          </a:p>
          <a:p>
            <a:pPr lvl="1"/>
            <a:r>
              <a:rPr lang="en-US" sz="2200" dirty="0"/>
              <a:t>If percent change of stock is &lt; or = to 0,</a:t>
            </a:r>
          </a:p>
          <a:p>
            <a:pPr lvl="2"/>
            <a:r>
              <a:rPr lang="en-US" sz="2000" dirty="0"/>
              <a:t>Not up (0)</a:t>
            </a:r>
          </a:p>
          <a:p>
            <a:pPr lvl="1"/>
            <a:r>
              <a:rPr lang="en-US" sz="2200" dirty="0"/>
              <a:t>Else (when stock &gt; 0)</a:t>
            </a:r>
          </a:p>
          <a:p>
            <a:pPr lvl="2"/>
            <a:r>
              <a:rPr lang="en-US" sz="2000" dirty="0"/>
              <a:t>Up (1)</a:t>
            </a:r>
          </a:p>
          <a:p>
            <a:r>
              <a:rPr lang="en-US" sz="2400" dirty="0"/>
              <a:t>Visualization of data</a:t>
            </a:r>
          </a:p>
          <a:p>
            <a:r>
              <a:rPr lang="en-US" sz="2400" dirty="0"/>
              <a:t>Quantitative and Qualitative Analysis </a:t>
            </a:r>
          </a:p>
        </p:txBody>
      </p:sp>
    </p:spTree>
    <p:extLst>
      <p:ext uri="{BB962C8B-B14F-4D97-AF65-F5344CB8AC3E}">
        <p14:creationId xmlns:p14="http://schemas.microsoft.com/office/powerpoint/2010/main" val="8459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0C4EE9-69FE-4FB3-9A7E-6FE50AA7463C}"/>
              </a:ext>
            </a:extLst>
          </p:cNvPr>
          <p:cNvSpPr txBox="1"/>
          <p:nvPr/>
        </p:nvSpPr>
        <p:spPr>
          <a:xfrm>
            <a:off x="598605" y="1106280"/>
            <a:ext cx="33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Insert target: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1ABAD4-8CB8-40DD-A2CB-B157B6B65D55}"/>
              </a:ext>
            </a:extLst>
          </p:cNvPr>
          <p:cNvGrpSpPr/>
          <p:nvPr/>
        </p:nvGrpSpPr>
        <p:grpSpPr>
          <a:xfrm>
            <a:off x="704306" y="1495082"/>
            <a:ext cx="6262551" cy="3734823"/>
            <a:chOff x="469174" y="902899"/>
            <a:chExt cx="6262551" cy="373482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5D8C34-760E-4E29-ADF7-3E8523BF2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174" y="902899"/>
              <a:ext cx="6262551" cy="373482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5265A3-6154-450C-B609-793563C999B3}"/>
                </a:ext>
              </a:extLst>
            </p:cNvPr>
            <p:cNvSpPr/>
            <p:nvPr/>
          </p:nvSpPr>
          <p:spPr>
            <a:xfrm>
              <a:off x="827314" y="2211977"/>
              <a:ext cx="1645920" cy="128016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01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3D38DC-062C-41C6-835B-D60A6E90F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5" y="648787"/>
            <a:ext cx="4522668" cy="38796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92D4B8-6811-4DB5-8449-16A4B031D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877" y="788123"/>
            <a:ext cx="1480460" cy="374033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9DF04F-216E-4739-92B9-89C524292156}"/>
              </a:ext>
            </a:extLst>
          </p:cNvPr>
          <p:cNvCxnSpPr/>
          <p:nvPr/>
        </p:nvCxnSpPr>
        <p:spPr>
          <a:xfrm>
            <a:off x="2865119" y="4345577"/>
            <a:ext cx="155012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B58752-CA23-4A09-A3B9-FA067A730100}"/>
              </a:ext>
            </a:extLst>
          </p:cNvPr>
          <p:cNvCxnSpPr>
            <a:cxnSpLocks/>
          </p:cNvCxnSpPr>
          <p:nvPr/>
        </p:nvCxnSpPr>
        <p:spPr>
          <a:xfrm flipH="1">
            <a:off x="4415245" y="1184367"/>
            <a:ext cx="567632" cy="195071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C81889-BEBA-49D0-800B-2B4B4FA85430}"/>
              </a:ext>
            </a:extLst>
          </p:cNvPr>
          <p:cNvSpPr txBox="1">
            <a:spLocks/>
          </p:cNvSpPr>
          <p:nvPr/>
        </p:nvSpPr>
        <p:spPr>
          <a:xfrm>
            <a:off x="391886" y="4632960"/>
            <a:ext cx="11530147" cy="2107474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Stock Prices Visualization</a:t>
            </a:r>
          </a:p>
          <a:p>
            <a:pPr lvl="1"/>
            <a:r>
              <a:rPr lang="en-US" sz="2200" dirty="0"/>
              <a:t>SAPNRG (5218) observed to have highest trade volume at 111 million. </a:t>
            </a:r>
          </a:p>
          <a:p>
            <a:pPr lvl="1"/>
            <a:r>
              <a:rPr lang="en-US" sz="2200" dirty="0"/>
              <a:t>However it has low price changes (</a:t>
            </a:r>
            <a:r>
              <a:rPr lang="en-US" sz="2200" dirty="0" err="1"/>
              <a:t>Chg</a:t>
            </a:r>
            <a:r>
              <a:rPr lang="en-US" sz="2200" dirty="0"/>
              <a:t> </a:t>
            </a:r>
            <a:r>
              <a:rPr lang="en-US" sz="2200" dirty="0" err="1"/>
              <a:t>Pct</a:t>
            </a:r>
            <a:r>
              <a:rPr lang="en-US" sz="2200" dirty="0"/>
              <a:t>) close to 0. </a:t>
            </a:r>
          </a:p>
          <a:p>
            <a:pPr lvl="1"/>
            <a:r>
              <a:rPr lang="en-US" sz="2200" dirty="0"/>
              <a:t>GETS (5079) on the other hand have much lower volume but with high </a:t>
            </a:r>
            <a:r>
              <a:rPr lang="en-US" sz="2200" dirty="0" err="1"/>
              <a:t>Chg</a:t>
            </a:r>
            <a:r>
              <a:rPr lang="en-US" sz="2200" dirty="0"/>
              <a:t> Pct.</a:t>
            </a:r>
          </a:p>
          <a:p>
            <a:pPr lvl="1"/>
            <a:r>
              <a:rPr lang="en-US" sz="2200" dirty="0"/>
              <a:t> This effect can be seen on the right. GETS observed to have big changes in last price.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47F63C-5BFE-4311-AC13-5F58663EC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714" y="1014546"/>
            <a:ext cx="5390319" cy="32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9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D5447E-E0DD-4037-87F2-10D6CF13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" y="675132"/>
            <a:ext cx="2343150" cy="4514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229DAB-1A63-4E03-8C13-5D49734B2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830" y="675132"/>
            <a:ext cx="4891244" cy="50594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29DBF-BD0D-45FE-AA16-1D6C835EFB52}"/>
              </a:ext>
            </a:extLst>
          </p:cNvPr>
          <p:cNvSpPr txBox="1">
            <a:spLocks/>
          </p:cNvSpPr>
          <p:nvPr/>
        </p:nvSpPr>
        <p:spPr>
          <a:xfrm>
            <a:off x="2629990" y="675132"/>
            <a:ext cx="4032068" cy="5464411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Indices Visualization</a:t>
            </a:r>
          </a:p>
          <a:p>
            <a:pPr lvl="1"/>
            <a:r>
              <a:rPr lang="en-US" sz="2000" dirty="0"/>
              <a:t>KOSPI has extremely high volume. </a:t>
            </a:r>
          </a:p>
          <a:p>
            <a:pPr lvl="1"/>
            <a:r>
              <a:rPr lang="en-US" sz="2000" dirty="0"/>
              <a:t>Top 5 Indices by Volume:</a:t>
            </a:r>
          </a:p>
          <a:p>
            <a:pPr lvl="2"/>
            <a:r>
              <a:rPr lang="en-US" sz="1800" dirty="0"/>
              <a:t>KOSPI (Korea)</a:t>
            </a:r>
          </a:p>
          <a:p>
            <a:pPr lvl="2"/>
            <a:r>
              <a:rPr lang="en-US" sz="1800" dirty="0"/>
              <a:t>SSE (Shanghai)</a:t>
            </a:r>
          </a:p>
          <a:p>
            <a:pPr lvl="2"/>
            <a:r>
              <a:rPr lang="en-US" sz="1800" dirty="0"/>
              <a:t>S&amp;P500 (US)</a:t>
            </a:r>
          </a:p>
          <a:p>
            <a:pPr lvl="2"/>
            <a:r>
              <a:rPr lang="en-US" sz="1800" dirty="0"/>
              <a:t>NASDAQ (US)</a:t>
            </a:r>
          </a:p>
          <a:p>
            <a:pPr lvl="2"/>
            <a:r>
              <a:rPr lang="en-US" sz="1800" dirty="0"/>
              <a:t>DOW30 (US)</a:t>
            </a:r>
          </a:p>
          <a:p>
            <a:pPr lvl="1"/>
            <a:r>
              <a:rPr lang="en-US" sz="2000" dirty="0"/>
              <a:t>SSE has high average changes to index value. </a:t>
            </a:r>
          </a:p>
        </p:txBody>
      </p:sp>
    </p:spTree>
    <p:extLst>
      <p:ext uri="{BB962C8B-B14F-4D97-AF65-F5344CB8AC3E}">
        <p14:creationId xmlns:p14="http://schemas.microsoft.com/office/powerpoint/2010/main" val="380134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471C-0AD4-414D-BA72-EA445F6B976D}"/>
              </a:ext>
            </a:extLst>
          </p:cNvPr>
          <p:cNvSpPr txBox="1">
            <a:spLocks/>
          </p:cNvSpPr>
          <p:nvPr/>
        </p:nvSpPr>
        <p:spPr>
          <a:xfrm>
            <a:off x="7962209" y="696794"/>
            <a:ext cx="4032068" cy="5860760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Business News Visualization</a:t>
            </a:r>
          </a:p>
          <a:p>
            <a:pPr lvl="1"/>
            <a:r>
              <a:rPr lang="en-US" sz="2000" dirty="0"/>
              <a:t>Tree map visualization shows stock code 5099 with highest news count. </a:t>
            </a:r>
          </a:p>
          <a:p>
            <a:pPr lvl="1"/>
            <a:r>
              <a:rPr lang="en-US" sz="2000" dirty="0"/>
              <a:t>Top 5 counts:</a:t>
            </a:r>
          </a:p>
          <a:p>
            <a:pPr lvl="2"/>
            <a:r>
              <a:rPr lang="en-US" sz="1800" dirty="0"/>
              <a:t>5099, </a:t>
            </a:r>
            <a:r>
              <a:rPr lang="en-US" sz="1800" dirty="0" err="1"/>
              <a:t>Airasia</a:t>
            </a:r>
            <a:endParaRPr lang="en-US" sz="1800" dirty="0"/>
          </a:p>
          <a:p>
            <a:pPr lvl="2"/>
            <a:r>
              <a:rPr lang="en-US" sz="1800" dirty="0"/>
              <a:t>6888, Axiata</a:t>
            </a:r>
          </a:p>
          <a:p>
            <a:pPr lvl="2"/>
            <a:r>
              <a:rPr lang="en-US" sz="1800" dirty="0"/>
              <a:t>5014, Malaysia Airport</a:t>
            </a:r>
          </a:p>
          <a:p>
            <a:pPr lvl="2"/>
            <a:r>
              <a:rPr lang="en-US" sz="1800" dirty="0"/>
              <a:t>1155, Maybank</a:t>
            </a:r>
          </a:p>
          <a:p>
            <a:pPr lvl="2"/>
            <a:r>
              <a:rPr lang="en-US" sz="1800" dirty="0"/>
              <a:t>5347, TNB</a:t>
            </a:r>
          </a:p>
          <a:p>
            <a:r>
              <a:rPr lang="en-US" sz="2200" dirty="0"/>
              <a:t>Forum Post Visualization</a:t>
            </a:r>
          </a:p>
          <a:p>
            <a:pPr lvl="1"/>
            <a:r>
              <a:rPr lang="en-US" sz="2000" dirty="0"/>
              <a:t>Top 5 counts:</a:t>
            </a:r>
          </a:p>
          <a:p>
            <a:pPr lvl="2"/>
            <a:r>
              <a:rPr lang="en-US" sz="1800" dirty="0" err="1"/>
              <a:t>Sumatec</a:t>
            </a:r>
            <a:endParaRPr lang="en-US" sz="1800" dirty="0"/>
          </a:p>
          <a:p>
            <a:pPr lvl="2"/>
            <a:r>
              <a:rPr lang="en-US" sz="1800" dirty="0" err="1"/>
              <a:t>Airasia</a:t>
            </a:r>
            <a:endParaRPr lang="en-US" sz="1800" dirty="0"/>
          </a:p>
          <a:p>
            <a:pPr lvl="2"/>
            <a:r>
              <a:rPr lang="en-US" sz="1800" dirty="0" err="1"/>
              <a:t>Sapnrg</a:t>
            </a:r>
            <a:endParaRPr lang="en-US" sz="1800" dirty="0"/>
          </a:p>
          <a:p>
            <a:pPr lvl="2"/>
            <a:r>
              <a:rPr lang="en-US" sz="1800" dirty="0" err="1"/>
              <a:t>Hengyuan</a:t>
            </a:r>
            <a:endParaRPr lang="en-US" sz="1800" dirty="0"/>
          </a:p>
          <a:p>
            <a:pPr lvl="2"/>
            <a:r>
              <a:rPr lang="en-US" sz="1800" dirty="0"/>
              <a:t>Hibiscus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1335A-3515-41CB-BB0D-6C1AFB0E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51" y="792479"/>
            <a:ext cx="4413829" cy="55821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82FD0-D059-49AD-BECC-C3FE33A98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017" y="627125"/>
            <a:ext cx="2095705" cy="574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2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853A-24D6-46F5-B72A-EC9EFC84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B704-49BE-46EB-AA17-17D451C96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Airasia</a:t>
            </a:r>
            <a:r>
              <a:rPr lang="en-US" dirty="0"/>
              <a:t> stock percent change used as categorical target for decision tree.</a:t>
            </a:r>
          </a:p>
          <a:p>
            <a:r>
              <a:rPr lang="en-US" dirty="0" err="1"/>
              <a:t>Airasia</a:t>
            </a:r>
            <a:r>
              <a:rPr lang="en-US" dirty="0"/>
              <a:t> stock closing price used as interval target for SAS Enterprise Miner Time Series Forecasting (Time Series Exponential Smoothing)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33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51AD6F-275F-4D6D-ACE5-6F5E1737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076"/>
            <a:ext cx="10415451" cy="5716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A5F45D-E3B7-4D8D-B498-27EAA79915D8}"/>
              </a:ext>
            </a:extLst>
          </p:cNvPr>
          <p:cNvSpPr txBox="1"/>
          <p:nvPr/>
        </p:nvSpPr>
        <p:spPr>
          <a:xfrm>
            <a:off x="459266" y="549744"/>
            <a:ext cx="438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SAS Enterprise Miner Diagram</a:t>
            </a:r>
          </a:p>
        </p:txBody>
      </p:sp>
    </p:spTree>
    <p:extLst>
      <p:ext uri="{BB962C8B-B14F-4D97-AF65-F5344CB8AC3E}">
        <p14:creationId xmlns:p14="http://schemas.microsoft.com/office/powerpoint/2010/main" val="4009126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C6BE7E-08C6-43E5-B8E4-E6DEB462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4" y="934267"/>
            <a:ext cx="5917337" cy="40793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82FD95-918B-4973-BB0C-0A4EF81D464A}"/>
              </a:ext>
            </a:extLst>
          </p:cNvPr>
          <p:cNvSpPr txBox="1"/>
          <p:nvPr/>
        </p:nvSpPr>
        <p:spPr>
          <a:xfrm>
            <a:off x="330925" y="564934"/>
            <a:ext cx="33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Decision Tree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496D1A-B919-4B7A-A4D7-4695794AD8D1}"/>
              </a:ext>
            </a:extLst>
          </p:cNvPr>
          <p:cNvSpPr txBox="1">
            <a:spLocks/>
          </p:cNvSpPr>
          <p:nvPr/>
        </p:nvSpPr>
        <p:spPr>
          <a:xfrm>
            <a:off x="7137715" y="934266"/>
            <a:ext cx="4856561" cy="40793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Decision Tree with 80/20 split had lowest error. </a:t>
            </a:r>
          </a:p>
          <a:p>
            <a:r>
              <a:rPr lang="en-US" sz="2400" dirty="0"/>
              <a:t>Decision tree shows for deciding if </a:t>
            </a:r>
            <a:r>
              <a:rPr lang="en-US" sz="2400" dirty="0" err="1"/>
              <a:t>Airasia</a:t>
            </a:r>
            <a:r>
              <a:rPr lang="en-US" sz="2400" dirty="0"/>
              <a:t> target is up (1) or not-up (0), can be split by Brent Crude oil price.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65D8E-3C3D-4F02-AA95-DC7F759C8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4" y="5067007"/>
            <a:ext cx="9849394" cy="171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7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24C0EE-C3AA-4111-A32A-38DFE6FA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08" y="917665"/>
            <a:ext cx="8982075" cy="39330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8E6A-8C41-43B6-BA42-6546076B055C}"/>
              </a:ext>
            </a:extLst>
          </p:cNvPr>
          <p:cNvSpPr txBox="1">
            <a:spLocks/>
          </p:cNvSpPr>
          <p:nvPr/>
        </p:nvSpPr>
        <p:spPr>
          <a:xfrm>
            <a:off x="313510" y="4929051"/>
            <a:ext cx="11680768" cy="1811383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Time series exponential smoothing in SAS EM used to predict next price.</a:t>
            </a:r>
          </a:p>
          <a:p>
            <a:r>
              <a:rPr lang="en-US" sz="2400" dirty="0"/>
              <a:t>Training data until 15 May.</a:t>
            </a:r>
          </a:p>
          <a:p>
            <a:r>
              <a:rPr lang="en-US" sz="2400" dirty="0"/>
              <a:t>Blue round dots – actual values</a:t>
            </a:r>
          </a:p>
          <a:p>
            <a:r>
              <a:rPr lang="en-US" sz="2400" dirty="0"/>
              <a:t>Blue square dots connected with line – smoothed (fitted) values</a:t>
            </a:r>
          </a:p>
          <a:p>
            <a:r>
              <a:rPr lang="en-US" sz="2400" dirty="0"/>
              <a:t>Blue band – confidence intervals for each fitted value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27481-F025-45BB-9D6B-3951A02E266A}"/>
              </a:ext>
            </a:extLst>
          </p:cNvPr>
          <p:cNvSpPr txBox="1"/>
          <p:nvPr/>
        </p:nvSpPr>
        <p:spPr>
          <a:xfrm>
            <a:off x="418009" y="548333"/>
            <a:ext cx="910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SAS Enterprise Miner Time Series Forecasting (TS Exponential Smoothing)</a:t>
            </a:r>
          </a:p>
        </p:txBody>
      </p:sp>
    </p:spTree>
    <p:extLst>
      <p:ext uri="{BB962C8B-B14F-4D97-AF65-F5344CB8AC3E}">
        <p14:creationId xmlns:p14="http://schemas.microsoft.com/office/powerpoint/2010/main" val="41318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5CD7C0-4898-4D81-BD48-E3A346266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63" y="572453"/>
            <a:ext cx="6783180" cy="337253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C75135-F5E4-43A6-9218-BB66AF54231A}"/>
              </a:ext>
            </a:extLst>
          </p:cNvPr>
          <p:cNvSpPr txBox="1">
            <a:spLocks/>
          </p:cNvSpPr>
          <p:nvPr/>
        </p:nvSpPr>
        <p:spPr>
          <a:xfrm>
            <a:off x="7003343" y="572453"/>
            <a:ext cx="5101571" cy="6150563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Zooming into forecasted days after 15 May.</a:t>
            </a:r>
          </a:p>
          <a:p>
            <a:r>
              <a:rPr lang="en-US" sz="2000" dirty="0"/>
              <a:t>Model forecast 16 May:</a:t>
            </a:r>
          </a:p>
          <a:p>
            <a:pPr lvl="1"/>
            <a:r>
              <a:rPr lang="en-US" dirty="0"/>
              <a:t>Forecasted price – 2.55</a:t>
            </a:r>
          </a:p>
          <a:p>
            <a:pPr lvl="1"/>
            <a:r>
              <a:rPr lang="en-US" dirty="0"/>
              <a:t>Lower limit – 2.45</a:t>
            </a:r>
          </a:p>
          <a:p>
            <a:pPr lvl="1"/>
            <a:r>
              <a:rPr lang="en-US" dirty="0"/>
              <a:t>Higher limit – 2.65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Decrease from 15 May (2.57) by 0.02.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Drop 0.7%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Error = Abs(2.52 – 2.55)/Abs(2.52) = 1.2% error</a:t>
            </a:r>
          </a:p>
          <a:p>
            <a:r>
              <a:rPr lang="en-US" sz="2000" dirty="0"/>
              <a:t>Actual results 16 May: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Close price – 2.52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Decrease from 15 May (2.57) by 0.05.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Actual Drop 1.9%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F40AC9-51B0-4A28-BD62-B39121B3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63" y="3944983"/>
            <a:ext cx="6783180" cy="17700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3EF4CE-8CB8-4D88-88DC-313ECFBA853B}"/>
              </a:ext>
            </a:extLst>
          </p:cNvPr>
          <p:cNvSpPr txBox="1"/>
          <p:nvPr/>
        </p:nvSpPr>
        <p:spPr>
          <a:xfrm>
            <a:off x="403042" y="63974"/>
            <a:ext cx="1069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SAS Enterprise Miner Time Series Forecasting (TS Exponential Smoothing) – </a:t>
            </a:r>
            <a:r>
              <a:rPr lang="en-US" b="1" dirty="0" err="1">
                <a:solidFill>
                  <a:srgbClr val="00B050"/>
                </a:solidFill>
              </a:rPr>
              <a:t>Airasia</a:t>
            </a:r>
            <a:r>
              <a:rPr lang="en-US" b="1" dirty="0">
                <a:solidFill>
                  <a:srgbClr val="00B050"/>
                </a:solidFill>
              </a:rPr>
              <a:t> Stock</a:t>
            </a:r>
          </a:p>
        </p:txBody>
      </p:sp>
    </p:spTree>
    <p:extLst>
      <p:ext uri="{BB962C8B-B14F-4D97-AF65-F5344CB8AC3E}">
        <p14:creationId xmlns:p14="http://schemas.microsoft.com/office/powerpoint/2010/main" val="387130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1489-357C-4598-9F07-10E234D2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61181"/>
          </a:xfrm>
        </p:spPr>
        <p:txBody>
          <a:bodyPr/>
          <a:lstStyle/>
          <a:p>
            <a:r>
              <a:rPr lang="en-US" dirty="0"/>
              <a:t>Course lecturer &amp;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5868-B652-4AD5-8F1C-34889EF8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64528"/>
            <a:ext cx="11029615" cy="3988525"/>
          </a:xfrm>
        </p:spPr>
        <p:txBody>
          <a:bodyPr>
            <a:normAutofit fontScale="92500" lnSpcReduction="10000"/>
          </a:bodyPr>
          <a:lstStyle/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Lecturer: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Assoc. Prof. Dr. </a:t>
            </a:r>
            <a:r>
              <a:rPr lang="en-US" sz="2600" dirty="0" err="1">
                <a:solidFill>
                  <a:schemeClr val="tx1"/>
                </a:solidFill>
              </a:rPr>
              <a:t>Teh</a:t>
            </a:r>
            <a:r>
              <a:rPr lang="en-US" sz="2600" dirty="0">
                <a:solidFill>
                  <a:schemeClr val="tx1"/>
                </a:solidFill>
              </a:rPr>
              <a:t> Ying </a:t>
            </a:r>
            <a:r>
              <a:rPr lang="en-US" sz="2600" dirty="0" err="1">
                <a:solidFill>
                  <a:schemeClr val="tx1"/>
                </a:solidFill>
              </a:rPr>
              <a:t>Wah</a:t>
            </a:r>
            <a:r>
              <a:rPr lang="en-US" sz="2600" dirty="0">
                <a:solidFill>
                  <a:schemeClr val="tx1"/>
                </a:solidFill>
              </a:rPr>
              <a:t> (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SCOPUS link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Project Members: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Lim Shien Long (WQD180027)</a:t>
            </a:r>
          </a:p>
          <a:p>
            <a:pPr lvl="1"/>
            <a:r>
              <a:rPr lang="en-US" sz="2600" dirty="0" err="1">
                <a:solidFill>
                  <a:schemeClr val="tx1"/>
                </a:solidFill>
              </a:rPr>
              <a:t>Vee</a:t>
            </a:r>
            <a:r>
              <a:rPr lang="en-US" sz="2600" dirty="0">
                <a:solidFill>
                  <a:schemeClr val="tx1"/>
                </a:solidFill>
              </a:rPr>
              <a:t> Kin (WQD180064)</a:t>
            </a:r>
          </a:p>
          <a:p>
            <a:pPr lvl="1"/>
            <a:r>
              <a:rPr lang="en-US" sz="2600" dirty="0" err="1">
                <a:solidFill>
                  <a:schemeClr val="tx1"/>
                </a:solidFill>
              </a:rPr>
              <a:t>Vikas</a:t>
            </a:r>
            <a:r>
              <a:rPr lang="en-US" sz="2600" dirty="0">
                <a:solidFill>
                  <a:schemeClr val="tx1"/>
                </a:solidFill>
              </a:rPr>
              <a:t> Mann (WQD180051)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Yong </a:t>
            </a:r>
            <a:r>
              <a:rPr lang="en-US" sz="2600" dirty="0" err="1">
                <a:solidFill>
                  <a:schemeClr val="tx1"/>
                </a:solidFill>
              </a:rPr>
              <a:t>Keh</a:t>
            </a:r>
            <a:r>
              <a:rPr lang="en-US" sz="2600" dirty="0">
                <a:solidFill>
                  <a:schemeClr val="tx1"/>
                </a:solidFill>
              </a:rPr>
              <a:t> Soon (WQD180065)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ru-RU" sz="2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0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853A-24D6-46F5-B72A-EC9EFC84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B704-49BE-46EB-AA17-17D451C96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SAS EM Model predicted next day (16 May) with 1.2% error.</a:t>
            </a:r>
          </a:p>
          <a:p>
            <a:r>
              <a:rPr lang="en-US" dirty="0"/>
              <a:t>The model R-squared is 0.85.</a:t>
            </a:r>
          </a:p>
          <a:p>
            <a:r>
              <a:rPr lang="en-US" dirty="0"/>
              <a:t>RMSE is 0.05.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B1A7D-9DFB-4612-BE2A-246634E1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2" y="3859708"/>
            <a:ext cx="10728960" cy="144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28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77C-887A-47C2-AC87-DA430FBD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4219207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B15A-0DF3-4BA5-9D96-C5EFB895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Data mining steps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06A66-69CA-40B1-A983-6F50E3908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017" y="2030959"/>
            <a:ext cx="5942778" cy="41247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E5571-09FA-490A-8F6E-B75D1289327A}"/>
              </a:ext>
            </a:extLst>
          </p:cNvPr>
          <p:cNvSpPr txBox="1"/>
          <p:nvPr/>
        </p:nvSpPr>
        <p:spPr>
          <a:xfrm>
            <a:off x="3020930" y="6099353"/>
            <a:ext cx="613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- http://www.sliceofbi.com/</a:t>
            </a:r>
          </a:p>
        </p:txBody>
      </p:sp>
    </p:spTree>
    <p:extLst>
      <p:ext uri="{BB962C8B-B14F-4D97-AF65-F5344CB8AC3E}">
        <p14:creationId xmlns:p14="http://schemas.microsoft.com/office/powerpoint/2010/main" val="1293208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687E7BFB-524F-47FC-AA5B-C4FAD1A6C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2" y="804467"/>
            <a:ext cx="6616964" cy="54232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71DCCB-9232-4295-A608-1C322CD07C39}"/>
              </a:ext>
            </a:extLst>
          </p:cNvPr>
          <p:cNvSpPr txBox="1"/>
          <p:nvPr/>
        </p:nvSpPr>
        <p:spPr>
          <a:xfrm>
            <a:off x="348341" y="78070"/>
            <a:ext cx="910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Data Warehouse using Google Cloud Platform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B36A89-A15A-439B-B23B-C97B22941E91}"/>
              </a:ext>
            </a:extLst>
          </p:cNvPr>
          <p:cNvSpPr txBox="1">
            <a:spLocks/>
          </p:cNvSpPr>
          <p:nvPr/>
        </p:nvSpPr>
        <p:spPr>
          <a:xfrm>
            <a:off x="7358743" y="696794"/>
            <a:ext cx="4635534" cy="6026222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Automated crawling by embedding Google Big Query JSON into Python crawl scripts.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Python crawl scripts executed by Google Compute Engine and is automated using Cloud Scheduler to ‘wake up’ the engine.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Crawled data is uploaded to Google Big Query.</a:t>
            </a:r>
          </a:p>
        </p:txBody>
      </p:sp>
    </p:spTree>
    <p:extLst>
      <p:ext uri="{BB962C8B-B14F-4D97-AF65-F5344CB8AC3E}">
        <p14:creationId xmlns:p14="http://schemas.microsoft.com/office/powerpoint/2010/main" val="911062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6324-8C8F-469C-8CC3-BAEDAAD3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FB10D2F3-6854-42BE-99FC-57B90185D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676" y="605699"/>
            <a:ext cx="6888478" cy="584684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6C531B-1294-4E77-BA1B-012683D11AAF}"/>
              </a:ext>
            </a:extLst>
          </p:cNvPr>
          <p:cNvSpPr txBox="1">
            <a:spLocks/>
          </p:cNvSpPr>
          <p:nvPr/>
        </p:nvSpPr>
        <p:spPr>
          <a:xfrm>
            <a:off x="395518" y="2029097"/>
            <a:ext cx="4315819" cy="46503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Sample of schema implemented is shown.</a:t>
            </a:r>
          </a:p>
          <a:p>
            <a:r>
              <a:rPr lang="en-US" sz="2000" dirty="0">
                <a:solidFill>
                  <a:schemeClr val="tx1"/>
                </a:solidFill>
              </a:rPr>
              <a:t>Using Snowflake schema.</a:t>
            </a:r>
          </a:p>
          <a:p>
            <a:r>
              <a:rPr lang="en-US" sz="2000" dirty="0">
                <a:solidFill>
                  <a:schemeClr val="tx1"/>
                </a:solidFill>
              </a:rPr>
              <a:t>Key attribute is </a:t>
            </a:r>
            <a:r>
              <a:rPr lang="en-US" sz="2000" dirty="0" err="1">
                <a:solidFill>
                  <a:schemeClr val="tx1"/>
                </a:solidFill>
              </a:rPr>
              <a:t>UpdateDate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80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24315F-29F3-4486-8725-D655B00E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1" y="830443"/>
            <a:ext cx="10564858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62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03B706-7BDE-4D40-B7B8-F9C707F7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12" y="4401892"/>
            <a:ext cx="6987130" cy="2155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E9EB74-AD90-460F-BFA7-87E9CF665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13" y="644394"/>
            <a:ext cx="6987130" cy="36234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A9B4EC-4B83-43C6-9451-33AF08510156}"/>
              </a:ext>
            </a:extLst>
          </p:cNvPr>
          <p:cNvSpPr txBox="1">
            <a:spLocks/>
          </p:cNvSpPr>
          <p:nvPr/>
        </p:nvSpPr>
        <p:spPr>
          <a:xfrm>
            <a:off x="7593874" y="696794"/>
            <a:ext cx="4400403" cy="6026222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Zooming into forecasted days after 15 May.</a:t>
            </a:r>
          </a:p>
          <a:p>
            <a:r>
              <a:rPr lang="en-US" sz="2000" dirty="0"/>
              <a:t>Model forecast 16 May:</a:t>
            </a:r>
          </a:p>
          <a:p>
            <a:pPr lvl="1"/>
            <a:r>
              <a:rPr lang="en-US" dirty="0"/>
              <a:t>Forecasted price – 0.311</a:t>
            </a:r>
          </a:p>
          <a:p>
            <a:pPr lvl="1"/>
            <a:r>
              <a:rPr lang="en-US" dirty="0"/>
              <a:t>Lower limit – 0.296</a:t>
            </a:r>
          </a:p>
          <a:p>
            <a:pPr lvl="1"/>
            <a:r>
              <a:rPr lang="en-US" dirty="0"/>
              <a:t>Higher limit – 0.326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Increase from 15 May (0.31) by 0.001.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 by 0.3%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Error = Abs(0.310 – 0.311)/Abs(0.310) = 0.3% error</a:t>
            </a:r>
          </a:p>
          <a:p>
            <a:r>
              <a:rPr lang="en-US" sz="2000" dirty="0"/>
              <a:t>Actual results 16 May: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Close price – 0.315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Increase from 15 May (0.310) by 0.005.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Actual Up by 1.6%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B6257-F15F-4490-8D1D-2B7D3519AE52}"/>
              </a:ext>
            </a:extLst>
          </p:cNvPr>
          <p:cNvSpPr txBox="1"/>
          <p:nvPr/>
        </p:nvSpPr>
        <p:spPr>
          <a:xfrm>
            <a:off x="403042" y="63974"/>
            <a:ext cx="1069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SAPNRG Stock</a:t>
            </a:r>
          </a:p>
        </p:txBody>
      </p:sp>
    </p:spTree>
    <p:extLst>
      <p:ext uri="{BB962C8B-B14F-4D97-AF65-F5344CB8AC3E}">
        <p14:creationId xmlns:p14="http://schemas.microsoft.com/office/powerpoint/2010/main" val="3055012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mining steps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772579"/>
              </p:ext>
            </p:extLst>
          </p:nvPr>
        </p:nvGraphicFramePr>
        <p:xfrm>
          <a:off x="719571" y="1933303"/>
          <a:ext cx="6854248" cy="382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853A-24D6-46F5-B72A-EC9EFC84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B704-49BE-46EB-AA17-17D451C96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Daily stock data (</a:t>
            </a:r>
            <a:r>
              <a:rPr lang="en-US" sz="2400" dirty="0" err="1"/>
              <a:t>ie</a:t>
            </a:r>
            <a:r>
              <a:rPr lang="en-US" sz="2400" dirty="0"/>
              <a:t>: Open, Close, Volume, Bid/Ask, P/E, Market Cap)</a:t>
            </a:r>
          </a:p>
          <a:p>
            <a:r>
              <a:rPr lang="en-US" sz="2400" dirty="0"/>
              <a:t>Daily indices data (</a:t>
            </a:r>
            <a:r>
              <a:rPr lang="en-US" sz="2400" dirty="0" err="1"/>
              <a:t>ie</a:t>
            </a:r>
            <a:r>
              <a:rPr lang="en-US" sz="2400" dirty="0"/>
              <a:t>: KLSE, Dow Jones, NASDAQ, HANG SENG)</a:t>
            </a:r>
          </a:p>
          <a:p>
            <a:r>
              <a:rPr lang="en-US" sz="2400" dirty="0"/>
              <a:t>Business news (</a:t>
            </a:r>
            <a:r>
              <a:rPr lang="en-US" sz="2400" dirty="0" err="1"/>
              <a:t>ie</a:t>
            </a:r>
            <a:r>
              <a:rPr lang="en-US" sz="2400" dirty="0"/>
              <a:t>: The Edge, Star Business, </a:t>
            </a:r>
            <a:r>
              <a:rPr lang="en-US" sz="2400" dirty="0" err="1"/>
              <a:t>Malaysiakini</a:t>
            </a:r>
            <a:r>
              <a:rPr lang="en-US" sz="2400" dirty="0"/>
              <a:t>)</a:t>
            </a:r>
          </a:p>
          <a:p>
            <a:r>
              <a:rPr lang="en-US" sz="2400" dirty="0"/>
              <a:t>Social media (</a:t>
            </a:r>
            <a:r>
              <a:rPr lang="en-US" sz="2400" dirty="0" err="1"/>
              <a:t>ie</a:t>
            </a:r>
            <a:r>
              <a:rPr lang="en-US" sz="2400" dirty="0"/>
              <a:t>: Twitter)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4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25D5261-9809-4F48-A9C7-6634C35E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5" y="3188418"/>
            <a:ext cx="4747044" cy="2977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EA91D76-222F-4D69-83EC-F849D51AEA95}"/>
              </a:ext>
            </a:extLst>
          </p:cNvPr>
          <p:cNvGrpSpPr/>
          <p:nvPr/>
        </p:nvGrpSpPr>
        <p:grpSpPr>
          <a:xfrm>
            <a:off x="305394" y="650176"/>
            <a:ext cx="1599471" cy="937938"/>
            <a:chOff x="904106" y="782954"/>
            <a:chExt cx="2027909" cy="113293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5FBEF15-FFEE-472C-B7A7-015E0CE0C2DE}"/>
                </a:ext>
              </a:extLst>
            </p:cNvPr>
            <p:cNvSpPr/>
            <p:nvPr/>
          </p:nvSpPr>
          <p:spPr>
            <a:xfrm>
              <a:off x="904106" y="782954"/>
              <a:ext cx="2027909" cy="1132932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4DCE64-B980-4F61-9C82-51C0DBB4CFB4}"/>
                </a:ext>
              </a:extLst>
            </p:cNvPr>
            <p:cNvSpPr txBox="1"/>
            <p:nvPr/>
          </p:nvSpPr>
          <p:spPr>
            <a:xfrm>
              <a:off x="975359" y="782954"/>
              <a:ext cx="1839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sng" dirty="0"/>
                <a:t>Daily Stock Data</a:t>
              </a:r>
            </a:p>
          </p:txBody>
        </p:sp>
        <p:pic>
          <p:nvPicPr>
            <p:cNvPr id="5" name="Picture 4">
              <a:hlinkClick r:id="rId3"/>
              <a:extLst>
                <a:ext uri="{FF2B5EF4-FFF2-40B4-BE49-F238E27FC236}">
                  <a16:creationId xmlns:a16="http://schemas.microsoft.com/office/drawing/2014/main" id="{DADBED26-9661-44F8-80C3-AF1EF2E43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7482" y="1499471"/>
              <a:ext cx="1681162" cy="280987"/>
            </a:xfrm>
            <a:prstGeom prst="rect">
              <a:avLst/>
            </a:prstGeom>
          </p:spPr>
        </p:pic>
        <p:pic>
          <p:nvPicPr>
            <p:cNvPr id="6" name="Picture 5">
              <a:hlinkClick r:id="rId5"/>
              <a:extLst>
                <a:ext uri="{FF2B5EF4-FFF2-40B4-BE49-F238E27FC236}">
                  <a16:creationId xmlns:a16="http://schemas.microsoft.com/office/drawing/2014/main" id="{5F655F8E-E2A5-4FA6-AA7E-CAA53B81E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25144" y="1130139"/>
              <a:ext cx="985837" cy="280987"/>
            </a:xfrm>
            <a:prstGeom prst="rect">
              <a:avLst/>
            </a:prstGeom>
          </p:spPr>
        </p:pic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id="{840E33DC-7F4E-4570-B60F-0159185F0B8D}"/>
              </a:ext>
            </a:extLst>
          </p:cNvPr>
          <p:cNvSpPr/>
          <p:nvPr/>
        </p:nvSpPr>
        <p:spPr>
          <a:xfrm rot="10800000">
            <a:off x="8783227" y="3231183"/>
            <a:ext cx="357051" cy="531223"/>
          </a:xfrm>
          <a:prstGeom prst="downArrow">
            <a:avLst/>
          </a:prstGeom>
          <a:solidFill>
            <a:srgbClr val="00B05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190FBB-F4BE-4CA2-8BCA-8FF6AAF861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897" y="3897403"/>
            <a:ext cx="4761754" cy="2744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63BEA2-31A9-45A1-B3ED-8B4ABD08D8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1799" y="727376"/>
            <a:ext cx="5842855" cy="2368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E040CA-D650-423D-929B-FF825D17E8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602" y="3684851"/>
            <a:ext cx="4998447" cy="1667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93A69C-0F98-48A4-8E8C-7C629D1966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0589" y="4956010"/>
            <a:ext cx="4350200" cy="157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BFDAD94-FAA4-4154-AF8F-74D30CF73EE4}"/>
              </a:ext>
            </a:extLst>
          </p:cNvPr>
          <p:cNvSpPr/>
          <p:nvPr/>
        </p:nvSpPr>
        <p:spPr>
          <a:xfrm rot="5400000">
            <a:off x="2442571" y="2693893"/>
            <a:ext cx="572861" cy="364538"/>
          </a:xfrm>
          <a:prstGeom prst="rightArrow">
            <a:avLst/>
          </a:prstGeom>
          <a:solidFill>
            <a:srgbClr val="00B05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F5E884-1392-4A16-908A-E29C606254B4}"/>
              </a:ext>
            </a:extLst>
          </p:cNvPr>
          <p:cNvGrpSpPr/>
          <p:nvPr/>
        </p:nvGrpSpPr>
        <p:grpSpPr>
          <a:xfrm>
            <a:off x="1961064" y="624350"/>
            <a:ext cx="1535876" cy="937938"/>
            <a:chOff x="838200" y="996232"/>
            <a:chExt cx="2027909" cy="113293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51F6231-3C6C-429F-BFEC-DA206926F6A1}"/>
                </a:ext>
              </a:extLst>
            </p:cNvPr>
            <p:cNvSpPr/>
            <p:nvPr/>
          </p:nvSpPr>
          <p:spPr>
            <a:xfrm>
              <a:off x="838200" y="996232"/>
              <a:ext cx="2027909" cy="1132932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9C742D-2AE1-472F-905D-EE14D81A36A7}"/>
                </a:ext>
              </a:extLst>
            </p:cNvPr>
            <p:cNvSpPr txBox="1"/>
            <p:nvPr/>
          </p:nvSpPr>
          <p:spPr>
            <a:xfrm>
              <a:off x="883516" y="1094968"/>
              <a:ext cx="1952695" cy="37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sng" dirty="0"/>
                <a:t>Daily Indices</a:t>
              </a:r>
            </a:p>
          </p:txBody>
        </p:sp>
        <p:pic>
          <p:nvPicPr>
            <p:cNvPr id="19" name="Picture 18">
              <a:hlinkClick r:id="rId11"/>
              <a:extLst>
                <a:ext uri="{FF2B5EF4-FFF2-40B4-BE49-F238E27FC236}">
                  <a16:creationId xmlns:a16="http://schemas.microsoft.com/office/drawing/2014/main" id="{14ABD164-B7C3-4108-A1D4-E5F3B176C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22640" y="1504754"/>
              <a:ext cx="1228725" cy="533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D103A4-A5C3-4203-9DE4-46583E966608}"/>
              </a:ext>
            </a:extLst>
          </p:cNvPr>
          <p:cNvGrpSpPr/>
          <p:nvPr/>
        </p:nvGrpSpPr>
        <p:grpSpPr>
          <a:xfrm>
            <a:off x="3561656" y="650176"/>
            <a:ext cx="1631438" cy="929158"/>
            <a:chOff x="3638402" y="946407"/>
            <a:chExt cx="1739661" cy="10572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6EFFD99-EB3F-4C90-82E8-BAFAF9A1BF3F}"/>
                </a:ext>
              </a:extLst>
            </p:cNvPr>
            <p:cNvGrpSpPr/>
            <p:nvPr/>
          </p:nvGrpSpPr>
          <p:grpSpPr>
            <a:xfrm>
              <a:off x="3638402" y="946407"/>
              <a:ext cx="1739661" cy="1057258"/>
              <a:chOff x="838200" y="996232"/>
              <a:chExt cx="2027909" cy="1132932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7B41217-1B06-4664-AC4A-413F1AA47139}"/>
                  </a:ext>
                </a:extLst>
              </p:cNvPr>
              <p:cNvSpPr/>
              <p:nvPr/>
            </p:nvSpPr>
            <p:spPr>
              <a:xfrm>
                <a:off x="838200" y="996232"/>
                <a:ext cx="2027909" cy="1132932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l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C6D01C-9BEE-41D5-98F5-D4F4EBB0022F}"/>
                  </a:ext>
                </a:extLst>
              </p:cNvPr>
              <p:cNvSpPr txBox="1"/>
              <p:nvPr/>
            </p:nvSpPr>
            <p:spPr>
              <a:xfrm>
                <a:off x="883516" y="1065976"/>
                <a:ext cx="1952695" cy="32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u="sng" dirty="0"/>
                  <a:t>Biz News</a:t>
                </a:r>
              </a:p>
            </p:txBody>
          </p:sp>
        </p:grpSp>
        <p:pic>
          <p:nvPicPr>
            <p:cNvPr id="24" name="Picture 23">
              <a:hlinkClick r:id="rId13"/>
              <a:extLst>
                <a:ext uri="{FF2B5EF4-FFF2-40B4-BE49-F238E27FC236}">
                  <a16:creationId xmlns:a16="http://schemas.microsoft.com/office/drawing/2014/main" id="{4BA5D261-444D-4E8F-9982-7BA29DAFD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70189" y="1639285"/>
              <a:ext cx="637793" cy="313302"/>
            </a:xfrm>
            <a:prstGeom prst="rect">
              <a:avLst/>
            </a:prstGeom>
          </p:spPr>
        </p:pic>
        <p:pic>
          <p:nvPicPr>
            <p:cNvPr id="25" name="Picture 24">
              <a:hlinkClick r:id="rId15"/>
              <a:extLst>
                <a:ext uri="{FF2B5EF4-FFF2-40B4-BE49-F238E27FC236}">
                  <a16:creationId xmlns:a16="http://schemas.microsoft.com/office/drawing/2014/main" id="{A4D8268D-A32B-427E-8E13-D3788D423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55733" y="1664205"/>
              <a:ext cx="637792" cy="198887"/>
            </a:xfrm>
            <a:prstGeom prst="rect">
              <a:avLst/>
            </a:prstGeom>
          </p:spPr>
        </p:pic>
        <p:pic>
          <p:nvPicPr>
            <p:cNvPr id="26" name="Picture 25">
              <a:hlinkClick r:id="rId16"/>
              <a:extLst>
                <a:ext uri="{FF2B5EF4-FFF2-40B4-BE49-F238E27FC236}">
                  <a16:creationId xmlns:a16="http://schemas.microsoft.com/office/drawing/2014/main" id="{A1FB8163-9609-4EED-9A59-2B8FA2BD7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917677" y="1355304"/>
              <a:ext cx="1038942" cy="24572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219540-31F3-45C2-A211-F6E7A3AA01B7}"/>
              </a:ext>
            </a:extLst>
          </p:cNvPr>
          <p:cNvGrpSpPr/>
          <p:nvPr/>
        </p:nvGrpSpPr>
        <p:grpSpPr>
          <a:xfrm>
            <a:off x="1969116" y="1644030"/>
            <a:ext cx="1535876" cy="889277"/>
            <a:chOff x="2674463" y="1770610"/>
            <a:chExt cx="1739661" cy="105725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E29ED7C-A323-47CF-8084-2EBFE84A70BC}"/>
                </a:ext>
              </a:extLst>
            </p:cNvPr>
            <p:cNvGrpSpPr/>
            <p:nvPr/>
          </p:nvGrpSpPr>
          <p:grpSpPr>
            <a:xfrm>
              <a:off x="2674463" y="1770610"/>
              <a:ext cx="1739661" cy="1057258"/>
              <a:chOff x="838200" y="996232"/>
              <a:chExt cx="2027909" cy="1132932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D4BF8C6-B085-4FC7-8DC1-4D9670F5600D}"/>
                  </a:ext>
                </a:extLst>
              </p:cNvPr>
              <p:cNvSpPr/>
              <p:nvPr/>
            </p:nvSpPr>
            <p:spPr>
              <a:xfrm>
                <a:off x="838200" y="996232"/>
                <a:ext cx="2027909" cy="1132932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l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CA0F45-1369-4080-B87C-0BD56B511081}"/>
                  </a:ext>
                </a:extLst>
              </p:cNvPr>
              <p:cNvSpPr txBox="1"/>
              <p:nvPr/>
            </p:nvSpPr>
            <p:spPr>
              <a:xfrm>
                <a:off x="883516" y="1065976"/>
                <a:ext cx="1952695" cy="32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u="sng" dirty="0"/>
                  <a:t>Social Media</a:t>
                </a:r>
              </a:p>
            </p:txBody>
          </p:sp>
        </p:grpSp>
        <p:pic>
          <p:nvPicPr>
            <p:cNvPr id="28" name="Picture 27">
              <a:hlinkClick r:id="rId18"/>
              <a:extLst>
                <a:ext uri="{FF2B5EF4-FFF2-40B4-BE49-F238E27FC236}">
                  <a16:creationId xmlns:a16="http://schemas.microsoft.com/office/drawing/2014/main" id="{67C1194D-5918-4778-8374-BE485A7AC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223305" y="2190270"/>
              <a:ext cx="599410" cy="566109"/>
            </a:xfrm>
            <a:prstGeom prst="rect">
              <a:avLst/>
            </a:prstGeom>
          </p:spPr>
        </p:pic>
      </p:grp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E8FAFBF-66A1-4428-AE96-EA6F4B30F09D}"/>
              </a:ext>
            </a:extLst>
          </p:cNvPr>
          <p:cNvSpPr/>
          <p:nvPr/>
        </p:nvSpPr>
        <p:spPr>
          <a:xfrm rot="16200000">
            <a:off x="6342354" y="4511873"/>
            <a:ext cx="357051" cy="531223"/>
          </a:xfrm>
          <a:prstGeom prst="downArrow">
            <a:avLst/>
          </a:prstGeom>
          <a:solidFill>
            <a:srgbClr val="00B05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C97BDD-7339-4264-BFBD-6B4AB2D61B54}"/>
              </a:ext>
            </a:extLst>
          </p:cNvPr>
          <p:cNvGrpSpPr/>
          <p:nvPr/>
        </p:nvGrpSpPr>
        <p:grpSpPr>
          <a:xfrm>
            <a:off x="9433897" y="4182011"/>
            <a:ext cx="1861120" cy="523220"/>
            <a:chOff x="9433897" y="4182011"/>
            <a:chExt cx="1861120" cy="52322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6E5F6AD-62BE-400F-B115-660F0A98C4D6}"/>
                </a:ext>
              </a:extLst>
            </p:cNvPr>
            <p:cNvSpPr txBox="1"/>
            <p:nvPr/>
          </p:nvSpPr>
          <p:spPr>
            <a:xfrm>
              <a:off x="9433897" y="4182011"/>
              <a:ext cx="1861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00B050"/>
                  </a:solidFill>
                </a:rPr>
                <a:t>Webcrawl</a:t>
              </a:r>
              <a:r>
                <a:rPr lang="en-US" sz="1400" b="1" dirty="0">
                  <a:solidFill>
                    <a:srgbClr val="00B050"/>
                  </a:solidFill>
                </a:rPr>
                <a:t> with Python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F19418D-8D0E-468B-85A1-418B375B8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831805" y="4289329"/>
              <a:ext cx="310833" cy="309629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FD84493-85D8-40AC-B473-9FBE8CAC6536}"/>
              </a:ext>
            </a:extLst>
          </p:cNvPr>
          <p:cNvSpPr txBox="1"/>
          <p:nvPr/>
        </p:nvSpPr>
        <p:spPr>
          <a:xfrm>
            <a:off x="9843534" y="1173435"/>
            <a:ext cx="186112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hlinkClick r:id="rId21"/>
              </a:rPr>
              <a:t>Upload to serverless Data Warehouse (GBQ)</a:t>
            </a:r>
            <a:endParaRPr 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3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853A-24D6-46F5-B72A-EC9EFC84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B704-49BE-46EB-AA17-17D451C9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2607"/>
            <a:ext cx="11029615" cy="441524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Taking a look at crawled data.</a:t>
            </a:r>
          </a:p>
          <a:p>
            <a:pPr lvl="1"/>
            <a:r>
              <a:rPr lang="en-US" sz="2000" dirty="0"/>
              <a:t>Missing values observed in Indices, Currency and Commodities data.</a:t>
            </a:r>
          </a:p>
          <a:p>
            <a:r>
              <a:rPr lang="en-US" sz="2200" dirty="0"/>
              <a:t>Treatment for missing values. </a:t>
            </a:r>
          </a:p>
          <a:p>
            <a:pPr lvl="1"/>
            <a:r>
              <a:rPr lang="en-US" sz="2000" dirty="0"/>
              <a:t>Missing values imputed by replacing with the mean.</a:t>
            </a:r>
          </a:p>
          <a:p>
            <a:r>
              <a:rPr lang="en-US" sz="2200" dirty="0"/>
              <a:t>Correlation heatmap</a:t>
            </a:r>
          </a:p>
          <a:p>
            <a:pPr lvl="1"/>
            <a:r>
              <a:rPr lang="en-US" sz="2000" dirty="0"/>
              <a:t>Attributes that are correlated are removed.</a:t>
            </a:r>
          </a:p>
          <a:p>
            <a:pPr lvl="1"/>
            <a:r>
              <a:rPr lang="en-US" sz="2000" dirty="0"/>
              <a:t>NASDAQ and S&amp;P500 very high correlation. </a:t>
            </a:r>
          </a:p>
          <a:p>
            <a:pPr lvl="2"/>
            <a:r>
              <a:rPr lang="en-US" sz="1800" dirty="0"/>
              <a:t>NASDAQ removed.	</a:t>
            </a:r>
          </a:p>
          <a:p>
            <a:pPr lvl="1"/>
            <a:r>
              <a:rPr lang="en-US" sz="2000" dirty="0" err="1"/>
              <a:t>CrudeOil</a:t>
            </a:r>
            <a:r>
              <a:rPr lang="en-US" sz="2000" dirty="0"/>
              <a:t> and </a:t>
            </a:r>
            <a:r>
              <a:rPr lang="en-US" sz="2000" dirty="0" err="1"/>
              <a:t>BrentCrude</a:t>
            </a:r>
            <a:r>
              <a:rPr lang="en-US" sz="2000" dirty="0"/>
              <a:t> very high correlation.</a:t>
            </a:r>
          </a:p>
          <a:p>
            <a:pPr lvl="2"/>
            <a:r>
              <a:rPr lang="en-US" sz="1800" dirty="0" err="1"/>
              <a:t>CrudeOil</a:t>
            </a:r>
            <a:r>
              <a:rPr lang="en-US" sz="1800" dirty="0"/>
              <a:t> removed.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AA09EE-943E-48D6-85B1-7F9EB662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20" y="2698730"/>
            <a:ext cx="4082143" cy="393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3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9531A5-5AFC-4C2A-99E7-F06871D3AF44}"/>
              </a:ext>
            </a:extLst>
          </p:cNvPr>
          <p:cNvGrpSpPr/>
          <p:nvPr/>
        </p:nvGrpSpPr>
        <p:grpSpPr>
          <a:xfrm>
            <a:off x="304802" y="667322"/>
            <a:ext cx="5290644" cy="2554849"/>
            <a:chOff x="6757851" y="3975852"/>
            <a:chExt cx="5313453" cy="2715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A666A7-C347-4081-9807-2E87BD4EA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7851" y="3975852"/>
              <a:ext cx="5313453" cy="271587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FE7CF8-8646-4113-90C4-16766085D7DC}"/>
                </a:ext>
              </a:extLst>
            </p:cNvPr>
            <p:cNvSpPr txBox="1"/>
            <p:nvPr/>
          </p:nvSpPr>
          <p:spPr>
            <a:xfrm>
              <a:off x="8204087" y="5401834"/>
              <a:ext cx="1332411" cy="390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Missing Values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562F16-0D76-485C-8E5C-7BC3D2D4F7AC}"/>
                </a:ext>
              </a:extLst>
            </p:cNvPr>
            <p:cNvSpPr txBox="1"/>
            <p:nvPr/>
          </p:nvSpPr>
          <p:spPr>
            <a:xfrm>
              <a:off x="10804207" y="4201886"/>
              <a:ext cx="1267097" cy="390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Missing Values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DBD6BB-98F5-43CF-851A-B0BD19E9D630}"/>
                </a:ext>
              </a:extLst>
            </p:cNvPr>
            <p:cNvSpPr txBox="1"/>
            <p:nvPr/>
          </p:nvSpPr>
          <p:spPr>
            <a:xfrm>
              <a:off x="9746116" y="4618348"/>
              <a:ext cx="1267097" cy="390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Missing Values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7A8307-90DB-4809-A3FD-C3364DC1D30D}"/>
                </a:ext>
              </a:extLst>
            </p:cNvPr>
            <p:cNvSpPr txBox="1"/>
            <p:nvPr/>
          </p:nvSpPr>
          <p:spPr>
            <a:xfrm>
              <a:off x="7499304" y="6243689"/>
              <a:ext cx="1267097" cy="390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Missing Values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24A7F4E-10E5-4B85-B24C-B12DD4B87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5" y="3380424"/>
            <a:ext cx="6300838" cy="3187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698F33-E28B-42A6-8BE5-7054A54F1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982" y="3380425"/>
            <a:ext cx="6156960" cy="3114556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397FFEBB-E673-4E02-9620-16B5BB794F1D}"/>
              </a:ext>
            </a:extLst>
          </p:cNvPr>
          <p:cNvSpPr/>
          <p:nvPr/>
        </p:nvSpPr>
        <p:spPr>
          <a:xfrm rot="16200000">
            <a:off x="5682531" y="4708482"/>
            <a:ext cx="357051" cy="531223"/>
          </a:xfrm>
          <a:prstGeom prst="downArrow">
            <a:avLst/>
          </a:prstGeom>
          <a:solidFill>
            <a:srgbClr val="00B05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8A025A-BF0D-47D4-82E2-7C5706A8CA0E}"/>
              </a:ext>
            </a:extLst>
          </p:cNvPr>
          <p:cNvSpPr/>
          <p:nvPr/>
        </p:nvSpPr>
        <p:spPr>
          <a:xfrm>
            <a:off x="3527465" y="3727269"/>
            <a:ext cx="304306" cy="28404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0B723-C541-4D3D-BC02-F4D5869A0AEA}"/>
              </a:ext>
            </a:extLst>
          </p:cNvPr>
          <p:cNvSpPr/>
          <p:nvPr/>
        </p:nvSpPr>
        <p:spPr>
          <a:xfrm>
            <a:off x="2847704" y="3727269"/>
            <a:ext cx="370608" cy="28404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7743202-78D1-4915-8EA5-3C3483434162}"/>
              </a:ext>
            </a:extLst>
          </p:cNvPr>
          <p:cNvSpPr/>
          <p:nvPr/>
        </p:nvSpPr>
        <p:spPr>
          <a:xfrm rot="16200000">
            <a:off x="6161502" y="1618295"/>
            <a:ext cx="357051" cy="531223"/>
          </a:xfrm>
          <a:prstGeom prst="downArrow">
            <a:avLst/>
          </a:prstGeom>
          <a:solidFill>
            <a:srgbClr val="00B05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3B9460-CE36-419A-A598-EF4761D74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333" y="633412"/>
            <a:ext cx="4948190" cy="25887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2F0CA4-FA7C-4F53-8D20-0BE5E81106B4}"/>
              </a:ext>
            </a:extLst>
          </p:cNvPr>
          <p:cNvSpPr txBox="1"/>
          <p:nvPr/>
        </p:nvSpPr>
        <p:spPr>
          <a:xfrm>
            <a:off x="5165053" y="4309331"/>
            <a:ext cx="161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Drop correlated attributes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17178-F132-41CD-854F-9D7FDBD5C072}"/>
              </a:ext>
            </a:extLst>
          </p:cNvPr>
          <p:cNvSpPr txBox="1"/>
          <p:nvPr/>
        </p:nvSpPr>
        <p:spPr>
          <a:xfrm>
            <a:off x="5595445" y="1243715"/>
            <a:ext cx="161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Impute with 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349849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853A-24D6-46F5-B72A-EC9EFC84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B704-49BE-46EB-AA17-17D451C9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38018"/>
          </a:xfrm>
        </p:spPr>
        <p:txBody>
          <a:bodyPr anchor="t">
            <a:normAutofit/>
          </a:bodyPr>
          <a:lstStyle/>
          <a:p>
            <a:r>
              <a:rPr lang="en-US" sz="2400" dirty="0"/>
              <a:t>Stock, Indices, Commodities, Forex and Business News data require transformation in order to be merged.</a:t>
            </a:r>
          </a:p>
          <a:p>
            <a:r>
              <a:rPr lang="en-US" sz="2400" dirty="0"/>
              <a:t>Stock, Indices, Commodities and Forex data was pivoted using Date as index.</a:t>
            </a:r>
          </a:p>
          <a:p>
            <a:r>
              <a:rPr lang="en-US" sz="2400" dirty="0"/>
              <a:t>Business News data transformed using aggregation. </a:t>
            </a:r>
          </a:p>
          <a:p>
            <a:pPr lvl="1"/>
            <a:r>
              <a:rPr lang="en-US" sz="2200" dirty="0"/>
              <a:t>Business News data identified by stock code. </a:t>
            </a:r>
          </a:p>
          <a:p>
            <a:pPr lvl="1"/>
            <a:r>
              <a:rPr lang="en-US" sz="2200" dirty="0"/>
              <a:t>Stock dataset identify by stock quote. Therefore a python code to match the code to a lookup table was created to add a ‘quote’ attribute to Business News data. </a:t>
            </a:r>
          </a:p>
          <a:p>
            <a:pPr lvl="1"/>
            <a:r>
              <a:rPr lang="en-US" sz="2200" dirty="0"/>
              <a:t>‘stock_code.py’</a:t>
            </a:r>
          </a:p>
          <a:p>
            <a:r>
              <a:rPr lang="en-US" sz="2400" dirty="0"/>
              <a:t>All datasets are then merged.</a:t>
            </a:r>
          </a:p>
          <a:p>
            <a:pPr lvl="1"/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8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A14268-1C57-4648-8755-8CCEFB5B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72" y="857304"/>
            <a:ext cx="6681757" cy="2296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F1A9FD-0223-46A2-B61C-5DDADB8AC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72" y="3607244"/>
            <a:ext cx="6548846" cy="2837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CEDDB9-D04B-4DDD-BDC5-72AFB4D7A012}"/>
              </a:ext>
            </a:extLst>
          </p:cNvPr>
          <p:cNvSpPr txBox="1"/>
          <p:nvPr/>
        </p:nvSpPr>
        <p:spPr>
          <a:xfrm>
            <a:off x="363473" y="514097"/>
            <a:ext cx="33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Pivoting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577D4-149A-43DA-A2DE-AEB1D26C69E6}"/>
              </a:ext>
            </a:extLst>
          </p:cNvPr>
          <p:cNvSpPr txBox="1"/>
          <p:nvPr/>
        </p:nvSpPr>
        <p:spPr>
          <a:xfrm>
            <a:off x="363472" y="3250756"/>
            <a:ext cx="435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Find ‘Quote’ corresponding to ‘Code’</a:t>
            </a:r>
          </a:p>
        </p:txBody>
      </p:sp>
    </p:spTree>
    <p:extLst>
      <p:ext uri="{BB962C8B-B14F-4D97-AF65-F5344CB8AC3E}">
        <p14:creationId xmlns:p14="http://schemas.microsoft.com/office/powerpoint/2010/main" val="8367716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16c05727-aa75-4e4a-9b5f-8a80a1165891"/>
    <ds:schemaRef ds:uri="71af3243-3dd4-4a8d-8c0d-dd76da1f02a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985</Words>
  <Application>Microsoft Office PowerPoint</Application>
  <PresentationFormat>Widescreen</PresentationFormat>
  <Paragraphs>161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Corbel</vt:lpstr>
      <vt:lpstr>Gill Sans MT</vt:lpstr>
      <vt:lpstr>Wingdings 2</vt:lpstr>
      <vt:lpstr>Dividend</vt:lpstr>
      <vt:lpstr>Data mining for stock prediction</vt:lpstr>
      <vt:lpstr>Course lecturer &amp; Team members</vt:lpstr>
      <vt:lpstr>Data mining steps</vt:lpstr>
      <vt:lpstr>Step1: selection</vt:lpstr>
      <vt:lpstr>PowerPoint Presentation</vt:lpstr>
      <vt:lpstr>Step 2: Data preprocessing</vt:lpstr>
      <vt:lpstr>PowerPoint Presentation</vt:lpstr>
      <vt:lpstr>Step 3: Data transformation</vt:lpstr>
      <vt:lpstr>PowerPoint Presentation</vt:lpstr>
      <vt:lpstr>Step 4: Interpretation</vt:lpstr>
      <vt:lpstr>PowerPoint Presentation</vt:lpstr>
      <vt:lpstr>PowerPoint Presentation</vt:lpstr>
      <vt:lpstr>PowerPoint Presentation</vt:lpstr>
      <vt:lpstr>PowerPoint Presentation</vt:lpstr>
      <vt:lpstr>Step 5: insights</vt:lpstr>
      <vt:lpstr>PowerPoint Presentation</vt:lpstr>
      <vt:lpstr>PowerPoint Presentation</vt:lpstr>
      <vt:lpstr>PowerPoint Presentation</vt:lpstr>
      <vt:lpstr>PowerPoint Presentation</vt:lpstr>
      <vt:lpstr>Step 6: Conclusion</vt:lpstr>
      <vt:lpstr>Backup slides</vt:lpstr>
      <vt:lpstr>Data mining steps</vt:lpstr>
      <vt:lpstr>PowerPoint Presentation</vt:lpstr>
      <vt:lpstr>Schema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2019-05-22T02:04:46Z</dcterms:created>
  <dcterms:modified xsi:type="dcterms:W3CDTF">2019-05-23T10:19:00Z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