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66CF-E0F0-4893-B223-3F691BF98508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41C6101-F12B-4895-B2EB-B7B8F0FB6D1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66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66CF-E0F0-4893-B223-3F691BF98508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6101-F12B-4895-B2EB-B7B8F0FB6D1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15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66CF-E0F0-4893-B223-3F691BF98508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6101-F12B-4895-B2EB-B7B8F0FB6D1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66CF-E0F0-4893-B223-3F691BF98508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6101-F12B-4895-B2EB-B7B8F0FB6D1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03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66CF-E0F0-4893-B223-3F691BF98508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6101-F12B-4895-B2EB-B7B8F0FB6D1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57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66CF-E0F0-4893-B223-3F691BF98508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6101-F12B-4895-B2EB-B7B8F0FB6D1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70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66CF-E0F0-4893-B223-3F691BF98508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6101-F12B-4895-B2EB-B7B8F0FB6D1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8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66CF-E0F0-4893-B223-3F691BF98508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6101-F12B-4895-B2EB-B7B8F0FB6D1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43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66CF-E0F0-4893-B223-3F691BF98508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6101-F12B-4895-B2EB-B7B8F0FB6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27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66CF-E0F0-4893-B223-3F691BF98508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6101-F12B-4895-B2EB-B7B8F0FB6D1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6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4BD66CF-E0F0-4893-B223-3F691BF98508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6101-F12B-4895-B2EB-B7B8F0FB6D1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115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D66CF-E0F0-4893-B223-3F691BF98508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41C6101-F12B-4895-B2EB-B7B8F0FB6D1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27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F6ACC-AB9B-4D98-9FA3-AD4848882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3D</a:t>
            </a:r>
            <a:r>
              <a:rPr lang="zh-CN" altLang="en-US" dirty="0"/>
              <a:t>模型设计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C53E16-B20D-41C5-A71B-9A9A294582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                      ---</a:t>
            </a:r>
            <a:r>
              <a:rPr lang="zh-CN" altLang="en-US" dirty="0"/>
              <a:t>景观灯</a:t>
            </a:r>
          </a:p>
        </p:txBody>
      </p:sp>
    </p:spTree>
    <p:extLst>
      <p:ext uri="{BB962C8B-B14F-4D97-AF65-F5344CB8AC3E}">
        <p14:creationId xmlns:p14="http://schemas.microsoft.com/office/powerpoint/2010/main" val="3942153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7316C-E122-4858-9A6C-3B451A03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模型制作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EC5702-5155-492E-9F50-55E50EBCC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在物体的任意面写上名字或者其他文本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9AEA66-759A-4CAE-B640-4D8375012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414" y="2743200"/>
            <a:ext cx="6087649" cy="322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70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32488-D9E6-41DF-BDB4-FAAAE4738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模型制作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67805A-662F-48D6-AF84-5BB11F759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526"/>
            <a:ext cx="10515600" cy="4351338"/>
          </a:xfrm>
        </p:spPr>
        <p:txBody>
          <a:bodyPr/>
          <a:lstStyle/>
          <a:p>
            <a:r>
              <a:rPr lang="zh-CN" altLang="en-US" dirty="0"/>
              <a:t>将写好的文本拉伸，景观灯的底座就做好了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3FCC4F-66C5-4258-AA9F-69BA4A676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606" y="2805831"/>
            <a:ext cx="4171167" cy="290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30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15241-EB42-41D8-9595-089CCA19B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模型制作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B7026E-A718-4C17-9F6F-057C0AD93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2015"/>
            <a:ext cx="10515600" cy="4351338"/>
          </a:xfrm>
        </p:spPr>
        <p:txBody>
          <a:bodyPr/>
          <a:lstStyle/>
          <a:p>
            <a:r>
              <a:rPr lang="zh-CN" altLang="en-US" dirty="0"/>
              <a:t>测量电子积木模块的大小，长宽高分别测量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8122478-32E3-40F6-B250-ACD7C73EE1DE}"/>
              </a:ext>
            </a:extLst>
          </p:cNvPr>
          <p:cNvGrpSpPr/>
          <p:nvPr/>
        </p:nvGrpSpPr>
        <p:grpSpPr>
          <a:xfrm>
            <a:off x="2034544" y="2367598"/>
            <a:ext cx="4061456" cy="3809365"/>
            <a:chOff x="6876259" y="861159"/>
            <a:chExt cx="4092643" cy="4553012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0563A6C-F2E0-4543-9B73-C1C04A0FFA1B}"/>
                </a:ext>
              </a:extLst>
            </p:cNvPr>
            <p:cNvGrpSpPr/>
            <p:nvPr/>
          </p:nvGrpSpPr>
          <p:grpSpPr>
            <a:xfrm>
              <a:off x="6876259" y="2539207"/>
              <a:ext cx="3657602" cy="2874964"/>
              <a:chOff x="4748216" y="2373314"/>
              <a:chExt cx="3657602" cy="2874964"/>
            </a:xfrm>
          </p:grpSpPr>
          <p:grpSp>
            <p:nvGrpSpPr>
              <p:cNvPr id="56" name="Group 205">
                <a:extLst>
                  <a:ext uri="{FF2B5EF4-FFF2-40B4-BE49-F238E27FC236}">
                    <a16:creationId xmlns:a16="http://schemas.microsoft.com/office/drawing/2014/main" id="{546A59A2-280B-4B56-B24B-EE86F390C280}"/>
                  </a:ext>
                </a:extLst>
              </p:cNvPr>
              <p:cNvGrpSpPr/>
              <p:nvPr/>
            </p:nvGrpSpPr>
            <p:grpSpPr bwMode="auto">
              <a:xfrm>
                <a:off x="4748216" y="2373314"/>
                <a:ext cx="3657602" cy="2874964"/>
                <a:chOff x="2991" y="1495"/>
                <a:chExt cx="2304" cy="1811"/>
              </a:xfrm>
            </p:grpSpPr>
            <p:sp>
              <p:nvSpPr>
                <p:cNvPr id="87" name="Freeform 5">
                  <a:extLst>
                    <a:ext uri="{FF2B5EF4-FFF2-40B4-BE49-F238E27FC236}">
                      <a16:creationId xmlns:a16="http://schemas.microsoft.com/office/drawing/2014/main" id="{AD36FA45-9915-428F-B8B2-3F98C70B77D7}"/>
                    </a:ext>
                  </a:extLst>
                </p:cNvPr>
                <p:cNvSpPr/>
                <p:nvPr/>
              </p:nvSpPr>
              <p:spPr bwMode="auto">
                <a:xfrm>
                  <a:off x="3192" y="1810"/>
                  <a:ext cx="1107" cy="847"/>
                </a:xfrm>
                <a:custGeom>
                  <a:avLst/>
                  <a:gdLst>
                    <a:gd name="T0" fmla="*/ 0 w 1107"/>
                    <a:gd name="T1" fmla="*/ 676 h 847"/>
                    <a:gd name="T2" fmla="*/ 0 w 1107"/>
                    <a:gd name="T3" fmla="*/ 847 h 847"/>
                    <a:gd name="T4" fmla="*/ 1107 w 1107"/>
                    <a:gd name="T5" fmla="*/ 169 h 847"/>
                    <a:gd name="T6" fmla="*/ 1107 w 1107"/>
                    <a:gd name="T7" fmla="*/ 0 h 847"/>
                    <a:gd name="T8" fmla="*/ 0 w 1107"/>
                    <a:gd name="T9" fmla="*/ 676 h 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7" h="847">
                      <a:moveTo>
                        <a:pt x="0" y="676"/>
                      </a:moveTo>
                      <a:lnTo>
                        <a:pt x="0" y="847"/>
                      </a:lnTo>
                      <a:lnTo>
                        <a:pt x="1107" y="169"/>
                      </a:lnTo>
                      <a:lnTo>
                        <a:pt x="1107" y="0"/>
                      </a:lnTo>
                      <a:lnTo>
                        <a:pt x="0" y="676"/>
                      </a:lnTo>
                      <a:close/>
                    </a:path>
                  </a:pathLst>
                </a:custGeom>
                <a:solidFill>
                  <a:srgbClr val="C527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8" name="Freeform 6">
                  <a:extLst>
                    <a:ext uri="{FF2B5EF4-FFF2-40B4-BE49-F238E27FC236}">
                      <a16:creationId xmlns:a16="http://schemas.microsoft.com/office/drawing/2014/main" id="{C135C493-978C-4BD3-82BC-A67CB6E94B8D}"/>
                    </a:ext>
                  </a:extLst>
                </p:cNvPr>
                <p:cNvSpPr/>
                <p:nvPr/>
              </p:nvSpPr>
              <p:spPr bwMode="auto">
                <a:xfrm>
                  <a:off x="3010" y="1848"/>
                  <a:ext cx="1289" cy="809"/>
                </a:xfrm>
                <a:custGeom>
                  <a:avLst/>
                  <a:gdLst>
                    <a:gd name="T0" fmla="*/ 490 w 545"/>
                    <a:gd name="T1" fmla="*/ 19 h 341"/>
                    <a:gd name="T2" fmla="*/ 380 w 545"/>
                    <a:gd name="T3" fmla="*/ 19 h 341"/>
                    <a:gd name="T4" fmla="*/ 62 w 545"/>
                    <a:gd name="T5" fmla="*/ 213 h 341"/>
                    <a:gd name="T6" fmla="*/ 63 w 545"/>
                    <a:gd name="T7" fmla="*/ 201 h 341"/>
                    <a:gd name="T8" fmla="*/ 0 w 545"/>
                    <a:gd name="T9" fmla="*/ 203 h 341"/>
                    <a:gd name="T10" fmla="*/ 0 w 545"/>
                    <a:gd name="T11" fmla="*/ 274 h 341"/>
                    <a:gd name="T12" fmla="*/ 1 w 545"/>
                    <a:gd name="T13" fmla="*/ 274 h 341"/>
                    <a:gd name="T14" fmla="*/ 22 w 545"/>
                    <a:gd name="T15" fmla="*/ 304 h 341"/>
                    <a:gd name="T16" fmla="*/ 77 w 545"/>
                    <a:gd name="T17" fmla="*/ 341 h 341"/>
                    <a:gd name="T18" fmla="*/ 545 w 545"/>
                    <a:gd name="T19" fmla="*/ 55 h 341"/>
                    <a:gd name="T20" fmla="*/ 490 w 545"/>
                    <a:gd name="T21" fmla="*/ 19 h 3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45" h="341">
                      <a:moveTo>
                        <a:pt x="490" y="19"/>
                      </a:moveTo>
                      <a:cubicBezTo>
                        <a:pt x="460" y="0"/>
                        <a:pt x="411" y="0"/>
                        <a:pt x="380" y="19"/>
                      </a:cubicBezTo>
                      <a:cubicBezTo>
                        <a:pt x="62" y="213"/>
                        <a:pt x="62" y="213"/>
                        <a:pt x="62" y="213"/>
                      </a:cubicBezTo>
                      <a:cubicBezTo>
                        <a:pt x="63" y="201"/>
                        <a:pt x="63" y="201"/>
                        <a:pt x="63" y="201"/>
                      </a:cubicBezTo>
                      <a:cubicBezTo>
                        <a:pt x="0" y="203"/>
                        <a:pt x="0" y="203"/>
                        <a:pt x="0" y="203"/>
                      </a:cubicBezTo>
                      <a:cubicBezTo>
                        <a:pt x="0" y="274"/>
                        <a:pt x="0" y="274"/>
                        <a:pt x="0" y="274"/>
                      </a:cubicBezTo>
                      <a:cubicBezTo>
                        <a:pt x="1" y="274"/>
                        <a:pt x="1" y="274"/>
                        <a:pt x="1" y="274"/>
                      </a:cubicBezTo>
                      <a:cubicBezTo>
                        <a:pt x="1" y="285"/>
                        <a:pt x="8" y="296"/>
                        <a:pt x="22" y="304"/>
                      </a:cubicBezTo>
                      <a:cubicBezTo>
                        <a:pt x="77" y="341"/>
                        <a:pt x="77" y="341"/>
                        <a:pt x="77" y="341"/>
                      </a:cubicBezTo>
                      <a:cubicBezTo>
                        <a:pt x="545" y="55"/>
                        <a:pt x="545" y="55"/>
                        <a:pt x="545" y="55"/>
                      </a:cubicBezTo>
                      <a:lnTo>
                        <a:pt x="490" y="19"/>
                      </a:lnTo>
                      <a:close/>
                    </a:path>
                  </a:pathLst>
                </a:custGeom>
                <a:solidFill>
                  <a:srgbClr val="C527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9" name="Freeform 7">
                  <a:extLst>
                    <a:ext uri="{FF2B5EF4-FFF2-40B4-BE49-F238E27FC236}">
                      <a16:creationId xmlns:a16="http://schemas.microsoft.com/office/drawing/2014/main" id="{0144AE36-09A8-4953-A560-0BBEAE3EB96B}"/>
                    </a:ext>
                  </a:extLst>
                </p:cNvPr>
                <p:cNvSpPr/>
                <p:nvPr/>
              </p:nvSpPr>
              <p:spPr bwMode="auto">
                <a:xfrm>
                  <a:off x="3192" y="1886"/>
                  <a:ext cx="1902" cy="1195"/>
                </a:xfrm>
                <a:custGeom>
                  <a:avLst/>
                  <a:gdLst>
                    <a:gd name="T0" fmla="*/ 1107 w 1902"/>
                    <a:gd name="T1" fmla="*/ 0 h 1195"/>
                    <a:gd name="T2" fmla="*/ 85 w 1902"/>
                    <a:gd name="T3" fmla="*/ 626 h 1195"/>
                    <a:gd name="T4" fmla="*/ 0 w 1902"/>
                    <a:gd name="T5" fmla="*/ 628 h 1195"/>
                    <a:gd name="T6" fmla="*/ 0 w 1902"/>
                    <a:gd name="T7" fmla="*/ 676 h 1195"/>
                    <a:gd name="T8" fmla="*/ 795 w 1902"/>
                    <a:gd name="T9" fmla="*/ 1195 h 1195"/>
                    <a:gd name="T10" fmla="*/ 1902 w 1902"/>
                    <a:gd name="T11" fmla="*/ 517 h 1195"/>
                    <a:gd name="T12" fmla="*/ 1107 w 1902"/>
                    <a:gd name="T13" fmla="*/ 0 h 1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02" h="1195">
                      <a:moveTo>
                        <a:pt x="1107" y="0"/>
                      </a:moveTo>
                      <a:lnTo>
                        <a:pt x="85" y="626"/>
                      </a:lnTo>
                      <a:lnTo>
                        <a:pt x="0" y="628"/>
                      </a:lnTo>
                      <a:lnTo>
                        <a:pt x="0" y="676"/>
                      </a:lnTo>
                      <a:lnTo>
                        <a:pt x="795" y="1195"/>
                      </a:lnTo>
                      <a:lnTo>
                        <a:pt x="1902" y="517"/>
                      </a:lnTo>
                      <a:lnTo>
                        <a:pt x="1107" y="0"/>
                      </a:lnTo>
                      <a:close/>
                    </a:path>
                  </a:pathLst>
                </a:custGeom>
                <a:solidFill>
                  <a:srgbClr val="D8DA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0" name="Freeform 8">
                  <a:extLst>
                    <a:ext uri="{FF2B5EF4-FFF2-40B4-BE49-F238E27FC236}">
                      <a16:creationId xmlns:a16="http://schemas.microsoft.com/office/drawing/2014/main" id="{224E33FB-9817-4BCB-8D27-16112D371675}"/>
                    </a:ext>
                  </a:extLst>
                </p:cNvPr>
                <p:cNvSpPr/>
                <p:nvPr/>
              </p:nvSpPr>
              <p:spPr bwMode="auto">
                <a:xfrm>
                  <a:off x="3192" y="1839"/>
                  <a:ext cx="1902" cy="1194"/>
                </a:xfrm>
                <a:custGeom>
                  <a:avLst/>
                  <a:gdLst>
                    <a:gd name="T0" fmla="*/ 1902 w 1902"/>
                    <a:gd name="T1" fmla="*/ 519 h 1194"/>
                    <a:gd name="T2" fmla="*/ 1107 w 1902"/>
                    <a:gd name="T3" fmla="*/ 0 h 1194"/>
                    <a:gd name="T4" fmla="*/ 0 w 1902"/>
                    <a:gd name="T5" fmla="*/ 675 h 1194"/>
                    <a:gd name="T6" fmla="*/ 795 w 1902"/>
                    <a:gd name="T7" fmla="*/ 1194 h 1194"/>
                    <a:gd name="T8" fmla="*/ 1902 w 1902"/>
                    <a:gd name="T9" fmla="*/ 519 h 1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02" h="1194">
                      <a:moveTo>
                        <a:pt x="1902" y="519"/>
                      </a:moveTo>
                      <a:lnTo>
                        <a:pt x="1107" y="0"/>
                      </a:lnTo>
                      <a:lnTo>
                        <a:pt x="0" y="675"/>
                      </a:lnTo>
                      <a:lnTo>
                        <a:pt x="795" y="1194"/>
                      </a:lnTo>
                      <a:lnTo>
                        <a:pt x="1902" y="519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1" name="Freeform 9">
                  <a:extLst>
                    <a:ext uri="{FF2B5EF4-FFF2-40B4-BE49-F238E27FC236}">
                      <a16:creationId xmlns:a16="http://schemas.microsoft.com/office/drawing/2014/main" id="{3EC55D9C-F188-43CD-8CA7-F47B09EF2184}"/>
                    </a:ext>
                  </a:extLst>
                </p:cNvPr>
                <p:cNvSpPr/>
                <p:nvPr/>
              </p:nvSpPr>
              <p:spPr bwMode="auto">
                <a:xfrm>
                  <a:off x="3987" y="2450"/>
                  <a:ext cx="1289" cy="856"/>
                </a:xfrm>
                <a:custGeom>
                  <a:avLst/>
                  <a:gdLst>
                    <a:gd name="T0" fmla="*/ 545 w 545"/>
                    <a:gd name="T1" fmla="*/ 89 h 361"/>
                    <a:gd name="T2" fmla="*/ 545 w 545"/>
                    <a:gd name="T3" fmla="*/ 88 h 361"/>
                    <a:gd name="T4" fmla="*/ 545 w 545"/>
                    <a:gd name="T5" fmla="*/ 17 h 361"/>
                    <a:gd name="T6" fmla="*/ 464 w 545"/>
                    <a:gd name="T7" fmla="*/ 0 h 361"/>
                    <a:gd name="T8" fmla="*/ 0 w 545"/>
                    <a:gd name="T9" fmla="*/ 234 h 361"/>
                    <a:gd name="T10" fmla="*/ 0 w 545"/>
                    <a:gd name="T11" fmla="*/ 305 h 361"/>
                    <a:gd name="T12" fmla="*/ 56 w 545"/>
                    <a:gd name="T13" fmla="*/ 342 h 361"/>
                    <a:gd name="T14" fmla="*/ 165 w 545"/>
                    <a:gd name="T15" fmla="*/ 342 h 361"/>
                    <a:gd name="T16" fmla="*/ 520 w 545"/>
                    <a:gd name="T17" fmla="*/ 125 h 361"/>
                    <a:gd name="T18" fmla="*/ 545 w 545"/>
                    <a:gd name="T19" fmla="*/ 89 h 3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45" h="361">
                      <a:moveTo>
                        <a:pt x="545" y="89"/>
                      </a:moveTo>
                      <a:cubicBezTo>
                        <a:pt x="545" y="88"/>
                        <a:pt x="545" y="88"/>
                        <a:pt x="545" y="88"/>
                      </a:cubicBezTo>
                      <a:cubicBezTo>
                        <a:pt x="545" y="17"/>
                        <a:pt x="545" y="17"/>
                        <a:pt x="545" y="17"/>
                      </a:cubicBezTo>
                      <a:cubicBezTo>
                        <a:pt x="464" y="0"/>
                        <a:pt x="464" y="0"/>
                        <a:pt x="464" y="0"/>
                      </a:cubicBezTo>
                      <a:cubicBezTo>
                        <a:pt x="0" y="234"/>
                        <a:pt x="0" y="234"/>
                        <a:pt x="0" y="234"/>
                      </a:cubicBezTo>
                      <a:cubicBezTo>
                        <a:pt x="0" y="305"/>
                        <a:pt x="0" y="305"/>
                        <a:pt x="0" y="305"/>
                      </a:cubicBezTo>
                      <a:cubicBezTo>
                        <a:pt x="56" y="342"/>
                        <a:pt x="56" y="342"/>
                        <a:pt x="56" y="342"/>
                      </a:cubicBezTo>
                      <a:cubicBezTo>
                        <a:pt x="85" y="361"/>
                        <a:pt x="134" y="361"/>
                        <a:pt x="165" y="342"/>
                      </a:cubicBezTo>
                      <a:cubicBezTo>
                        <a:pt x="520" y="125"/>
                        <a:pt x="520" y="125"/>
                        <a:pt x="520" y="125"/>
                      </a:cubicBezTo>
                      <a:cubicBezTo>
                        <a:pt x="537" y="115"/>
                        <a:pt x="545" y="102"/>
                        <a:pt x="545" y="89"/>
                      </a:cubicBezTo>
                      <a:close/>
                    </a:path>
                  </a:pathLst>
                </a:custGeom>
                <a:solidFill>
                  <a:srgbClr val="C527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2" name="Freeform 10">
                  <a:extLst>
                    <a:ext uri="{FF2B5EF4-FFF2-40B4-BE49-F238E27FC236}">
                      <a16:creationId xmlns:a16="http://schemas.microsoft.com/office/drawing/2014/main" id="{1695B19A-6553-4781-AE2A-A2A0FE63AE89}"/>
                    </a:ext>
                  </a:extLst>
                </p:cNvPr>
                <p:cNvSpPr/>
                <p:nvPr/>
              </p:nvSpPr>
              <p:spPr bwMode="auto">
                <a:xfrm>
                  <a:off x="2991" y="1678"/>
                  <a:ext cx="1308" cy="808"/>
                </a:xfrm>
                <a:custGeom>
                  <a:avLst/>
                  <a:gdLst>
                    <a:gd name="T0" fmla="*/ 553 w 553"/>
                    <a:gd name="T1" fmla="*/ 56 h 341"/>
                    <a:gd name="T2" fmla="*/ 498 w 553"/>
                    <a:gd name="T3" fmla="*/ 20 h 341"/>
                    <a:gd name="T4" fmla="*/ 388 w 553"/>
                    <a:gd name="T5" fmla="*/ 19 h 341"/>
                    <a:gd name="T6" fmla="*/ 33 w 553"/>
                    <a:gd name="T7" fmla="*/ 236 h 341"/>
                    <a:gd name="T8" fmla="*/ 30 w 553"/>
                    <a:gd name="T9" fmla="*/ 305 h 341"/>
                    <a:gd name="T10" fmla="*/ 85 w 553"/>
                    <a:gd name="T11" fmla="*/ 341 h 341"/>
                    <a:gd name="T12" fmla="*/ 553 w 553"/>
                    <a:gd name="T13" fmla="*/ 56 h 3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3" h="341">
                      <a:moveTo>
                        <a:pt x="553" y="56"/>
                      </a:moveTo>
                      <a:cubicBezTo>
                        <a:pt x="498" y="20"/>
                        <a:pt x="498" y="20"/>
                        <a:pt x="498" y="20"/>
                      </a:cubicBezTo>
                      <a:cubicBezTo>
                        <a:pt x="468" y="1"/>
                        <a:pt x="419" y="0"/>
                        <a:pt x="388" y="19"/>
                      </a:cubicBezTo>
                      <a:cubicBezTo>
                        <a:pt x="33" y="236"/>
                        <a:pt x="33" y="236"/>
                        <a:pt x="33" y="236"/>
                      </a:cubicBezTo>
                      <a:cubicBezTo>
                        <a:pt x="2" y="255"/>
                        <a:pt x="0" y="286"/>
                        <a:pt x="30" y="305"/>
                      </a:cubicBezTo>
                      <a:cubicBezTo>
                        <a:pt x="85" y="341"/>
                        <a:pt x="85" y="341"/>
                        <a:pt x="85" y="341"/>
                      </a:cubicBezTo>
                      <a:cubicBezTo>
                        <a:pt x="553" y="56"/>
                        <a:pt x="553" y="56"/>
                        <a:pt x="553" y="56"/>
                      </a:cubicBezTo>
                    </a:path>
                  </a:pathLst>
                </a:custGeom>
                <a:solidFill>
                  <a:srgbClr val="EF4C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3" name="Freeform 11">
                  <a:extLst>
                    <a:ext uri="{FF2B5EF4-FFF2-40B4-BE49-F238E27FC236}">
                      <a16:creationId xmlns:a16="http://schemas.microsoft.com/office/drawing/2014/main" id="{90457CE3-0245-4F1E-A182-B55063C99716}"/>
                    </a:ext>
                  </a:extLst>
                </p:cNvPr>
                <p:cNvSpPr/>
                <p:nvPr/>
              </p:nvSpPr>
              <p:spPr bwMode="auto">
                <a:xfrm>
                  <a:off x="3987" y="2327"/>
                  <a:ext cx="1308" cy="808"/>
                </a:xfrm>
                <a:custGeom>
                  <a:avLst/>
                  <a:gdLst>
                    <a:gd name="T0" fmla="*/ 524 w 553"/>
                    <a:gd name="T1" fmla="*/ 37 h 341"/>
                    <a:gd name="T2" fmla="*/ 468 w 553"/>
                    <a:gd name="T3" fmla="*/ 0 h 341"/>
                    <a:gd name="T4" fmla="*/ 0 w 553"/>
                    <a:gd name="T5" fmla="*/ 286 h 341"/>
                    <a:gd name="T6" fmla="*/ 56 w 553"/>
                    <a:gd name="T7" fmla="*/ 322 h 341"/>
                    <a:gd name="T8" fmla="*/ 165 w 553"/>
                    <a:gd name="T9" fmla="*/ 322 h 341"/>
                    <a:gd name="T10" fmla="*/ 520 w 553"/>
                    <a:gd name="T11" fmla="*/ 106 h 341"/>
                    <a:gd name="T12" fmla="*/ 524 w 553"/>
                    <a:gd name="T13" fmla="*/ 37 h 3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3" h="341">
                      <a:moveTo>
                        <a:pt x="524" y="37"/>
                      </a:moveTo>
                      <a:cubicBezTo>
                        <a:pt x="468" y="0"/>
                        <a:pt x="468" y="0"/>
                        <a:pt x="468" y="0"/>
                      </a:cubicBezTo>
                      <a:cubicBezTo>
                        <a:pt x="0" y="286"/>
                        <a:pt x="0" y="286"/>
                        <a:pt x="0" y="286"/>
                      </a:cubicBezTo>
                      <a:cubicBezTo>
                        <a:pt x="56" y="322"/>
                        <a:pt x="56" y="322"/>
                        <a:pt x="56" y="322"/>
                      </a:cubicBezTo>
                      <a:cubicBezTo>
                        <a:pt x="85" y="341"/>
                        <a:pt x="134" y="341"/>
                        <a:pt x="165" y="322"/>
                      </a:cubicBezTo>
                      <a:cubicBezTo>
                        <a:pt x="520" y="106"/>
                        <a:pt x="520" y="106"/>
                        <a:pt x="520" y="106"/>
                      </a:cubicBezTo>
                      <a:cubicBezTo>
                        <a:pt x="551" y="87"/>
                        <a:pt x="553" y="56"/>
                        <a:pt x="524" y="37"/>
                      </a:cubicBezTo>
                    </a:path>
                  </a:pathLst>
                </a:custGeom>
                <a:solidFill>
                  <a:srgbClr val="EF4C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4" name="Freeform 12">
                  <a:extLst>
                    <a:ext uri="{FF2B5EF4-FFF2-40B4-BE49-F238E27FC236}">
                      <a16:creationId xmlns:a16="http://schemas.microsoft.com/office/drawing/2014/main" id="{D686DD73-EC35-4E34-B6EE-B0178C3FE9B5}"/>
                    </a:ext>
                  </a:extLst>
                </p:cNvPr>
                <p:cNvSpPr/>
                <p:nvPr/>
              </p:nvSpPr>
              <p:spPr bwMode="auto">
                <a:xfrm>
                  <a:off x="4410" y="2739"/>
                  <a:ext cx="234" cy="157"/>
                </a:xfrm>
                <a:custGeom>
                  <a:avLst/>
                  <a:gdLst>
                    <a:gd name="T0" fmla="*/ 99 w 99"/>
                    <a:gd name="T1" fmla="*/ 0 h 66"/>
                    <a:gd name="T2" fmla="*/ 0 w 99"/>
                    <a:gd name="T3" fmla="*/ 0 h 66"/>
                    <a:gd name="T4" fmla="*/ 0 w 99"/>
                    <a:gd name="T5" fmla="*/ 32 h 66"/>
                    <a:gd name="T6" fmla="*/ 14 w 99"/>
                    <a:gd name="T7" fmla="*/ 54 h 66"/>
                    <a:gd name="T8" fmla="*/ 84 w 99"/>
                    <a:gd name="T9" fmla="*/ 54 h 66"/>
                    <a:gd name="T10" fmla="*/ 99 w 99"/>
                    <a:gd name="T11" fmla="*/ 32 h 66"/>
                    <a:gd name="T12" fmla="*/ 99 w 99"/>
                    <a:gd name="T13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9" h="66">
                      <a:moveTo>
                        <a:pt x="99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40"/>
                        <a:pt x="5" y="48"/>
                        <a:pt x="14" y="54"/>
                      </a:cubicBezTo>
                      <a:cubicBezTo>
                        <a:pt x="33" y="66"/>
                        <a:pt x="64" y="66"/>
                        <a:pt x="84" y="54"/>
                      </a:cubicBezTo>
                      <a:cubicBezTo>
                        <a:pt x="94" y="48"/>
                        <a:pt x="99" y="40"/>
                        <a:pt x="99" y="32"/>
                      </a:cubicBezTo>
                      <a:lnTo>
                        <a:pt x="99" y="0"/>
                      </a:lnTo>
                      <a:close/>
                    </a:path>
                  </a:pathLst>
                </a:custGeom>
                <a:solidFill>
                  <a:srgbClr val="C527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5" name="Freeform 13">
                  <a:extLst>
                    <a:ext uri="{FF2B5EF4-FFF2-40B4-BE49-F238E27FC236}">
                      <a16:creationId xmlns:a16="http://schemas.microsoft.com/office/drawing/2014/main" id="{C99DBB17-CA05-40B7-BAA7-360405333FAD}"/>
                    </a:ext>
                  </a:extLst>
                </p:cNvPr>
                <p:cNvSpPr/>
                <p:nvPr/>
              </p:nvSpPr>
              <p:spPr bwMode="auto">
                <a:xfrm>
                  <a:off x="4692" y="2569"/>
                  <a:ext cx="234" cy="156"/>
                </a:xfrm>
                <a:custGeom>
                  <a:avLst/>
                  <a:gdLst>
                    <a:gd name="T0" fmla="*/ 99 w 99"/>
                    <a:gd name="T1" fmla="*/ 0 h 66"/>
                    <a:gd name="T2" fmla="*/ 0 w 99"/>
                    <a:gd name="T3" fmla="*/ 0 h 66"/>
                    <a:gd name="T4" fmla="*/ 0 w 99"/>
                    <a:gd name="T5" fmla="*/ 32 h 66"/>
                    <a:gd name="T6" fmla="*/ 0 w 99"/>
                    <a:gd name="T7" fmla="*/ 32 h 66"/>
                    <a:gd name="T8" fmla="*/ 14 w 99"/>
                    <a:gd name="T9" fmla="*/ 54 h 66"/>
                    <a:gd name="T10" fmla="*/ 84 w 99"/>
                    <a:gd name="T11" fmla="*/ 54 h 66"/>
                    <a:gd name="T12" fmla="*/ 99 w 99"/>
                    <a:gd name="T13" fmla="*/ 32 h 66"/>
                    <a:gd name="T14" fmla="*/ 99 w 99"/>
                    <a:gd name="T15" fmla="*/ 32 h 66"/>
                    <a:gd name="T16" fmla="*/ 99 w 99"/>
                    <a:gd name="T1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9" h="66">
                      <a:moveTo>
                        <a:pt x="99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40"/>
                        <a:pt x="5" y="48"/>
                        <a:pt x="14" y="54"/>
                      </a:cubicBezTo>
                      <a:cubicBezTo>
                        <a:pt x="33" y="66"/>
                        <a:pt x="64" y="66"/>
                        <a:pt x="84" y="54"/>
                      </a:cubicBezTo>
                      <a:cubicBezTo>
                        <a:pt x="94" y="48"/>
                        <a:pt x="99" y="40"/>
                        <a:pt x="99" y="32"/>
                      </a:cubicBezTo>
                      <a:cubicBezTo>
                        <a:pt x="99" y="32"/>
                        <a:pt x="99" y="32"/>
                        <a:pt x="99" y="32"/>
                      </a:cubicBezTo>
                      <a:lnTo>
                        <a:pt x="99" y="0"/>
                      </a:lnTo>
                      <a:close/>
                    </a:path>
                  </a:pathLst>
                </a:custGeom>
                <a:solidFill>
                  <a:srgbClr val="C527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6" name="Freeform 14">
                  <a:extLst>
                    <a:ext uri="{FF2B5EF4-FFF2-40B4-BE49-F238E27FC236}">
                      <a16:creationId xmlns:a16="http://schemas.microsoft.com/office/drawing/2014/main" id="{ED47B6DE-4394-4B35-A996-4882A9C4513B}"/>
                    </a:ext>
                  </a:extLst>
                </p:cNvPr>
                <p:cNvSpPr/>
                <p:nvPr/>
              </p:nvSpPr>
              <p:spPr bwMode="auto">
                <a:xfrm>
                  <a:off x="4680" y="2505"/>
                  <a:ext cx="258" cy="161"/>
                </a:xfrm>
                <a:custGeom>
                  <a:avLst/>
                  <a:gdLst>
                    <a:gd name="T0" fmla="*/ 91 w 109"/>
                    <a:gd name="T1" fmla="*/ 12 h 68"/>
                    <a:gd name="T2" fmla="*/ 21 w 109"/>
                    <a:gd name="T3" fmla="*/ 12 h 68"/>
                    <a:gd name="T4" fmla="*/ 19 w 109"/>
                    <a:gd name="T5" fmla="*/ 56 h 68"/>
                    <a:gd name="T6" fmla="*/ 89 w 109"/>
                    <a:gd name="T7" fmla="*/ 56 h 68"/>
                    <a:gd name="T8" fmla="*/ 91 w 109"/>
                    <a:gd name="T9" fmla="*/ 12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9" h="68">
                      <a:moveTo>
                        <a:pt x="91" y="12"/>
                      </a:moveTo>
                      <a:cubicBezTo>
                        <a:pt x="72" y="0"/>
                        <a:pt x="41" y="0"/>
                        <a:pt x="21" y="12"/>
                      </a:cubicBezTo>
                      <a:cubicBezTo>
                        <a:pt x="1" y="24"/>
                        <a:pt x="0" y="43"/>
                        <a:pt x="19" y="56"/>
                      </a:cubicBezTo>
                      <a:cubicBezTo>
                        <a:pt x="38" y="68"/>
                        <a:pt x="69" y="68"/>
                        <a:pt x="89" y="56"/>
                      </a:cubicBezTo>
                      <a:cubicBezTo>
                        <a:pt x="108" y="44"/>
                        <a:pt x="109" y="24"/>
                        <a:pt x="91" y="12"/>
                      </a:cubicBezTo>
                    </a:path>
                  </a:pathLst>
                </a:custGeom>
                <a:solidFill>
                  <a:srgbClr val="EF4C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7" name="Freeform 15">
                  <a:extLst>
                    <a:ext uri="{FF2B5EF4-FFF2-40B4-BE49-F238E27FC236}">
                      <a16:creationId xmlns:a16="http://schemas.microsoft.com/office/drawing/2014/main" id="{8B53F43E-C3B8-4384-8ABD-DA14C0C7E356}"/>
                    </a:ext>
                  </a:extLst>
                </p:cNvPr>
                <p:cNvSpPr/>
                <p:nvPr/>
              </p:nvSpPr>
              <p:spPr bwMode="auto">
                <a:xfrm>
                  <a:off x="4398" y="2675"/>
                  <a:ext cx="258" cy="162"/>
                </a:xfrm>
                <a:custGeom>
                  <a:avLst/>
                  <a:gdLst>
                    <a:gd name="T0" fmla="*/ 91 w 109"/>
                    <a:gd name="T1" fmla="*/ 12 h 68"/>
                    <a:gd name="T2" fmla="*/ 21 w 109"/>
                    <a:gd name="T3" fmla="*/ 12 h 68"/>
                    <a:gd name="T4" fmla="*/ 19 w 109"/>
                    <a:gd name="T5" fmla="*/ 56 h 68"/>
                    <a:gd name="T6" fmla="*/ 89 w 109"/>
                    <a:gd name="T7" fmla="*/ 56 h 68"/>
                    <a:gd name="T8" fmla="*/ 91 w 109"/>
                    <a:gd name="T9" fmla="*/ 12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9" h="68">
                      <a:moveTo>
                        <a:pt x="91" y="12"/>
                      </a:moveTo>
                      <a:cubicBezTo>
                        <a:pt x="72" y="0"/>
                        <a:pt x="41" y="0"/>
                        <a:pt x="21" y="12"/>
                      </a:cubicBezTo>
                      <a:cubicBezTo>
                        <a:pt x="1" y="24"/>
                        <a:pt x="0" y="44"/>
                        <a:pt x="19" y="56"/>
                      </a:cubicBezTo>
                      <a:cubicBezTo>
                        <a:pt x="38" y="68"/>
                        <a:pt x="69" y="68"/>
                        <a:pt x="89" y="56"/>
                      </a:cubicBezTo>
                      <a:cubicBezTo>
                        <a:pt x="108" y="44"/>
                        <a:pt x="109" y="25"/>
                        <a:pt x="91" y="12"/>
                      </a:cubicBezTo>
                    </a:path>
                  </a:pathLst>
                </a:custGeom>
                <a:solidFill>
                  <a:srgbClr val="EF4C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8" name="Freeform 16">
                  <a:extLst>
                    <a:ext uri="{FF2B5EF4-FFF2-40B4-BE49-F238E27FC236}">
                      <a16:creationId xmlns:a16="http://schemas.microsoft.com/office/drawing/2014/main" id="{EDF5074C-74BA-476A-846A-F5DE7AE555F0}"/>
                    </a:ext>
                  </a:extLst>
                </p:cNvPr>
                <p:cNvSpPr/>
                <p:nvPr/>
              </p:nvSpPr>
              <p:spPr bwMode="auto">
                <a:xfrm>
                  <a:off x="4741" y="2543"/>
                  <a:ext cx="135" cy="85"/>
                </a:xfrm>
                <a:custGeom>
                  <a:avLst/>
                  <a:gdLst>
                    <a:gd name="T0" fmla="*/ 48 w 57"/>
                    <a:gd name="T1" fmla="*/ 6 h 36"/>
                    <a:gd name="T2" fmla="*/ 11 w 57"/>
                    <a:gd name="T3" fmla="*/ 6 h 36"/>
                    <a:gd name="T4" fmla="*/ 10 w 57"/>
                    <a:gd name="T5" fmla="*/ 29 h 36"/>
                    <a:gd name="T6" fmla="*/ 46 w 57"/>
                    <a:gd name="T7" fmla="*/ 29 h 36"/>
                    <a:gd name="T8" fmla="*/ 48 w 57"/>
                    <a:gd name="T9" fmla="*/ 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36">
                      <a:moveTo>
                        <a:pt x="48" y="6"/>
                      </a:moveTo>
                      <a:cubicBezTo>
                        <a:pt x="38" y="0"/>
                        <a:pt x="21" y="0"/>
                        <a:pt x="11" y="6"/>
                      </a:cubicBezTo>
                      <a:cubicBezTo>
                        <a:pt x="0" y="13"/>
                        <a:pt x="0" y="23"/>
                        <a:pt x="10" y="29"/>
                      </a:cubicBezTo>
                      <a:cubicBezTo>
                        <a:pt x="20" y="36"/>
                        <a:pt x="36" y="36"/>
                        <a:pt x="46" y="29"/>
                      </a:cubicBezTo>
                      <a:cubicBezTo>
                        <a:pt x="57" y="23"/>
                        <a:pt x="57" y="13"/>
                        <a:pt x="48" y="6"/>
                      </a:cubicBezTo>
                    </a:path>
                  </a:pathLst>
                </a:custGeom>
                <a:solidFill>
                  <a:srgbClr val="C527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9" name="Freeform 17">
                  <a:extLst>
                    <a:ext uri="{FF2B5EF4-FFF2-40B4-BE49-F238E27FC236}">
                      <a16:creationId xmlns:a16="http://schemas.microsoft.com/office/drawing/2014/main" id="{D2FAE798-5FD8-41F8-B79A-DBF9717A2C5D}"/>
                    </a:ext>
                  </a:extLst>
                </p:cNvPr>
                <p:cNvSpPr/>
                <p:nvPr/>
              </p:nvSpPr>
              <p:spPr bwMode="auto">
                <a:xfrm>
                  <a:off x="4460" y="2713"/>
                  <a:ext cx="137" cy="86"/>
                </a:xfrm>
                <a:custGeom>
                  <a:avLst/>
                  <a:gdLst>
                    <a:gd name="T0" fmla="*/ 48 w 58"/>
                    <a:gd name="T1" fmla="*/ 7 h 36"/>
                    <a:gd name="T2" fmla="*/ 11 w 58"/>
                    <a:gd name="T3" fmla="*/ 7 h 36"/>
                    <a:gd name="T4" fmla="*/ 10 w 58"/>
                    <a:gd name="T5" fmla="*/ 30 h 36"/>
                    <a:gd name="T6" fmla="*/ 47 w 58"/>
                    <a:gd name="T7" fmla="*/ 30 h 36"/>
                    <a:gd name="T8" fmla="*/ 48 w 58"/>
                    <a:gd name="T9" fmla="*/ 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36">
                      <a:moveTo>
                        <a:pt x="48" y="7"/>
                      </a:moveTo>
                      <a:cubicBezTo>
                        <a:pt x="38" y="0"/>
                        <a:pt x="21" y="0"/>
                        <a:pt x="11" y="7"/>
                      </a:cubicBezTo>
                      <a:cubicBezTo>
                        <a:pt x="1" y="13"/>
                        <a:pt x="0" y="23"/>
                        <a:pt x="10" y="30"/>
                      </a:cubicBezTo>
                      <a:cubicBezTo>
                        <a:pt x="20" y="36"/>
                        <a:pt x="36" y="36"/>
                        <a:pt x="47" y="30"/>
                      </a:cubicBezTo>
                      <a:cubicBezTo>
                        <a:pt x="57" y="24"/>
                        <a:pt x="58" y="13"/>
                        <a:pt x="48" y="7"/>
                      </a:cubicBezTo>
                    </a:path>
                  </a:pathLst>
                </a:custGeom>
                <a:solidFill>
                  <a:srgbClr val="C527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0" name="Freeform 18">
                  <a:extLst>
                    <a:ext uri="{FF2B5EF4-FFF2-40B4-BE49-F238E27FC236}">
                      <a16:creationId xmlns:a16="http://schemas.microsoft.com/office/drawing/2014/main" id="{71F60AAE-8EB3-4E73-A3CA-68AED5BEE401}"/>
                    </a:ext>
                  </a:extLst>
                </p:cNvPr>
                <p:cNvSpPr/>
                <p:nvPr/>
              </p:nvSpPr>
              <p:spPr bwMode="auto">
                <a:xfrm>
                  <a:off x="3360" y="2076"/>
                  <a:ext cx="234" cy="159"/>
                </a:xfrm>
                <a:custGeom>
                  <a:avLst/>
                  <a:gdLst>
                    <a:gd name="T0" fmla="*/ 99 w 99"/>
                    <a:gd name="T1" fmla="*/ 0 h 67"/>
                    <a:gd name="T2" fmla="*/ 0 w 99"/>
                    <a:gd name="T3" fmla="*/ 0 h 67"/>
                    <a:gd name="T4" fmla="*/ 0 w 99"/>
                    <a:gd name="T5" fmla="*/ 33 h 67"/>
                    <a:gd name="T6" fmla="*/ 14 w 99"/>
                    <a:gd name="T7" fmla="*/ 55 h 67"/>
                    <a:gd name="T8" fmla="*/ 83 w 99"/>
                    <a:gd name="T9" fmla="*/ 55 h 67"/>
                    <a:gd name="T10" fmla="*/ 99 w 99"/>
                    <a:gd name="T11" fmla="*/ 33 h 67"/>
                    <a:gd name="T12" fmla="*/ 99 w 99"/>
                    <a:gd name="T13" fmla="*/ 33 h 67"/>
                    <a:gd name="T14" fmla="*/ 99 w 99"/>
                    <a:gd name="T15" fmla="*/ 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9" h="67">
                      <a:moveTo>
                        <a:pt x="99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41"/>
                        <a:pt x="4" y="48"/>
                        <a:pt x="14" y="55"/>
                      </a:cubicBezTo>
                      <a:cubicBezTo>
                        <a:pt x="32" y="67"/>
                        <a:pt x="64" y="67"/>
                        <a:pt x="83" y="55"/>
                      </a:cubicBezTo>
                      <a:cubicBezTo>
                        <a:pt x="93" y="49"/>
                        <a:pt x="98" y="41"/>
                        <a:pt x="99" y="33"/>
                      </a:cubicBezTo>
                      <a:cubicBezTo>
                        <a:pt x="99" y="33"/>
                        <a:pt x="99" y="33"/>
                        <a:pt x="99" y="33"/>
                      </a:cubicBezTo>
                      <a:lnTo>
                        <a:pt x="99" y="0"/>
                      </a:lnTo>
                      <a:close/>
                    </a:path>
                  </a:pathLst>
                </a:custGeom>
                <a:solidFill>
                  <a:srgbClr val="C527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1" name="Freeform 19">
                  <a:extLst>
                    <a:ext uri="{FF2B5EF4-FFF2-40B4-BE49-F238E27FC236}">
                      <a16:creationId xmlns:a16="http://schemas.microsoft.com/office/drawing/2014/main" id="{34A69646-55DE-465C-BB8F-752D9BC964BF}"/>
                    </a:ext>
                  </a:extLst>
                </p:cNvPr>
                <p:cNvSpPr/>
                <p:nvPr/>
              </p:nvSpPr>
              <p:spPr bwMode="auto">
                <a:xfrm>
                  <a:off x="3641" y="1908"/>
                  <a:ext cx="234" cy="156"/>
                </a:xfrm>
                <a:custGeom>
                  <a:avLst/>
                  <a:gdLst>
                    <a:gd name="T0" fmla="*/ 99 w 99"/>
                    <a:gd name="T1" fmla="*/ 0 h 66"/>
                    <a:gd name="T2" fmla="*/ 0 w 99"/>
                    <a:gd name="T3" fmla="*/ 0 h 66"/>
                    <a:gd name="T4" fmla="*/ 0 w 99"/>
                    <a:gd name="T5" fmla="*/ 32 h 66"/>
                    <a:gd name="T6" fmla="*/ 0 w 99"/>
                    <a:gd name="T7" fmla="*/ 32 h 66"/>
                    <a:gd name="T8" fmla="*/ 13 w 99"/>
                    <a:gd name="T9" fmla="*/ 54 h 66"/>
                    <a:gd name="T10" fmla="*/ 83 w 99"/>
                    <a:gd name="T11" fmla="*/ 54 h 66"/>
                    <a:gd name="T12" fmla="*/ 99 w 99"/>
                    <a:gd name="T13" fmla="*/ 32 h 66"/>
                    <a:gd name="T14" fmla="*/ 99 w 99"/>
                    <a:gd name="T15" fmla="*/ 32 h 66"/>
                    <a:gd name="T16" fmla="*/ 99 w 99"/>
                    <a:gd name="T1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9" h="66">
                      <a:moveTo>
                        <a:pt x="99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40"/>
                        <a:pt x="4" y="48"/>
                        <a:pt x="13" y="54"/>
                      </a:cubicBezTo>
                      <a:cubicBezTo>
                        <a:pt x="32" y="66"/>
                        <a:pt x="63" y="66"/>
                        <a:pt x="83" y="54"/>
                      </a:cubicBezTo>
                      <a:cubicBezTo>
                        <a:pt x="93" y="48"/>
                        <a:pt x="98" y="40"/>
                        <a:pt x="99" y="32"/>
                      </a:cubicBezTo>
                      <a:cubicBezTo>
                        <a:pt x="99" y="32"/>
                        <a:pt x="99" y="32"/>
                        <a:pt x="99" y="32"/>
                      </a:cubicBezTo>
                      <a:lnTo>
                        <a:pt x="99" y="0"/>
                      </a:lnTo>
                      <a:close/>
                    </a:path>
                  </a:pathLst>
                </a:custGeom>
                <a:solidFill>
                  <a:srgbClr val="C527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2" name="Freeform 20">
                  <a:extLst>
                    <a:ext uri="{FF2B5EF4-FFF2-40B4-BE49-F238E27FC236}">
                      <a16:creationId xmlns:a16="http://schemas.microsoft.com/office/drawing/2014/main" id="{74403D18-4E85-4FE3-81D7-C6ACB33B886D}"/>
                    </a:ext>
                  </a:extLst>
                </p:cNvPr>
                <p:cNvSpPr/>
                <p:nvPr/>
              </p:nvSpPr>
              <p:spPr bwMode="auto">
                <a:xfrm>
                  <a:off x="3629" y="1841"/>
                  <a:ext cx="258" cy="161"/>
                </a:xfrm>
                <a:custGeom>
                  <a:avLst/>
                  <a:gdLst>
                    <a:gd name="T0" fmla="*/ 90 w 109"/>
                    <a:gd name="T1" fmla="*/ 12 h 68"/>
                    <a:gd name="T2" fmla="*/ 20 w 109"/>
                    <a:gd name="T3" fmla="*/ 12 h 68"/>
                    <a:gd name="T4" fmla="*/ 18 w 109"/>
                    <a:gd name="T5" fmla="*/ 56 h 68"/>
                    <a:gd name="T6" fmla="*/ 88 w 109"/>
                    <a:gd name="T7" fmla="*/ 56 h 68"/>
                    <a:gd name="T8" fmla="*/ 90 w 109"/>
                    <a:gd name="T9" fmla="*/ 12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9" h="68">
                      <a:moveTo>
                        <a:pt x="90" y="12"/>
                      </a:moveTo>
                      <a:cubicBezTo>
                        <a:pt x="71" y="0"/>
                        <a:pt x="40" y="0"/>
                        <a:pt x="20" y="12"/>
                      </a:cubicBezTo>
                      <a:cubicBezTo>
                        <a:pt x="1" y="24"/>
                        <a:pt x="0" y="44"/>
                        <a:pt x="18" y="56"/>
                      </a:cubicBezTo>
                      <a:cubicBezTo>
                        <a:pt x="37" y="68"/>
                        <a:pt x="68" y="68"/>
                        <a:pt x="88" y="56"/>
                      </a:cubicBezTo>
                      <a:cubicBezTo>
                        <a:pt x="108" y="44"/>
                        <a:pt x="109" y="25"/>
                        <a:pt x="90" y="12"/>
                      </a:cubicBezTo>
                    </a:path>
                  </a:pathLst>
                </a:custGeom>
                <a:solidFill>
                  <a:srgbClr val="EF4C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3" name="Freeform 21">
                  <a:extLst>
                    <a:ext uri="{FF2B5EF4-FFF2-40B4-BE49-F238E27FC236}">
                      <a16:creationId xmlns:a16="http://schemas.microsoft.com/office/drawing/2014/main" id="{ADB035DF-CF42-4E49-9B72-108DBC2302E2}"/>
                    </a:ext>
                  </a:extLst>
                </p:cNvPr>
                <p:cNvSpPr/>
                <p:nvPr/>
              </p:nvSpPr>
              <p:spPr bwMode="auto">
                <a:xfrm>
                  <a:off x="3348" y="2014"/>
                  <a:ext cx="258" cy="161"/>
                </a:xfrm>
                <a:custGeom>
                  <a:avLst/>
                  <a:gdLst>
                    <a:gd name="T0" fmla="*/ 90 w 109"/>
                    <a:gd name="T1" fmla="*/ 12 h 68"/>
                    <a:gd name="T2" fmla="*/ 21 w 109"/>
                    <a:gd name="T3" fmla="*/ 12 h 68"/>
                    <a:gd name="T4" fmla="*/ 19 w 109"/>
                    <a:gd name="T5" fmla="*/ 56 h 68"/>
                    <a:gd name="T6" fmla="*/ 88 w 109"/>
                    <a:gd name="T7" fmla="*/ 56 h 68"/>
                    <a:gd name="T8" fmla="*/ 90 w 109"/>
                    <a:gd name="T9" fmla="*/ 12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9" h="68">
                      <a:moveTo>
                        <a:pt x="90" y="12"/>
                      </a:moveTo>
                      <a:cubicBezTo>
                        <a:pt x="72" y="0"/>
                        <a:pt x="40" y="0"/>
                        <a:pt x="21" y="12"/>
                      </a:cubicBezTo>
                      <a:cubicBezTo>
                        <a:pt x="1" y="24"/>
                        <a:pt x="0" y="43"/>
                        <a:pt x="19" y="56"/>
                      </a:cubicBezTo>
                      <a:cubicBezTo>
                        <a:pt x="37" y="68"/>
                        <a:pt x="69" y="68"/>
                        <a:pt x="88" y="56"/>
                      </a:cubicBezTo>
                      <a:cubicBezTo>
                        <a:pt x="108" y="44"/>
                        <a:pt x="109" y="24"/>
                        <a:pt x="90" y="12"/>
                      </a:cubicBezTo>
                    </a:path>
                  </a:pathLst>
                </a:custGeom>
                <a:solidFill>
                  <a:srgbClr val="EF4C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4" name="Freeform 22">
                  <a:extLst>
                    <a:ext uri="{FF2B5EF4-FFF2-40B4-BE49-F238E27FC236}">
                      <a16:creationId xmlns:a16="http://schemas.microsoft.com/office/drawing/2014/main" id="{16D82B7D-A296-40D5-89F0-050A5E8EB144}"/>
                    </a:ext>
                  </a:extLst>
                </p:cNvPr>
                <p:cNvSpPr/>
                <p:nvPr/>
              </p:nvSpPr>
              <p:spPr bwMode="auto">
                <a:xfrm>
                  <a:off x="3691" y="1879"/>
                  <a:ext cx="135" cy="86"/>
                </a:xfrm>
                <a:custGeom>
                  <a:avLst/>
                  <a:gdLst>
                    <a:gd name="T0" fmla="*/ 47 w 57"/>
                    <a:gd name="T1" fmla="*/ 7 h 36"/>
                    <a:gd name="T2" fmla="*/ 10 w 57"/>
                    <a:gd name="T3" fmla="*/ 7 h 36"/>
                    <a:gd name="T4" fmla="*/ 9 w 57"/>
                    <a:gd name="T5" fmla="*/ 30 h 36"/>
                    <a:gd name="T6" fmla="*/ 46 w 57"/>
                    <a:gd name="T7" fmla="*/ 30 h 36"/>
                    <a:gd name="T8" fmla="*/ 47 w 57"/>
                    <a:gd name="T9" fmla="*/ 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36">
                      <a:moveTo>
                        <a:pt x="47" y="7"/>
                      </a:moveTo>
                      <a:cubicBezTo>
                        <a:pt x="37" y="0"/>
                        <a:pt x="21" y="0"/>
                        <a:pt x="10" y="7"/>
                      </a:cubicBezTo>
                      <a:cubicBezTo>
                        <a:pt x="0" y="13"/>
                        <a:pt x="0" y="23"/>
                        <a:pt x="9" y="30"/>
                      </a:cubicBezTo>
                      <a:cubicBezTo>
                        <a:pt x="19" y="36"/>
                        <a:pt x="36" y="36"/>
                        <a:pt x="46" y="30"/>
                      </a:cubicBezTo>
                      <a:cubicBezTo>
                        <a:pt x="57" y="24"/>
                        <a:pt x="57" y="13"/>
                        <a:pt x="47" y="7"/>
                      </a:cubicBezTo>
                    </a:path>
                  </a:pathLst>
                </a:custGeom>
                <a:solidFill>
                  <a:srgbClr val="C527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5" name="Freeform 23">
                  <a:extLst>
                    <a:ext uri="{FF2B5EF4-FFF2-40B4-BE49-F238E27FC236}">
                      <a16:creationId xmlns:a16="http://schemas.microsoft.com/office/drawing/2014/main" id="{7F50443F-F58C-49C4-B367-A79EB9128692}"/>
                    </a:ext>
                  </a:extLst>
                </p:cNvPr>
                <p:cNvSpPr/>
                <p:nvPr/>
              </p:nvSpPr>
              <p:spPr bwMode="auto">
                <a:xfrm>
                  <a:off x="3409" y="2052"/>
                  <a:ext cx="135" cy="86"/>
                </a:xfrm>
                <a:custGeom>
                  <a:avLst/>
                  <a:gdLst>
                    <a:gd name="T0" fmla="*/ 47 w 57"/>
                    <a:gd name="T1" fmla="*/ 6 h 36"/>
                    <a:gd name="T2" fmla="*/ 11 w 57"/>
                    <a:gd name="T3" fmla="*/ 6 h 36"/>
                    <a:gd name="T4" fmla="*/ 10 w 57"/>
                    <a:gd name="T5" fmla="*/ 29 h 36"/>
                    <a:gd name="T6" fmla="*/ 46 w 57"/>
                    <a:gd name="T7" fmla="*/ 29 h 36"/>
                    <a:gd name="T8" fmla="*/ 47 w 57"/>
                    <a:gd name="T9" fmla="*/ 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36">
                      <a:moveTo>
                        <a:pt x="47" y="6"/>
                      </a:moveTo>
                      <a:cubicBezTo>
                        <a:pt x="37" y="0"/>
                        <a:pt x="21" y="0"/>
                        <a:pt x="11" y="6"/>
                      </a:cubicBezTo>
                      <a:cubicBezTo>
                        <a:pt x="0" y="12"/>
                        <a:pt x="0" y="23"/>
                        <a:pt x="10" y="29"/>
                      </a:cubicBezTo>
                      <a:cubicBezTo>
                        <a:pt x="19" y="36"/>
                        <a:pt x="36" y="36"/>
                        <a:pt x="46" y="29"/>
                      </a:cubicBezTo>
                      <a:cubicBezTo>
                        <a:pt x="57" y="23"/>
                        <a:pt x="57" y="13"/>
                        <a:pt x="47" y="6"/>
                      </a:cubicBezTo>
                    </a:path>
                  </a:pathLst>
                </a:custGeom>
                <a:solidFill>
                  <a:srgbClr val="C527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6" name="Freeform 24">
                  <a:extLst>
                    <a:ext uri="{FF2B5EF4-FFF2-40B4-BE49-F238E27FC236}">
                      <a16:creationId xmlns:a16="http://schemas.microsoft.com/office/drawing/2014/main" id="{E496469B-9CEC-4119-A16B-795765A0EBE4}"/>
                    </a:ext>
                  </a:extLst>
                </p:cNvPr>
                <p:cNvSpPr/>
                <p:nvPr/>
              </p:nvSpPr>
              <p:spPr bwMode="auto">
                <a:xfrm>
                  <a:off x="4164" y="1946"/>
                  <a:ext cx="99" cy="61"/>
                </a:xfrm>
                <a:custGeom>
                  <a:avLst/>
                  <a:gdLst>
                    <a:gd name="T0" fmla="*/ 35 w 42"/>
                    <a:gd name="T1" fmla="*/ 5 h 26"/>
                    <a:gd name="T2" fmla="*/ 8 w 42"/>
                    <a:gd name="T3" fmla="*/ 5 h 26"/>
                    <a:gd name="T4" fmla="*/ 7 w 42"/>
                    <a:gd name="T5" fmla="*/ 22 h 26"/>
                    <a:gd name="T6" fmla="*/ 34 w 42"/>
                    <a:gd name="T7" fmla="*/ 22 h 26"/>
                    <a:gd name="T8" fmla="*/ 35 w 42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6">
                      <a:moveTo>
                        <a:pt x="35" y="5"/>
                      </a:moveTo>
                      <a:cubicBezTo>
                        <a:pt x="27" y="0"/>
                        <a:pt x="16" y="0"/>
                        <a:pt x="8" y="5"/>
                      </a:cubicBezTo>
                      <a:cubicBezTo>
                        <a:pt x="1" y="10"/>
                        <a:pt x="0" y="17"/>
                        <a:pt x="7" y="22"/>
                      </a:cubicBezTo>
                      <a:cubicBezTo>
                        <a:pt x="14" y="26"/>
                        <a:pt x="26" y="26"/>
                        <a:pt x="34" y="22"/>
                      </a:cubicBezTo>
                      <a:cubicBezTo>
                        <a:pt x="41" y="17"/>
                        <a:pt x="42" y="10"/>
                        <a:pt x="35" y="5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7" name="Freeform 25">
                  <a:extLst>
                    <a:ext uri="{FF2B5EF4-FFF2-40B4-BE49-F238E27FC236}">
                      <a16:creationId xmlns:a16="http://schemas.microsoft.com/office/drawing/2014/main" id="{9421326A-53E2-48BA-8FF6-A46762D96202}"/>
                    </a:ext>
                  </a:extLst>
                </p:cNvPr>
                <p:cNvSpPr/>
                <p:nvPr/>
              </p:nvSpPr>
              <p:spPr bwMode="auto">
                <a:xfrm>
                  <a:off x="4077" y="2000"/>
                  <a:ext cx="96" cy="62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5 h 26"/>
                    <a:gd name="T4" fmla="*/ 7 w 41"/>
                    <a:gd name="T5" fmla="*/ 21 h 26"/>
                    <a:gd name="T6" fmla="*/ 33 w 41"/>
                    <a:gd name="T7" fmla="*/ 21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5" y="0"/>
                        <a:pt x="8" y="5"/>
                      </a:cubicBezTo>
                      <a:cubicBezTo>
                        <a:pt x="0" y="9"/>
                        <a:pt x="0" y="17"/>
                        <a:pt x="7" y="21"/>
                      </a:cubicBezTo>
                      <a:cubicBezTo>
                        <a:pt x="14" y="26"/>
                        <a:pt x="26" y="26"/>
                        <a:pt x="33" y="21"/>
                      </a:cubicBezTo>
                      <a:cubicBezTo>
                        <a:pt x="41" y="17"/>
                        <a:pt x="41" y="9"/>
                        <a:pt x="34" y="5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8" name="Freeform 26">
                  <a:extLst>
                    <a:ext uri="{FF2B5EF4-FFF2-40B4-BE49-F238E27FC236}">
                      <a16:creationId xmlns:a16="http://schemas.microsoft.com/office/drawing/2014/main" id="{81D4CC1C-D1B6-4299-97EF-422A8AD22D49}"/>
                    </a:ext>
                  </a:extLst>
                </p:cNvPr>
                <p:cNvSpPr/>
                <p:nvPr/>
              </p:nvSpPr>
              <p:spPr bwMode="auto">
                <a:xfrm>
                  <a:off x="3989" y="2055"/>
                  <a:ext cx="97" cy="61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4 h 26"/>
                    <a:gd name="T4" fmla="*/ 7 w 41"/>
                    <a:gd name="T5" fmla="*/ 21 h 26"/>
                    <a:gd name="T6" fmla="*/ 33 w 41"/>
                    <a:gd name="T7" fmla="*/ 21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5" y="0"/>
                        <a:pt x="8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6"/>
                        <a:pt x="26" y="26"/>
                        <a:pt x="33" y="21"/>
                      </a:cubicBezTo>
                      <a:cubicBezTo>
                        <a:pt x="41" y="17"/>
                        <a:pt x="41" y="9"/>
                        <a:pt x="34" y="5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9" name="Freeform 27">
                  <a:extLst>
                    <a:ext uri="{FF2B5EF4-FFF2-40B4-BE49-F238E27FC236}">
                      <a16:creationId xmlns:a16="http://schemas.microsoft.com/office/drawing/2014/main" id="{20420657-7D67-4A0B-8906-AEF3B212A7FD}"/>
                    </a:ext>
                  </a:extLst>
                </p:cNvPr>
                <p:cNvSpPr/>
                <p:nvPr/>
              </p:nvSpPr>
              <p:spPr bwMode="auto">
                <a:xfrm>
                  <a:off x="3899" y="2109"/>
                  <a:ext cx="99" cy="59"/>
                </a:xfrm>
                <a:custGeom>
                  <a:avLst/>
                  <a:gdLst>
                    <a:gd name="T0" fmla="*/ 35 w 42"/>
                    <a:gd name="T1" fmla="*/ 4 h 25"/>
                    <a:gd name="T2" fmla="*/ 8 w 42"/>
                    <a:gd name="T3" fmla="*/ 4 h 25"/>
                    <a:gd name="T4" fmla="*/ 8 w 42"/>
                    <a:gd name="T5" fmla="*/ 21 h 25"/>
                    <a:gd name="T6" fmla="*/ 34 w 42"/>
                    <a:gd name="T7" fmla="*/ 21 h 25"/>
                    <a:gd name="T8" fmla="*/ 35 w 42"/>
                    <a:gd name="T9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5">
                      <a:moveTo>
                        <a:pt x="35" y="4"/>
                      </a:moveTo>
                      <a:cubicBezTo>
                        <a:pt x="28" y="0"/>
                        <a:pt x="16" y="0"/>
                        <a:pt x="8" y="4"/>
                      </a:cubicBezTo>
                      <a:cubicBezTo>
                        <a:pt x="1" y="9"/>
                        <a:pt x="0" y="16"/>
                        <a:pt x="8" y="21"/>
                      </a:cubicBezTo>
                      <a:cubicBezTo>
                        <a:pt x="15" y="25"/>
                        <a:pt x="26" y="25"/>
                        <a:pt x="34" y="21"/>
                      </a:cubicBezTo>
                      <a:cubicBezTo>
                        <a:pt x="41" y="16"/>
                        <a:pt x="42" y="9"/>
                        <a:pt x="35" y="4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10" name="Freeform 28">
                  <a:extLst>
                    <a:ext uri="{FF2B5EF4-FFF2-40B4-BE49-F238E27FC236}">
                      <a16:creationId xmlns:a16="http://schemas.microsoft.com/office/drawing/2014/main" id="{30EF6458-551A-4C7E-AC47-5C002EC9C85A}"/>
                    </a:ext>
                  </a:extLst>
                </p:cNvPr>
                <p:cNvSpPr/>
                <p:nvPr/>
              </p:nvSpPr>
              <p:spPr bwMode="auto">
                <a:xfrm>
                  <a:off x="3812" y="2161"/>
                  <a:ext cx="97" cy="62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5 h 26"/>
                    <a:gd name="T4" fmla="*/ 7 w 41"/>
                    <a:gd name="T5" fmla="*/ 22 h 26"/>
                    <a:gd name="T6" fmla="*/ 34 w 41"/>
                    <a:gd name="T7" fmla="*/ 22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6" y="0"/>
                        <a:pt x="8" y="5"/>
                      </a:cubicBezTo>
                      <a:cubicBezTo>
                        <a:pt x="1" y="9"/>
                        <a:pt x="0" y="17"/>
                        <a:pt x="7" y="22"/>
                      </a:cubicBezTo>
                      <a:cubicBezTo>
                        <a:pt x="14" y="26"/>
                        <a:pt x="26" y="26"/>
                        <a:pt x="34" y="22"/>
                      </a:cubicBezTo>
                      <a:cubicBezTo>
                        <a:pt x="41" y="17"/>
                        <a:pt x="41" y="10"/>
                        <a:pt x="34" y="5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11" name="Freeform 29">
                  <a:extLst>
                    <a:ext uri="{FF2B5EF4-FFF2-40B4-BE49-F238E27FC236}">
                      <a16:creationId xmlns:a16="http://schemas.microsoft.com/office/drawing/2014/main" id="{89540621-5998-43FC-900A-ABCBF1C9E3B5}"/>
                    </a:ext>
                  </a:extLst>
                </p:cNvPr>
                <p:cNvSpPr/>
                <p:nvPr/>
              </p:nvSpPr>
              <p:spPr bwMode="auto">
                <a:xfrm>
                  <a:off x="3724" y="2216"/>
                  <a:ext cx="97" cy="61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5 h 26"/>
                    <a:gd name="T4" fmla="*/ 7 w 41"/>
                    <a:gd name="T5" fmla="*/ 21 h 26"/>
                    <a:gd name="T6" fmla="*/ 33 w 41"/>
                    <a:gd name="T7" fmla="*/ 21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5" y="0"/>
                        <a:pt x="8" y="5"/>
                      </a:cubicBezTo>
                      <a:cubicBezTo>
                        <a:pt x="0" y="9"/>
                        <a:pt x="0" y="17"/>
                        <a:pt x="7" y="21"/>
                      </a:cubicBezTo>
                      <a:cubicBezTo>
                        <a:pt x="14" y="26"/>
                        <a:pt x="26" y="26"/>
                        <a:pt x="33" y="21"/>
                      </a:cubicBezTo>
                      <a:cubicBezTo>
                        <a:pt x="41" y="17"/>
                        <a:pt x="41" y="9"/>
                        <a:pt x="34" y="5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12" name="Freeform 30">
                  <a:extLst>
                    <a:ext uri="{FF2B5EF4-FFF2-40B4-BE49-F238E27FC236}">
                      <a16:creationId xmlns:a16="http://schemas.microsoft.com/office/drawing/2014/main" id="{B1F83701-1F10-4549-BD92-C99AE8BD824D}"/>
                    </a:ext>
                  </a:extLst>
                </p:cNvPr>
                <p:cNvSpPr/>
                <p:nvPr/>
              </p:nvSpPr>
              <p:spPr bwMode="auto">
                <a:xfrm>
                  <a:off x="3637" y="2270"/>
                  <a:ext cx="96" cy="62"/>
                </a:xfrm>
                <a:custGeom>
                  <a:avLst/>
                  <a:gdLst>
                    <a:gd name="T0" fmla="*/ 34 w 41"/>
                    <a:gd name="T1" fmla="*/ 4 h 26"/>
                    <a:gd name="T2" fmla="*/ 7 w 41"/>
                    <a:gd name="T3" fmla="*/ 4 h 26"/>
                    <a:gd name="T4" fmla="*/ 7 w 41"/>
                    <a:gd name="T5" fmla="*/ 21 h 26"/>
                    <a:gd name="T6" fmla="*/ 33 w 41"/>
                    <a:gd name="T7" fmla="*/ 21 h 26"/>
                    <a:gd name="T8" fmla="*/ 34 w 41"/>
                    <a:gd name="T9" fmla="*/ 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4"/>
                      </a:moveTo>
                      <a:cubicBezTo>
                        <a:pt x="27" y="0"/>
                        <a:pt x="15" y="0"/>
                        <a:pt x="7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6"/>
                        <a:pt x="26" y="26"/>
                        <a:pt x="33" y="21"/>
                      </a:cubicBezTo>
                      <a:cubicBezTo>
                        <a:pt x="41" y="17"/>
                        <a:pt x="41" y="9"/>
                        <a:pt x="34" y="4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13" name="Freeform 31">
                  <a:extLst>
                    <a:ext uri="{FF2B5EF4-FFF2-40B4-BE49-F238E27FC236}">
                      <a16:creationId xmlns:a16="http://schemas.microsoft.com/office/drawing/2014/main" id="{4D765D52-2185-4F82-AFEA-CBF6557C8A10}"/>
                    </a:ext>
                  </a:extLst>
                </p:cNvPr>
                <p:cNvSpPr/>
                <p:nvPr/>
              </p:nvSpPr>
              <p:spPr bwMode="auto">
                <a:xfrm>
                  <a:off x="3547" y="2325"/>
                  <a:ext cx="99" cy="59"/>
                </a:xfrm>
                <a:custGeom>
                  <a:avLst/>
                  <a:gdLst>
                    <a:gd name="T0" fmla="*/ 35 w 42"/>
                    <a:gd name="T1" fmla="*/ 4 h 25"/>
                    <a:gd name="T2" fmla="*/ 8 w 42"/>
                    <a:gd name="T3" fmla="*/ 4 h 25"/>
                    <a:gd name="T4" fmla="*/ 7 w 42"/>
                    <a:gd name="T5" fmla="*/ 21 h 25"/>
                    <a:gd name="T6" fmla="*/ 34 w 42"/>
                    <a:gd name="T7" fmla="*/ 21 h 25"/>
                    <a:gd name="T8" fmla="*/ 35 w 42"/>
                    <a:gd name="T9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5">
                      <a:moveTo>
                        <a:pt x="35" y="4"/>
                      </a:moveTo>
                      <a:cubicBezTo>
                        <a:pt x="27" y="0"/>
                        <a:pt x="16" y="0"/>
                        <a:pt x="8" y="4"/>
                      </a:cubicBezTo>
                      <a:cubicBezTo>
                        <a:pt x="1" y="9"/>
                        <a:pt x="0" y="16"/>
                        <a:pt x="7" y="21"/>
                      </a:cubicBezTo>
                      <a:cubicBezTo>
                        <a:pt x="15" y="25"/>
                        <a:pt x="26" y="25"/>
                        <a:pt x="34" y="21"/>
                      </a:cubicBezTo>
                      <a:cubicBezTo>
                        <a:pt x="41" y="16"/>
                        <a:pt x="42" y="9"/>
                        <a:pt x="35" y="4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14" name="Freeform 32">
                  <a:extLst>
                    <a:ext uri="{FF2B5EF4-FFF2-40B4-BE49-F238E27FC236}">
                      <a16:creationId xmlns:a16="http://schemas.microsoft.com/office/drawing/2014/main" id="{803180FA-736B-4E3B-86E0-B1509D7F4EA1}"/>
                    </a:ext>
                  </a:extLst>
                </p:cNvPr>
                <p:cNvSpPr/>
                <p:nvPr/>
              </p:nvSpPr>
              <p:spPr bwMode="auto">
                <a:xfrm>
                  <a:off x="3459" y="2377"/>
                  <a:ext cx="97" cy="61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5 h 26"/>
                    <a:gd name="T4" fmla="*/ 7 w 41"/>
                    <a:gd name="T5" fmla="*/ 21 h 26"/>
                    <a:gd name="T6" fmla="*/ 34 w 41"/>
                    <a:gd name="T7" fmla="*/ 22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5" y="0"/>
                        <a:pt x="8" y="5"/>
                      </a:cubicBezTo>
                      <a:cubicBezTo>
                        <a:pt x="0" y="9"/>
                        <a:pt x="0" y="17"/>
                        <a:pt x="7" y="21"/>
                      </a:cubicBezTo>
                      <a:cubicBezTo>
                        <a:pt x="14" y="26"/>
                        <a:pt x="26" y="26"/>
                        <a:pt x="34" y="22"/>
                      </a:cubicBezTo>
                      <a:cubicBezTo>
                        <a:pt x="41" y="17"/>
                        <a:pt x="41" y="9"/>
                        <a:pt x="34" y="5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15" name="Freeform 33">
                  <a:extLst>
                    <a:ext uri="{FF2B5EF4-FFF2-40B4-BE49-F238E27FC236}">
                      <a16:creationId xmlns:a16="http://schemas.microsoft.com/office/drawing/2014/main" id="{697C5D52-EAD1-4886-A6D2-EED69F1580F7}"/>
                    </a:ext>
                  </a:extLst>
                </p:cNvPr>
                <p:cNvSpPr/>
                <p:nvPr/>
              </p:nvSpPr>
              <p:spPr bwMode="auto">
                <a:xfrm>
                  <a:off x="4831" y="2382"/>
                  <a:ext cx="99" cy="61"/>
                </a:xfrm>
                <a:custGeom>
                  <a:avLst/>
                  <a:gdLst>
                    <a:gd name="T0" fmla="*/ 34 w 42"/>
                    <a:gd name="T1" fmla="*/ 5 h 26"/>
                    <a:gd name="T2" fmla="*/ 8 w 42"/>
                    <a:gd name="T3" fmla="*/ 5 h 26"/>
                    <a:gd name="T4" fmla="*/ 7 w 42"/>
                    <a:gd name="T5" fmla="*/ 21 h 26"/>
                    <a:gd name="T6" fmla="*/ 34 w 42"/>
                    <a:gd name="T7" fmla="*/ 21 h 26"/>
                    <a:gd name="T8" fmla="*/ 34 w 42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6">
                      <a:moveTo>
                        <a:pt x="34" y="5"/>
                      </a:moveTo>
                      <a:cubicBezTo>
                        <a:pt x="27" y="0"/>
                        <a:pt x="16" y="0"/>
                        <a:pt x="8" y="5"/>
                      </a:cubicBezTo>
                      <a:cubicBezTo>
                        <a:pt x="1" y="9"/>
                        <a:pt x="0" y="17"/>
                        <a:pt x="7" y="21"/>
                      </a:cubicBezTo>
                      <a:cubicBezTo>
                        <a:pt x="14" y="26"/>
                        <a:pt x="26" y="26"/>
                        <a:pt x="34" y="21"/>
                      </a:cubicBezTo>
                      <a:cubicBezTo>
                        <a:pt x="41" y="17"/>
                        <a:pt x="42" y="9"/>
                        <a:pt x="34" y="5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16" name="Freeform 34">
                  <a:extLst>
                    <a:ext uri="{FF2B5EF4-FFF2-40B4-BE49-F238E27FC236}">
                      <a16:creationId xmlns:a16="http://schemas.microsoft.com/office/drawing/2014/main" id="{FDE89AFA-D57B-4069-9201-76270ACF4DBE}"/>
                    </a:ext>
                  </a:extLst>
                </p:cNvPr>
                <p:cNvSpPr/>
                <p:nvPr/>
              </p:nvSpPr>
              <p:spPr bwMode="auto">
                <a:xfrm>
                  <a:off x="4744" y="2436"/>
                  <a:ext cx="97" cy="62"/>
                </a:xfrm>
                <a:custGeom>
                  <a:avLst/>
                  <a:gdLst>
                    <a:gd name="T0" fmla="*/ 34 w 41"/>
                    <a:gd name="T1" fmla="*/ 4 h 26"/>
                    <a:gd name="T2" fmla="*/ 8 w 41"/>
                    <a:gd name="T3" fmla="*/ 4 h 26"/>
                    <a:gd name="T4" fmla="*/ 7 w 41"/>
                    <a:gd name="T5" fmla="*/ 21 h 26"/>
                    <a:gd name="T6" fmla="*/ 33 w 41"/>
                    <a:gd name="T7" fmla="*/ 21 h 26"/>
                    <a:gd name="T8" fmla="*/ 34 w 41"/>
                    <a:gd name="T9" fmla="*/ 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4"/>
                      </a:moveTo>
                      <a:cubicBezTo>
                        <a:pt x="27" y="0"/>
                        <a:pt x="15" y="0"/>
                        <a:pt x="8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6"/>
                        <a:pt x="26" y="26"/>
                        <a:pt x="33" y="21"/>
                      </a:cubicBezTo>
                      <a:cubicBezTo>
                        <a:pt x="41" y="16"/>
                        <a:pt x="41" y="9"/>
                        <a:pt x="34" y="4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17" name="Freeform 35">
                  <a:extLst>
                    <a:ext uri="{FF2B5EF4-FFF2-40B4-BE49-F238E27FC236}">
                      <a16:creationId xmlns:a16="http://schemas.microsoft.com/office/drawing/2014/main" id="{4F02DACD-6211-4281-814F-2B2C914F9FE9}"/>
                    </a:ext>
                  </a:extLst>
                </p:cNvPr>
                <p:cNvSpPr/>
                <p:nvPr/>
              </p:nvSpPr>
              <p:spPr bwMode="auto">
                <a:xfrm>
                  <a:off x="4656" y="2491"/>
                  <a:ext cx="97" cy="59"/>
                </a:xfrm>
                <a:custGeom>
                  <a:avLst/>
                  <a:gdLst>
                    <a:gd name="T0" fmla="*/ 34 w 41"/>
                    <a:gd name="T1" fmla="*/ 4 h 25"/>
                    <a:gd name="T2" fmla="*/ 8 w 41"/>
                    <a:gd name="T3" fmla="*/ 4 h 25"/>
                    <a:gd name="T4" fmla="*/ 7 w 41"/>
                    <a:gd name="T5" fmla="*/ 21 h 25"/>
                    <a:gd name="T6" fmla="*/ 33 w 41"/>
                    <a:gd name="T7" fmla="*/ 21 h 25"/>
                    <a:gd name="T8" fmla="*/ 34 w 41"/>
                    <a:gd name="T9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5">
                      <a:moveTo>
                        <a:pt x="34" y="4"/>
                      </a:moveTo>
                      <a:cubicBezTo>
                        <a:pt x="27" y="0"/>
                        <a:pt x="15" y="0"/>
                        <a:pt x="8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5"/>
                        <a:pt x="26" y="25"/>
                        <a:pt x="33" y="21"/>
                      </a:cubicBezTo>
                      <a:cubicBezTo>
                        <a:pt x="41" y="16"/>
                        <a:pt x="41" y="9"/>
                        <a:pt x="34" y="4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18" name="Freeform 36">
                  <a:extLst>
                    <a:ext uri="{FF2B5EF4-FFF2-40B4-BE49-F238E27FC236}">
                      <a16:creationId xmlns:a16="http://schemas.microsoft.com/office/drawing/2014/main" id="{79006D70-1DCF-4D68-9BCC-458FC6E432C0}"/>
                    </a:ext>
                  </a:extLst>
                </p:cNvPr>
                <p:cNvSpPr/>
                <p:nvPr/>
              </p:nvSpPr>
              <p:spPr bwMode="auto">
                <a:xfrm>
                  <a:off x="4566" y="2543"/>
                  <a:ext cx="100" cy="61"/>
                </a:xfrm>
                <a:custGeom>
                  <a:avLst/>
                  <a:gdLst>
                    <a:gd name="T0" fmla="*/ 35 w 42"/>
                    <a:gd name="T1" fmla="*/ 5 h 26"/>
                    <a:gd name="T2" fmla="*/ 8 w 42"/>
                    <a:gd name="T3" fmla="*/ 5 h 26"/>
                    <a:gd name="T4" fmla="*/ 8 w 42"/>
                    <a:gd name="T5" fmla="*/ 21 h 26"/>
                    <a:gd name="T6" fmla="*/ 34 w 42"/>
                    <a:gd name="T7" fmla="*/ 22 h 26"/>
                    <a:gd name="T8" fmla="*/ 35 w 42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6">
                      <a:moveTo>
                        <a:pt x="35" y="5"/>
                      </a:moveTo>
                      <a:cubicBezTo>
                        <a:pt x="28" y="0"/>
                        <a:pt x="16" y="0"/>
                        <a:pt x="8" y="5"/>
                      </a:cubicBezTo>
                      <a:cubicBezTo>
                        <a:pt x="1" y="9"/>
                        <a:pt x="0" y="17"/>
                        <a:pt x="8" y="21"/>
                      </a:cubicBezTo>
                      <a:cubicBezTo>
                        <a:pt x="15" y="26"/>
                        <a:pt x="26" y="26"/>
                        <a:pt x="34" y="22"/>
                      </a:cubicBezTo>
                      <a:cubicBezTo>
                        <a:pt x="41" y="17"/>
                        <a:pt x="42" y="9"/>
                        <a:pt x="35" y="5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19" name="Freeform 37">
                  <a:extLst>
                    <a:ext uri="{FF2B5EF4-FFF2-40B4-BE49-F238E27FC236}">
                      <a16:creationId xmlns:a16="http://schemas.microsoft.com/office/drawing/2014/main" id="{E43EFE2E-C776-4868-9257-1F6731E5BBA9}"/>
                    </a:ext>
                  </a:extLst>
                </p:cNvPr>
                <p:cNvSpPr/>
                <p:nvPr/>
              </p:nvSpPr>
              <p:spPr bwMode="auto">
                <a:xfrm>
                  <a:off x="4479" y="2597"/>
                  <a:ext cx="97" cy="62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5 h 26"/>
                    <a:gd name="T4" fmla="*/ 7 w 41"/>
                    <a:gd name="T5" fmla="*/ 21 h 26"/>
                    <a:gd name="T6" fmla="*/ 34 w 41"/>
                    <a:gd name="T7" fmla="*/ 21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6" y="0"/>
                        <a:pt x="8" y="5"/>
                      </a:cubicBezTo>
                      <a:cubicBezTo>
                        <a:pt x="1" y="9"/>
                        <a:pt x="0" y="17"/>
                        <a:pt x="7" y="21"/>
                      </a:cubicBezTo>
                      <a:cubicBezTo>
                        <a:pt x="14" y="26"/>
                        <a:pt x="26" y="26"/>
                        <a:pt x="34" y="21"/>
                      </a:cubicBezTo>
                      <a:cubicBezTo>
                        <a:pt x="41" y="17"/>
                        <a:pt x="41" y="9"/>
                        <a:pt x="34" y="5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20" name="Freeform 38">
                  <a:extLst>
                    <a:ext uri="{FF2B5EF4-FFF2-40B4-BE49-F238E27FC236}">
                      <a16:creationId xmlns:a16="http://schemas.microsoft.com/office/drawing/2014/main" id="{A5D21070-367A-4E60-A05F-D5EA1135BD7F}"/>
                    </a:ext>
                  </a:extLst>
                </p:cNvPr>
                <p:cNvSpPr/>
                <p:nvPr/>
              </p:nvSpPr>
              <p:spPr bwMode="auto">
                <a:xfrm>
                  <a:off x="4391" y="2652"/>
                  <a:ext cx="97" cy="59"/>
                </a:xfrm>
                <a:custGeom>
                  <a:avLst/>
                  <a:gdLst>
                    <a:gd name="T0" fmla="*/ 34 w 41"/>
                    <a:gd name="T1" fmla="*/ 4 h 25"/>
                    <a:gd name="T2" fmla="*/ 8 w 41"/>
                    <a:gd name="T3" fmla="*/ 4 h 25"/>
                    <a:gd name="T4" fmla="*/ 7 w 41"/>
                    <a:gd name="T5" fmla="*/ 21 h 25"/>
                    <a:gd name="T6" fmla="*/ 33 w 41"/>
                    <a:gd name="T7" fmla="*/ 21 h 25"/>
                    <a:gd name="T8" fmla="*/ 34 w 41"/>
                    <a:gd name="T9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5">
                      <a:moveTo>
                        <a:pt x="34" y="4"/>
                      </a:moveTo>
                      <a:cubicBezTo>
                        <a:pt x="27" y="0"/>
                        <a:pt x="15" y="0"/>
                        <a:pt x="8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5"/>
                        <a:pt x="26" y="25"/>
                        <a:pt x="33" y="21"/>
                      </a:cubicBezTo>
                      <a:cubicBezTo>
                        <a:pt x="41" y="16"/>
                        <a:pt x="41" y="9"/>
                        <a:pt x="34" y="4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21" name="Freeform 39">
                  <a:extLst>
                    <a:ext uri="{FF2B5EF4-FFF2-40B4-BE49-F238E27FC236}">
                      <a16:creationId xmlns:a16="http://schemas.microsoft.com/office/drawing/2014/main" id="{B04155D5-93C3-4F39-999D-4148FBF9968A}"/>
                    </a:ext>
                  </a:extLst>
                </p:cNvPr>
                <p:cNvSpPr/>
                <p:nvPr/>
              </p:nvSpPr>
              <p:spPr bwMode="auto">
                <a:xfrm>
                  <a:off x="4304" y="2704"/>
                  <a:ext cx="97" cy="62"/>
                </a:xfrm>
                <a:custGeom>
                  <a:avLst/>
                  <a:gdLst>
                    <a:gd name="T0" fmla="*/ 34 w 41"/>
                    <a:gd name="T1" fmla="*/ 5 h 26"/>
                    <a:gd name="T2" fmla="*/ 7 w 41"/>
                    <a:gd name="T3" fmla="*/ 5 h 26"/>
                    <a:gd name="T4" fmla="*/ 7 w 41"/>
                    <a:gd name="T5" fmla="*/ 22 h 26"/>
                    <a:gd name="T6" fmla="*/ 33 w 41"/>
                    <a:gd name="T7" fmla="*/ 22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5" y="0"/>
                        <a:pt x="7" y="5"/>
                      </a:cubicBezTo>
                      <a:cubicBezTo>
                        <a:pt x="0" y="10"/>
                        <a:pt x="0" y="17"/>
                        <a:pt x="7" y="22"/>
                      </a:cubicBezTo>
                      <a:cubicBezTo>
                        <a:pt x="14" y="26"/>
                        <a:pt x="26" y="26"/>
                        <a:pt x="33" y="22"/>
                      </a:cubicBezTo>
                      <a:cubicBezTo>
                        <a:pt x="41" y="17"/>
                        <a:pt x="41" y="10"/>
                        <a:pt x="34" y="5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22" name="Freeform 40">
                  <a:extLst>
                    <a:ext uri="{FF2B5EF4-FFF2-40B4-BE49-F238E27FC236}">
                      <a16:creationId xmlns:a16="http://schemas.microsoft.com/office/drawing/2014/main" id="{80B6E3F8-C490-4E77-A7A3-F1AE46AAF3C5}"/>
                    </a:ext>
                  </a:extLst>
                </p:cNvPr>
                <p:cNvSpPr/>
                <p:nvPr/>
              </p:nvSpPr>
              <p:spPr bwMode="auto">
                <a:xfrm>
                  <a:off x="4214" y="2758"/>
                  <a:ext cx="99" cy="62"/>
                </a:xfrm>
                <a:custGeom>
                  <a:avLst/>
                  <a:gdLst>
                    <a:gd name="T0" fmla="*/ 35 w 42"/>
                    <a:gd name="T1" fmla="*/ 5 h 26"/>
                    <a:gd name="T2" fmla="*/ 8 w 42"/>
                    <a:gd name="T3" fmla="*/ 5 h 26"/>
                    <a:gd name="T4" fmla="*/ 7 w 42"/>
                    <a:gd name="T5" fmla="*/ 21 h 26"/>
                    <a:gd name="T6" fmla="*/ 34 w 42"/>
                    <a:gd name="T7" fmla="*/ 21 h 26"/>
                    <a:gd name="T8" fmla="*/ 35 w 42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6">
                      <a:moveTo>
                        <a:pt x="35" y="5"/>
                      </a:moveTo>
                      <a:cubicBezTo>
                        <a:pt x="28" y="0"/>
                        <a:pt x="16" y="0"/>
                        <a:pt x="8" y="5"/>
                      </a:cubicBezTo>
                      <a:cubicBezTo>
                        <a:pt x="1" y="9"/>
                        <a:pt x="0" y="17"/>
                        <a:pt x="7" y="21"/>
                      </a:cubicBezTo>
                      <a:cubicBezTo>
                        <a:pt x="15" y="26"/>
                        <a:pt x="26" y="26"/>
                        <a:pt x="34" y="21"/>
                      </a:cubicBezTo>
                      <a:cubicBezTo>
                        <a:pt x="41" y="17"/>
                        <a:pt x="42" y="9"/>
                        <a:pt x="35" y="5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23" name="Freeform 41">
                  <a:extLst>
                    <a:ext uri="{FF2B5EF4-FFF2-40B4-BE49-F238E27FC236}">
                      <a16:creationId xmlns:a16="http://schemas.microsoft.com/office/drawing/2014/main" id="{C1DCE968-1171-48E5-B645-6679B5BB213A}"/>
                    </a:ext>
                  </a:extLst>
                </p:cNvPr>
                <p:cNvSpPr/>
                <p:nvPr/>
              </p:nvSpPr>
              <p:spPr bwMode="auto">
                <a:xfrm>
                  <a:off x="4126" y="2813"/>
                  <a:ext cx="97" cy="62"/>
                </a:xfrm>
                <a:custGeom>
                  <a:avLst/>
                  <a:gdLst>
                    <a:gd name="T0" fmla="*/ 34 w 41"/>
                    <a:gd name="T1" fmla="*/ 4 h 26"/>
                    <a:gd name="T2" fmla="*/ 8 w 41"/>
                    <a:gd name="T3" fmla="*/ 4 h 26"/>
                    <a:gd name="T4" fmla="*/ 7 w 41"/>
                    <a:gd name="T5" fmla="*/ 21 h 26"/>
                    <a:gd name="T6" fmla="*/ 34 w 41"/>
                    <a:gd name="T7" fmla="*/ 21 h 26"/>
                    <a:gd name="T8" fmla="*/ 34 w 41"/>
                    <a:gd name="T9" fmla="*/ 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4"/>
                      </a:moveTo>
                      <a:cubicBezTo>
                        <a:pt x="27" y="0"/>
                        <a:pt x="15" y="0"/>
                        <a:pt x="8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6"/>
                        <a:pt x="26" y="26"/>
                        <a:pt x="34" y="21"/>
                      </a:cubicBezTo>
                      <a:cubicBezTo>
                        <a:pt x="41" y="17"/>
                        <a:pt x="41" y="9"/>
                        <a:pt x="34" y="4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24" name="Freeform 42">
                  <a:extLst>
                    <a:ext uri="{FF2B5EF4-FFF2-40B4-BE49-F238E27FC236}">
                      <a16:creationId xmlns:a16="http://schemas.microsoft.com/office/drawing/2014/main" id="{D513BDA2-DF7A-4212-835C-2FA98D497781}"/>
                    </a:ext>
                  </a:extLst>
                </p:cNvPr>
                <p:cNvSpPr/>
                <p:nvPr/>
              </p:nvSpPr>
              <p:spPr bwMode="auto">
                <a:xfrm>
                  <a:off x="4039" y="2865"/>
                  <a:ext cx="97" cy="62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5 h 26"/>
                    <a:gd name="T4" fmla="*/ 7 w 41"/>
                    <a:gd name="T5" fmla="*/ 22 h 26"/>
                    <a:gd name="T6" fmla="*/ 34 w 41"/>
                    <a:gd name="T7" fmla="*/ 22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6" y="0"/>
                        <a:pt x="8" y="5"/>
                      </a:cubicBezTo>
                      <a:cubicBezTo>
                        <a:pt x="0" y="9"/>
                        <a:pt x="0" y="17"/>
                        <a:pt x="7" y="22"/>
                      </a:cubicBezTo>
                      <a:cubicBezTo>
                        <a:pt x="14" y="26"/>
                        <a:pt x="26" y="26"/>
                        <a:pt x="34" y="22"/>
                      </a:cubicBezTo>
                      <a:cubicBezTo>
                        <a:pt x="41" y="17"/>
                        <a:pt x="41" y="10"/>
                        <a:pt x="34" y="5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25" name="Freeform 43">
                  <a:extLst>
                    <a:ext uri="{FF2B5EF4-FFF2-40B4-BE49-F238E27FC236}">
                      <a16:creationId xmlns:a16="http://schemas.microsoft.com/office/drawing/2014/main" id="{AAAC02BC-A8F2-4444-A639-A05E39288ABA}"/>
                    </a:ext>
                  </a:extLst>
                </p:cNvPr>
                <p:cNvSpPr/>
                <p:nvPr/>
              </p:nvSpPr>
              <p:spPr bwMode="auto">
                <a:xfrm>
                  <a:off x="3956" y="2811"/>
                  <a:ext cx="97" cy="61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5 h 26"/>
                    <a:gd name="T4" fmla="*/ 7 w 41"/>
                    <a:gd name="T5" fmla="*/ 22 h 26"/>
                    <a:gd name="T6" fmla="*/ 33 w 41"/>
                    <a:gd name="T7" fmla="*/ 22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5" y="0"/>
                        <a:pt x="8" y="5"/>
                      </a:cubicBezTo>
                      <a:cubicBezTo>
                        <a:pt x="0" y="10"/>
                        <a:pt x="0" y="17"/>
                        <a:pt x="7" y="22"/>
                      </a:cubicBezTo>
                      <a:cubicBezTo>
                        <a:pt x="14" y="26"/>
                        <a:pt x="26" y="26"/>
                        <a:pt x="33" y="22"/>
                      </a:cubicBezTo>
                      <a:cubicBezTo>
                        <a:pt x="41" y="17"/>
                        <a:pt x="41" y="10"/>
                        <a:pt x="34" y="5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26" name="Freeform 44">
                  <a:extLst>
                    <a:ext uri="{FF2B5EF4-FFF2-40B4-BE49-F238E27FC236}">
                      <a16:creationId xmlns:a16="http://schemas.microsoft.com/office/drawing/2014/main" id="{727FBDB6-A47F-440D-AE78-E00D8A12598F}"/>
                    </a:ext>
                  </a:extLst>
                </p:cNvPr>
                <p:cNvSpPr/>
                <p:nvPr/>
              </p:nvSpPr>
              <p:spPr bwMode="auto">
                <a:xfrm>
                  <a:off x="3873" y="2756"/>
                  <a:ext cx="97" cy="62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5 h 26"/>
                    <a:gd name="T4" fmla="*/ 7 w 41"/>
                    <a:gd name="T5" fmla="*/ 22 h 26"/>
                    <a:gd name="T6" fmla="*/ 33 w 41"/>
                    <a:gd name="T7" fmla="*/ 22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5" y="0"/>
                        <a:pt x="8" y="5"/>
                      </a:cubicBezTo>
                      <a:cubicBezTo>
                        <a:pt x="0" y="10"/>
                        <a:pt x="0" y="17"/>
                        <a:pt x="7" y="22"/>
                      </a:cubicBezTo>
                      <a:cubicBezTo>
                        <a:pt x="14" y="26"/>
                        <a:pt x="26" y="26"/>
                        <a:pt x="33" y="22"/>
                      </a:cubicBezTo>
                      <a:cubicBezTo>
                        <a:pt x="41" y="17"/>
                        <a:pt x="41" y="10"/>
                        <a:pt x="34" y="5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27" name="Freeform 45">
                  <a:extLst>
                    <a:ext uri="{FF2B5EF4-FFF2-40B4-BE49-F238E27FC236}">
                      <a16:creationId xmlns:a16="http://schemas.microsoft.com/office/drawing/2014/main" id="{4BB63C95-AC71-4A5C-A6DC-64AEFB83B5CA}"/>
                    </a:ext>
                  </a:extLst>
                </p:cNvPr>
                <p:cNvSpPr/>
                <p:nvPr/>
              </p:nvSpPr>
              <p:spPr bwMode="auto">
                <a:xfrm>
                  <a:off x="3788" y="2704"/>
                  <a:ext cx="99" cy="59"/>
                </a:xfrm>
                <a:custGeom>
                  <a:avLst/>
                  <a:gdLst>
                    <a:gd name="T0" fmla="*/ 35 w 42"/>
                    <a:gd name="T1" fmla="*/ 4 h 25"/>
                    <a:gd name="T2" fmla="*/ 8 w 42"/>
                    <a:gd name="T3" fmla="*/ 4 h 25"/>
                    <a:gd name="T4" fmla="*/ 8 w 42"/>
                    <a:gd name="T5" fmla="*/ 21 h 25"/>
                    <a:gd name="T6" fmla="*/ 34 w 42"/>
                    <a:gd name="T7" fmla="*/ 21 h 25"/>
                    <a:gd name="T8" fmla="*/ 35 w 42"/>
                    <a:gd name="T9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5">
                      <a:moveTo>
                        <a:pt x="35" y="4"/>
                      </a:moveTo>
                      <a:cubicBezTo>
                        <a:pt x="28" y="0"/>
                        <a:pt x="16" y="0"/>
                        <a:pt x="8" y="4"/>
                      </a:cubicBezTo>
                      <a:cubicBezTo>
                        <a:pt x="1" y="9"/>
                        <a:pt x="0" y="16"/>
                        <a:pt x="8" y="21"/>
                      </a:cubicBezTo>
                      <a:cubicBezTo>
                        <a:pt x="15" y="25"/>
                        <a:pt x="26" y="25"/>
                        <a:pt x="34" y="21"/>
                      </a:cubicBezTo>
                      <a:cubicBezTo>
                        <a:pt x="41" y="16"/>
                        <a:pt x="42" y="9"/>
                        <a:pt x="35" y="4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28" name="Freeform 46">
                  <a:extLst>
                    <a:ext uri="{FF2B5EF4-FFF2-40B4-BE49-F238E27FC236}">
                      <a16:creationId xmlns:a16="http://schemas.microsoft.com/office/drawing/2014/main" id="{7D3EF716-C4E1-47E6-966A-1C2373552151}"/>
                    </a:ext>
                  </a:extLst>
                </p:cNvPr>
                <p:cNvSpPr/>
                <p:nvPr/>
              </p:nvSpPr>
              <p:spPr bwMode="auto">
                <a:xfrm>
                  <a:off x="3705" y="2649"/>
                  <a:ext cx="97" cy="60"/>
                </a:xfrm>
                <a:custGeom>
                  <a:avLst/>
                  <a:gdLst>
                    <a:gd name="T0" fmla="*/ 34 w 41"/>
                    <a:gd name="T1" fmla="*/ 4 h 25"/>
                    <a:gd name="T2" fmla="*/ 8 w 41"/>
                    <a:gd name="T3" fmla="*/ 4 h 25"/>
                    <a:gd name="T4" fmla="*/ 7 w 41"/>
                    <a:gd name="T5" fmla="*/ 21 h 25"/>
                    <a:gd name="T6" fmla="*/ 34 w 41"/>
                    <a:gd name="T7" fmla="*/ 21 h 25"/>
                    <a:gd name="T8" fmla="*/ 34 w 41"/>
                    <a:gd name="T9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5">
                      <a:moveTo>
                        <a:pt x="34" y="4"/>
                      </a:moveTo>
                      <a:cubicBezTo>
                        <a:pt x="27" y="0"/>
                        <a:pt x="15" y="0"/>
                        <a:pt x="8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5"/>
                        <a:pt x="26" y="25"/>
                        <a:pt x="34" y="21"/>
                      </a:cubicBezTo>
                      <a:cubicBezTo>
                        <a:pt x="41" y="16"/>
                        <a:pt x="41" y="9"/>
                        <a:pt x="34" y="4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29" name="Freeform 47">
                  <a:extLst>
                    <a:ext uri="{FF2B5EF4-FFF2-40B4-BE49-F238E27FC236}">
                      <a16:creationId xmlns:a16="http://schemas.microsoft.com/office/drawing/2014/main" id="{EBA75CAF-A09A-49A1-A592-E08214A8A29F}"/>
                    </a:ext>
                  </a:extLst>
                </p:cNvPr>
                <p:cNvSpPr/>
                <p:nvPr/>
              </p:nvSpPr>
              <p:spPr bwMode="auto">
                <a:xfrm>
                  <a:off x="3622" y="2595"/>
                  <a:ext cx="97" cy="59"/>
                </a:xfrm>
                <a:custGeom>
                  <a:avLst/>
                  <a:gdLst>
                    <a:gd name="T0" fmla="*/ 34 w 41"/>
                    <a:gd name="T1" fmla="*/ 4 h 25"/>
                    <a:gd name="T2" fmla="*/ 8 w 41"/>
                    <a:gd name="T3" fmla="*/ 4 h 25"/>
                    <a:gd name="T4" fmla="*/ 7 w 41"/>
                    <a:gd name="T5" fmla="*/ 21 h 25"/>
                    <a:gd name="T6" fmla="*/ 33 w 41"/>
                    <a:gd name="T7" fmla="*/ 21 h 25"/>
                    <a:gd name="T8" fmla="*/ 34 w 41"/>
                    <a:gd name="T9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5">
                      <a:moveTo>
                        <a:pt x="34" y="4"/>
                      </a:moveTo>
                      <a:cubicBezTo>
                        <a:pt x="27" y="0"/>
                        <a:pt x="15" y="0"/>
                        <a:pt x="8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5"/>
                        <a:pt x="26" y="25"/>
                        <a:pt x="33" y="21"/>
                      </a:cubicBezTo>
                      <a:cubicBezTo>
                        <a:pt x="41" y="16"/>
                        <a:pt x="41" y="9"/>
                        <a:pt x="34" y="4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30" name="Freeform 48">
                  <a:extLst>
                    <a:ext uri="{FF2B5EF4-FFF2-40B4-BE49-F238E27FC236}">
                      <a16:creationId xmlns:a16="http://schemas.microsoft.com/office/drawing/2014/main" id="{5D3F883C-AC68-45EE-B4D7-C58F6DADBEDF}"/>
                    </a:ext>
                  </a:extLst>
                </p:cNvPr>
                <p:cNvSpPr/>
                <p:nvPr/>
              </p:nvSpPr>
              <p:spPr bwMode="auto">
                <a:xfrm>
                  <a:off x="3540" y="2540"/>
                  <a:ext cx="97" cy="60"/>
                </a:xfrm>
                <a:custGeom>
                  <a:avLst/>
                  <a:gdLst>
                    <a:gd name="T0" fmla="*/ 34 w 41"/>
                    <a:gd name="T1" fmla="*/ 4 h 25"/>
                    <a:gd name="T2" fmla="*/ 7 w 41"/>
                    <a:gd name="T3" fmla="*/ 4 h 25"/>
                    <a:gd name="T4" fmla="*/ 7 w 41"/>
                    <a:gd name="T5" fmla="*/ 21 h 25"/>
                    <a:gd name="T6" fmla="*/ 33 w 41"/>
                    <a:gd name="T7" fmla="*/ 21 h 25"/>
                    <a:gd name="T8" fmla="*/ 34 w 41"/>
                    <a:gd name="T9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5">
                      <a:moveTo>
                        <a:pt x="34" y="4"/>
                      </a:moveTo>
                      <a:cubicBezTo>
                        <a:pt x="27" y="0"/>
                        <a:pt x="15" y="0"/>
                        <a:pt x="7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5"/>
                        <a:pt x="26" y="25"/>
                        <a:pt x="33" y="21"/>
                      </a:cubicBezTo>
                      <a:cubicBezTo>
                        <a:pt x="41" y="16"/>
                        <a:pt x="41" y="9"/>
                        <a:pt x="34" y="4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31" name="Freeform 49">
                  <a:extLst>
                    <a:ext uri="{FF2B5EF4-FFF2-40B4-BE49-F238E27FC236}">
                      <a16:creationId xmlns:a16="http://schemas.microsoft.com/office/drawing/2014/main" id="{EAC1E6F4-2901-4984-BA28-5A0135DE0C04}"/>
                    </a:ext>
                  </a:extLst>
                </p:cNvPr>
                <p:cNvSpPr/>
                <p:nvPr/>
              </p:nvSpPr>
              <p:spPr bwMode="auto">
                <a:xfrm>
                  <a:off x="3454" y="2486"/>
                  <a:ext cx="100" cy="59"/>
                </a:xfrm>
                <a:custGeom>
                  <a:avLst/>
                  <a:gdLst>
                    <a:gd name="T0" fmla="*/ 35 w 42"/>
                    <a:gd name="T1" fmla="*/ 4 h 25"/>
                    <a:gd name="T2" fmla="*/ 8 w 42"/>
                    <a:gd name="T3" fmla="*/ 4 h 25"/>
                    <a:gd name="T4" fmla="*/ 7 w 42"/>
                    <a:gd name="T5" fmla="*/ 21 h 25"/>
                    <a:gd name="T6" fmla="*/ 34 w 42"/>
                    <a:gd name="T7" fmla="*/ 21 h 25"/>
                    <a:gd name="T8" fmla="*/ 35 w 42"/>
                    <a:gd name="T9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5">
                      <a:moveTo>
                        <a:pt x="35" y="4"/>
                      </a:moveTo>
                      <a:cubicBezTo>
                        <a:pt x="28" y="0"/>
                        <a:pt x="16" y="0"/>
                        <a:pt x="8" y="4"/>
                      </a:cubicBezTo>
                      <a:cubicBezTo>
                        <a:pt x="1" y="9"/>
                        <a:pt x="0" y="16"/>
                        <a:pt x="7" y="21"/>
                      </a:cubicBezTo>
                      <a:cubicBezTo>
                        <a:pt x="15" y="25"/>
                        <a:pt x="26" y="25"/>
                        <a:pt x="34" y="21"/>
                      </a:cubicBezTo>
                      <a:cubicBezTo>
                        <a:pt x="41" y="16"/>
                        <a:pt x="42" y="9"/>
                        <a:pt x="35" y="4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32" name="Freeform 50">
                  <a:extLst>
                    <a:ext uri="{FF2B5EF4-FFF2-40B4-BE49-F238E27FC236}">
                      <a16:creationId xmlns:a16="http://schemas.microsoft.com/office/drawing/2014/main" id="{9924DE41-92E8-4651-8029-7651EB30ACD4}"/>
                    </a:ext>
                  </a:extLst>
                </p:cNvPr>
                <p:cNvSpPr/>
                <p:nvPr/>
              </p:nvSpPr>
              <p:spPr bwMode="auto">
                <a:xfrm>
                  <a:off x="3372" y="2431"/>
                  <a:ext cx="97" cy="62"/>
                </a:xfrm>
                <a:custGeom>
                  <a:avLst/>
                  <a:gdLst>
                    <a:gd name="T0" fmla="*/ 34 w 41"/>
                    <a:gd name="T1" fmla="*/ 4 h 26"/>
                    <a:gd name="T2" fmla="*/ 8 w 41"/>
                    <a:gd name="T3" fmla="*/ 4 h 26"/>
                    <a:gd name="T4" fmla="*/ 7 w 41"/>
                    <a:gd name="T5" fmla="*/ 21 h 26"/>
                    <a:gd name="T6" fmla="*/ 34 w 41"/>
                    <a:gd name="T7" fmla="*/ 21 h 26"/>
                    <a:gd name="T8" fmla="*/ 34 w 41"/>
                    <a:gd name="T9" fmla="*/ 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4"/>
                      </a:moveTo>
                      <a:cubicBezTo>
                        <a:pt x="27" y="0"/>
                        <a:pt x="15" y="0"/>
                        <a:pt x="8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6"/>
                        <a:pt x="26" y="26"/>
                        <a:pt x="34" y="21"/>
                      </a:cubicBezTo>
                      <a:cubicBezTo>
                        <a:pt x="41" y="16"/>
                        <a:pt x="41" y="9"/>
                        <a:pt x="34" y="4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33" name="Freeform 51">
                  <a:extLst>
                    <a:ext uri="{FF2B5EF4-FFF2-40B4-BE49-F238E27FC236}">
                      <a16:creationId xmlns:a16="http://schemas.microsoft.com/office/drawing/2014/main" id="{6B4F43D2-4D20-4BBD-992F-5BF8E49A7590}"/>
                    </a:ext>
                  </a:extLst>
                </p:cNvPr>
                <p:cNvSpPr/>
                <p:nvPr/>
              </p:nvSpPr>
              <p:spPr bwMode="auto">
                <a:xfrm>
                  <a:off x="4164" y="1934"/>
                  <a:ext cx="99" cy="61"/>
                </a:xfrm>
                <a:custGeom>
                  <a:avLst/>
                  <a:gdLst>
                    <a:gd name="T0" fmla="*/ 35 w 42"/>
                    <a:gd name="T1" fmla="*/ 5 h 26"/>
                    <a:gd name="T2" fmla="*/ 8 w 42"/>
                    <a:gd name="T3" fmla="*/ 5 h 26"/>
                    <a:gd name="T4" fmla="*/ 7 w 42"/>
                    <a:gd name="T5" fmla="*/ 22 h 26"/>
                    <a:gd name="T6" fmla="*/ 34 w 42"/>
                    <a:gd name="T7" fmla="*/ 22 h 26"/>
                    <a:gd name="T8" fmla="*/ 35 w 42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6">
                      <a:moveTo>
                        <a:pt x="35" y="5"/>
                      </a:moveTo>
                      <a:cubicBezTo>
                        <a:pt x="27" y="1"/>
                        <a:pt x="16" y="0"/>
                        <a:pt x="8" y="5"/>
                      </a:cubicBezTo>
                      <a:cubicBezTo>
                        <a:pt x="1" y="10"/>
                        <a:pt x="0" y="17"/>
                        <a:pt x="7" y="22"/>
                      </a:cubicBezTo>
                      <a:cubicBezTo>
                        <a:pt x="14" y="26"/>
                        <a:pt x="26" y="26"/>
                        <a:pt x="34" y="22"/>
                      </a:cubicBezTo>
                      <a:cubicBezTo>
                        <a:pt x="41" y="17"/>
                        <a:pt x="42" y="10"/>
                        <a:pt x="35" y="5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34" name="Freeform 52">
                  <a:extLst>
                    <a:ext uri="{FF2B5EF4-FFF2-40B4-BE49-F238E27FC236}">
                      <a16:creationId xmlns:a16="http://schemas.microsoft.com/office/drawing/2014/main" id="{2A2A0259-C0EC-438F-B671-85D202C59599}"/>
                    </a:ext>
                  </a:extLst>
                </p:cNvPr>
                <p:cNvSpPr/>
                <p:nvPr/>
              </p:nvSpPr>
              <p:spPr bwMode="auto">
                <a:xfrm>
                  <a:off x="4077" y="1988"/>
                  <a:ext cx="96" cy="62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5 h 26"/>
                    <a:gd name="T4" fmla="*/ 7 w 41"/>
                    <a:gd name="T5" fmla="*/ 21 h 26"/>
                    <a:gd name="T6" fmla="*/ 33 w 41"/>
                    <a:gd name="T7" fmla="*/ 22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5" y="0"/>
                        <a:pt x="8" y="5"/>
                      </a:cubicBezTo>
                      <a:cubicBezTo>
                        <a:pt x="0" y="9"/>
                        <a:pt x="0" y="17"/>
                        <a:pt x="7" y="21"/>
                      </a:cubicBezTo>
                      <a:cubicBezTo>
                        <a:pt x="14" y="26"/>
                        <a:pt x="26" y="26"/>
                        <a:pt x="33" y="22"/>
                      </a:cubicBezTo>
                      <a:cubicBezTo>
                        <a:pt x="41" y="17"/>
                        <a:pt x="41" y="9"/>
                        <a:pt x="34" y="5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35" name="Freeform 53">
                  <a:extLst>
                    <a:ext uri="{FF2B5EF4-FFF2-40B4-BE49-F238E27FC236}">
                      <a16:creationId xmlns:a16="http://schemas.microsoft.com/office/drawing/2014/main" id="{12544E18-FF20-4A90-BA48-A12418573AB0}"/>
                    </a:ext>
                  </a:extLst>
                </p:cNvPr>
                <p:cNvSpPr/>
                <p:nvPr/>
              </p:nvSpPr>
              <p:spPr bwMode="auto">
                <a:xfrm>
                  <a:off x="3989" y="2043"/>
                  <a:ext cx="97" cy="61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5 h 26"/>
                    <a:gd name="T4" fmla="*/ 7 w 41"/>
                    <a:gd name="T5" fmla="*/ 21 h 26"/>
                    <a:gd name="T6" fmla="*/ 33 w 41"/>
                    <a:gd name="T7" fmla="*/ 21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5" y="0"/>
                        <a:pt x="8" y="5"/>
                      </a:cubicBezTo>
                      <a:cubicBezTo>
                        <a:pt x="0" y="9"/>
                        <a:pt x="0" y="17"/>
                        <a:pt x="7" y="21"/>
                      </a:cubicBezTo>
                      <a:cubicBezTo>
                        <a:pt x="14" y="26"/>
                        <a:pt x="26" y="26"/>
                        <a:pt x="33" y="21"/>
                      </a:cubicBezTo>
                      <a:cubicBezTo>
                        <a:pt x="41" y="17"/>
                        <a:pt x="41" y="9"/>
                        <a:pt x="34" y="5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36" name="Freeform 54">
                  <a:extLst>
                    <a:ext uri="{FF2B5EF4-FFF2-40B4-BE49-F238E27FC236}">
                      <a16:creationId xmlns:a16="http://schemas.microsoft.com/office/drawing/2014/main" id="{D1558412-FCCE-479D-833C-4E36A318F627}"/>
                    </a:ext>
                  </a:extLst>
                </p:cNvPr>
                <p:cNvSpPr/>
                <p:nvPr/>
              </p:nvSpPr>
              <p:spPr bwMode="auto">
                <a:xfrm>
                  <a:off x="3899" y="2097"/>
                  <a:ext cx="99" cy="59"/>
                </a:xfrm>
                <a:custGeom>
                  <a:avLst/>
                  <a:gdLst>
                    <a:gd name="T0" fmla="*/ 35 w 42"/>
                    <a:gd name="T1" fmla="*/ 4 h 25"/>
                    <a:gd name="T2" fmla="*/ 8 w 42"/>
                    <a:gd name="T3" fmla="*/ 4 h 25"/>
                    <a:gd name="T4" fmla="*/ 8 w 42"/>
                    <a:gd name="T5" fmla="*/ 21 h 25"/>
                    <a:gd name="T6" fmla="*/ 34 w 42"/>
                    <a:gd name="T7" fmla="*/ 21 h 25"/>
                    <a:gd name="T8" fmla="*/ 35 w 42"/>
                    <a:gd name="T9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5">
                      <a:moveTo>
                        <a:pt x="35" y="4"/>
                      </a:moveTo>
                      <a:cubicBezTo>
                        <a:pt x="28" y="0"/>
                        <a:pt x="16" y="0"/>
                        <a:pt x="8" y="4"/>
                      </a:cubicBezTo>
                      <a:cubicBezTo>
                        <a:pt x="1" y="9"/>
                        <a:pt x="0" y="16"/>
                        <a:pt x="8" y="21"/>
                      </a:cubicBezTo>
                      <a:cubicBezTo>
                        <a:pt x="15" y="25"/>
                        <a:pt x="26" y="25"/>
                        <a:pt x="34" y="21"/>
                      </a:cubicBezTo>
                      <a:cubicBezTo>
                        <a:pt x="41" y="16"/>
                        <a:pt x="42" y="9"/>
                        <a:pt x="35" y="4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37" name="Freeform 55">
                  <a:extLst>
                    <a:ext uri="{FF2B5EF4-FFF2-40B4-BE49-F238E27FC236}">
                      <a16:creationId xmlns:a16="http://schemas.microsoft.com/office/drawing/2014/main" id="{11A87369-B0DD-42FB-B59C-FD8D590B0E53}"/>
                    </a:ext>
                  </a:extLst>
                </p:cNvPr>
                <p:cNvSpPr/>
                <p:nvPr/>
              </p:nvSpPr>
              <p:spPr bwMode="auto">
                <a:xfrm>
                  <a:off x="3812" y="2149"/>
                  <a:ext cx="97" cy="62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5 h 26"/>
                    <a:gd name="T4" fmla="*/ 7 w 41"/>
                    <a:gd name="T5" fmla="*/ 22 h 26"/>
                    <a:gd name="T6" fmla="*/ 34 w 41"/>
                    <a:gd name="T7" fmla="*/ 22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6" y="0"/>
                        <a:pt x="8" y="5"/>
                      </a:cubicBezTo>
                      <a:cubicBezTo>
                        <a:pt x="1" y="10"/>
                        <a:pt x="0" y="17"/>
                        <a:pt x="7" y="22"/>
                      </a:cubicBezTo>
                      <a:cubicBezTo>
                        <a:pt x="14" y="26"/>
                        <a:pt x="26" y="26"/>
                        <a:pt x="34" y="22"/>
                      </a:cubicBezTo>
                      <a:cubicBezTo>
                        <a:pt x="41" y="17"/>
                        <a:pt x="41" y="10"/>
                        <a:pt x="34" y="5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38" name="Freeform 56">
                  <a:extLst>
                    <a:ext uri="{FF2B5EF4-FFF2-40B4-BE49-F238E27FC236}">
                      <a16:creationId xmlns:a16="http://schemas.microsoft.com/office/drawing/2014/main" id="{50660362-2C29-49C5-B8A9-995D56BC407B}"/>
                    </a:ext>
                  </a:extLst>
                </p:cNvPr>
                <p:cNvSpPr/>
                <p:nvPr/>
              </p:nvSpPr>
              <p:spPr bwMode="auto">
                <a:xfrm>
                  <a:off x="3724" y="2204"/>
                  <a:ext cx="97" cy="61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5 h 26"/>
                    <a:gd name="T4" fmla="*/ 7 w 41"/>
                    <a:gd name="T5" fmla="*/ 21 h 26"/>
                    <a:gd name="T6" fmla="*/ 33 w 41"/>
                    <a:gd name="T7" fmla="*/ 21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5" y="0"/>
                        <a:pt x="8" y="5"/>
                      </a:cubicBezTo>
                      <a:cubicBezTo>
                        <a:pt x="0" y="9"/>
                        <a:pt x="0" y="17"/>
                        <a:pt x="7" y="21"/>
                      </a:cubicBezTo>
                      <a:cubicBezTo>
                        <a:pt x="14" y="26"/>
                        <a:pt x="26" y="26"/>
                        <a:pt x="33" y="21"/>
                      </a:cubicBezTo>
                      <a:cubicBezTo>
                        <a:pt x="41" y="17"/>
                        <a:pt x="41" y="9"/>
                        <a:pt x="34" y="5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39" name="Freeform 57">
                  <a:extLst>
                    <a:ext uri="{FF2B5EF4-FFF2-40B4-BE49-F238E27FC236}">
                      <a16:creationId xmlns:a16="http://schemas.microsoft.com/office/drawing/2014/main" id="{8C7F4AC5-68EF-4BFB-BFF6-3BF0DEFD59DA}"/>
                    </a:ext>
                  </a:extLst>
                </p:cNvPr>
                <p:cNvSpPr/>
                <p:nvPr/>
              </p:nvSpPr>
              <p:spPr bwMode="auto">
                <a:xfrm>
                  <a:off x="3637" y="2258"/>
                  <a:ext cx="96" cy="62"/>
                </a:xfrm>
                <a:custGeom>
                  <a:avLst/>
                  <a:gdLst>
                    <a:gd name="T0" fmla="*/ 34 w 41"/>
                    <a:gd name="T1" fmla="*/ 4 h 26"/>
                    <a:gd name="T2" fmla="*/ 7 w 41"/>
                    <a:gd name="T3" fmla="*/ 4 h 26"/>
                    <a:gd name="T4" fmla="*/ 7 w 41"/>
                    <a:gd name="T5" fmla="*/ 21 h 26"/>
                    <a:gd name="T6" fmla="*/ 33 w 41"/>
                    <a:gd name="T7" fmla="*/ 21 h 26"/>
                    <a:gd name="T8" fmla="*/ 34 w 41"/>
                    <a:gd name="T9" fmla="*/ 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4"/>
                      </a:moveTo>
                      <a:cubicBezTo>
                        <a:pt x="27" y="0"/>
                        <a:pt x="15" y="0"/>
                        <a:pt x="7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6"/>
                        <a:pt x="26" y="26"/>
                        <a:pt x="33" y="21"/>
                      </a:cubicBezTo>
                      <a:cubicBezTo>
                        <a:pt x="41" y="17"/>
                        <a:pt x="41" y="9"/>
                        <a:pt x="34" y="4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40" name="Freeform 58">
                  <a:extLst>
                    <a:ext uri="{FF2B5EF4-FFF2-40B4-BE49-F238E27FC236}">
                      <a16:creationId xmlns:a16="http://schemas.microsoft.com/office/drawing/2014/main" id="{10ACC640-4525-4E91-807D-0B7F51E7241D}"/>
                    </a:ext>
                  </a:extLst>
                </p:cNvPr>
                <p:cNvSpPr/>
                <p:nvPr/>
              </p:nvSpPr>
              <p:spPr bwMode="auto">
                <a:xfrm>
                  <a:off x="3547" y="2313"/>
                  <a:ext cx="99" cy="59"/>
                </a:xfrm>
                <a:custGeom>
                  <a:avLst/>
                  <a:gdLst>
                    <a:gd name="T0" fmla="*/ 35 w 42"/>
                    <a:gd name="T1" fmla="*/ 4 h 25"/>
                    <a:gd name="T2" fmla="*/ 8 w 42"/>
                    <a:gd name="T3" fmla="*/ 4 h 25"/>
                    <a:gd name="T4" fmla="*/ 7 w 42"/>
                    <a:gd name="T5" fmla="*/ 21 h 25"/>
                    <a:gd name="T6" fmla="*/ 34 w 42"/>
                    <a:gd name="T7" fmla="*/ 21 h 25"/>
                    <a:gd name="T8" fmla="*/ 35 w 42"/>
                    <a:gd name="T9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5">
                      <a:moveTo>
                        <a:pt x="35" y="4"/>
                      </a:moveTo>
                      <a:cubicBezTo>
                        <a:pt x="27" y="0"/>
                        <a:pt x="16" y="0"/>
                        <a:pt x="8" y="4"/>
                      </a:cubicBezTo>
                      <a:cubicBezTo>
                        <a:pt x="1" y="9"/>
                        <a:pt x="0" y="16"/>
                        <a:pt x="7" y="21"/>
                      </a:cubicBezTo>
                      <a:cubicBezTo>
                        <a:pt x="15" y="25"/>
                        <a:pt x="26" y="25"/>
                        <a:pt x="34" y="21"/>
                      </a:cubicBezTo>
                      <a:cubicBezTo>
                        <a:pt x="41" y="16"/>
                        <a:pt x="42" y="9"/>
                        <a:pt x="35" y="4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41" name="Freeform 59">
                  <a:extLst>
                    <a:ext uri="{FF2B5EF4-FFF2-40B4-BE49-F238E27FC236}">
                      <a16:creationId xmlns:a16="http://schemas.microsoft.com/office/drawing/2014/main" id="{BAEE83F5-BB08-4583-944E-CE05F07B2FED}"/>
                    </a:ext>
                  </a:extLst>
                </p:cNvPr>
                <p:cNvSpPr/>
                <p:nvPr/>
              </p:nvSpPr>
              <p:spPr bwMode="auto">
                <a:xfrm>
                  <a:off x="3459" y="2365"/>
                  <a:ext cx="97" cy="62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5 h 26"/>
                    <a:gd name="T4" fmla="*/ 7 w 41"/>
                    <a:gd name="T5" fmla="*/ 21 h 26"/>
                    <a:gd name="T6" fmla="*/ 34 w 41"/>
                    <a:gd name="T7" fmla="*/ 22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5" y="0"/>
                        <a:pt x="8" y="5"/>
                      </a:cubicBezTo>
                      <a:cubicBezTo>
                        <a:pt x="0" y="9"/>
                        <a:pt x="0" y="17"/>
                        <a:pt x="7" y="21"/>
                      </a:cubicBezTo>
                      <a:cubicBezTo>
                        <a:pt x="14" y="26"/>
                        <a:pt x="26" y="26"/>
                        <a:pt x="34" y="22"/>
                      </a:cubicBezTo>
                      <a:cubicBezTo>
                        <a:pt x="41" y="17"/>
                        <a:pt x="41" y="10"/>
                        <a:pt x="34" y="5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42" name="Freeform 60">
                  <a:extLst>
                    <a:ext uri="{FF2B5EF4-FFF2-40B4-BE49-F238E27FC236}">
                      <a16:creationId xmlns:a16="http://schemas.microsoft.com/office/drawing/2014/main" id="{0E610007-55BE-4250-BD75-ECC0FFF19A9B}"/>
                    </a:ext>
                  </a:extLst>
                </p:cNvPr>
                <p:cNvSpPr/>
                <p:nvPr/>
              </p:nvSpPr>
              <p:spPr bwMode="auto">
                <a:xfrm>
                  <a:off x="4831" y="2370"/>
                  <a:ext cx="99" cy="61"/>
                </a:xfrm>
                <a:custGeom>
                  <a:avLst/>
                  <a:gdLst>
                    <a:gd name="T0" fmla="*/ 34 w 42"/>
                    <a:gd name="T1" fmla="*/ 5 h 26"/>
                    <a:gd name="T2" fmla="*/ 8 w 42"/>
                    <a:gd name="T3" fmla="*/ 5 h 26"/>
                    <a:gd name="T4" fmla="*/ 7 w 42"/>
                    <a:gd name="T5" fmla="*/ 21 h 26"/>
                    <a:gd name="T6" fmla="*/ 34 w 42"/>
                    <a:gd name="T7" fmla="*/ 21 h 26"/>
                    <a:gd name="T8" fmla="*/ 34 w 42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6">
                      <a:moveTo>
                        <a:pt x="34" y="5"/>
                      </a:moveTo>
                      <a:cubicBezTo>
                        <a:pt x="27" y="0"/>
                        <a:pt x="16" y="0"/>
                        <a:pt x="8" y="5"/>
                      </a:cubicBezTo>
                      <a:cubicBezTo>
                        <a:pt x="1" y="9"/>
                        <a:pt x="0" y="17"/>
                        <a:pt x="7" y="21"/>
                      </a:cubicBezTo>
                      <a:cubicBezTo>
                        <a:pt x="14" y="26"/>
                        <a:pt x="26" y="26"/>
                        <a:pt x="34" y="21"/>
                      </a:cubicBezTo>
                      <a:cubicBezTo>
                        <a:pt x="41" y="17"/>
                        <a:pt x="42" y="9"/>
                        <a:pt x="34" y="5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43" name="Freeform 61">
                  <a:extLst>
                    <a:ext uri="{FF2B5EF4-FFF2-40B4-BE49-F238E27FC236}">
                      <a16:creationId xmlns:a16="http://schemas.microsoft.com/office/drawing/2014/main" id="{72CDF700-A0DB-4F72-8A06-27C4F6B3DF5C}"/>
                    </a:ext>
                  </a:extLst>
                </p:cNvPr>
                <p:cNvSpPr/>
                <p:nvPr/>
              </p:nvSpPr>
              <p:spPr bwMode="auto">
                <a:xfrm>
                  <a:off x="4744" y="2424"/>
                  <a:ext cx="97" cy="62"/>
                </a:xfrm>
                <a:custGeom>
                  <a:avLst/>
                  <a:gdLst>
                    <a:gd name="T0" fmla="*/ 34 w 41"/>
                    <a:gd name="T1" fmla="*/ 4 h 26"/>
                    <a:gd name="T2" fmla="*/ 8 w 41"/>
                    <a:gd name="T3" fmla="*/ 4 h 26"/>
                    <a:gd name="T4" fmla="*/ 7 w 41"/>
                    <a:gd name="T5" fmla="*/ 21 h 26"/>
                    <a:gd name="T6" fmla="*/ 33 w 41"/>
                    <a:gd name="T7" fmla="*/ 21 h 26"/>
                    <a:gd name="T8" fmla="*/ 34 w 41"/>
                    <a:gd name="T9" fmla="*/ 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4"/>
                      </a:moveTo>
                      <a:cubicBezTo>
                        <a:pt x="27" y="0"/>
                        <a:pt x="15" y="0"/>
                        <a:pt x="8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6"/>
                        <a:pt x="26" y="26"/>
                        <a:pt x="33" y="21"/>
                      </a:cubicBezTo>
                      <a:cubicBezTo>
                        <a:pt x="41" y="17"/>
                        <a:pt x="41" y="9"/>
                        <a:pt x="34" y="4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44" name="Freeform 62">
                  <a:extLst>
                    <a:ext uri="{FF2B5EF4-FFF2-40B4-BE49-F238E27FC236}">
                      <a16:creationId xmlns:a16="http://schemas.microsoft.com/office/drawing/2014/main" id="{A80C4A82-13E9-4F11-B5E1-C89D52DBBC05}"/>
                    </a:ext>
                  </a:extLst>
                </p:cNvPr>
                <p:cNvSpPr/>
                <p:nvPr/>
              </p:nvSpPr>
              <p:spPr bwMode="auto">
                <a:xfrm>
                  <a:off x="4656" y="2479"/>
                  <a:ext cx="97" cy="59"/>
                </a:xfrm>
                <a:custGeom>
                  <a:avLst/>
                  <a:gdLst>
                    <a:gd name="T0" fmla="*/ 34 w 41"/>
                    <a:gd name="T1" fmla="*/ 4 h 25"/>
                    <a:gd name="T2" fmla="*/ 8 w 41"/>
                    <a:gd name="T3" fmla="*/ 4 h 25"/>
                    <a:gd name="T4" fmla="*/ 7 w 41"/>
                    <a:gd name="T5" fmla="*/ 21 h 25"/>
                    <a:gd name="T6" fmla="*/ 33 w 41"/>
                    <a:gd name="T7" fmla="*/ 21 h 25"/>
                    <a:gd name="T8" fmla="*/ 34 w 41"/>
                    <a:gd name="T9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5">
                      <a:moveTo>
                        <a:pt x="34" y="4"/>
                      </a:moveTo>
                      <a:cubicBezTo>
                        <a:pt x="27" y="0"/>
                        <a:pt x="15" y="0"/>
                        <a:pt x="8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5"/>
                        <a:pt x="26" y="25"/>
                        <a:pt x="33" y="21"/>
                      </a:cubicBezTo>
                      <a:cubicBezTo>
                        <a:pt x="41" y="16"/>
                        <a:pt x="41" y="9"/>
                        <a:pt x="34" y="4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45" name="Freeform 63">
                  <a:extLst>
                    <a:ext uri="{FF2B5EF4-FFF2-40B4-BE49-F238E27FC236}">
                      <a16:creationId xmlns:a16="http://schemas.microsoft.com/office/drawing/2014/main" id="{F5A3600E-04E0-44A0-8F57-9956155182BD}"/>
                    </a:ext>
                  </a:extLst>
                </p:cNvPr>
                <p:cNvSpPr/>
                <p:nvPr/>
              </p:nvSpPr>
              <p:spPr bwMode="auto">
                <a:xfrm>
                  <a:off x="4566" y="2531"/>
                  <a:ext cx="100" cy="62"/>
                </a:xfrm>
                <a:custGeom>
                  <a:avLst/>
                  <a:gdLst>
                    <a:gd name="T0" fmla="*/ 35 w 42"/>
                    <a:gd name="T1" fmla="*/ 5 h 26"/>
                    <a:gd name="T2" fmla="*/ 8 w 42"/>
                    <a:gd name="T3" fmla="*/ 5 h 26"/>
                    <a:gd name="T4" fmla="*/ 8 w 42"/>
                    <a:gd name="T5" fmla="*/ 22 h 26"/>
                    <a:gd name="T6" fmla="*/ 34 w 42"/>
                    <a:gd name="T7" fmla="*/ 22 h 26"/>
                    <a:gd name="T8" fmla="*/ 35 w 42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6">
                      <a:moveTo>
                        <a:pt x="35" y="5"/>
                      </a:moveTo>
                      <a:cubicBezTo>
                        <a:pt x="28" y="0"/>
                        <a:pt x="16" y="0"/>
                        <a:pt x="8" y="5"/>
                      </a:cubicBezTo>
                      <a:cubicBezTo>
                        <a:pt x="1" y="9"/>
                        <a:pt x="0" y="17"/>
                        <a:pt x="8" y="22"/>
                      </a:cubicBezTo>
                      <a:cubicBezTo>
                        <a:pt x="15" y="26"/>
                        <a:pt x="26" y="26"/>
                        <a:pt x="34" y="22"/>
                      </a:cubicBezTo>
                      <a:cubicBezTo>
                        <a:pt x="41" y="17"/>
                        <a:pt x="42" y="10"/>
                        <a:pt x="35" y="5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46" name="Freeform 64">
                  <a:extLst>
                    <a:ext uri="{FF2B5EF4-FFF2-40B4-BE49-F238E27FC236}">
                      <a16:creationId xmlns:a16="http://schemas.microsoft.com/office/drawing/2014/main" id="{DB44501C-4FA8-4304-A5F9-CF7009486F03}"/>
                    </a:ext>
                  </a:extLst>
                </p:cNvPr>
                <p:cNvSpPr/>
                <p:nvPr/>
              </p:nvSpPr>
              <p:spPr bwMode="auto">
                <a:xfrm>
                  <a:off x="4479" y="2585"/>
                  <a:ext cx="97" cy="62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5 h 26"/>
                    <a:gd name="T4" fmla="*/ 7 w 41"/>
                    <a:gd name="T5" fmla="*/ 21 h 26"/>
                    <a:gd name="T6" fmla="*/ 34 w 41"/>
                    <a:gd name="T7" fmla="*/ 21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6" y="0"/>
                        <a:pt x="8" y="5"/>
                      </a:cubicBezTo>
                      <a:cubicBezTo>
                        <a:pt x="1" y="9"/>
                        <a:pt x="0" y="17"/>
                        <a:pt x="7" y="21"/>
                      </a:cubicBezTo>
                      <a:cubicBezTo>
                        <a:pt x="14" y="26"/>
                        <a:pt x="26" y="26"/>
                        <a:pt x="34" y="21"/>
                      </a:cubicBezTo>
                      <a:cubicBezTo>
                        <a:pt x="41" y="17"/>
                        <a:pt x="41" y="9"/>
                        <a:pt x="34" y="5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47" name="Freeform 65">
                  <a:extLst>
                    <a:ext uri="{FF2B5EF4-FFF2-40B4-BE49-F238E27FC236}">
                      <a16:creationId xmlns:a16="http://schemas.microsoft.com/office/drawing/2014/main" id="{440E2D58-4117-46BD-9EBB-2301E0F49C93}"/>
                    </a:ext>
                  </a:extLst>
                </p:cNvPr>
                <p:cNvSpPr/>
                <p:nvPr/>
              </p:nvSpPr>
              <p:spPr bwMode="auto">
                <a:xfrm>
                  <a:off x="4391" y="2640"/>
                  <a:ext cx="97" cy="62"/>
                </a:xfrm>
                <a:custGeom>
                  <a:avLst/>
                  <a:gdLst>
                    <a:gd name="T0" fmla="*/ 34 w 41"/>
                    <a:gd name="T1" fmla="*/ 4 h 26"/>
                    <a:gd name="T2" fmla="*/ 8 w 41"/>
                    <a:gd name="T3" fmla="*/ 4 h 26"/>
                    <a:gd name="T4" fmla="*/ 7 w 41"/>
                    <a:gd name="T5" fmla="*/ 21 h 26"/>
                    <a:gd name="T6" fmla="*/ 33 w 41"/>
                    <a:gd name="T7" fmla="*/ 21 h 26"/>
                    <a:gd name="T8" fmla="*/ 34 w 41"/>
                    <a:gd name="T9" fmla="*/ 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4"/>
                      </a:moveTo>
                      <a:cubicBezTo>
                        <a:pt x="27" y="0"/>
                        <a:pt x="15" y="0"/>
                        <a:pt x="8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6"/>
                        <a:pt x="26" y="26"/>
                        <a:pt x="33" y="21"/>
                      </a:cubicBezTo>
                      <a:cubicBezTo>
                        <a:pt x="41" y="16"/>
                        <a:pt x="41" y="9"/>
                        <a:pt x="34" y="4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48" name="Freeform 66">
                  <a:extLst>
                    <a:ext uri="{FF2B5EF4-FFF2-40B4-BE49-F238E27FC236}">
                      <a16:creationId xmlns:a16="http://schemas.microsoft.com/office/drawing/2014/main" id="{30B3F987-6D68-44E3-A470-6405870B98D3}"/>
                    </a:ext>
                  </a:extLst>
                </p:cNvPr>
                <p:cNvSpPr/>
                <p:nvPr/>
              </p:nvSpPr>
              <p:spPr bwMode="auto">
                <a:xfrm>
                  <a:off x="4304" y="2692"/>
                  <a:ext cx="97" cy="62"/>
                </a:xfrm>
                <a:custGeom>
                  <a:avLst/>
                  <a:gdLst>
                    <a:gd name="T0" fmla="*/ 34 w 41"/>
                    <a:gd name="T1" fmla="*/ 5 h 26"/>
                    <a:gd name="T2" fmla="*/ 7 w 41"/>
                    <a:gd name="T3" fmla="*/ 5 h 26"/>
                    <a:gd name="T4" fmla="*/ 7 w 41"/>
                    <a:gd name="T5" fmla="*/ 22 h 26"/>
                    <a:gd name="T6" fmla="*/ 33 w 41"/>
                    <a:gd name="T7" fmla="*/ 22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1"/>
                        <a:pt x="15" y="0"/>
                        <a:pt x="7" y="5"/>
                      </a:cubicBezTo>
                      <a:cubicBezTo>
                        <a:pt x="0" y="10"/>
                        <a:pt x="0" y="17"/>
                        <a:pt x="7" y="22"/>
                      </a:cubicBezTo>
                      <a:cubicBezTo>
                        <a:pt x="14" y="26"/>
                        <a:pt x="26" y="26"/>
                        <a:pt x="33" y="22"/>
                      </a:cubicBezTo>
                      <a:cubicBezTo>
                        <a:pt x="41" y="17"/>
                        <a:pt x="41" y="10"/>
                        <a:pt x="34" y="5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49" name="Freeform 67">
                  <a:extLst>
                    <a:ext uri="{FF2B5EF4-FFF2-40B4-BE49-F238E27FC236}">
                      <a16:creationId xmlns:a16="http://schemas.microsoft.com/office/drawing/2014/main" id="{A9BB08B8-3A21-4BD6-9B7C-4B296DCB844E}"/>
                    </a:ext>
                  </a:extLst>
                </p:cNvPr>
                <p:cNvSpPr/>
                <p:nvPr/>
              </p:nvSpPr>
              <p:spPr bwMode="auto">
                <a:xfrm>
                  <a:off x="4214" y="2747"/>
                  <a:ext cx="99" cy="61"/>
                </a:xfrm>
                <a:custGeom>
                  <a:avLst/>
                  <a:gdLst>
                    <a:gd name="T0" fmla="*/ 35 w 42"/>
                    <a:gd name="T1" fmla="*/ 5 h 26"/>
                    <a:gd name="T2" fmla="*/ 8 w 42"/>
                    <a:gd name="T3" fmla="*/ 5 h 26"/>
                    <a:gd name="T4" fmla="*/ 7 w 42"/>
                    <a:gd name="T5" fmla="*/ 21 h 26"/>
                    <a:gd name="T6" fmla="*/ 34 w 42"/>
                    <a:gd name="T7" fmla="*/ 21 h 26"/>
                    <a:gd name="T8" fmla="*/ 35 w 42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6">
                      <a:moveTo>
                        <a:pt x="35" y="5"/>
                      </a:moveTo>
                      <a:cubicBezTo>
                        <a:pt x="28" y="0"/>
                        <a:pt x="16" y="0"/>
                        <a:pt x="8" y="5"/>
                      </a:cubicBezTo>
                      <a:cubicBezTo>
                        <a:pt x="1" y="9"/>
                        <a:pt x="0" y="17"/>
                        <a:pt x="7" y="21"/>
                      </a:cubicBezTo>
                      <a:cubicBezTo>
                        <a:pt x="15" y="26"/>
                        <a:pt x="26" y="26"/>
                        <a:pt x="34" y="21"/>
                      </a:cubicBezTo>
                      <a:cubicBezTo>
                        <a:pt x="41" y="17"/>
                        <a:pt x="42" y="9"/>
                        <a:pt x="35" y="5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50" name="Freeform 68">
                  <a:extLst>
                    <a:ext uri="{FF2B5EF4-FFF2-40B4-BE49-F238E27FC236}">
                      <a16:creationId xmlns:a16="http://schemas.microsoft.com/office/drawing/2014/main" id="{206EFD5D-58DF-4DDE-87E0-A681BF3F6DDF}"/>
                    </a:ext>
                  </a:extLst>
                </p:cNvPr>
                <p:cNvSpPr/>
                <p:nvPr/>
              </p:nvSpPr>
              <p:spPr bwMode="auto">
                <a:xfrm>
                  <a:off x="4126" y="2801"/>
                  <a:ext cx="97" cy="62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4 h 26"/>
                    <a:gd name="T4" fmla="*/ 7 w 41"/>
                    <a:gd name="T5" fmla="*/ 21 h 26"/>
                    <a:gd name="T6" fmla="*/ 34 w 41"/>
                    <a:gd name="T7" fmla="*/ 21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5" y="0"/>
                        <a:pt x="8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6"/>
                        <a:pt x="26" y="26"/>
                        <a:pt x="34" y="21"/>
                      </a:cubicBezTo>
                      <a:cubicBezTo>
                        <a:pt x="41" y="17"/>
                        <a:pt x="41" y="9"/>
                        <a:pt x="34" y="5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51" name="Freeform 69">
                  <a:extLst>
                    <a:ext uri="{FF2B5EF4-FFF2-40B4-BE49-F238E27FC236}">
                      <a16:creationId xmlns:a16="http://schemas.microsoft.com/office/drawing/2014/main" id="{AAB14BAE-AD44-4C29-B04E-DE3579052B75}"/>
                    </a:ext>
                  </a:extLst>
                </p:cNvPr>
                <p:cNvSpPr/>
                <p:nvPr/>
              </p:nvSpPr>
              <p:spPr bwMode="auto">
                <a:xfrm>
                  <a:off x="4039" y="2853"/>
                  <a:ext cx="97" cy="62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5 h 26"/>
                    <a:gd name="T4" fmla="*/ 7 w 41"/>
                    <a:gd name="T5" fmla="*/ 22 h 26"/>
                    <a:gd name="T6" fmla="*/ 34 w 41"/>
                    <a:gd name="T7" fmla="*/ 22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6" y="0"/>
                        <a:pt x="8" y="5"/>
                      </a:cubicBezTo>
                      <a:cubicBezTo>
                        <a:pt x="0" y="10"/>
                        <a:pt x="0" y="17"/>
                        <a:pt x="7" y="22"/>
                      </a:cubicBezTo>
                      <a:cubicBezTo>
                        <a:pt x="14" y="26"/>
                        <a:pt x="26" y="26"/>
                        <a:pt x="34" y="22"/>
                      </a:cubicBezTo>
                      <a:cubicBezTo>
                        <a:pt x="41" y="17"/>
                        <a:pt x="41" y="10"/>
                        <a:pt x="34" y="5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52" name="Freeform 70">
                  <a:extLst>
                    <a:ext uri="{FF2B5EF4-FFF2-40B4-BE49-F238E27FC236}">
                      <a16:creationId xmlns:a16="http://schemas.microsoft.com/office/drawing/2014/main" id="{4637C16A-DE22-4B94-AC3F-C9FFD52E1C78}"/>
                    </a:ext>
                  </a:extLst>
                </p:cNvPr>
                <p:cNvSpPr/>
                <p:nvPr/>
              </p:nvSpPr>
              <p:spPr bwMode="auto">
                <a:xfrm>
                  <a:off x="3956" y="2799"/>
                  <a:ext cx="97" cy="61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5 h 26"/>
                    <a:gd name="T4" fmla="*/ 7 w 41"/>
                    <a:gd name="T5" fmla="*/ 22 h 26"/>
                    <a:gd name="T6" fmla="*/ 33 w 41"/>
                    <a:gd name="T7" fmla="*/ 22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1"/>
                        <a:pt x="15" y="0"/>
                        <a:pt x="8" y="5"/>
                      </a:cubicBezTo>
                      <a:cubicBezTo>
                        <a:pt x="0" y="10"/>
                        <a:pt x="0" y="17"/>
                        <a:pt x="7" y="22"/>
                      </a:cubicBezTo>
                      <a:cubicBezTo>
                        <a:pt x="14" y="26"/>
                        <a:pt x="26" y="26"/>
                        <a:pt x="33" y="22"/>
                      </a:cubicBezTo>
                      <a:cubicBezTo>
                        <a:pt x="41" y="17"/>
                        <a:pt x="41" y="10"/>
                        <a:pt x="34" y="5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53" name="Freeform 71">
                  <a:extLst>
                    <a:ext uri="{FF2B5EF4-FFF2-40B4-BE49-F238E27FC236}">
                      <a16:creationId xmlns:a16="http://schemas.microsoft.com/office/drawing/2014/main" id="{BEBEEA4A-6A08-4A7C-8016-A1661228E2AD}"/>
                    </a:ext>
                  </a:extLst>
                </p:cNvPr>
                <p:cNvSpPr/>
                <p:nvPr/>
              </p:nvSpPr>
              <p:spPr bwMode="auto">
                <a:xfrm>
                  <a:off x="3873" y="2747"/>
                  <a:ext cx="97" cy="59"/>
                </a:xfrm>
                <a:custGeom>
                  <a:avLst/>
                  <a:gdLst>
                    <a:gd name="T0" fmla="*/ 34 w 41"/>
                    <a:gd name="T1" fmla="*/ 4 h 25"/>
                    <a:gd name="T2" fmla="*/ 8 w 41"/>
                    <a:gd name="T3" fmla="*/ 4 h 25"/>
                    <a:gd name="T4" fmla="*/ 7 w 41"/>
                    <a:gd name="T5" fmla="*/ 21 h 25"/>
                    <a:gd name="T6" fmla="*/ 33 w 41"/>
                    <a:gd name="T7" fmla="*/ 21 h 25"/>
                    <a:gd name="T8" fmla="*/ 34 w 41"/>
                    <a:gd name="T9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5">
                      <a:moveTo>
                        <a:pt x="34" y="4"/>
                      </a:moveTo>
                      <a:cubicBezTo>
                        <a:pt x="27" y="0"/>
                        <a:pt x="15" y="0"/>
                        <a:pt x="8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5"/>
                        <a:pt x="26" y="25"/>
                        <a:pt x="33" y="21"/>
                      </a:cubicBezTo>
                      <a:cubicBezTo>
                        <a:pt x="41" y="16"/>
                        <a:pt x="41" y="9"/>
                        <a:pt x="34" y="4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54" name="Freeform 72">
                  <a:extLst>
                    <a:ext uri="{FF2B5EF4-FFF2-40B4-BE49-F238E27FC236}">
                      <a16:creationId xmlns:a16="http://schemas.microsoft.com/office/drawing/2014/main" id="{4BCACC31-8EEC-43A7-97D7-DE37B5DA78C2}"/>
                    </a:ext>
                  </a:extLst>
                </p:cNvPr>
                <p:cNvSpPr/>
                <p:nvPr/>
              </p:nvSpPr>
              <p:spPr bwMode="auto">
                <a:xfrm>
                  <a:off x="3788" y="2692"/>
                  <a:ext cx="99" cy="59"/>
                </a:xfrm>
                <a:custGeom>
                  <a:avLst/>
                  <a:gdLst>
                    <a:gd name="T0" fmla="*/ 35 w 42"/>
                    <a:gd name="T1" fmla="*/ 4 h 25"/>
                    <a:gd name="T2" fmla="*/ 8 w 42"/>
                    <a:gd name="T3" fmla="*/ 4 h 25"/>
                    <a:gd name="T4" fmla="*/ 8 w 42"/>
                    <a:gd name="T5" fmla="*/ 21 h 25"/>
                    <a:gd name="T6" fmla="*/ 34 w 42"/>
                    <a:gd name="T7" fmla="*/ 21 h 25"/>
                    <a:gd name="T8" fmla="*/ 35 w 42"/>
                    <a:gd name="T9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5">
                      <a:moveTo>
                        <a:pt x="35" y="4"/>
                      </a:moveTo>
                      <a:cubicBezTo>
                        <a:pt x="28" y="0"/>
                        <a:pt x="16" y="0"/>
                        <a:pt x="8" y="4"/>
                      </a:cubicBezTo>
                      <a:cubicBezTo>
                        <a:pt x="1" y="9"/>
                        <a:pt x="0" y="16"/>
                        <a:pt x="8" y="21"/>
                      </a:cubicBezTo>
                      <a:cubicBezTo>
                        <a:pt x="15" y="25"/>
                        <a:pt x="26" y="25"/>
                        <a:pt x="34" y="21"/>
                      </a:cubicBezTo>
                      <a:cubicBezTo>
                        <a:pt x="41" y="16"/>
                        <a:pt x="42" y="9"/>
                        <a:pt x="35" y="4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55" name="Freeform 73">
                  <a:extLst>
                    <a:ext uri="{FF2B5EF4-FFF2-40B4-BE49-F238E27FC236}">
                      <a16:creationId xmlns:a16="http://schemas.microsoft.com/office/drawing/2014/main" id="{F60B1D2A-4260-4425-A04C-BA2550AED9FD}"/>
                    </a:ext>
                  </a:extLst>
                </p:cNvPr>
                <p:cNvSpPr/>
                <p:nvPr/>
              </p:nvSpPr>
              <p:spPr bwMode="auto">
                <a:xfrm>
                  <a:off x="3705" y="2638"/>
                  <a:ext cx="97" cy="59"/>
                </a:xfrm>
                <a:custGeom>
                  <a:avLst/>
                  <a:gdLst>
                    <a:gd name="T0" fmla="*/ 34 w 41"/>
                    <a:gd name="T1" fmla="*/ 4 h 25"/>
                    <a:gd name="T2" fmla="*/ 8 w 41"/>
                    <a:gd name="T3" fmla="*/ 4 h 25"/>
                    <a:gd name="T4" fmla="*/ 7 w 41"/>
                    <a:gd name="T5" fmla="*/ 21 h 25"/>
                    <a:gd name="T6" fmla="*/ 34 w 41"/>
                    <a:gd name="T7" fmla="*/ 21 h 25"/>
                    <a:gd name="T8" fmla="*/ 34 w 41"/>
                    <a:gd name="T9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5">
                      <a:moveTo>
                        <a:pt x="34" y="4"/>
                      </a:moveTo>
                      <a:cubicBezTo>
                        <a:pt x="27" y="0"/>
                        <a:pt x="15" y="0"/>
                        <a:pt x="8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5"/>
                        <a:pt x="26" y="25"/>
                        <a:pt x="34" y="21"/>
                      </a:cubicBezTo>
                      <a:cubicBezTo>
                        <a:pt x="41" y="16"/>
                        <a:pt x="41" y="9"/>
                        <a:pt x="34" y="4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56" name="Freeform 74">
                  <a:extLst>
                    <a:ext uri="{FF2B5EF4-FFF2-40B4-BE49-F238E27FC236}">
                      <a16:creationId xmlns:a16="http://schemas.microsoft.com/office/drawing/2014/main" id="{7C20FF32-1B7F-4959-9361-9938643803D0}"/>
                    </a:ext>
                  </a:extLst>
                </p:cNvPr>
                <p:cNvSpPr/>
                <p:nvPr/>
              </p:nvSpPr>
              <p:spPr bwMode="auto">
                <a:xfrm>
                  <a:off x="3622" y="2583"/>
                  <a:ext cx="97" cy="59"/>
                </a:xfrm>
                <a:custGeom>
                  <a:avLst/>
                  <a:gdLst>
                    <a:gd name="T0" fmla="*/ 34 w 41"/>
                    <a:gd name="T1" fmla="*/ 4 h 25"/>
                    <a:gd name="T2" fmla="*/ 8 w 41"/>
                    <a:gd name="T3" fmla="*/ 4 h 25"/>
                    <a:gd name="T4" fmla="*/ 7 w 41"/>
                    <a:gd name="T5" fmla="*/ 21 h 25"/>
                    <a:gd name="T6" fmla="*/ 33 w 41"/>
                    <a:gd name="T7" fmla="*/ 21 h 25"/>
                    <a:gd name="T8" fmla="*/ 34 w 41"/>
                    <a:gd name="T9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5">
                      <a:moveTo>
                        <a:pt x="34" y="4"/>
                      </a:moveTo>
                      <a:cubicBezTo>
                        <a:pt x="27" y="0"/>
                        <a:pt x="15" y="0"/>
                        <a:pt x="8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5"/>
                        <a:pt x="26" y="25"/>
                        <a:pt x="33" y="21"/>
                      </a:cubicBezTo>
                      <a:cubicBezTo>
                        <a:pt x="41" y="16"/>
                        <a:pt x="41" y="9"/>
                        <a:pt x="34" y="4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57" name="Freeform 75">
                  <a:extLst>
                    <a:ext uri="{FF2B5EF4-FFF2-40B4-BE49-F238E27FC236}">
                      <a16:creationId xmlns:a16="http://schemas.microsoft.com/office/drawing/2014/main" id="{65CD8F92-5406-4B73-A46F-3CA93D1465B5}"/>
                    </a:ext>
                  </a:extLst>
                </p:cNvPr>
                <p:cNvSpPr/>
                <p:nvPr/>
              </p:nvSpPr>
              <p:spPr bwMode="auto">
                <a:xfrm>
                  <a:off x="3540" y="2529"/>
                  <a:ext cx="97" cy="61"/>
                </a:xfrm>
                <a:custGeom>
                  <a:avLst/>
                  <a:gdLst>
                    <a:gd name="T0" fmla="*/ 34 w 41"/>
                    <a:gd name="T1" fmla="*/ 4 h 26"/>
                    <a:gd name="T2" fmla="*/ 7 w 41"/>
                    <a:gd name="T3" fmla="*/ 4 h 26"/>
                    <a:gd name="T4" fmla="*/ 7 w 41"/>
                    <a:gd name="T5" fmla="*/ 21 h 26"/>
                    <a:gd name="T6" fmla="*/ 33 w 41"/>
                    <a:gd name="T7" fmla="*/ 21 h 26"/>
                    <a:gd name="T8" fmla="*/ 34 w 41"/>
                    <a:gd name="T9" fmla="*/ 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4"/>
                      </a:moveTo>
                      <a:cubicBezTo>
                        <a:pt x="27" y="0"/>
                        <a:pt x="15" y="0"/>
                        <a:pt x="7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6"/>
                        <a:pt x="26" y="26"/>
                        <a:pt x="33" y="21"/>
                      </a:cubicBezTo>
                      <a:cubicBezTo>
                        <a:pt x="41" y="16"/>
                        <a:pt x="41" y="9"/>
                        <a:pt x="34" y="4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58" name="Freeform 76">
                  <a:extLst>
                    <a:ext uri="{FF2B5EF4-FFF2-40B4-BE49-F238E27FC236}">
                      <a16:creationId xmlns:a16="http://schemas.microsoft.com/office/drawing/2014/main" id="{F7D4AD48-D257-41DE-A81D-F8CDE629B1DD}"/>
                    </a:ext>
                  </a:extLst>
                </p:cNvPr>
                <p:cNvSpPr/>
                <p:nvPr/>
              </p:nvSpPr>
              <p:spPr bwMode="auto">
                <a:xfrm>
                  <a:off x="3454" y="2474"/>
                  <a:ext cx="100" cy="62"/>
                </a:xfrm>
                <a:custGeom>
                  <a:avLst/>
                  <a:gdLst>
                    <a:gd name="T0" fmla="*/ 35 w 42"/>
                    <a:gd name="T1" fmla="*/ 4 h 26"/>
                    <a:gd name="T2" fmla="*/ 8 w 42"/>
                    <a:gd name="T3" fmla="*/ 4 h 26"/>
                    <a:gd name="T4" fmla="*/ 7 w 42"/>
                    <a:gd name="T5" fmla="*/ 21 h 26"/>
                    <a:gd name="T6" fmla="*/ 34 w 42"/>
                    <a:gd name="T7" fmla="*/ 21 h 26"/>
                    <a:gd name="T8" fmla="*/ 35 w 42"/>
                    <a:gd name="T9" fmla="*/ 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6">
                      <a:moveTo>
                        <a:pt x="35" y="4"/>
                      </a:moveTo>
                      <a:cubicBezTo>
                        <a:pt x="28" y="0"/>
                        <a:pt x="16" y="0"/>
                        <a:pt x="8" y="4"/>
                      </a:cubicBezTo>
                      <a:cubicBezTo>
                        <a:pt x="1" y="9"/>
                        <a:pt x="0" y="16"/>
                        <a:pt x="7" y="21"/>
                      </a:cubicBezTo>
                      <a:cubicBezTo>
                        <a:pt x="15" y="26"/>
                        <a:pt x="26" y="26"/>
                        <a:pt x="34" y="21"/>
                      </a:cubicBezTo>
                      <a:cubicBezTo>
                        <a:pt x="41" y="16"/>
                        <a:pt x="42" y="9"/>
                        <a:pt x="35" y="4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59" name="Freeform 77">
                  <a:extLst>
                    <a:ext uri="{FF2B5EF4-FFF2-40B4-BE49-F238E27FC236}">
                      <a16:creationId xmlns:a16="http://schemas.microsoft.com/office/drawing/2014/main" id="{247BA69C-BA38-4395-A611-FB6510E7982E}"/>
                    </a:ext>
                  </a:extLst>
                </p:cNvPr>
                <p:cNvSpPr/>
                <p:nvPr/>
              </p:nvSpPr>
              <p:spPr bwMode="auto">
                <a:xfrm>
                  <a:off x="3372" y="2420"/>
                  <a:ext cx="97" cy="61"/>
                </a:xfrm>
                <a:custGeom>
                  <a:avLst/>
                  <a:gdLst>
                    <a:gd name="T0" fmla="*/ 34 w 41"/>
                    <a:gd name="T1" fmla="*/ 4 h 26"/>
                    <a:gd name="T2" fmla="*/ 8 w 41"/>
                    <a:gd name="T3" fmla="*/ 4 h 26"/>
                    <a:gd name="T4" fmla="*/ 7 w 41"/>
                    <a:gd name="T5" fmla="*/ 21 h 26"/>
                    <a:gd name="T6" fmla="*/ 34 w 41"/>
                    <a:gd name="T7" fmla="*/ 21 h 26"/>
                    <a:gd name="T8" fmla="*/ 34 w 41"/>
                    <a:gd name="T9" fmla="*/ 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4"/>
                      </a:moveTo>
                      <a:cubicBezTo>
                        <a:pt x="27" y="0"/>
                        <a:pt x="15" y="0"/>
                        <a:pt x="8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6"/>
                        <a:pt x="26" y="26"/>
                        <a:pt x="34" y="21"/>
                      </a:cubicBezTo>
                      <a:cubicBezTo>
                        <a:pt x="41" y="17"/>
                        <a:pt x="41" y="9"/>
                        <a:pt x="34" y="4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60" name="Freeform 78">
                  <a:extLst>
                    <a:ext uri="{FF2B5EF4-FFF2-40B4-BE49-F238E27FC236}">
                      <a16:creationId xmlns:a16="http://schemas.microsoft.com/office/drawing/2014/main" id="{B096E828-10AB-42D9-B3DE-C83F49F9EB38}"/>
                    </a:ext>
                  </a:extLst>
                </p:cNvPr>
                <p:cNvSpPr/>
                <p:nvPr/>
              </p:nvSpPr>
              <p:spPr bwMode="auto">
                <a:xfrm>
                  <a:off x="4190" y="2386"/>
                  <a:ext cx="45" cy="29"/>
                </a:xfrm>
                <a:custGeom>
                  <a:avLst/>
                  <a:gdLst>
                    <a:gd name="T0" fmla="*/ 45 w 45"/>
                    <a:gd name="T1" fmla="*/ 15 h 29"/>
                    <a:gd name="T2" fmla="*/ 21 w 45"/>
                    <a:gd name="T3" fmla="*/ 0 h 29"/>
                    <a:gd name="T4" fmla="*/ 0 w 45"/>
                    <a:gd name="T5" fmla="*/ 15 h 29"/>
                    <a:gd name="T6" fmla="*/ 21 w 45"/>
                    <a:gd name="T7" fmla="*/ 29 h 29"/>
                    <a:gd name="T8" fmla="*/ 45 w 45"/>
                    <a:gd name="T9" fmla="*/ 15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29">
                      <a:moveTo>
                        <a:pt x="45" y="15"/>
                      </a:moveTo>
                      <a:lnTo>
                        <a:pt x="21" y="0"/>
                      </a:lnTo>
                      <a:lnTo>
                        <a:pt x="0" y="15"/>
                      </a:lnTo>
                      <a:lnTo>
                        <a:pt x="21" y="29"/>
                      </a:lnTo>
                      <a:lnTo>
                        <a:pt x="45" y="15"/>
                      </a:lnTo>
                      <a:close/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61" name="Freeform 79">
                  <a:extLst>
                    <a:ext uri="{FF2B5EF4-FFF2-40B4-BE49-F238E27FC236}">
                      <a16:creationId xmlns:a16="http://schemas.microsoft.com/office/drawing/2014/main" id="{DDC05F18-5464-467F-A8BC-2540ECA807DB}"/>
                    </a:ext>
                  </a:extLst>
                </p:cNvPr>
                <p:cNvSpPr/>
                <p:nvPr/>
              </p:nvSpPr>
              <p:spPr bwMode="auto">
                <a:xfrm>
                  <a:off x="4147" y="2358"/>
                  <a:ext cx="43" cy="28"/>
                </a:xfrm>
                <a:custGeom>
                  <a:avLst/>
                  <a:gdLst>
                    <a:gd name="T0" fmla="*/ 43 w 43"/>
                    <a:gd name="T1" fmla="*/ 14 h 28"/>
                    <a:gd name="T2" fmla="*/ 22 w 43"/>
                    <a:gd name="T3" fmla="*/ 0 h 28"/>
                    <a:gd name="T4" fmla="*/ 0 w 43"/>
                    <a:gd name="T5" fmla="*/ 14 h 28"/>
                    <a:gd name="T6" fmla="*/ 22 w 43"/>
                    <a:gd name="T7" fmla="*/ 28 h 28"/>
                    <a:gd name="T8" fmla="*/ 43 w 43"/>
                    <a:gd name="T9" fmla="*/ 1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8">
                      <a:moveTo>
                        <a:pt x="43" y="14"/>
                      </a:moveTo>
                      <a:lnTo>
                        <a:pt x="22" y="0"/>
                      </a:lnTo>
                      <a:lnTo>
                        <a:pt x="0" y="14"/>
                      </a:lnTo>
                      <a:lnTo>
                        <a:pt x="22" y="28"/>
                      </a:lnTo>
                      <a:lnTo>
                        <a:pt x="43" y="14"/>
                      </a:lnTo>
                      <a:close/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62" name="Freeform 80">
                  <a:extLst>
                    <a:ext uri="{FF2B5EF4-FFF2-40B4-BE49-F238E27FC236}">
                      <a16:creationId xmlns:a16="http://schemas.microsoft.com/office/drawing/2014/main" id="{F7EC2B0D-C350-4D1A-B11E-41A31222F23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013" y="2303"/>
                  <a:ext cx="307" cy="195"/>
                </a:xfrm>
                <a:custGeom>
                  <a:avLst/>
                  <a:gdLst>
                    <a:gd name="T0" fmla="*/ 30 w 130"/>
                    <a:gd name="T1" fmla="*/ 54 h 82"/>
                    <a:gd name="T2" fmla="*/ 30 w 130"/>
                    <a:gd name="T3" fmla="*/ 53 h 82"/>
                    <a:gd name="T4" fmla="*/ 37 w 130"/>
                    <a:gd name="T5" fmla="*/ 49 h 82"/>
                    <a:gd name="T6" fmla="*/ 38 w 130"/>
                    <a:gd name="T7" fmla="*/ 49 h 82"/>
                    <a:gd name="T8" fmla="*/ 40 w 130"/>
                    <a:gd name="T9" fmla="*/ 50 h 82"/>
                    <a:gd name="T10" fmla="*/ 50 w 130"/>
                    <a:gd name="T11" fmla="*/ 57 h 82"/>
                    <a:gd name="T12" fmla="*/ 52 w 130"/>
                    <a:gd name="T13" fmla="*/ 58 h 82"/>
                    <a:gd name="T14" fmla="*/ 52 w 130"/>
                    <a:gd name="T15" fmla="*/ 59 h 82"/>
                    <a:gd name="T16" fmla="*/ 45 w 130"/>
                    <a:gd name="T17" fmla="*/ 63 h 82"/>
                    <a:gd name="T18" fmla="*/ 44 w 130"/>
                    <a:gd name="T19" fmla="*/ 63 h 82"/>
                    <a:gd name="T20" fmla="*/ 42 w 130"/>
                    <a:gd name="T21" fmla="*/ 62 h 82"/>
                    <a:gd name="T22" fmla="*/ 40 w 130"/>
                    <a:gd name="T23" fmla="*/ 63 h 82"/>
                    <a:gd name="T24" fmla="*/ 39 w 130"/>
                    <a:gd name="T25" fmla="*/ 63 h 82"/>
                    <a:gd name="T26" fmla="*/ 37 w 130"/>
                    <a:gd name="T27" fmla="*/ 62 h 82"/>
                    <a:gd name="T28" fmla="*/ 35 w 130"/>
                    <a:gd name="T29" fmla="*/ 63 h 82"/>
                    <a:gd name="T30" fmla="*/ 33 w 130"/>
                    <a:gd name="T31" fmla="*/ 63 h 82"/>
                    <a:gd name="T32" fmla="*/ 30 w 130"/>
                    <a:gd name="T33" fmla="*/ 61 h 82"/>
                    <a:gd name="T34" fmla="*/ 30 w 130"/>
                    <a:gd name="T35" fmla="*/ 60 h 82"/>
                    <a:gd name="T36" fmla="*/ 32 w 130"/>
                    <a:gd name="T37" fmla="*/ 58 h 82"/>
                    <a:gd name="T38" fmla="*/ 30 w 130"/>
                    <a:gd name="T39" fmla="*/ 57 h 82"/>
                    <a:gd name="T40" fmla="*/ 30 w 130"/>
                    <a:gd name="T41" fmla="*/ 56 h 82"/>
                    <a:gd name="T42" fmla="*/ 32 w 130"/>
                    <a:gd name="T43" fmla="*/ 55 h 82"/>
                    <a:gd name="T44" fmla="*/ 30 w 130"/>
                    <a:gd name="T45" fmla="*/ 54 h 82"/>
                    <a:gd name="T46" fmla="*/ 41 w 130"/>
                    <a:gd name="T47" fmla="*/ 48 h 82"/>
                    <a:gd name="T48" fmla="*/ 41 w 130"/>
                    <a:gd name="T49" fmla="*/ 47 h 82"/>
                    <a:gd name="T50" fmla="*/ 42 w 130"/>
                    <a:gd name="T51" fmla="*/ 46 h 82"/>
                    <a:gd name="T52" fmla="*/ 44 w 130"/>
                    <a:gd name="T53" fmla="*/ 46 h 82"/>
                    <a:gd name="T54" fmla="*/ 49 w 130"/>
                    <a:gd name="T55" fmla="*/ 50 h 82"/>
                    <a:gd name="T56" fmla="*/ 51 w 130"/>
                    <a:gd name="T57" fmla="*/ 48 h 82"/>
                    <a:gd name="T58" fmla="*/ 52 w 130"/>
                    <a:gd name="T59" fmla="*/ 48 h 82"/>
                    <a:gd name="T60" fmla="*/ 53 w 130"/>
                    <a:gd name="T61" fmla="*/ 49 h 82"/>
                    <a:gd name="T62" fmla="*/ 53 w 130"/>
                    <a:gd name="T63" fmla="*/ 50 h 82"/>
                    <a:gd name="T64" fmla="*/ 51 w 130"/>
                    <a:gd name="T65" fmla="*/ 51 h 82"/>
                    <a:gd name="T66" fmla="*/ 57 w 130"/>
                    <a:gd name="T67" fmla="*/ 55 h 82"/>
                    <a:gd name="T68" fmla="*/ 57 w 130"/>
                    <a:gd name="T69" fmla="*/ 56 h 82"/>
                    <a:gd name="T70" fmla="*/ 56 w 130"/>
                    <a:gd name="T71" fmla="*/ 56 h 82"/>
                    <a:gd name="T72" fmla="*/ 54 w 130"/>
                    <a:gd name="T73" fmla="*/ 56 h 82"/>
                    <a:gd name="T74" fmla="*/ 41 w 130"/>
                    <a:gd name="T75" fmla="*/ 48 h 82"/>
                    <a:gd name="T76" fmla="*/ 38 w 130"/>
                    <a:gd name="T77" fmla="*/ 29 h 82"/>
                    <a:gd name="T78" fmla="*/ 67 w 130"/>
                    <a:gd name="T79" fmla="*/ 12 h 82"/>
                    <a:gd name="T80" fmla="*/ 112 w 130"/>
                    <a:gd name="T81" fmla="*/ 41 h 82"/>
                    <a:gd name="T82" fmla="*/ 83 w 130"/>
                    <a:gd name="T83" fmla="*/ 59 h 82"/>
                    <a:gd name="T84" fmla="*/ 38 w 130"/>
                    <a:gd name="T85" fmla="*/ 29 h 82"/>
                    <a:gd name="T86" fmla="*/ 128 w 130"/>
                    <a:gd name="T87" fmla="*/ 39 h 82"/>
                    <a:gd name="T88" fmla="*/ 70 w 130"/>
                    <a:gd name="T89" fmla="*/ 2 h 82"/>
                    <a:gd name="T90" fmla="*/ 64 w 130"/>
                    <a:gd name="T91" fmla="*/ 2 h 82"/>
                    <a:gd name="T92" fmla="*/ 3 w 130"/>
                    <a:gd name="T93" fmla="*/ 39 h 82"/>
                    <a:gd name="T94" fmla="*/ 3 w 130"/>
                    <a:gd name="T95" fmla="*/ 43 h 82"/>
                    <a:gd name="T96" fmla="*/ 9 w 130"/>
                    <a:gd name="T97" fmla="*/ 47 h 82"/>
                    <a:gd name="T98" fmla="*/ 2 w 130"/>
                    <a:gd name="T99" fmla="*/ 51 h 82"/>
                    <a:gd name="T100" fmla="*/ 2 w 130"/>
                    <a:gd name="T101" fmla="*/ 55 h 82"/>
                    <a:gd name="T102" fmla="*/ 42 w 130"/>
                    <a:gd name="T103" fmla="*/ 80 h 82"/>
                    <a:gd name="T104" fmla="*/ 48 w 130"/>
                    <a:gd name="T105" fmla="*/ 80 h 82"/>
                    <a:gd name="T106" fmla="*/ 54 w 130"/>
                    <a:gd name="T107" fmla="*/ 77 h 82"/>
                    <a:gd name="T108" fmla="*/ 60 w 130"/>
                    <a:gd name="T109" fmla="*/ 80 h 82"/>
                    <a:gd name="T110" fmla="*/ 67 w 130"/>
                    <a:gd name="T111" fmla="*/ 80 h 82"/>
                    <a:gd name="T112" fmla="*/ 128 w 130"/>
                    <a:gd name="T113" fmla="*/ 43 h 82"/>
                    <a:gd name="T114" fmla="*/ 128 w 130"/>
                    <a:gd name="T115" fmla="*/ 39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30" h="82">
                      <a:moveTo>
                        <a:pt x="30" y="54"/>
                      </a:moveTo>
                      <a:cubicBezTo>
                        <a:pt x="30" y="53"/>
                        <a:pt x="30" y="53"/>
                        <a:pt x="30" y="53"/>
                      </a:cubicBezTo>
                      <a:cubicBezTo>
                        <a:pt x="32" y="52"/>
                        <a:pt x="35" y="51"/>
                        <a:pt x="37" y="49"/>
                      </a:cubicBezTo>
                      <a:cubicBezTo>
                        <a:pt x="38" y="49"/>
                        <a:pt x="38" y="49"/>
                        <a:pt x="38" y="49"/>
                      </a:cubicBezTo>
                      <a:cubicBezTo>
                        <a:pt x="40" y="50"/>
                        <a:pt x="40" y="50"/>
                        <a:pt x="40" y="50"/>
                      </a:cubicBezTo>
                      <a:cubicBezTo>
                        <a:pt x="43" y="53"/>
                        <a:pt x="47" y="55"/>
                        <a:pt x="50" y="57"/>
                      </a:cubicBezTo>
                      <a:cubicBezTo>
                        <a:pt x="52" y="58"/>
                        <a:pt x="52" y="58"/>
                        <a:pt x="52" y="58"/>
                      </a:cubicBezTo>
                      <a:cubicBezTo>
                        <a:pt x="52" y="59"/>
                        <a:pt x="52" y="59"/>
                        <a:pt x="52" y="59"/>
                      </a:cubicBezTo>
                      <a:cubicBezTo>
                        <a:pt x="49" y="60"/>
                        <a:pt x="47" y="62"/>
                        <a:pt x="45" y="63"/>
                      </a:cubicBezTo>
                      <a:cubicBezTo>
                        <a:pt x="44" y="63"/>
                        <a:pt x="44" y="63"/>
                        <a:pt x="44" y="63"/>
                      </a:cubicBezTo>
                      <a:cubicBezTo>
                        <a:pt x="42" y="62"/>
                        <a:pt x="42" y="62"/>
                        <a:pt x="42" y="62"/>
                      </a:cubicBezTo>
                      <a:cubicBezTo>
                        <a:pt x="40" y="63"/>
                        <a:pt x="40" y="63"/>
                        <a:pt x="40" y="63"/>
                      </a:cubicBezTo>
                      <a:cubicBezTo>
                        <a:pt x="39" y="63"/>
                        <a:pt x="39" y="63"/>
                        <a:pt x="39" y="63"/>
                      </a:cubicBezTo>
                      <a:cubicBezTo>
                        <a:pt x="37" y="62"/>
                        <a:pt x="37" y="62"/>
                        <a:pt x="37" y="62"/>
                      </a:cubicBezTo>
                      <a:cubicBezTo>
                        <a:pt x="35" y="63"/>
                        <a:pt x="35" y="63"/>
                        <a:pt x="35" y="63"/>
                      </a:cubicBezTo>
                      <a:cubicBezTo>
                        <a:pt x="33" y="63"/>
                        <a:pt x="33" y="63"/>
                        <a:pt x="33" y="63"/>
                      </a:cubicBezTo>
                      <a:cubicBezTo>
                        <a:pt x="32" y="62"/>
                        <a:pt x="31" y="61"/>
                        <a:pt x="30" y="61"/>
                      </a:cubicBezTo>
                      <a:cubicBezTo>
                        <a:pt x="30" y="60"/>
                        <a:pt x="30" y="60"/>
                        <a:pt x="30" y="60"/>
                      </a:cubicBezTo>
                      <a:cubicBezTo>
                        <a:pt x="32" y="58"/>
                        <a:pt x="32" y="58"/>
                        <a:pt x="32" y="58"/>
                      </a:cubicBezTo>
                      <a:cubicBezTo>
                        <a:pt x="30" y="57"/>
                        <a:pt x="30" y="57"/>
                        <a:pt x="30" y="57"/>
                      </a:cubicBezTo>
                      <a:cubicBezTo>
                        <a:pt x="30" y="56"/>
                        <a:pt x="30" y="56"/>
                        <a:pt x="30" y="56"/>
                      </a:cubicBezTo>
                      <a:cubicBezTo>
                        <a:pt x="32" y="55"/>
                        <a:pt x="32" y="55"/>
                        <a:pt x="32" y="55"/>
                      </a:cubicBezTo>
                      <a:cubicBezTo>
                        <a:pt x="30" y="54"/>
                        <a:pt x="30" y="54"/>
                        <a:pt x="30" y="54"/>
                      </a:cubicBezTo>
                      <a:moveTo>
                        <a:pt x="41" y="48"/>
                      </a:moveTo>
                      <a:cubicBezTo>
                        <a:pt x="41" y="47"/>
                        <a:pt x="41" y="47"/>
                        <a:pt x="41" y="47"/>
                      </a:cubicBezTo>
                      <a:cubicBezTo>
                        <a:pt x="42" y="46"/>
                        <a:pt x="42" y="46"/>
                        <a:pt x="42" y="46"/>
                      </a:cubicBezTo>
                      <a:cubicBezTo>
                        <a:pt x="44" y="46"/>
                        <a:pt x="44" y="46"/>
                        <a:pt x="44" y="46"/>
                      </a:cubicBezTo>
                      <a:cubicBezTo>
                        <a:pt x="45" y="47"/>
                        <a:pt x="47" y="48"/>
                        <a:pt x="49" y="50"/>
                      </a:cubicBezTo>
                      <a:cubicBezTo>
                        <a:pt x="51" y="48"/>
                        <a:pt x="51" y="48"/>
                        <a:pt x="51" y="48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53" y="49"/>
                        <a:pt x="53" y="49"/>
                        <a:pt x="53" y="49"/>
                      </a:cubicBezTo>
                      <a:cubicBezTo>
                        <a:pt x="53" y="50"/>
                        <a:pt x="53" y="50"/>
                        <a:pt x="53" y="50"/>
                      </a:cubicBezTo>
                      <a:cubicBezTo>
                        <a:pt x="51" y="51"/>
                        <a:pt x="51" y="51"/>
                        <a:pt x="51" y="51"/>
                      </a:cubicBezTo>
                      <a:cubicBezTo>
                        <a:pt x="53" y="52"/>
                        <a:pt x="55" y="54"/>
                        <a:pt x="57" y="55"/>
                      </a:cubicBezTo>
                      <a:cubicBezTo>
                        <a:pt x="57" y="56"/>
                        <a:pt x="57" y="56"/>
                        <a:pt x="57" y="56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54" y="56"/>
                        <a:pt x="54" y="56"/>
                        <a:pt x="54" y="56"/>
                      </a:cubicBezTo>
                      <a:cubicBezTo>
                        <a:pt x="50" y="53"/>
                        <a:pt x="45" y="51"/>
                        <a:pt x="41" y="48"/>
                      </a:cubicBezTo>
                      <a:moveTo>
                        <a:pt x="38" y="29"/>
                      </a:moveTo>
                      <a:cubicBezTo>
                        <a:pt x="67" y="12"/>
                        <a:pt x="67" y="12"/>
                        <a:pt x="67" y="12"/>
                      </a:cubicBezTo>
                      <a:cubicBezTo>
                        <a:pt x="112" y="41"/>
                        <a:pt x="112" y="41"/>
                        <a:pt x="112" y="41"/>
                      </a:cubicBezTo>
                      <a:cubicBezTo>
                        <a:pt x="83" y="59"/>
                        <a:pt x="83" y="59"/>
                        <a:pt x="83" y="59"/>
                      </a:cubicBezTo>
                      <a:cubicBezTo>
                        <a:pt x="38" y="29"/>
                        <a:pt x="38" y="29"/>
                        <a:pt x="38" y="29"/>
                      </a:cubicBezTo>
                      <a:moveTo>
                        <a:pt x="128" y="39"/>
                      </a:moveTo>
                      <a:cubicBezTo>
                        <a:pt x="109" y="27"/>
                        <a:pt x="90" y="14"/>
                        <a:pt x="70" y="2"/>
                      </a:cubicBezTo>
                      <a:cubicBezTo>
                        <a:pt x="68" y="0"/>
                        <a:pt x="66" y="0"/>
                        <a:pt x="64" y="2"/>
                      </a:cubicBezTo>
                      <a:cubicBezTo>
                        <a:pt x="44" y="14"/>
                        <a:pt x="23" y="27"/>
                        <a:pt x="3" y="39"/>
                      </a:cubicBezTo>
                      <a:cubicBezTo>
                        <a:pt x="1" y="40"/>
                        <a:pt x="0" y="42"/>
                        <a:pt x="3" y="43"/>
                      </a:cubicBezTo>
                      <a:cubicBezTo>
                        <a:pt x="5" y="44"/>
                        <a:pt x="7" y="46"/>
                        <a:pt x="9" y="47"/>
                      </a:cubicBezTo>
                      <a:cubicBezTo>
                        <a:pt x="6" y="48"/>
                        <a:pt x="4" y="50"/>
                        <a:pt x="2" y="51"/>
                      </a:cubicBezTo>
                      <a:cubicBezTo>
                        <a:pt x="0" y="52"/>
                        <a:pt x="0" y="53"/>
                        <a:pt x="2" y="55"/>
                      </a:cubicBezTo>
                      <a:cubicBezTo>
                        <a:pt x="15" y="63"/>
                        <a:pt x="28" y="72"/>
                        <a:pt x="42" y="80"/>
                      </a:cubicBezTo>
                      <a:cubicBezTo>
                        <a:pt x="44" y="82"/>
                        <a:pt x="46" y="82"/>
                        <a:pt x="48" y="80"/>
                      </a:cubicBezTo>
                      <a:cubicBezTo>
                        <a:pt x="50" y="79"/>
                        <a:pt x="52" y="78"/>
                        <a:pt x="54" y="77"/>
                      </a:cubicBezTo>
                      <a:cubicBezTo>
                        <a:pt x="56" y="78"/>
                        <a:pt x="58" y="79"/>
                        <a:pt x="60" y="80"/>
                      </a:cubicBezTo>
                      <a:cubicBezTo>
                        <a:pt x="63" y="82"/>
                        <a:pt x="64" y="82"/>
                        <a:pt x="67" y="80"/>
                      </a:cubicBezTo>
                      <a:cubicBezTo>
                        <a:pt x="87" y="68"/>
                        <a:pt x="107" y="56"/>
                        <a:pt x="128" y="43"/>
                      </a:cubicBezTo>
                      <a:cubicBezTo>
                        <a:pt x="130" y="42"/>
                        <a:pt x="130" y="41"/>
                        <a:pt x="128" y="39"/>
                      </a:cubicBezTo>
                    </a:path>
                  </a:pathLst>
                </a:custGeom>
                <a:solidFill>
                  <a:srgbClr val="4F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63" name="Freeform 81">
                  <a:extLst>
                    <a:ext uri="{FF2B5EF4-FFF2-40B4-BE49-F238E27FC236}">
                      <a16:creationId xmlns:a16="http://schemas.microsoft.com/office/drawing/2014/main" id="{53FCC8E5-7CA3-41B2-A18F-99699BD06CD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923" y="2443"/>
                  <a:ext cx="47" cy="29"/>
                </a:xfrm>
                <a:custGeom>
                  <a:avLst/>
                  <a:gdLst>
                    <a:gd name="T0" fmla="*/ 30 w 47"/>
                    <a:gd name="T1" fmla="*/ 26 h 29"/>
                    <a:gd name="T2" fmla="*/ 28 w 47"/>
                    <a:gd name="T3" fmla="*/ 24 h 29"/>
                    <a:gd name="T4" fmla="*/ 26 w 47"/>
                    <a:gd name="T5" fmla="*/ 24 h 29"/>
                    <a:gd name="T6" fmla="*/ 21 w 47"/>
                    <a:gd name="T7" fmla="*/ 26 h 29"/>
                    <a:gd name="T8" fmla="*/ 4 w 47"/>
                    <a:gd name="T9" fmla="*/ 17 h 29"/>
                    <a:gd name="T10" fmla="*/ 0 w 47"/>
                    <a:gd name="T11" fmla="*/ 19 h 29"/>
                    <a:gd name="T12" fmla="*/ 0 w 47"/>
                    <a:gd name="T13" fmla="*/ 22 h 29"/>
                    <a:gd name="T14" fmla="*/ 14 w 47"/>
                    <a:gd name="T15" fmla="*/ 29 h 29"/>
                    <a:gd name="T16" fmla="*/ 16 w 47"/>
                    <a:gd name="T17" fmla="*/ 29 h 29"/>
                    <a:gd name="T18" fmla="*/ 21 w 47"/>
                    <a:gd name="T19" fmla="*/ 26 h 29"/>
                    <a:gd name="T20" fmla="*/ 26 w 47"/>
                    <a:gd name="T21" fmla="*/ 29 h 29"/>
                    <a:gd name="T22" fmla="*/ 28 w 47"/>
                    <a:gd name="T23" fmla="*/ 29 h 29"/>
                    <a:gd name="T24" fmla="*/ 30 w 47"/>
                    <a:gd name="T25" fmla="*/ 29 h 29"/>
                    <a:gd name="T26" fmla="*/ 30 w 47"/>
                    <a:gd name="T27" fmla="*/ 26 h 29"/>
                    <a:gd name="T28" fmla="*/ 47 w 47"/>
                    <a:gd name="T29" fmla="*/ 17 h 29"/>
                    <a:gd name="T30" fmla="*/ 42 w 47"/>
                    <a:gd name="T31" fmla="*/ 14 h 29"/>
                    <a:gd name="T32" fmla="*/ 38 w 47"/>
                    <a:gd name="T33" fmla="*/ 17 h 29"/>
                    <a:gd name="T34" fmla="*/ 38 w 47"/>
                    <a:gd name="T35" fmla="*/ 19 h 29"/>
                    <a:gd name="T36" fmla="*/ 40 w 47"/>
                    <a:gd name="T37" fmla="*/ 19 h 29"/>
                    <a:gd name="T38" fmla="*/ 42 w 47"/>
                    <a:gd name="T39" fmla="*/ 22 h 29"/>
                    <a:gd name="T40" fmla="*/ 47 w 47"/>
                    <a:gd name="T41" fmla="*/ 19 h 29"/>
                    <a:gd name="T42" fmla="*/ 47 w 47"/>
                    <a:gd name="T43" fmla="*/ 17 h 29"/>
                    <a:gd name="T44" fmla="*/ 47 w 47"/>
                    <a:gd name="T45" fmla="*/ 10 h 29"/>
                    <a:gd name="T46" fmla="*/ 33 w 47"/>
                    <a:gd name="T47" fmla="*/ 0 h 29"/>
                    <a:gd name="T48" fmla="*/ 30 w 47"/>
                    <a:gd name="T49" fmla="*/ 0 h 29"/>
                    <a:gd name="T50" fmla="*/ 26 w 47"/>
                    <a:gd name="T51" fmla="*/ 3 h 29"/>
                    <a:gd name="T52" fmla="*/ 21 w 47"/>
                    <a:gd name="T53" fmla="*/ 0 h 29"/>
                    <a:gd name="T54" fmla="*/ 19 w 47"/>
                    <a:gd name="T55" fmla="*/ 0 h 29"/>
                    <a:gd name="T56" fmla="*/ 0 w 47"/>
                    <a:gd name="T57" fmla="*/ 12 h 29"/>
                    <a:gd name="T58" fmla="*/ 0 w 47"/>
                    <a:gd name="T59" fmla="*/ 14 h 29"/>
                    <a:gd name="T60" fmla="*/ 4 w 47"/>
                    <a:gd name="T61" fmla="*/ 17 h 29"/>
                    <a:gd name="T62" fmla="*/ 26 w 47"/>
                    <a:gd name="T63" fmla="*/ 3 h 29"/>
                    <a:gd name="T64" fmla="*/ 42 w 47"/>
                    <a:gd name="T65" fmla="*/ 14 h 29"/>
                    <a:gd name="T66" fmla="*/ 47 w 47"/>
                    <a:gd name="T67" fmla="*/ 12 h 29"/>
                    <a:gd name="T68" fmla="*/ 47 w 47"/>
                    <a:gd name="T69" fmla="*/ 1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47" h="29">
                      <a:moveTo>
                        <a:pt x="30" y="26"/>
                      </a:moveTo>
                      <a:lnTo>
                        <a:pt x="28" y="24"/>
                      </a:lnTo>
                      <a:lnTo>
                        <a:pt x="26" y="24"/>
                      </a:lnTo>
                      <a:lnTo>
                        <a:pt x="21" y="26"/>
                      </a:lnTo>
                      <a:lnTo>
                        <a:pt x="4" y="17"/>
                      </a:lnTo>
                      <a:lnTo>
                        <a:pt x="0" y="19"/>
                      </a:lnTo>
                      <a:lnTo>
                        <a:pt x="0" y="22"/>
                      </a:lnTo>
                      <a:lnTo>
                        <a:pt x="14" y="29"/>
                      </a:lnTo>
                      <a:lnTo>
                        <a:pt x="16" y="29"/>
                      </a:lnTo>
                      <a:lnTo>
                        <a:pt x="21" y="26"/>
                      </a:lnTo>
                      <a:lnTo>
                        <a:pt x="26" y="29"/>
                      </a:lnTo>
                      <a:lnTo>
                        <a:pt x="28" y="29"/>
                      </a:lnTo>
                      <a:lnTo>
                        <a:pt x="30" y="29"/>
                      </a:lnTo>
                      <a:lnTo>
                        <a:pt x="30" y="26"/>
                      </a:lnTo>
                      <a:close/>
                      <a:moveTo>
                        <a:pt x="47" y="17"/>
                      </a:moveTo>
                      <a:lnTo>
                        <a:pt x="42" y="14"/>
                      </a:lnTo>
                      <a:lnTo>
                        <a:pt x="38" y="17"/>
                      </a:lnTo>
                      <a:lnTo>
                        <a:pt x="38" y="19"/>
                      </a:lnTo>
                      <a:lnTo>
                        <a:pt x="40" y="19"/>
                      </a:lnTo>
                      <a:lnTo>
                        <a:pt x="42" y="22"/>
                      </a:lnTo>
                      <a:lnTo>
                        <a:pt x="47" y="19"/>
                      </a:lnTo>
                      <a:lnTo>
                        <a:pt x="47" y="17"/>
                      </a:lnTo>
                      <a:close/>
                      <a:moveTo>
                        <a:pt x="47" y="10"/>
                      </a:moveTo>
                      <a:lnTo>
                        <a:pt x="33" y="0"/>
                      </a:lnTo>
                      <a:lnTo>
                        <a:pt x="30" y="0"/>
                      </a:lnTo>
                      <a:lnTo>
                        <a:pt x="26" y="3"/>
                      </a:lnTo>
                      <a:lnTo>
                        <a:pt x="21" y="0"/>
                      </a:lnTo>
                      <a:lnTo>
                        <a:pt x="19" y="0"/>
                      </a:lnTo>
                      <a:lnTo>
                        <a:pt x="0" y="12"/>
                      </a:lnTo>
                      <a:lnTo>
                        <a:pt x="0" y="14"/>
                      </a:lnTo>
                      <a:lnTo>
                        <a:pt x="4" y="17"/>
                      </a:lnTo>
                      <a:lnTo>
                        <a:pt x="26" y="3"/>
                      </a:lnTo>
                      <a:lnTo>
                        <a:pt x="42" y="14"/>
                      </a:lnTo>
                      <a:lnTo>
                        <a:pt x="47" y="12"/>
                      </a:lnTo>
                      <a:lnTo>
                        <a:pt x="47" y="10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64" name="Freeform 82">
                  <a:extLst>
                    <a:ext uri="{FF2B5EF4-FFF2-40B4-BE49-F238E27FC236}">
                      <a16:creationId xmlns:a16="http://schemas.microsoft.com/office/drawing/2014/main" id="{C6A68A2A-A217-401B-B247-14017CEE13C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923" y="2443"/>
                  <a:ext cx="47" cy="29"/>
                </a:xfrm>
                <a:custGeom>
                  <a:avLst/>
                  <a:gdLst>
                    <a:gd name="T0" fmla="*/ 30 w 47"/>
                    <a:gd name="T1" fmla="*/ 26 h 29"/>
                    <a:gd name="T2" fmla="*/ 28 w 47"/>
                    <a:gd name="T3" fmla="*/ 24 h 29"/>
                    <a:gd name="T4" fmla="*/ 26 w 47"/>
                    <a:gd name="T5" fmla="*/ 24 h 29"/>
                    <a:gd name="T6" fmla="*/ 21 w 47"/>
                    <a:gd name="T7" fmla="*/ 26 h 29"/>
                    <a:gd name="T8" fmla="*/ 4 w 47"/>
                    <a:gd name="T9" fmla="*/ 17 h 29"/>
                    <a:gd name="T10" fmla="*/ 0 w 47"/>
                    <a:gd name="T11" fmla="*/ 19 h 29"/>
                    <a:gd name="T12" fmla="*/ 0 w 47"/>
                    <a:gd name="T13" fmla="*/ 22 h 29"/>
                    <a:gd name="T14" fmla="*/ 14 w 47"/>
                    <a:gd name="T15" fmla="*/ 29 h 29"/>
                    <a:gd name="T16" fmla="*/ 16 w 47"/>
                    <a:gd name="T17" fmla="*/ 29 h 29"/>
                    <a:gd name="T18" fmla="*/ 21 w 47"/>
                    <a:gd name="T19" fmla="*/ 26 h 29"/>
                    <a:gd name="T20" fmla="*/ 26 w 47"/>
                    <a:gd name="T21" fmla="*/ 29 h 29"/>
                    <a:gd name="T22" fmla="*/ 28 w 47"/>
                    <a:gd name="T23" fmla="*/ 29 h 29"/>
                    <a:gd name="T24" fmla="*/ 30 w 47"/>
                    <a:gd name="T25" fmla="*/ 29 h 29"/>
                    <a:gd name="T26" fmla="*/ 30 w 47"/>
                    <a:gd name="T27" fmla="*/ 26 h 29"/>
                    <a:gd name="T28" fmla="*/ 47 w 47"/>
                    <a:gd name="T29" fmla="*/ 17 h 29"/>
                    <a:gd name="T30" fmla="*/ 42 w 47"/>
                    <a:gd name="T31" fmla="*/ 14 h 29"/>
                    <a:gd name="T32" fmla="*/ 38 w 47"/>
                    <a:gd name="T33" fmla="*/ 17 h 29"/>
                    <a:gd name="T34" fmla="*/ 38 w 47"/>
                    <a:gd name="T35" fmla="*/ 19 h 29"/>
                    <a:gd name="T36" fmla="*/ 40 w 47"/>
                    <a:gd name="T37" fmla="*/ 19 h 29"/>
                    <a:gd name="T38" fmla="*/ 42 w 47"/>
                    <a:gd name="T39" fmla="*/ 22 h 29"/>
                    <a:gd name="T40" fmla="*/ 47 w 47"/>
                    <a:gd name="T41" fmla="*/ 19 h 29"/>
                    <a:gd name="T42" fmla="*/ 47 w 47"/>
                    <a:gd name="T43" fmla="*/ 17 h 29"/>
                    <a:gd name="T44" fmla="*/ 47 w 47"/>
                    <a:gd name="T45" fmla="*/ 10 h 29"/>
                    <a:gd name="T46" fmla="*/ 33 w 47"/>
                    <a:gd name="T47" fmla="*/ 0 h 29"/>
                    <a:gd name="T48" fmla="*/ 30 w 47"/>
                    <a:gd name="T49" fmla="*/ 0 h 29"/>
                    <a:gd name="T50" fmla="*/ 26 w 47"/>
                    <a:gd name="T51" fmla="*/ 3 h 29"/>
                    <a:gd name="T52" fmla="*/ 21 w 47"/>
                    <a:gd name="T53" fmla="*/ 0 h 29"/>
                    <a:gd name="T54" fmla="*/ 19 w 47"/>
                    <a:gd name="T55" fmla="*/ 0 h 29"/>
                    <a:gd name="T56" fmla="*/ 0 w 47"/>
                    <a:gd name="T57" fmla="*/ 12 h 29"/>
                    <a:gd name="T58" fmla="*/ 0 w 47"/>
                    <a:gd name="T59" fmla="*/ 14 h 29"/>
                    <a:gd name="T60" fmla="*/ 4 w 47"/>
                    <a:gd name="T61" fmla="*/ 17 h 29"/>
                    <a:gd name="T62" fmla="*/ 26 w 47"/>
                    <a:gd name="T63" fmla="*/ 3 h 29"/>
                    <a:gd name="T64" fmla="*/ 42 w 47"/>
                    <a:gd name="T65" fmla="*/ 14 h 29"/>
                    <a:gd name="T66" fmla="*/ 47 w 47"/>
                    <a:gd name="T67" fmla="*/ 12 h 29"/>
                    <a:gd name="T68" fmla="*/ 47 w 47"/>
                    <a:gd name="T69" fmla="*/ 1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47" h="29">
                      <a:moveTo>
                        <a:pt x="30" y="26"/>
                      </a:moveTo>
                      <a:lnTo>
                        <a:pt x="28" y="24"/>
                      </a:lnTo>
                      <a:lnTo>
                        <a:pt x="26" y="24"/>
                      </a:lnTo>
                      <a:lnTo>
                        <a:pt x="21" y="26"/>
                      </a:lnTo>
                      <a:lnTo>
                        <a:pt x="4" y="17"/>
                      </a:lnTo>
                      <a:lnTo>
                        <a:pt x="0" y="19"/>
                      </a:lnTo>
                      <a:lnTo>
                        <a:pt x="0" y="22"/>
                      </a:lnTo>
                      <a:lnTo>
                        <a:pt x="14" y="29"/>
                      </a:lnTo>
                      <a:lnTo>
                        <a:pt x="16" y="29"/>
                      </a:lnTo>
                      <a:lnTo>
                        <a:pt x="21" y="26"/>
                      </a:lnTo>
                      <a:lnTo>
                        <a:pt x="26" y="29"/>
                      </a:lnTo>
                      <a:lnTo>
                        <a:pt x="28" y="29"/>
                      </a:lnTo>
                      <a:lnTo>
                        <a:pt x="30" y="29"/>
                      </a:lnTo>
                      <a:lnTo>
                        <a:pt x="30" y="26"/>
                      </a:lnTo>
                      <a:moveTo>
                        <a:pt x="47" y="17"/>
                      </a:moveTo>
                      <a:lnTo>
                        <a:pt x="42" y="14"/>
                      </a:lnTo>
                      <a:lnTo>
                        <a:pt x="38" y="17"/>
                      </a:lnTo>
                      <a:lnTo>
                        <a:pt x="38" y="19"/>
                      </a:lnTo>
                      <a:lnTo>
                        <a:pt x="40" y="19"/>
                      </a:lnTo>
                      <a:lnTo>
                        <a:pt x="42" y="22"/>
                      </a:lnTo>
                      <a:lnTo>
                        <a:pt x="47" y="19"/>
                      </a:lnTo>
                      <a:lnTo>
                        <a:pt x="47" y="17"/>
                      </a:lnTo>
                      <a:moveTo>
                        <a:pt x="47" y="10"/>
                      </a:moveTo>
                      <a:lnTo>
                        <a:pt x="33" y="0"/>
                      </a:lnTo>
                      <a:lnTo>
                        <a:pt x="30" y="0"/>
                      </a:lnTo>
                      <a:lnTo>
                        <a:pt x="26" y="3"/>
                      </a:lnTo>
                      <a:lnTo>
                        <a:pt x="21" y="0"/>
                      </a:lnTo>
                      <a:lnTo>
                        <a:pt x="19" y="0"/>
                      </a:lnTo>
                      <a:lnTo>
                        <a:pt x="0" y="12"/>
                      </a:lnTo>
                      <a:lnTo>
                        <a:pt x="0" y="14"/>
                      </a:lnTo>
                      <a:lnTo>
                        <a:pt x="4" y="17"/>
                      </a:lnTo>
                      <a:lnTo>
                        <a:pt x="26" y="3"/>
                      </a:lnTo>
                      <a:lnTo>
                        <a:pt x="42" y="14"/>
                      </a:lnTo>
                      <a:lnTo>
                        <a:pt x="47" y="12"/>
                      </a:lnTo>
                      <a:lnTo>
                        <a:pt x="47" y="1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65" name="Freeform 83">
                  <a:extLst>
                    <a:ext uri="{FF2B5EF4-FFF2-40B4-BE49-F238E27FC236}">
                      <a16:creationId xmlns:a16="http://schemas.microsoft.com/office/drawing/2014/main" id="{E960E4AA-EA86-45F1-BCCD-6EBA88C192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956" y="2469"/>
                  <a:ext cx="31" cy="22"/>
                </a:xfrm>
                <a:custGeom>
                  <a:avLst/>
                  <a:gdLst>
                    <a:gd name="T0" fmla="*/ 31 w 31"/>
                    <a:gd name="T1" fmla="*/ 15 h 22"/>
                    <a:gd name="T2" fmla="*/ 26 w 31"/>
                    <a:gd name="T3" fmla="*/ 12 h 22"/>
                    <a:gd name="T4" fmla="*/ 14 w 31"/>
                    <a:gd name="T5" fmla="*/ 19 h 22"/>
                    <a:gd name="T6" fmla="*/ 5 w 31"/>
                    <a:gd name="T7" fmla="*/ 12 h 22"/>
                    <a:gd name="T8" fmla="*/ 0 w 31"/>
                    <a:gd name="T9" fmla="*/ 15 h 22"/>
                    <a:gd name="T10" fmla="*/ 0 w 31"/>
                    <a:gd name="T11" fmla="*/ 15 h 22"/>
                    <a:gd name="T12" fmla="*/ 7 w 31"/>
                    <a:gd name="T13" fmla="*/ 22 h 22"/>
                    <a:gd name="T14" fmla="*/ 12 w 31"/>
                    <a:gd name="T15" fmla="*/ 22 h 22"/>
                    <a:gd name="T16" fmla="*/ 14 w 31"/>
                    <a:gd name="T17" fmla="*/ 19 h 22"/>
                    <a:gd name="T18" fmla="*/ 19 w 31"/>
                    <a:gd name="T19" fmla="*/ 22 h 22"/>
                    <a:gd name="T20" fmla="*/ 21 w 31"/>
                    <a:gd name="T21" fmla="*/ 22 h 22"/>
                    <a:gd name="T22" fmla="*/ 31 w 31"/>
                    <a:gd name="T23" fmla="*/ 15 h 22"/>
                    <a:gd name="T24" fmla="*/ 31 w 31"/>
                    <a:gd name="T25" fmla="*/ 15 h 22"/>
                    <a:gd name="T26" fmla="*/ 31 w 31"/>
                    <a:gd name="T27" fmla="*/ 7 h 22"/>
                    <a:gd name="T28" fmla="*/ 24 w 31"/>
                    <a:gd name="T29" fmla="*/ 3 h 22"/>
                    <a:gd name="T30" fmla="*/ 19 w 31"/>
                    <a:gd name="T31" fmla="*/ 3 h 22"/>
                    <a:gd name="T32" fmla="*/ 16 w 31"/>
                    <a:gd name="T33" fmla="*/ 5 h 22"/>
                    <a:gd name="T34" fmla="*/ 12 w 31"/>
                    <a:gd name="T35" fmla="*/ 0 h 22"/>
                    <a:gd name="T36" fmla="*/ 9 w 31"/>
                    <a:gd name="T37" fmla="*/ 0 h 22"/>
                    <a:gd name="T38" fmla="*/ 0 w 31"/>
                    <a:gd name="T39" fmla="*/ 7 h 22"/>
                    <a:gd name="T40" fmla="*/ 0 w 31"/>
                    <a:gd name="T41" fmla="*/ 7 h 22"/>
                    <a:gd name="T42" fmla="*/ 5 w 31"/>
                    <a:gd name="T43" fmla="*/ 12 h 22"/>
                    <a:gd name="T44" fmla="*/ 16 w 31"/>
                    <a:gd name="T45" fmla="*/ 5 h 22"/>
                    <a:gd name="T46" fmla="*/ 26 w 31"/>
                    <a:gd name="T47" fmla="*/ 12 h 22"/>
                    <a:gd name="T48" fmla="*/ 31 w 31"/>
                    <a:gd name="T49" fmla="*/ 10 h 22"/>
                    <a:gd name="T50" fmla="*/ 31 w 31"/>
                    <a:gd name="T51" fmla="*/ 7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1" h="22">
                      <a:moveTo>
                        <a:pt x="31" y="15"/>
                      </a:moveTo>
                      <a:lnTo>
                        <a:pt x="26" y="12"/>
                      </a:lnTo>
                      <a:lnTo>
                        <a:pt x="14" y="19"/>
                      </a:lnTo>
                      <a:lnTo>
                        <a:pt x="5" y="12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7" y="22"/>
                      </a:lnTo>
                      <a:lnTo>
                        <a:pt x="12" y="22"/>
                      </a:lnTo>
                      <a:lnTo>
                        <a:pt x="14" y="19"/>
                      </a:lnTo>
                      <a:lnTo>
                        <a:pt x="19" y="22"/>
                      </a:lnTo>
                      <a:lnTo>
                        <a:pt x="21" y="22"/>
                      </a:lnTo>
                      <a:lnTo>
                        <a:pt x="31" y="15"/>
                      </a:lnTo>
                      <a:lnTo>
                        <a:pt x="31" y="15"/>
                      </a:lnTo>
                      <a:close/>
                      <a:moveTo>
                        <a:pt x="31" y="7"/>
                      </a:moveTo>
                      <a:lnTo>
                        <a:pt x="24" y="3"/>
                      </a:lnTo>
                      <a:lnTo>
                        <a:pt x="19" y="3"/>
                      </a:lnTo>
                      <a:lnTo>
                        <a:pt x="16" y="5"/>
                      </a:lnTo>
                      <a:lnTo>
                        <a:pt x="12" y="0"/>
                      </a:lnTo>
                      <a:lnTo>
                        <a:pt x="9" y="0"/>
                      </a:ln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5" y="12"/>
                      </a:lnTo>
                      <a:lnTo>
                        <a:pt x="16" y="5"/>
                      </a:lnTo>
                      <a:lnTo>
                        <a:pt x="26" y="12"/>
                      </a:lnTo>
                      <a:lnTo>
                        <a:pt x="31" y="10"/>
                      </a:lnTo>
                      <a:lnTo>
                        <a:pt x="31" y="7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66" name="Freeform 84">
                  <a:extLst>
                    <a:ext uri="{FF2B5EF4-FFF2-40B4-BE49-F238E27FC236}">
                      <a16:creationId xmlns:a16="http://schemas.microsoft.com/office/drawing/2014/main" id="{4F772B03-2E9A-4E69-8EEB-80EC0B5FD56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956" y="2469"/>
                  <a:ext cx="31" cy="22"/>
                </a:xfrm>
                <a:custGeom>
                  <a:avLst/>
                  <a:gdLst>
                    <a:gd name="T0" fmla="*/ 31 w 31"/>
                    <a:gd name="T1" fmla="*/ 15 h 22"/>
                    <a:gd name="T2" fmla="*/ 26 w 31"/>
                    <a:gd name="T3" fmla="*/ 12 h 22"/>
                    <a:gd name="T4" fmla="*/ 14 w 31"/>
                    <a:gd name="T5" fmla="*/ 19 h 22"/>
                    <a:gd name="T6" fmla="*/ 5 w 31"/>
                    <a:gd name="T7" fmla="*/ 12 h 22"/>
                    <a:gd name="T8" fmla="*/ 0 w 31"/>
                    <a:gd name="T9" fmla="*/ 15 h 22"/>
                    <a:gd name="T10" fmla="*/ 0 w 31"/>
                    <a:gd name="T11" fmla="*/ 15 h 22"/>
                    <a:gd name="T12" fmla="*/ 7 w 31"/>
                    <a:gd name="T13" fmla="*/ 22 h 22"/>
                    <a:gd name="T14" fmla="*/ 12 w 31"/>
                    <a:gd name="T15" fmla="*/ 22 h 22"/>
                    <a:gd name="T16" fmla="*/ 14 w 31"/>
                    <a:gd name="T17" fmla="*/ 19 h 22"/>
                    <a:gd name="T18" fmla="*/ 19 w 31"/>
                    <a:gd name="T19" fmla="*/ 22 h 22"/>
                    <a:gd name="T20" fmla="*/ 21 w 31"/>
                    <a:gd name="T21" fmla="*/ 22 h 22"/>
                    <a:gd name="T22" fmla="*/ 31 w 31"/>
                    <a:gd name="T23" fmla="*/ 15 h 22"/>
                    <a:gd name="T24" fmla="*/ 31 w 31"/>
                    <a:gd name="T25" fmla="*/ 15 h 22"/>
                    <a:gd name="T26" fmla="*/ 31 w 31"/>
                    <a:gd name="T27" fmla="*/ 7 h 22"/>
                    <a:gd name="T28" fmla="*/ 24 w 31"/>
                    <a:gd name="T29" fmla="*/ 3 h 22"/>
                    <a:gd name="T30" fmla="*/ 19 w 31"/>
                    <a:gd name="T31" fmla="*/ 3 h 22"/>
                    <a:gd name="T32" fmla="*/ 16 w 31"/>
                    <a:gd name="T33" fmla="*/ 5 h 22"/>
                    <a:gd name="T34" fmla="*/ 12 w 31"/>
                    <a:gd name="T35" fmla="*/ 0 h 22"/>
                    <a:gd name="T36" fmla="*/ 9 w 31"/>
                    <a:gd name="T37" fmla="*/ 0 h 22"/>
                    <a:gd name="T38" fmla="*/ 0 w 31"/>
                    <a:gd name="T39" fmla="*/ 7 h 22"/>
                    <a:gd name="T40" fmla="*/ 0 w 31"/>
                    <a:gd name="T41" fmla="*/ 7 h 22"/>
                    <a:gd name="T42" fmla="*/ 5 w 31"/>
                    <a:gd name="T43" fmla="*/ 12 h 22"/>
                    <a:gd name="T44" fmla="*/ 16 w 31"/>
                    <a:gd name="T45" fmla="*/ 5 h 22"/>
                    <a:gd name="T46" fmla="*/ 26 w 31"/>
                    <a:gd name="T47" fmla="*/ 12 h 22"/>
                    <a:gd name="T48" fmla="*/ 31 w 31"/>
                    <a:gd name="T49" fmla="*/ 10 h 22"/>
                    <a:gd name="T50" fmla="*/ 31 w 31"/>
                    <a:gd name="T51" fmla="*/ 7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1" h="22">
                      <a:moveTo>
                        <a:pt x="31" y="15"/>
                      </a:moveTo>
                      <a:lnTo>
                        <a:pt x="26" y="12"/>
                      </a:lnTo>
                      <a:lnTo>
                        <a:pt x="14" y="19"/>
                      </a:lnTo>
                      <a:lnTo>
                        <a:pt x="5" y="12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7" y="22"/>
                      </a:lnTo>
                      <a:lnTo>
                        <a:pt x="12" y="22"/>
                      </a:lnTo>
                      <a:lnTo>
                        <a:pt x="14" y="19"/>
                      </a:lnTo>
                      <a:lnTo>
                        <a:pt x="19" y="22"/>
                      </a:lnTo>
                      <a:lnTo>
                        <a:pt x="21" y="22"/>
                      </a:lnTo>
                      <a:lnTo>
                        <a:pt x="31" y="15"/>
                      </a:lnTo>
                      <a:lnTo>
                        <a:pt x="31" y="15"/>
                      </a:lnTo>
                      <a:moveTo>
                        <a:pt x="31" y="7"/>
                      </a:moveTo>
                      <a:lnTo>
                        <a:pt x="24" y="3"/>
                      </a:lnTo>
                      <a:lnTo>
                        <a:pt x="19" y="3"/>
                      </a:lnTo>
                      <a:lnTo>
                        <a:pt x="16" y="5"/>
                      </a:lnTo>
                      <a:lnTo>
                        <a:pt x="12" y="0"/>
                      </a:lnTo>
                      <a:lnTo>
                        <a:pt x="9" y="0"/>
                      </a:ln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5" y="12"/>
                      </a:lnTo>
                      <a:lnTo>
                        <a:pt x="16" y="5"/>
                      </a:lnTo>
                      <a:lnTo>
                        <a:pt x="26" y="12"/>
                      </a:lnTo>
                      <a:lnTo>
                        <a:pt x="31" y="10"/>
                      </a:lnTo>
                      <a:lnTo>
                        <a:pt x="31" y="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67" name="Freeform 85">
                  <a:extLst>
                    <a:ext uri="{FF2B5EF4-FFF2-40B4-BE49-F238E27FC236}">
                      <a16:creationId xmlns:a16="http://schemas.microsoft.com/office/drawing/2014/main" id="{B0FBA036-2F59-4C55-A6D8-9E3775184ABE}"/>
                    </a:ext>
                  </a:extLst>
                </p:cNvPr>
                <p:cNvSpPr/>
                <p:nvPr/>
              </p:nvSpPr>
              <p:spPr bwMode="auto">
                <a:xfrm>
                  <a:off x="3977" y="2488"/>
                  <a:ext cx="31" cy="12"/>
                </a:xfrm>
                <a:custGeom>
                  <a:avLst/>
                  <a:gdLst>
                    <a:gd name="T0" fmla="*/ 31 w 31"/>
                    <a:gd name="T1" fmla="*/ 3 h 12"/>
                    <a:gd name="T2" fmla="*/ 29 w 31"/>
                    <a:gd name="T3" fmla="*/ 0 h 12"/>
                    <a:gd name="T4" fmla="*/ 26 w 31"/>
                    <a:gd name="T5" fmla="*/ 0 h 12"/>
                    <a:gd name="T6" fmla="*/ 21 w 31"/>
                    <a:gd name="T7" fmla="*/ 3 h 12"/>
                    <a:gd name="T8" fmla="*/ 17 w 31"/>
                    <a:gd name="T9" fmla="*/ 0 h 12"/>
                    <a:gd name="T10" fmla="*/ 14 w 31"/>
                    <a:gd name="T11" fmla="*/ 0 h 12"/>
                    <a:gd name="T12" fmla="*/ 0 w 31"/>
                    <a:gd name="T13" fmla="*/ 10 h 12"/>
                    <a:gd name="T14" fmla="*/ 0 w 31"/>
                    <a:gd name="T15" fmla="*/ 10 h 12"/>
                    <a:gd name="T16" fmla="*/ 3 w 31"/>
                    <a:gd name="T17" fmla="*/ 12 h 12"/>
                    <a:gd name="T18" fmla="*/ 5 w 31"/>
                    <a:gd name="T19" fmla="*/ 12 h 12"/>
                    <a:gd name="T20" fmla="*/ 21 w 31"/>
                    <a:gd name="T21" fmla="*/ 3 h 12"/>
                    <a:gd name="T22" fmla="*/ 26 w 31"/>
                    <a:gd name="T23" fmla="*/ 5 h 12"/>
                    <a:gd name="T24" fmla="*/ 29 w 31"/>
                    <a:gd name="T25" fmla="*/ 5 h 12"/>
                    <a:gd name="T26" fmla="*/ 31 w 31"/>
                    <a:gd name="T27" fmla="*/ 3 h 12"/>
                    <a:gd name="T28" fmla="*/ 31 w 31"/>
                    <a:gd name="T29" fmla="*/ 3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1" h="12">
                      <a:moveTo>
                        <a:pt x="31" y="3"/>
                      </a:moveTo>
                      <a:lnTo>
                        <a:pt x="29" y="0"/>
                      </a:lnTo>
                      <a:lnTo>
                        <a:pt x="26" y="0"/>
                      </a:lnTo>
                      <a:lnTo>
                        <a:pt x="21" y="3"/>
                      </a:lnTo>
                      <a:lnTo>
                        <a:pt x="17" y="0"/>
                      </a:lnTo>
                      <a:lnTo>
                        <a:pt x="14" y="0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3" y="12"/>
                      </a:lnTo>
                      <a:lnTo>
                        <a:pt x="5" y="12"/>
                      </a:lnTo>
                      <a:lnTo>
                        <a:pt x="21" y="3"/>
                      </a:lnTo>
                      <a:lnTo>
                        <a:pt x="26" y="5"/>
                      </a:lnTo>
                      <a:lnTo>
                        <a:pt x="29" y="5"/>
                      </a:lnTo>
                      <a:lnTo>
                        <a:pt x="31" y="3"/>
                      </a:lnTo>
                      <a:lnTo>
                        <a:pt x="31" y="3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68" name="Freeform 86">
                  <a:extLst>
                    <a:ext uri="{FF2B5EF4-FFF2-40B4-BE49-F238E27FC236}">
                      <a16:creationId xmlns:a16="http://schemas.microsoft.com/office/drawing/2014/main" id="{DBFFAE2E-5522-49ED-8C5A-804191DCFFC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998" y="2498"/>
                  <a:ext cx="34" cy="21"/>
                </a:xfrm>
                <a:custGeom>
                  <a:avLst/>
                  <a:gdLst>
                    <a:gd name="T0" fmla="*/ 15 w 34"/>
                    <a:gd name="T1" fmla="*/ 16 h 21"/>
                    <a:gd name="T2" fmla="*/ 5 w 34"/>
                    <a:gd name="T3" fmla="*/ 9 h 21"/>
                    <a:gd name="T4" fmla="*/ 0 w 34"/>
                    <a:gd name="T5" fmla="*/ 12 h 21"/>
                    <a:gd name="T6" fmla="*/ 0 w 34"/>
                    <a:gd name="T7" fmla="*/ 14 h 21"/>
                    <a:gd name="T8" fmla="*/ 10 w 34"/>
                    <a:gd name="T9" fmla="*/ 21 h 21"/>
                    <a:gd name="T10" fmla="*/ 12 w 34"/>
                    <a:gd name="T11" fmla="*/ 21 h 21"/>
                    <a:gd name="T12" fmla="*/ 15 w 34"/>
                    <a:gd name="T13" fmla="*/ 19 h 21"/>
                    <a:gd name="T14" fmla="*/ 15 w 34"/>
                    <a:gd name="T15" fmla="*/ 16 h 21"/>
                    <a:gd name="T16" fmla="*/ 31 w 34"/>
                    <a:gd name="T17" fmla="*/ 7 h 21"/>
                    <a:gd name="T18" fmla="*/ 24 w 34"/>
                    <a:gd name="T19" fmla="*/ 0 h 21"/>
                    <a:gd name="T20" fmla="*/ 22 w 34"/>
                    <a:gd name="T21" fmla="*/ 0 h 21"/>
                    <a:gd name="T22" fmla="*/ 17 w 34"/>
                    <a:gd name="T23" fmla="*/ 2 h 21"/>
                    <a:gd name="T24" fmla="*/ 12 w 34"/>
                    <a:gd name="T25" fmla="*/ 0 h 21"/>
                    <a:gd name="T26" fmla="*/ 10 w 34"/>
                    <a:gd name="T27" fmla="*/ 0 h 21"/>
                    <a:gd name="T28" fmla="*/ 0 w 34"/>
                    <a:gd name="T29" fmla="*/ 7 h 21"/>
                    <a:gd name="T30" fmla="*/ 0 w 34"/>
                    <a:gd name="T31" fmla="*/ 7 h 21"/>
                    <a:gd name="T32" fmla="*/ 5 w 34"/>
                    <a:gd name="T33" fmla="*/ 9 h 21"/>
                    <a:gd name="T34" fmla="*/ 8 w 34"/>
                    <a:gd name="T35" fmla="*/ 7 h 21"/>
                    <a:gd name="T36" fmla="*/ 24 w 34"/>
                    <a:gd name="T37" fmla="*/ 19 h 21"/>
                    <a:gd name="T38" fmla="*/ 26 w 34"/>
                    <a:gd name="T39" fmla="*/ 19 h 21"/>
                    <a:gd name="T40" fmla="*/ 34 w 34"/>
                    <a:gd name="T41" fmla="*/ 14 h 21"/>
                    <a:gd name="T42" fmla="*/ 31 w 34"/>
                    <a:gd name="T43" fmla="*/ 12 h 21"/>
                    <a:gd name="T44" fmla="*/ 29 w 34"/>
                    <a:gd name="T45" fmla="*/ 9 h 21"/>
                    <a:gd name="T46" fmla="*/ 24 w 34"/>
                    <a:gd name="T47" fmla="*/ 12 h 21"/>
                    <a:gd name="T48" fmla="*/ 12 w 34"/>
                    <a:gd name="T49" fmla="*/ 4 h 21"/>
                    <a:gd name="T50" fmla="*/ 17 w 34"/>
                    <a:gd name="T51" fmla="*/ 2 h 21"/>
                    <a:gd name="T52" fmla="*/ 29 w 34"/>
                    <a:gd name="T53" fmla="*/ 9 h 21"/>
                    <a:gd name="T54" fmla="*/ 31 w 34"/>
                    <a:gd name="T55" fmla="*/ 7 h 21"/>
                    <a:gd name="T56" fmla="*/ 31 w 34"/>
                    <a:gd name="T57" fmla="*/ 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4" h="21">
                      <a:moveTo>
                        <a:pt x="15" y="16"/>
                      </a:moveTo>
                      <a:lnTo>
                        <a:pt x="5" y="9"/>
                      </a:lnTo>
                      <a:lnTo>
                        <a:pt x="0" y="12"/>
                      </a:lnTo>
                      <a:lnTo>
                        <a:pt x="0" y="14"/>
                      </a:lnTo>
                      <a:lnTo>
                        <a:pt x="10" y="21"/>
                      </a:lnTo>
                      <a:lnTo>
                        <a:pt x="12" y="21"/>
                      </a:lnTo>
                      <a:lnTo>
                        <a:pt x="15" y="19"/>
                      </a:lnTo>
                      <a:lnTo>
                        <a:pt x="15" y="16"/>
                      </a:lnTo>
                      <a:close/>
                      <a:moveTo>
                        <a:pt x="31" y="7"/>
                      </a:moveTo>
                      <a:lnTo>
                        <a:pt x="24" y="0"/>
                      </a:lnTo>
                      <a:lnTo>
                        <a:pt x="22" y="0"/>
                      </a:lnTo>
                      <a:lnTo>
                        <a:pt x="17" y="2"/>
                      </a:ln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5" y="9"/>
                      </a:lnTo>
                      <a:lnTo>
                        <a:pt x="8" y="7"/>
                      </a:lnTo>
                      <a:lnTo>
                        <a:pt x="24" y="19"/>
                      </a:lnTo>
                      <a:lnTo>
                        <a:pt x="26" y="19"/>
                      </a:lnTo>
                      <a:lnTo>
                        <a:pt x="34" y="14"/>
                      </a:lnTo>
                      <a:lnTo>
                        <a:pt x="31" y="12"/>
                      </a:lnTo>
                      <a:lnTo>
                        <a:pt x="29" y="9"/>
                      </a:lnTo>
                      <a:lnTo>
                        <a:pt x="24" y="12"/>
                      </a:lnTo>
                      <a:lnTo>
                        <a:pt x="12" y="4"/>
                      </a:lnTo>
                      <a:lnTo>
                        <a:pt x="17" y="2"/>
                      </a:lnTo>
                      <a:lnTo>
                        <a:pt x="29" y="9"/>
                      </a:lnTo>
                      <a:lnTo>
                        <a:pt x="31" y="7"/>
                      </a:lnTo>
                      <a:lnTo>
                        <a:pt x="31" y="7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69" name="Freeform 87">
                  <a:extLst>
                    <a:ext uri="{FF2B5EF4-FFF2-40B4-BE49-F238E27FC236}">
                      <a16:creationId xmlns:a16="http://schemas.microsoft.com/office/drawing/2014/main" id="{30D502AC-3339-4281-BEE2-B2DC7E5A2F8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998" y="2498"/>
                  <a:ext cx="34" cy="21"/>
                </a:xfrm>
                <a:custGeom>
                  <a:avLst/>
                  <a:gdLst>
                    <a:gd name="T0" fmla="*/ 15 w 34"/>
                    <a:gd name="T1" fmla="*/ 16 h 21"/>
                    <a:gd name="T2" fmla="*/ 5 w 34"/>
                    <a:gd name="T3" fmla="*/ 9 h 21"/>
                    <a:gd name="T4" fmla="*/ 0 w 34"/>
                    <a:gd name="T5" fmla="*/ 12 h 21"/>
                    <a:gd name="T6" fmla="*/ 0 w 34"/>
                    <a:gd name="T7" fmla="*/ 14 h 21"/>
                    <a:gd name="T8" fmla="*/ 10 w 34"/>
                    <a:gd name="T9" fmla="*/ 21 h 21"/>
                    <a:gd name="T10" fmla="*/ 12 w 34"/>
                    <a:gd name="T11" fmla="*/ 21 h 21"/>
                    <a:gd name="T12" fmla="*/ 15 w 34"/>
                    <a:gd name="T13" fmla="*/ 19 h 21"/>
                    <a:gd name="T14" fmla="*/ 15 w 34"/>
                    <a:gd name="T15" fmla="*/ 16 h 21"/>
                    <a:gd name="T16" fmla="*/ 31 w 34"/>
                    <a:gd name="T17" fmla="*/ 7 h 21"/>
                    <a:gd name="T18" fmla="*/ 24 w 34"/>
                    <a:gd name="T19" fmla="*/ 0 h 21"/>
                    <a:gd name="T20" fmla="*/ 22 w 34"/>
                    <a:gd name="T21" fmla="*/ 0 h 21"/>
                    <a:gd name="T22" fmla="*/ 17 w 34"/>
                    <a:gd name="T23" fmla="*/ 2 h 21"/>
                    <a:gd name="T24" fmla="*/ 12 w 34"/>
                    <a:gd name="T25" fmla="*/ 0 h 21"/>
                    <a:gd name="T26" fmla="*/ 10 w 34"/>
                    <a:gd name="T27" fmla="*/ 0 h 21"/>
                    <a:gd name="T28" fmla="*/ 0 w 34"/>
                    <a:gd name="T29" fmla="*/ 7 h 21"/>
                    <a:gd name="T30" fmla="*/ 0 w 34"/>
                    <a:gd name="T31" fmla="*/ 7 h 21"/>
                    <a:gd name="T32" fmla="*/ 5 w 34"/>
                    <a:gd name="T33" fmla="*/ 9 h 21"/>
                    <a:gd name="T34" fmla="*/ 8 w 34"/>
                    <a:gd name="T35" fmla="*/ 7 h 21"/>
                    <a:gd name="T36" fmla="*/ 24 w 34"/>
                    <a:gd name="T37" fmla="*/ 19 h 21"/>
                    <a:gd name="T38" fmla="*/ 26 w 34"/>
                    <a:gd name="T39" fmla="*/ 19 h 21"/>
                    <a:gd name="T40" fmla="*/ 34 w 34"/>
                    <a:gd name="T41" fmla="*/ 14 h 21"/>
                    <a:gd name="T42" fmla="*/ 31 w 34"/>
                    <a:gd name="T43" fmla="*/ 12 h 21"/>
                    <a:gd name="T44" fmla="*/ 29 w 34"/>
                    <a:gd name="T45" fmla="*/ 9 h 21"/>
                    <a:gd name="T46" fmla="*/ 24 w 34"/>
                    <a:gd name="T47" fmla="*/ 12 h 21"/>
                    <a:gd name="T48" fmla="*/ 12 w 34"/>
                    <a:gd name="T49" fmla="*/ 4 h 21"/>
                    <a:gd name="T50" fmla="*/ 17 w 34"/>
                    <a:gd name="T51" fmla="*/ 2 h 21"/>
                    <a:gd name="T52" fmla="*/ 29 w 34"/>
                    <a:gd name="T53" fmla="*/ 9 h 21"/>
                    <a:gd name="T54" fmla="*/ 31 w 34"/>
                    <a:gd name="T55" fmla="*/ 7 h 21"/>
                    <a:gd name="T56" fmla="*/ 31 w 34"/>
                    <a:gd name="T57" fmla="*/ 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4" h="21">
                      <a:moveTo>
                        <a:pt x="15" y="16"/>
                      </a:moveTo>
                      <a:lnTo>
                        <a:pt x="5" y="9"/>
                      </a:lnTo>
                      <a:lnTo>
                        <a:pt x="0" y="12"/>
                      </a:lnTo>
                      <a:lnTo>
                        <a:pt x="0" y="14"/>
                      </a:lnTo>
                      <a:lnTo>
                        <a:pt x="10" y="21"/>
                      </a:lnTo>
                      <a:lnTo>
                        <a:pt x="12" y="21"/>
                      </a:lnTo>
                      <a:lnTo>
                        <a:pt x="15" y="19"/>
                      </a:lnTo>
                      <a:lnTo>
                        <a:pt x="15" y="16"/>
                      </a:lnTo>
                      <a:moveTo>
                        <a:pt x="31" y="7"/>
                      </a:moveTo>
                      <a:lnTo>
                        <a:pt x="24" y="0"/>
                      </a:lnTo>
                      <a:lnTo>
                        <a:pt x="22" y="0"/>
                      </a:lnTo>
                      <a:lnTo>
                        <a:pt x="17" y="2"/>
                      </a:ln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5" y="9"/>
                      </a:lnTo>
                      <a:lnTo>
                        <a:pt x="8" y="7"/>
                      </a:lnTo>
                      <a:lnTo>
                        <a:pt x="24" y="19"/>
                      </a:lnTo>
                      <a:lnTo>
                        <a:pt x="26" y="19"/>
                      </a:lnTo>
                      <a:lnTo>
                        <a:pt x="34" y="14"/>
                      </a:lnTo>
                      <a:lnTo>
                        <a:pt x="31" y="12"/>
                      </a:lnTo>
                      <a:lnTo>
                        <a:pt x="29" y="9"/>
                      </a:lnTo>
                      <a:lnTo>
                        <a:pt x="24" y="12"/>
                      </a:lnTo>
                      <a:lnTo>
                        <a:pt x="12" y="4"/>
                      </a:lnTo>
                      <a:lnTo>
                        <a:pt x="17" y="2"/>
                      </a:lnTo>
                      <a:lnTo>
                        <a:pt x="29" y="9"/>
                      </a:lnTo>
                      <a:lnTo>
                        <a:pt x="31" y="7"/>
                      </a:lnTo>
                      <a:lnTo>
                        <a:pt x="31" y="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70" name="Freeform 88">
                  <a:extLst>
                    <a:ext uri="{FF2B5EF4-FFF2-40B4-BE49-F238E27FC236}">
                      <a16:creationId xmlns:a16="http://schemas.microsoft.com/office/drawing/2014/main" id="{BE5271C1-3771-4BAF-AFA8-CA54D42FCB7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027" y="2507"/>
                  <a:ext cx="50" cy="31"/>
                </a:xfrm>
                <a:custGeom>
                  <a:avLst/>
                  <a:gdLst>
                    <a:gd name="T0" fmla="*/ 28 w 50"/>
                    <a:gd name="T1" fmla="*/ 3 h 31"/>
                    <a:gd name="T2" fmla="*/ 26 w 50"/>
                    <a:gd name="T3" fmla="*/ 0 h 31"/>
                    <a:gd name="T4" fmla="*/ 23 w 50"/>
                    <a:gd name="T5" fmla="*/ 0 h 31"/>
                    <a:gd name="T6" fmla="*/ 0 w 50"/>
                    <a:gd name="T7" fmla="*/ 14 h 31"/>
                    <a:gd name="T8" fmla="*/ 0 w 50"/>
                    <a:gd name="T9" fmla="*/ 17 h 31"/>
                    <a:gd name="T10" fmla="*/ 2 w 50"/>
                    <a:gd name="T11" fmla="*/ 19 h 31"/>
                    <a:gd name="T12" fmla="*/ 28 w 50"/>
                    <a:gd name="T13" fmla="*/ 3 h 31"/>
                    <a:gd name="T14" fmla="*/ 28 w 50"/>
                    <a:gd name="T15" fmla="*/ 3 h 31"/>
                    <a:gd name="T16" fmla="*/ 50 w 50"/>
                    <a:gd name="T17" fmla="*/ 17 h 31"/>
                    <a:gd name="T18" fmla="*/ 47 w 50"/>
                    <a:gd name="T19" fmla="*/ 14 h 31"/>
                    <a:gd name="T20" fmla="*/ 45 w 50"/>
                    <a:gd name="T21" fmla="*/ 14 h 31"/>
                    <a:gd name="T22" fmla="*/ 19 w 50"/>
                    <a:gd name="T23" fmla="*/ 29 h 31"/>
                    <a:gd name="T24" fmla="*/ 2 w 50"/>
                    <a:gd name="T25" fmla="*/ 19 h 31"/>
                    <a:gd name="T26" fmla="*/ 0 w 50"/>
                    <a:gd name="T27" fmla="*/ 22 h 31"/>
                    <a:gd name="T28" fmla="*/ 0 w 50"/>
                    <a:gd name="T29" fmla="*/ 24 h 31"/>
                    <a:gd name="T30" fmla="*/ 12 w 50"/>
                    <a:gd name="T31" fmla="*/ 31 h 31"/>
                    <a:gd name="T32" fmla="*/ 14 w 50"/>
                    <a:gd name="T33" fmla="*/ 31 h 31"/>
                    <a:gd name="T34" fmla="*/ 19 w 50"/>
                    <a:gd name="T35" fmla="*/ 29 h 31"/>
                    <a:gd name="T36" fmla="*/ 23 w 50"/>
                    <a:gd name="T37" fmla="*/ 31 h 31"/>
                    <a:gd name="T38" fmla="*/ 26 w 50"/>
                    <a:gd name="T39" fmla="*/ 31 h 31"/>
                    <a:gd name="T40" fmla="*/ 50 w 50"/>
                    <a:gd name="T41" fmla="*/ 17 h 31"/>
                    <a:gd name="T42" fmla="*/ 50 w 50"/>
                    <a:gd name="T43" fmla="*/ 17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0" h="31">
                      <a:moveTo>
                        <a:pt x="28" y="3"/>
                      </a:moveTo>
                      <a:lnTo>
                        <a:pt x="26" y="0"/>
                      </a:lnTo>
                      <a:lnTo>
                        <a:pt x="23" y="0"/>
                      </a:lnTo>
                      <a:lnTo>
                        <a:pt x="0" y="14"/>
                      </a:lnTo>
                      <a:lnTo>
                        <a:pt x="0" y="17"/>
                      </a:lnTo>
                      <a:lnTo>
                        <a:pt x="2" y="19"/>
                      </a:lnTo>
                      <a:lnTo>
                        <a:pt x="28" y="3"/>
                      </a:lnTo>
                      <a:lnTo>
                        <a:pt x="28" y="3"/>
                      </a:lnTo>
                      <a:close/>
                      <a:moveTo>
                        <a:pt x="50" y="17"/>
                      </a:moveTo>
                      <a:lnTo>
                        <a:pt x="47" y="14"/>
                      </a:lnTo>
                      <a:lnTo>
                        <a:pt x="45" y="14"/>
                      </a:lnTo>
                      <a:lnTo>
                        <a:pt x="19" y="29"/>
                      </a:lnTo>
                      <a:lnTo>
                        <a:pt x="2" y="19"/>
                      </a:lnTo>
                      <a:lnTo>
                        <a:pt x="0" y="22"/>
                      </a:lnTo>
                      <a:lnTo>
                        <a:pt x="0" y="24"/>
                      </a:lnTo>
                      <a:lnTo>
                        <a:pt x="12" y="31"/>
                      </a:lnTo>
                      <a:lnTo>
                        <a:pt x="14" y="31"/>
                      </a:lnTo>
                      <a:lnTo>
                        <a:pt x="19" y="29"/>
                      </a:lnTo>
                      <a:lnTo>
                        <a:pt x="23" y="31"/>
                      </a:lnTo>
                      <a:lnTo>
                        <a:pt x="26" y="31"/>
                      </a:lnTo>
                      <a:lnTo>
                        <a:pt x="50" y="17"/>
                      </a:lnTo>
                      <a:lnTo>
                        <a:pt x="50" y="17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71" name="Freeform 89">
                  <a:extLst>
                    <a:ext uri="{FF2B5EF4-FFF2-40B4-BE49-F238E27FC236}">
                      <a16:creationId xmlns:a16="http://schemas.microsoft.com/office/drawing/2014/main" id="{E773663E-AB8F-49F0-8971-AE0936671D2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027" y="2507"/>
                  <a:ext cx="50" cy="31"/>
                </a:xfrm>
                <a:custGeom>
                  <a:avLst/>
                  <a:gdLst>
                    <a:gd name="T0" fmla="*/ 28 w 50"/>
                    <a:gd name="T1" fmla="*/ 3 h 31"/>
                    <a:gd name="T2" fmla="*/ 26 w 50"/>
                    <a:gd name="T3" fmla="*/ 0 h 31"/>
                    <a:gd name="T4" fmla="*/ 23 w 50"/>
                    <a:gd name="T5" fmla="*/ 0 h 31"/>
                    <a:gd name="T6" fmla="*/ 0 w 50"/>
                    <a:gd name="T7" fmla="*/ 14 h 31"/>
                    <a:gd name="T8" fmla="*/ 0 w 50"/>
                    <a:gd name="T9" fmla="*/ 17 h 31"/>
                    <a:gd name="T10" fmla="*/ 2 w 50"/>
                    <a:gd name="T11" fmla="*/ 19 h 31"/>
                    <a:gd name="T12" fmla="*/ 28 w 50"/>
                    <a:gd name="T13" fmla="*/ 3 h 31"/>
                    <a:gd name="T14" fmla="*/ 28 w 50"/>
                    <a:gd name="T15" fmla="*/ 3 h 31"/>
                    <a:gd name="T16" fmla="*/ 50 w 50"/>
                    <a:gd name="T17" fmla="*/ 17 h 31"/>
                    <a:gd name="T18" fmla="*/ 47 w 50"/>
                    <a:gd name="T19" fmla="*/ 14 h 31"/>
                    <a:gd name="T20" fmla="*/ 45 w 50"/>
                    <a:gd name="T21" fmla="*/ 14 h 31"/>
                    <a:gd name="T22" fmla="*/ 19 w 50"/>
                    <a:gd name="T23" fmla="*/ 29 h 31"/>
                    <a:gd name="T24" fmla="*/ 2 w 50"/>
                    <a:gd name="T25" fmla="*/ 19 h 31"/>
                    <a:gd name="T26" fmla="*/ 0 w 50"/>
                    <a:gd name="T27" fmla="*/ 22 h 31"/>
                    <a:gd name="T28" fmla="*/ 0 w 50"/>
                    <a:gd name="T29" fmla="*/ 24 h 31"/>
                    <a:gd name="T30" fmla="*/ 12 w 50"/>
                    <a:gd name="T31" fmla="*/ 31 h 31"/>
                    <a:gd name="T32" fmla="*/ 14 w 50"/>
                    <a:gd name="T33" fmla="*/ 31 h 31"/>
                    <a:gd name="T34" fmla="*/ 19 w 50"/>
                    <a:gd name="T35" fmla="*/ 29 h 31"/>
                    <a:gd name="T36" fmla="*/ 23 w 50"/>
                    <a:gd name="T37" fmla="*/ 31 h 31"/>
                    <a:gd name="T38" fmla="*/ 26 w 50"/>
                    <a:gd name="T39" fmla="*/ 31 h 31"/>
                    <a:gd name="T40" fmla="*/ 50 w 50"/>
                    <a:gd name="T41" fmla="*/ 17 h 31"/>
                    <a:gd name="T42" fmla="*/ 50 w 50"/>
                    <a:gd name="T43" fmla="*/ 17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0" h="31">
                      <a:moveTo>
                        <a:pt x="28" y="3"/>
                      </a:moveTo>
                      <a:lnTo>
                        <a:pt x="26" y="0"/>
                      </a:lnTo>
                      <a:lnTo>
                        <a:pt x="23" y="0"/>
                      </a:lnTo>
                      <a:lnTo>
                        <a:pt x="0" y="14"/>
                      </a:lnTo>
                      <a:lnTo>
                        <a:pt x="0" y="17"/>
                      </a:lnTo>
                      <a:lnTo>
                        <a:pt x="2" y="19"/>
                      </a:lnTo>
                      <a:lnTo>
                        <a:pt x="28" y="3"/>
                      </a:lnTo>
                      <a:lnTo>
                        <a:pt x="28" y="3"/>
                      </a:lnTo>
                      <a:moveTo>
                        <a:pt x="50" y="17"/>
                      </a:moveTo>
                      <a:lnTo>
                        <a:pt x="47" y="14"/>
                      </a:lnTo>
                      <a:lnTo>
                        <a:pt x="45" y="14"/>
                      </a:lnTo>
                      <a:lnTo>
                        <a:pt x="19" y="29"/>
                      </a:lnTo>
                      <a:lnTo>
                        <a:pt x="2" y="19"/>
                      </a:lnTo>
                      <a:lnTo>
                        <a:pt x="0" y="22"/>
                      </a:lnTo>
                      <a:lnTo>
                        <a:pt x="0" y="24"/>
                      </a:lnTo>
                      <a:lnTo>
                        <a:pt x="12" y="31"/>
                      </a:lnTo>
                      <a:lnTo>
                        <a:pt x="14" y="31"/>
                      </a:lnTo>
                      <a:lnTo>
                        <a:pt x="19" y="29"/>
                      </a:lnTo>
                      <a:lnTo>
                        <a:pt x="23" y="31"/>
                      </a:lnTo>
                      <a:lnTo>
                        <a:pt x="26" y="31"/>
                      </a:lnTo>
                      <a:lnTo>
                        <a:pt x="50" y="17"/>
                      </a:lnTo>
                      <a:lnTo>
                        <a:pt x="50" y="1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72" name="Freeform 90">
                  <a:extLst>
                    <a:ext uri="{FF2B5EF4-FFF2-40B4-BE49-F238E27FC236}">
                      <a16:creationId xmlns:a16="http://schemas.microsoft.com/office/drawing/2014/main" id="{5A1947FD-2320-4914-84DB-68F9CF9B14A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058" y="2531"/>
                  <a:ext cx="47" cy="28"/>
                </a:xfrm>
                <a:custGeom>
                  <a:avLst/>
                  <a:gdLst>
                    <a:gd name="T0" fmla="*/ 33 w 47"/>
                    <a:gd name="T1" fmla="*/ 24 h 28"/>
                    <a:gd name="T2" fmla="*/ 28 w 47"/>
                    <a:gd name="T3" fmla="*/ 21 h 28"/>
                    <a:gd name="T4" fmla="*/ 21 w 47"/>
                    <a:gd name="T5" fmla="*/ 26 h 28"/>
                    <a:gd name="T6" fmla="*/ 7 w 47"/>
                    <a:gd name="T7" fmla="*/ 17 h 28"/>
                    <a:gd name="T8" fmla="*/ 2 w 47"/>
                    <a:gd name="T9" fmla="*/ 17 h 28"/>
                    <a:gd name="T10" fmla="*/ 0 w 47"/>
                    <a:gd name="T11" fmla="*/ 19 h 28"/>
                    <a:gd name="T12" fmla="*/ 0 w 47"/>
                    <a:gd name="T13" fmla="*/ 19 h 28"/>
                    <a:gd name="T14" fmla="*/ 14 w 47"/>
                    <a:gd name="T15" fmla="*/ 28 h 28"/>
                    <a:gd name="T16" fmla="*/ 16 w 47"/>
                    <a:gd name="T17" fmla="*/ 28 h 28"/>
                    <a:gd name="T18" fmla="*/ 21 w 47"/>
                    <a:gd name="T19" fmla="*/ 26 h 28"/>
                    <a:gd name="T20" fmla="*/ 26 w 47"/>
                    <a:gd name="T21" fmla="*/ 28 h 28"/>
                    <a:gd name="T22" fmla="*/ 28 w 47"/>
                    <a:gd name="T23" fmla="*/ 28 h 28"/>
                    <a:gd name="T24" fmla="*/ 33 w 47"/>
                    <a:gd name="T25" fmla="*/ 26 h 28"/>
                    <a:gd name="T26" fmla="*/ 33 w 47"/>
                    <a:gd name="T27" fmla="*/ 24 h 28"/>
                    <a:gd name="T28" fmla="*/ 33 w 47"/>
                    <a:gd name="T29" fmla="*/ 17 h 28"/>
                    <a:gd name="T30" fmla="*/ 19 w 47"/>
                    <a:gd name="T31" fmla="*/ 7 h 28"/>
                    <a:gd name="T32" fmla="*/ 14 w 47"/>
                    <a:gd name="T33" fmla="*/ 9 h 28"/>
                    <a:gd name="T34" fmla="*/ 14 w 47"/>
                    <a:gd name="T35" fmla="*/ 12 h 28"/>
                    <a:gd name="T36" fmla="*/ 28 w 47"/>
                    <a:gd name="T37" fmla="*/ 21 h 28"/>
                    <a:gd name="T38" fmla="*/ 33 w 47"/>
                    <a:gd name="T39" fmla="*/ 19 h 28"/>
                    <a:gd name="T40" fmla="*/ 33 w 47"/>
                    <a:gd name="T41" fmla="*/ 17 h 28"/>
                    <a:gd name="T42" fmla="*/ 47 w 47"/>
                    <a:gd name="T43" fmla="*/ 9 h 28"/>
                    <a:gd name="T44" fmla="*/ 33 w 47"/>
                    <a:gd name="T45" fmla="*/ 0 h 28"/>
                    <a:gd name="T46" fmla="*/ 30 w 47"/>
                    <a:gd name="T47" fmla="*/ 0 h 28"/>
                    <a:gd name="T48" fmla="*/ 26 w 47"/>
                    <a:gd name="T49" fmla="*/ 2 h 28"/>
                    <a:gd name="T50" fmla="*/ 21 w 47"/>
                    <a:gd name="T51" fmla="*/ 0 h 28"/>
                    <a:gd name="T52" fmla="*/ 19 w 47"/>
                    <a:gd name="T53" fmla="*/ 0 h 28"/>
                    <a:gd name="T54" fmla="*/ 14 w 47"/>
                    <a:gd name="T55" fmla="*/ 2 h 28"/>
                    <a:gd name="T56" fmla="*/ 14 w 47"/>
                    <a:gd name="T57" fmla="*/ 5 h 28"/>
                    <a:gd name="T58" fmla="*/ 19 w 47"/>
                    <a:gd name="T59" fmla="*/ 7 h 28"/>
                    <a:gd name="T60" fmla="*/ 26 w 47"/>
                    <a:gd name="T61" fmla="*/ 2 h 28"/>
                    <a:gd name="T62" fmla="*/ 40 w 47"/>
                    <a:gd name="T63" fmla="*/ 12 h 28"/>
                    <a:gd name="T64" fmla="*/ 42 w 47"/>
                    <a:gd name="T65" fmla="*/ 12 h 28"/>
                    <a:gd name="T66" fmla="*/ 47 w 47"/>
                    <a:gd name="T67" fmla="*/ 12 h 28"/>
                    <a:gd name="T68" fmla="*/ 47 w 47"/>
                    <a:gd name="T69" fmla="*/ 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47" h="28">
                      <a:moveTo>
                        <a:pt x="33" y="24"/>
                      </a:moveTo>
                      <a:lnTo>
                        <a:pt x="28" y="21"/>
                      </a:lnTo>
                      <a:lnTo>
                        <a:pt x="21" y="26"/>
                      </a:lnTo>
                      <a:lnTo>
                        <a:pt x="7" y="17"/>
                      </a:lnTo>
                      <a:lnTo>
                        <a:pt x="2" y="17"/>
                      </a:lnTo>
                      <a:lnTo>
                        <a:pt x="0" y="19"/>
                      </a:lnTo>
                      <a:lnTo>
                        <a:pt x="0" y="19"/>
                      </a:lnTo>
                      <a:lnTo>
                        <a:pt x="14" y="28"/>
                      </a:lnTo>
                      <a:lnTo>
                        <a:pt x="16" y="28"/>
                      </a:lnTo>
                      <a:lnTo>
                        <a:pt x="21" y="26"/>
                      </a:lnTo>
                      <a:lnTo>
                        <a:pt x="26" y="28"/>
                      </a:lnTo>
                      <a:lnTo>
                        <a:pt x="28" y="28"/>
                      </a:lnTo>
                      <a:lnTo>
                        <a:pt x="33" y="26"/>
                      </a:lnTo>
                      <a:lnTo>
                        <a:pt x="33" y="24"/>
                      </a:lnTo>
                      <a:close/>
                      <a:moveTo>
                        <a:pt x="33" y="17"/>
                      </a:moveTo>
                      <a:lnTo>
                        <a:pt x="19" y="7"/>
                      </a:lnTo>
                      <a:lnTo>
                        <a:pt x="14" y="9"/>
                      </a:lnTo>
                      <a:lnTo>
                        <a:pt x="14" y="12"/>
                      </a:lnTo>
                      <a:lnTo>
                        <a:pt x="28" y="21"/>
                      </a:lnTo>
                      <a:lnTo>
                        <a:pt x="33" y="19"/>
                      </a:lnTo>
                      <a:lnTo>
                        <a:pt x="33" y="17"/>
                      </a:lnTo>
                      <a:close/>
                      <a:moveTo>
                        <a:pt x="47" y="9"/>
                      </a:moveTo>
                      <a:lnTo>
                        <a:pt x="33" y="0"/>
                      </a:lnTo>
                      <a:lnTo>
                        <a:pt x="30" y="0"/>
                      </a:lnTo>
                      <a:lnTo>
                        <a:pt x="26" y="2"/>
                      </a:lnTo>
                      <a:lnTo>
                        <a:pt x="21" y="0"/>
                      </a:lnTo>
                      <a:lnTo>
                        <a:pt x="19" y="0"/>
                      </a:lnTo>
                      <a:lnTo>
                        <a:pt x="14" y="2"/>
                      </a:lnTo>
                      <a:lnTo>
                        <a:pt x="14" y="5"/>
                      </a:lnTo>
                      <a:lnTo>
                        <a:pt x="19" y="7"/>
                      </a:lnTo>
                      <a:lnTo>
                        <a:pt x="26" y="2"/>
                      </a:lnTo>
                      <a:lnTo>
                        <a:pt x="40" y="12"/>
                      </a:lnTo>
                      <a:lnTo>
                        <a:pt x="42" y="12"/>
                      </a:lnTo>
                      <a:lnTo>
                        <a:pt x="47" y="12"/>
                      </a:lnTo>
                      <a:lnTo>
                        <a:pt x="47" y="9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73" name="Freeform 91">
                  <a:extLst>
                    <a:ext uri="{FF2B5EF4-FFF2-40B4-BE49-F238E27FC236}">
                      <a16:creationId xmlns:a16="http://schemas.microsoft.com/office/drawing/2014/main" id="{A9DF7F80-D854-45E9-BA69-1C265C779C1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058" y="2531"/>
                  <a:ext cx="47" cy="28"/>
                </a:xfrm>
                <a:custGeom>
                  <a:avLst/>
                  <a:gdLst>
                    <a:gd name="T0" fmla="*/ 33 w 47"/>
                    <a:gd name="T1" fmla="*/ 24 h 28"/>
                    <a:gd name="T2" fmla="*/ 28 w 47"/>
                    <a:gd name="T3" fmla="*/ 21 h 28"/>
                    <a:gd name="T4" fmla="*/ 21 w 47"/>
                    <a:gd name="T5" fmla="*/ 26 h 28"/>
                    <a:gd name="T6" fmla="*/ 7 w 47"/>
                    <a:gd name="T7" fmla="*/ 17 h 28"/>
                    <a:gd name="T8" fmla="*/ 2 w 47"/>
                    <a:gd name="T9" fmla="*/ 17 h 28"/>
                    <a:gd name="T10" fmla="*/ 0 w 47"/>
                    <a:gd name="T11" fmla="*/ 19 h 28"/>
                    <a:gd name="T12" fmla="*/ 0 w 47"/>
                    <a:gd name="T13" fmla="*/ 19 h 28"/>
                    <a:gd name="T14" fmla="*/ 14 w 47"/>
                    <a:gd name="T15" fmla="*/ 28 h 28"/>
                    <a:gd name="T16" fmla="*/ 16 w 47"/>
                    <a:gd name="T17" fmla="*/ 28 h 28"/>
                    <a:gd name="T18" fmla="*/ 21 w 47"/>
                    <a:gd name="T19" fmla="*/ 26 h 28"/>
                    <a:gd name="T20" fmla="*/ 26 w 47"/>
                    <a:gd name="T21" fmla="*/ 28 h 28"/>
                    <a:gd name="T22" fmla="*/ 28 w 47"/>
                    <a:gd name="T23" fmla="*/ 28 h 28"/>
                    <a:gd name="T24" fmla="*/ 33 w 47"/>
                    <a:gd name="T25" fmla="*/ 26 h 28"/>
                    <a:gd name="T26" fmla="*/ 33 w 47"/>
                    <a:gd name="T27" fmla="*/ 24 h 28"/>
                    <a:gd name="T28" fmla="*/ 33 w 47"/>
                    <a:gd name="T29" fmla="*/ 17 h 28"/>
                    <a:gd name="T30" fmla="*/ 19 w 47"/>
                    <a:gd name="T31" fmla="*/ 7 h 28"/>
                    <a:gd name="T32" fmla="*/ 14 w 47"/>
                    <a:gd name="T33" fmla="*/ 9 h 28"/>
                    <a:gd name="T34" fmla="*/ 14 w 47"/>
                    <a:gd name="T35" fmla="*/ 12 h 28"/>
                    <a:gd name="T36" fmla="*/ 28 w 47"/>
                    <a:gd name="T37" fmla="*/ 21 h 28"/>
                    <a:gd name="T38" fmla="*/ 33 w 47"/>
                    <a:gd name="T39" fmla="*/ 19 h 28"/>
                    <a:gd name="T40" fmla="*/ 33 w 47"/>
                    <a:gd name="T41" fmla="*/ 17 h 28"/>
                    <a:gd name="T42" fmla="*/ 47 w 47"/>
                    <a:gd name="T43" fmla="*/ 9 h 28"/>
                    <a:gd name="T44" fmla="*/ 33 w 47"/>
                    <a:gd name="T45" fmla="*/ 0 h 28"/>
                    <a:gd name="T46" fmla="*/ 30 w 47"/>
                    <a:gd name="T47" fmla="*/ 0 h 28"/>
                    <a:gd name="T48" fmla="*/ 26 w 47"/>
                    <a:gd name="T49" fmla="*/ 2 h 28"/>
                    <a:gd name="T50" fmla="*/ 21 w 47"/>
                    <a:gd name="T51" fmla="*/ 0 h 28"/>
                    <a:gd name="T52" fmla="*/ 19 w 47"/>
                    <a:gd name="T53" fmla="*/ 0 h 28"/>
                    <a:gd name="T54" fmla="*/ 14 w 47"/>
                    <a:gd name="T55" fmla="*/ 2 h 28"/>
                    <a:gd name="T56" fmla="*/ 14 w 47"/>
                    <a:gd name="T57" fmla="*/ 5 h 28"/>
                    <a:gd name="T58" fmla="*/ 19 w 47"/>
                    <a:gd name="T59" fmla="*/ 7 h 28"/>
                    <a:gd name="T60" fmla="*/ 26 w 47"/>
                    <a:gd name="T61" fmla="*/ 2 h 28"/>
                    <a:gd name="T62" fmla="*/ 40 w 47"/>
                    <a:gd name="T63" fmla="*/ 12 h 28"/>
                    <a:gd name="T64" fmla="*/ 42 w 47"/>
                    <a:gd name="T65" fmla="*/ 12 h 28"/>
                    <a:gd name="T66" fmla="*/ 47 w 47"/>
                    <a:gd name="T67" fmla="*/ 12 h 28"/>
                    <a:gd name="T68" fmla="*/ 47 w 47"/>
                    <a:gd name="T69" fmla="*/ 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47" h="28">
                      <a:moveTo>
                        <a:pt x="33" y="24"/>
                      </a:moveTo>
                      <a:lnTo>
                        <a:pt x="28" y="21"/>
                      </a:lnTo>
                      <a:lnTo>
                        <a:pt x="21" y="26"/>
                      </a:lnTo>
                      <a:lnTo>
                        <a:pt x="7" y="17"/>
                      </a:lnTo>
                      <a:lnTo>
                        <a:pt x="2" y="17"/>
                      </a:lnTo>
                      <a:lnTo>
                        <a:pt x="0" y="19"/>
                      </a:lnTo>
                      <a:lnTo>
                        <a:pt x="0" y="19"/>
                      </a:lnTo>
                      <a:lnTo>
                        <a:pt x="14" y="28"/>
                      </a:lnTo>
                      <a:lnTo>
                        <a:pt x="16" y="28"/>
                      </a:lnTo>
                      <a:lnTo>
                        <a:pt x="21" y="26"/>
                      </a:lnTo>
                      <a:lnTo>
                        <a:pt x="26" y="28"/>
                      </a:lnTo>
                      <a:lnTo>
                        <a:pt x="28" y="28"/>
                      </a:lnTo>
                      <a:lnTo>
                        <a:pt x="33" y="26"/>
                      </a:lnTo>
                      <a:lnTo>
                        <a:pt x="33" y="24"/>
                      </a:lnTo>
                      <a:moveTo>
                        <a:pt x="33" y="17"/>
                      </a:moveTo>
                      <a:lnTo>
                        <a:pt x="19" y="7"/>
                      </a:lnTo>
                      <a:lnTo>
                        <a:pt x="14" y="9"/>
                      </a:lnTo>
                      <a:lnTo>
                        <a:pt x="14" y="12"/>
                      </a:lnTo>
                      <a:lnTo>
                        <a:pt x="28" y="21"/>
                      </a:lnTo>
                      <a:lnTo>
                        <a:pt x="33" y="19"/>
                      </a:lnTo>
                      <a:lnTo>
                        <a:pt x="33" y="17"/>
                      </a:lnTo>
                      <a:moveTo>
                        <a:pt x="47" y="9"/>
                      </a:moveTo>
                      <a:lnTo>
                        <a:pt x="33" y="0"/>
                      </a:lnTo>
                      <a:lnTo>
                        <a:pt x="30" y="0"/>
                      </a:lnTo>
                      <a:lnTo>
                        <a:pt x="26" y="2"/>
                      </a:lnTo>
                      <a:lnTo>
                        <a:pt x="21" y="0"/>
                      </a:lnTo>
                      <a:lnTo>
                        <a:pt x="19" y="0"/>
                      </a:lnTo>
                      <a:lnTo>
                        <a:pt x="14" y="2"/>
                      </a:lnTo>
                      <a:lnTo>
                        <a:pt x="14" y="5"/>
                      </a:lnTo>
                      <a:lnTo>
                        <a:pt x="19" y="7"/>
                      </a:lnTo>
                      <a:lnTo>
                        <a:pt x="26" y="2"/>
                      </a:lnTo>
                      <a:lnTo>
                        <a:pt x="40" y="12"/>
                      </a:lnTo>
                      <a:lnTo>
                        <a:pt x="42" y="12"/>
                      </a:lnTo>
                      <a:lnTo>
                        <a:pt x="47" y="12"/>
                      </a:lnTo>
                      <a:lnTo>
                        <a:pt x="47" y="9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74" name="Freeform 92">
                  <a:extLst>
                    <a:ext uri="{FF2B5EF4-FFF2-40B4-BE49-F238E27FC236}">
                      <a16:creationId xmlns:a16="http://schemas.microsoft.com/office/drawing/2014/main" id="{D5D5E484-95DE-4940-885B-B03F4DD1AB4C}"/>
                    </a:ext>
                  </a:extLst>
                </p:cNvPr>
                <p:cNvSpPr/>
                <p:nvPr/>
              </p:nvSpPr>
              <p:spPr bwMode="auto">
                <a:xfrm>
                  <a:off x="4086" y="2550"/>
                  <a:ext cx="50" cy="31"/>
                </a:xfrm>
                <a:custGeom>
                  <a:avLst/>
                  <a:gdLst>
                    <a:gd name="T0" fmla="*/ 50 w 50"/>
                    <a:gd name="T1" fmla="*/ 12 h 31"/>
                    <a:gd name="T2" fmla="*/ 31 w 50"/>
                    <a:gd name="T3" fmla="*/ 0 h 31"/>
                    <a:gd name="T4" fmla="*/ 28 w 50"/>
                    <a:gd name="T5" fmla="*/ 0 h 31"/>
                    <a:gd name="T6" fmla="*/ 0 w 50"/>
                    <a:gd name="T7" fmla="*/ 16 h 31"/>
                    <a:gd name="T8" fmla="*/ 0 w 50"/>
                    <a:gd name="T9" fmla="*/ 19 h 31"/>
                    <a:gd name="T10" fmla="*/ 19 w 50"/>
                    <a:gd name="T11" fmla="*/ 31 h 31"/>
                    <a:gd name="T12" fmla="*/ 21 w 50"/>
                    <a:gd name="T13" fmla="*/ 31 h 31"/>
                    <a:gd name="T14" fmla="*/ 26 w 50"/>
                    <a:gd name="T15" fmla="*/ 28 h 31"/>
                    <a:gd name="T16" fmla="*/ 28 w 50"/>
                    <a:gd name="T17" fmla="*/ 31 h 31"/>
                    <a:gd name="T18" fmla="*/ 33 w 50"/>
                    <a:gd name="T19" fmla="*/ 31 h 31"/>
                    <a:gd name="T20" fmla="*/ 38 w 50"/>
                    <a:gd name="T21" fmla="*/ 28 h 31"/>
                    <a:gd name="T22" fmla="*/ 38 w 50"/>
                    <a:gd name="T23" fmla="*/ 26 h 31"/>
                    <a:gd name="T24" fmla="*/ 33 w 50"/>
                    <a:gd name="T25" fmla="*/ 24 h 31"/>
                    <a:gd name="T26" fmla="*/ 26 w 50"/>
                    <a:gd name="T27" fmla="*/ 28 h 31"/>
                    <a:gd name="T28" fmla="*/ 9 w 50"/>
                    <a:gd name="T29" fmla="*/ 16 h 31"/>
                    <a:gd name="T30" fmla="*/ 17 w 50"/>
                    <a:gd name="T31" fmla="*/ 14 h 31"/>
                    <a:gd name="T32" fmla="*/ 33 w 50"/>
                    <a:gd name="T33" fmla="*/ 24 h 31"/>
                    <a:gd name="T34" fmla="*/ 38 w 50"/>
                    <a:gd name="T35" fmla="*/ 21 h 31"/>
                    <a:gd name="T36" fmla="*/ 43 w 50"/>
                    <a:gd name="T37" fmla="*/ 24 h 31"/>
                    <a:gd name="T38" fmla="*/ 45 w 50"/>
                    <a:gd name="T39" fmla="*/ 24 h 31"/>
                    <a:gd name="T40" fmla="*/ 50 w 50"/>
                    <a:gd name="T41" fmla="*/ 21 h 31"/>
                    <a:gd name="T42" fmla="*/ 50 w 50"/>
                    <a:gd name="T43" fmla="*/ 19 h 31"/>
                    <a:gd name="T44" fmla="*/ 45 w 50"/>
                    <a:gd name="T45" fmla="*/ 16 h 31"/>
                    <a:gd name="T46" fmla="*/ 38 w 50"/>
                    <a:gd name="T47" fmla="*/ 21 h 31"/>
                    <a:gd name="T48" fmla="*/ 21 w 50"/>
                    <a:gd name="T49" fmla="*/ 9 h 31"/>
                    <a:gd name="T50" fmla="*/ 28 w 50"/>
                    <a:gd name="T51" fmla="*/ 5 h 31"/>
                    <a:gd name="T52" fmla="*/ 45 w 50"/>
                    <a:gd name="T53" fmla="*/ 16 h 31"/>
                    <a:gd name="T54" fmla="*/ 50 w 50"/>
                    <a:gd name="T55" fmla="*/ 14 h 31"/>
                    <a:gd name="T56" fmla="*/ 50 w 50"/>
                    <a:gd name="T57" fmla="*/ 12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0" h="31">
                      <a:moveTo>
                        <a:pt x="50" y="12"/>
                      </a:moveTo>
                      <a:lnTo>
                        <a:pt x="31" y="0"/>
                      </a:lnTo>
                      <a:lnTo>
                        <a:pt x="28" y="0"/>
                      </a:lnTo>
                      <a:lnTo>
                        <a:pt x="0" y="16"/>
                      </a:lnTo>
                      <a:lnTo>
                        <a:pt x="0" y="19"/>
                      </a:lnTo>
                      <a:lnTo>
                        <a:pt x="19" y="31"/>
                      </a:lnTo>
                      <a:lnTo>
                        <a:pt x="21" y="31"/>
                      </a:lnTo>
                      <a:lnTo>
                        <a:pt x="26" y="28"/>
                      </a:lnTo>
                      <a:lnTo>
                        <a:pt x="28" y="31"/>
                      </a:lnTo>
                      <a:lnTo>
                        <a:pt x="33" y="31"/>
                      </a:lnTo>
                      <a:lnTo>
                        <a:pt x="38" y="28"/>
                      </a:lnTo>
                      <a:lnTo>
                        <a:pt x="38" y="26"/>
                      </a:lnTo>
                      <a:lnTo>
                        <a:pt x="33" y="24"/>
                      </a:lnTo>
                      <a:lnTo>
                        <a:pt x="26" y="28"/>
                      </a:lnTo>
                      <a:lnTo>
                        <a:pt x="9" y="16"/>
                      </a:lnTo>
                      <a:lnTo>
                        <a:pt x="17" y="14"/>
                      </a:lnTo>
                      <a:lnTo>
                        <a:pt x="33" y="24"/>
                      </a:lnTo>
                      <a:lnTo>
                        <a:pt x="38" y="21"/>
                      </a:lnTo>
                      <a:lnTo>
                        <a:pt x="43" y="24"/>
                      </a:lnTo>
                      <a:lnTo>
                        <a:pt x="45" y="24"/>
                      </a:lnTo>
                      <a:lnTo>
                        <a:pt x="50" y="21"/>
                      </a:lnTo>
                      <a:lnTo>
                        <a:pt x="50" y="19"/>
                      </a:lnTo>
                      <a:lnTo>
                        <a:pt x="45" y="16"/>
                      </a:lnTo>
                      <a:lnTo>
                        <a:pt x="38" y="21"/>
                      </a:lnTo>
                      <a:lnTo>
                        <a:pt x="21" y="9"/>
                      </a:lnTo>
                      <a:lnTo>
                        <a:pt x="28" y="5"/>
                      </a:lnTo>
                      <a:lnTo>
                        <a:pt x="45" y="16"/>
                      </a:lnTo>
                      <a:lnTo>
                        <a:pt x="50" y="14"/>
                      </a:lnTo>
                      <a:lnTo>
                        <a:pt x="50" y="12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75" name="Freeform 93">
                  <a:extLst>
                    <a:ext uri="{FF2B5EF4-FFF2-40B4-BE49-F238E27FC236}">
                      <a16:creationId xmlns:a16="http://schemas.microsoft.com/office/drawing/2014/main" id="{A66322FA-5175-4CC2-B872-BCE8D462BB8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584" y="2685"/>
                  <a:ext cx="55" cy="36"/>
                </a:xfrm>
                <a:custGeom>
                  <a:avLst/>
                  <a:gdLst>
                    <a:gd name="T0" fmla="*/ 12 w 23"/>
                    <a:gd name="T1" fmla="*/ 12 h 15"/>
                    <a:gd name="T2" fmla="*/ 4 w 23"/>
                    <a:gd name="T3" fmla="*/ 7 h 15"/>
                    <a:gd name="T4" fmla="*/ 1 w 23"/>
                    <a:gd name="T5" fmla="*/ 9 h 15"/>
                    <a:gd name="T6" fmla="*/ 1 w 23"/>
                    <a:gd name="T7" fmla="*/ 10 h 15"/>
                    <a:gd name="T8" fmla="*/ 8 w 23"/>
                    <a:gd name="T9" fmla="*/ 14 h 15"/>
                    <a:gd name="T10" fmla="*/ 10 w 23"/>
                    <a:gd name="T11" fmla="*/ 14 h 15"/>
                    <a:gd name="T12" fmla="*/ 12 w 23"/>
                    <a:gd name="T13" fmla="*/ 13 h 15"/>
                    <a:gd name="T14" fmla="*/ 12 w 23"/>
                    <a:gd name="T15" fmla="*/ 12 h 15"/>
                    <a:gd name="T16" fmla="*/ 23 w 23"/>
                    <a:gd name="T17" fmla="*/ 5 h 15"/>
                    <a:gd name="T18" fmla="*/ 16 w 23"/>
                    <a:gd name="T19" fmla="*/ 1 h 15"/>
                    <a:gd name="T20" fmla="*/ 14 w 23"/>
                    <a:gd name="T21" fmla="*/ 1 h 15"/>
                    <a:gd name="T22" fmla="*/ 11 w 23"/>
                    <a:gd name="T23" fmla="*/ 2 h 15"/>
                    <a:gd name="T24" fmla="*/ 9 w 23"/>
                    <a:gd name="T25" fmla="*/ 1 h 15"/>
                    <a:gd name="T26" fmla="*/ 7 w 23"/>
                    <a:gd name="T27" fmla="*/ 1 h 15"/>
                    <a:gd name="T28" fmla="*/ 1 w 23"/>
                    <a:gd name="T29" fmla="*/ 4 h 15"/>
                    <a:gd name="T30" fmla="*/ 1 w 23"/>
                    <a:gd name="T31" fmla="*/ 5 h 15"/>
                    <a:gd name="T32" fmla="*/ 4 w 23"/>
                    <a:gd name="T33" fmla="*/ 7 h 15"/>
                    <a:gd name="T34" fmla="*/ 11 w 23"/>
                    <a:gd name="T35" fmla="*/ 2 h 15"/>
                    <a:gd name="T36" fmla="*/ 19 w 23"/>
                    <a:gd name="T37" fmla="*/ 7 h 15"/>
                    <a:gd name="T38" fmla="*/ 21 w 23"/>
                    <a:gd name="T39" fmla="*/ 7 h 15"/>
                    <a:gd name="T40" fmla="*/ 23 w 23"/>
                    <a:gd name="T41" fmla="*/ 6 h 15"/>
                    <a:gd name="T42" fmla="*/ 23 w 23"/>
                    <a:gd name="T43" fmla="*/ 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3" h="15">
                      <a:moveTo>
                        <a:pt x="12" y="12"/>
                      </a:move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0" y="9"/>
                        <a:pt x="0" y="10"/>
                        <a:pt x="1" y="10"/>
                      </a:cubicBezTo>
                      <a:cubicBezTo>
                        <a:pt x="8" y="14"/>
                        <a:pt x="8" y="14"/>
                        <a:pt x="8" y="14"/>
                      </a:cubicBezTo>
                      <a:cubicBezTo>
                        <a:pt x="8" y="15"/>
                        <a:pt x="9" y="15"/>
                        <a:pt x="10" y="14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2" y="13"/>
                        <a:pt x="12" y="12"/>
                        <a:pt x="12" y="12"/>
                      </a:cubicBezTo>
                      <a:moveTo>
                        <a:pt x="23" y="5"/>
                      </a:move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0"/>
                        <a:pt x="15" y="0"/>
                        <a:pt x="14" y="1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1" y="4"/>
                        <a:pt x="1" y="5"/>
                        <a:pt x="1" y="5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20" y="8"/>
                        <a:pt x="20" y="8"/>
                        <a:pt x="21" y="7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6"/>
                        <a:pt x="23" y="5"/>
                        <a:pt x="23" y="5"/>
                      </a:cubicBezTo>
                    </a:path>
                  </a:pathLst>
                </a:custGeom>
                <a:solidFill>
                  <a:srgbClr val="4F4D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76" name="Freeform 94">
                  <a:extLst>
                    <a:ext uri="{FF2B5EF4-FFF2-40B4-BE49-F238E27FC236}">
                      <a16:creationId xmlns:a16="http://schemas.microsoft.com/office/drawing/2014/main" id="{DE6526DA-5DAC-4B88-828A-2B92504BE09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22" y="2711"/>
                  <a:ext cx="52" cy="31"/>
                </a:xfrm>
                <a:custGeom>
                  <a:avLst/>
                  <a:gdLst>
                    <a:gd name="T0" fmla="*/ 21 w 22"/>
                    <a:gd name="T1" fmla="*/ 8 h 13"/>
                    <a:gd name="T2" fmla="*/ 18 w 22"/>
                    <a:gd name="T3" fmla="*/ 6 h 13"/>
                    <a:gd name="T4" fmla="*/ 11 w 22"/>
                    <a:gd name="T5" fmla="*/ 11 h 13"/>
                    <a:gd name="T6" fmla="*/ 4 w 22"/>
                    <a:gd name="T7" fmla="*/ 6 h 13"/>
                    <a:gd name="T8" fmla="*/ 1 w 22"/>
                    <a:gd name="T9" fmla="*/ 8 h 13"/>
                    <a:gd name="T10" fmla="*/ 1 w 22"/>
                    <a:gd name="T11" fmla="*/ 9 h 13"/>
                    <a:gd name="T12" fmla="*/ 6 w 22"/>
                    <a:gd name="T13" fmla="*/ 13 h 13"/>
                    <a:gd name="T14" fmla="*/ 8 w 22"/>
                    <a:gd name="T15" fmla="*/ 13 h 13"/>
                    <a:gd name="T16" fmla="*/ 11 w 22"/>
                    <a:gd name="T17" fmla="*/ 11 h 13"/>
                    <a:gd name="T18" fmla="*/ 13 w 22"/>
                    <a:gd name="T19" fmla="*/ 13 h 13"/>
                    <a:gd name="T20" fmla="*/ 15 w 22"/>
                    <a:gd name="T21" fmla="*/ 13 h 13"/>
                    <a:gd name="T22" fmla="*/ 21 w 22"/>
                    <a:gd name="T23" fmla="*/ 9 h 13"/>
                    <a:gd name="T24" fmla="*/ 21 w 22"/>
                    <a:gd name="T25" fmla="*/ 8 h 13"/>
                    <a:gd name="T26" fmla="*/ 21 w 22"/>
                    <a:gd name="T27" fmla="*/ 3 h 13"/>
                    <a:gd name="T28" fmla="*/ 16 w 22"/>
                    <a:gd name="T29" fmla="*/ 0 h 13"/>
                    <a:gd name="T30" fmla="*/ 14 w 22"/>
                    <a:gd name="T31" fmla="*/ 0 h 13"/>
                    <a:gd name="T32" fmla="*/ 11 w 22"/>
                    <a:gd name="T33" fmla="*/ 2 h 13"/>
                    <a:gd name="T34" fmla="*/ 8 w 22"/>
                    <a:gd name="T35" fmla="*/ 0 h 13"/>
                    <a:gd name="T36" fmla="*/ 7 w 22"/>
                    <a:gd name="T37" fmla="*/ 0 h 13"/>
                    <a:gd name="T38" fmla="*/ 1 w 22"/>
                    <a:gd name="T39" fmla="*/ 3 h 13"/>
                    <a:gd name="T40" fmla="*/ 1 w 22"/>
                    <a:gd name="T41" fmla="*/ 5 h 13"/>
                    <a:gd name="T42" fmla="*/ 4 w 22"/>
                    <a:gd name="T43" fmla="*/ 6 h 13"/>
                    <a:gd name="T44" fmla="*/ 11 w 22"/>
                    <a:gd name="T45" fmla="*/ 2 h 13"/>
                    <a:gd name="T46" fmla="*/ 18 w 22"/>
                    <a:gd name="T47" fmla="*/ 6 h 13"/>
                    <a:gd name="T48" fmla="*/ 21 w 22"/>
                    <a:gd name="T49" fmla="*/ 5 h 13"/>
                    <a:gd name="T50" fmla="*/ 21 w 22"/>
                    <a:gd name="T51" fmla="*/ 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2" h="13">
                      <a:moveTo>
                        <a:pt x="21" y="8"/>
                      </a:move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0" y="8"/>
                        <a:pt x="0" y="9"/>
                        <a:pt x="1" y="9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7" y="13"/>
                        <a:pt x="7" y="13"/>
                        <a:pt x="8" y="13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13" y="13"/>
                        <a:pt x="13" y="13"/>
                        <a:pt x="13" y="13"/>
                      </a:cubicBezTo>
                      <a:cubicBezTo>
                        <a:pt x="14" y="13"/>
                        <a:pt x="15" y="13"/>
                        <a:pt x="15" y="13"/>
                      </a:cubicBezTo>
                      <a:cubicBezTo>
                        <a:pt x="21" y="9"/>
                        <a:pt x="21" y="9"/>
                        <a:pt x="21" y="9"/>
                      </a:cubicBezTo>
                      <a:cubicBezTo>
                        <a:pt x="21" y="9"/>
                        <a:pt x="21" y="8"/>
                        <a:pt x="21" y="8"/>
                      </a:cubicBezTo>
                      <a:moveTo>
                        <a:pt x="21" y="3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0"/>
                        <a:pt x="14" y="0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8" y="0"/>
                        <a:pt x="7" y="0"/>
                        <a:pt x="7" y="0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0" y="4"/>
                        <a:pt x="0" y="4"/>
                        <a:pt x="1" y="5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21" y="5"/>
                        <a:pt x="21" y="5"/>
                        <a:pt x="21" y="5"/>
                      </a:cubicBezTo>
                      <a:cubicBezTo>
                        <a:pt x="22" y="4"/>
                        <a:pt x="22" y="4"/>
                        <a:pt x="21" y="3"/>
                      </a:cubicBezTo>
                    </a:path>
                  </a:pathLst>
                </a:custGeom>
                <a:solidFill>
                  <a:srgbClr val="4F4D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77" name="Freeform 95">
                  <a:extLst>
                    <a:ext uri="{FF2B5EF4-FFF2-40B4-BE49-F238E27FC236}">
                      <a16:creationId xmlns:a16="http://schemas.microsoft.com/office/drawing/2014/main" id="{4DD1EAB5-FB8A-4BFA-9CAF-F72ED4F16C3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65" y="2737"/>
                  <a:ext cx="50" cy="33"/>
                </a:xfrm>
                <a:custGeom>
                  <a:avLst/>
                  <a:gdLst>
                    <a:gd name="T0" fmla="*/ 21 w 21"/>
                    <a:gd name="T1" fmla="*/ 9 h 14"/>
                    <a:gd name="T2" fmla="*/ 18 w 21"/>
                    <a:gd name="T3" fmla="*/ 7 h 14"/>
                    <a:gd name="T4" fmla="*/ 10 w 21"/>
                    <a:gd name="T5" fmla="*/ 12 h 14"/>
                    <a:gd name="T6" fmla="*/ 3 w 21"/>
                    <a:gd name="T7" fmla="*/ 7 h 14"/>
                    <a:gd name="T8" fmla="*/ 0 w 21"/>
                    <a:gd name="T9" fmla="*/ 9 h 14"/>
                    <a:gd name="T10" fmla="*/ 0 w 21"/>
                    <a:gd name="T11" fmla="*/ 10 h 14"/>
                    <a:gd name="T12" fmla="*/ 6 w 21"/>
                    <a:gd name="T13" fmla="*/ 13 h 14"/>
                    <a:gd name="T14" fmla="*/ 8 w 21"/>
                    <a:gd name="T15" fmla="*/ 13 h 14"/>
                    <a:gd name="T16" fmla="*/ 10 w 21"/>
                    <a:gd name="T17" fmla="*/ 12 h 14"/>
                    <a:gd name="T18" fmla="*/ 13 w 21"/>
                    <a:gd name="T19" fmla="*/ 13 h 14"/>
                    <a:gd name="T20" fmla="*/ 15 w 21"/>
                    <a:gd name="T21" fmla="*/ 13 h 14"/>
                    <a:gd name="T22" fmla="*/ 21 w 21"/>
                    <a:gd name="T23" fmla="*/ 10 h 14"/>
                    <a:gd name="T24" fmla="*/ 21 w 21"/>
                    <a:gd name="T25" fmla="*/ 9 h 14"/>
                    <a:gd name="T26" fmla="*/ 21 w 21"/>
                    <a:gd name="T27" fmla="*/ 4 h 14"/>
                    <a:gd name="T28" fmla="*/ 16 w 21"/>
                    <a:gd name="T29" fmla="*/ 0 h 14"/>
                    <a:gd name="T30" fmla="*/ 14 w 21"/>
                    <a:gd name="T31" fmla="*/ 0 h 14"/>
                    <a:gd name="T32" fmla="*/ 11 w 21"/>
                    <a:gd name="T33" fmla="*/ 2 h 14"/>
                    <a:gd name="T34" fmla="*/ 8 w 21"/>
                    <a:gd name="T35" fmla="*/ 0 h 14"/>
                    <a:gd name="T36" fmla="*/ 6 w 21"/>
                    <a:gd name="T37" fmla="*/ 0 h 14"/>
                    <a:gd name="T38" fmla="*/ 1 w 21"/>
                    <a:gd name="T39" fmla="*/ 4 h 14"/>
                    <a:gd name="T40" fmla="*/ 1 w 21"/>
                    <a:gd name="T41" fmla="*/ 5 h 14"/>
                    <a:gd name="T42" fmla="*/ 3 w 21"/>
                    <a:gd name="T43" fmla="*/ 7 h 14"/>
                    <a:gd name="T44" fmla="*/ 11 w 21"/>
                    <a:gd name="T45" fmla="*/ 2 h 14"/>
                    <a:gd name="T46" fmla="*/ 18 w 21"/>
                    <a:gd name="T47" fmla="*/ 7 h 14"/>
                    <a:gd name="T48" fmla="*/ 21 w 21"/>
                    <a:gd name="T49" fmla="*/ 5 h 14"/>
                    <a:gd name="T50" fmla="*/ 21 w 21"/>
                    <a:gd name="T51" fmla="*/ 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1" h="14">
                      <a:moveTo>
                        <a:pt x="21" y="9"/>
                      </a:move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9"/>
                        <a:pt x="0" y="9"/>
                        <a:pt x="0" y="10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4"/>
                        <a:pt x="7" y="14"/>
                        <a:pt x="8" y="13"/>
                      </a:cubicBez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13" y="13"/>
                        <a:pt x="13" y="13"/>
                        <a:pt x="13" y="13"/>
                      </a:cubicBezTo>
                      <a:cubicBezTo>
                        <a:pt x="14" y="14"/>
                        <a:pt x="14" y="14"/>
                        <a:pt x="15" y="13"/>
                      </a:cubicBezTo>
                      <a:cubicBezTo>
                        <a:pt x="21" y="10"/>
                        <a:pt x="21" y="10"/>
                        <a:pt x="21" y="10"/>
                      </a:cubicBezTo>
                      <a:cubicBezTo>
                        <a:pt x="21" y="9"/>
                        <a:pt x="21" y="9"/>
                        <a:pt x="21" y="9"/>
                      </a:cubicBezTo>
                      <a:moveTo>
                        <a:pt x="21" y="4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0"/>
                        <a:pt x="14" y="0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0" y="4"/>
                        <a:pt x="0" y="5"/>
                        <a:pt x="1" y="5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21" y="5"/>
                        <a:pt x="21" y="5"/>
                        <a:pt x="21" y="5"/>
                      </a:cubicBezTo>
                      <a:cubicBezTo>
                        <a:pt x="21" y="5"/>
                        <a:pt x="21" y="4"/>
                        <a:pt x="21" y="4"/>
                      </a:cubicBezTo>
                    </a:path>
                  </a:pathLst>
                </a:custGeom>
                <a:solidFill>
                  <a:srgbClr val="4F4D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78" name="Freeform 96">
                  <a:extLst>
                    <a:ext uri="{FF2B5EF4-FFF2-40B4-BE49-F238E27FC236}">
                      <a16:creationId xmlns:a16="http://schemas.microsoft.com/office/drawing/2014/main" id="{97D9197E-2B36-4367-BA31-DE2502C3FE8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98" y="2751"/>
                  <a:ext cx="62" cy="48"/>
                </a:xfrm>
                <a:custGeom>
                  <a:avLst/>
                  <a:gdLst>
                    <a:gd name="T0" fmla="*/ 17 w 26"/>
                    <a:gd name="T1" fmla="*/ 17 h 20"/>
                    <a:gd name="T2" fmla="*/ 14 w 26"/>
                    <a:gd name="T3" fmla="*/ 15 h 20"/>
                    <a:gd name="T4" fmla="*/ 10 w 26"/>
                    <a:gd name="T5" fmla="*/ 18 h 20"/>
                    <a:gd name="T6" fmla="*/ 10 w 26"/>
                    <a:gd name="T7" fmla="*/ 19 h 20"/>
                    <a:gd name="T8" fmla="*/ 11 w 26"/>
                    <a:gd name="T9" fmla="*/ 20 h 20"/>
                    <a:gd name="T10" fmla="*/ 13 w 26"/>
                    <a:gd name="T11" fmla="*/ 20 h 20"/>
                    <a:gd name="T12" fmla="*/ 17 w 26"/>
                    <a:gd name="T13" fmla="*/ 18 h 20"/>
                    <a:gd name="T14" fmla="*/ 17 w 26"/>
                    <a:gd name="T15" fmla="*/ 17 h 20"/>
                    <a:gd name="T16" fmla="*/ 24 w 26"/>
                    <a:gd name="T17" fmla="*/ 1 h 20"/>
                    <a:gd name="T18" fmla="*/ 22 w 26"/>
                    <a:gd name="T19" fmla="*/ 0 h 20"/>
                    <a:gd name="T20" fmla="*/ 20 w 26"/>
                    <a:gd name="T21" fmla="*/ 0 h 20"/>
                    <a:gd name="T22" fmla="*/ 1 w 26"/>
                    <a:gd name="T23" fmla="*/ 12 h 20"/>
                    <a:gd name="T24" fmla="*/ 1 w 26"/>
                    <a:gd name="T25" fmla="*/ 13 h 20"/>
                    <a:gd name="T26" fmla="*/ 2 w 26"/>
                    <a:gd name="T27" fmla="*/ 14 h 20"/>
                    <a:gd name="T28" fmla="*/ 4 w 26"/>
                    <a:gd name="T29" fmla="*/ 14 h 20"/>
                    <a:gd name="T30" fmla="*/ 9 w 26"/>
                    <a:gd name="T31" fmla="*/ 11 h 20"/>
                    <a:gd name="T32" fmla="*/ 14 w 26"/>
                    <a:gd name="T33" fmla="*/ 15 h 20"/>
                    <a:gd name="T34" fmla="*/ 18 w 26"/>
                    <a:gd name="T35" fmla="*/ 13 h 20"/>
                    <a:gd name="T36" fmla="*/ 21 w 26"/>
                    <a:gd name="T37" fmla="*/ 14 h 20"/>
                    <a:gd name="T38" fmla="*/ 22 w 26"/>
                    <a:gd name="T39" fmla="*/ 14 h 20"/>
                    <a:gd name="T40" fmla="*/ 26 w 26"/>
                    <a:gd name="T41" fmla="*/ 12 h 20"/>
                    <a:gd name="T42" fmla="*/ 26 w 26"/>
                    <a:gd name="T43" fmla="*/ 11 h 20"/>
                    <a:gd name="T44" fmla="*/ 24 w 26"/>
                    <a:gd name="T45" fmla="*/ 10 h 20"/>
                    <a:gd name="T46" fmla="*/ 22 w 26"/>
                    <a:gd name="T47" fmla="*/ 10 h 20"/>
                    <a:gd name="T48" fmla="*/ 18 w 26"/>
                    <a:gd name="T49" fmla="*/ 13 h 20"/>
                    <a:gd name="T50" fmla="*/ 12 w 26"/>
                    <a:gd name="T51" fmla="*/ 9 h 20"/>
                    <a:gd name="T52" fmla="*/ 24 w 26"/>
                    <a:gd name="T53" fmla="*/ 2 h 20"/>
                    <a:gd name="T54" fmla="*/ 24 w 26"/>
                    <a:gd name="T55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6" h="20">
                      <a:moveTo>
                        <a:pt x="17" y="17"/>
                      </a:moveTo>
                      <a:cubicBezTo>
                        <a:pt x="14" y="15"/>
                        <a:pt x="14" y="15"/>
                        <a:pt x="14" y="15"/>
                      </a:cubicBezTo>
                      <a:cubicBezTo>
                        <a:pt x="10" y="18"/>
                        <a:pt x="10" y="18"/>
                        <a:pt x="10" y="18"/>
                      </a:cubicBezTo>
                      <a:cubicBezTo>
                        <a:pt x="9" y="18"/>
                        <a:pt x="9" y="19"/>
                        <a:pt x="10" y="19"/>
                      </a:cubicBezTo>
                      <a:cubicBezTo>
                        <a:pt x="11" y="20"/>
                        <a:pt x="11" y="20"/>
                        <a:pt x="11" y="20"/>
                      </a:cubicBezTo>
                      <a:cubicBezTo>
                        <a:pt x="12" y="20"/>
                        <a:pt x="13" y="20"/>
                        <a:pt x="13" y="20"/>
                      </a:cubicBezTo>
                      <a:cubicBezTo>
                        <a:pt x="17" y="18"/>
                        <a:pt x="17" y="18"/>
                        <a:pt x="17" y="18"/>
                      </a:cubicBezTo>
                      <a:cubicBezTo>
                        <a:pt x="17" y="18"/>
                        <a:pt x="17" y="17"/>
                        <a:pt x="17" y="17"/>
                      </a:cubicBezTo>
                      <a:moveTo>
                        <a:pt x="24" y="1"/>
                      </a:move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1" y="0"/>
                        <a:pt x="21" y="0"/>
                        <a:pt x="20" y="0"/>
                      </a:cubicBez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3" y="14"/>
                        <a:pt x="4" y="14"/>
                        <a:pt x="4" y="14"/>
                      </a:cubicBezTo>
                      <a:cubicBezTo>
                        <a:pt x="9" y="11"/>
                        <a:pt x="9" y="11"/>
                        <a:pt x="9" y="11"/>
                      </a:cubicBezTo>
                      <a:cubicBezTo>
                        <a:pt x="14" y="15"/>
                        <a:pt x="14" y="15"/>
                        <a:pt x="14" y="15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5"/>
                        <a:pt x="22" y="15"/>
                        <a:pt x="22" y="14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6" y="12"/>
                        <a:pt x="26" y="12"/>
                        <a:pt x="26" y="11"/>
                      </a:cubicBezTo>
                      <a:cubicBezTo>
                        <a:pt x="24" y="10"/>
                        <a:pt x="24" y="10"/>
                        <a:pt x="24" y="10"/>
                      </a:cubicBezTo>
                      <a:cubicBezTo>
                        <a:pt x="24" y="10"/>
                        <a:pt x="23" y="10"/>
                        <a:pt x="22" y="10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2" y="9"/>
                        <a:pt x="12" y="9"/>
                        <a:pt x="12" y="9"/>
                      </a:cubicBezTo>
                      <a:cubicBezTo>
                        <a:pt x="24" y="2"/>
                        <a:pt x="24" y="2"/>
                        <a:pt x="24" y="2"/>
                      </a:cubicBezTo>
                      <a:cubicBezTo>
                        <a:pt x="24" y="2"/>
                        <a:pt x="24" y="2"/>
                        <a:pt x="24" y="1"/>
                      </a:cubicBezTo>
                    </a:path>
                  </a:pathLst>
                </a:custGeom>
                <a:solidFill>
                  <a:srgbClr val="4F4D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79" name="Freeform 97">
                  <a:extLst>
                    <a:ext uri="{FF2B5EF4-FFF2-40B4-BE49-F238E27FC236}">
                      <a16:creationId xmlns:a16="http://schemas.microsoft.com/office/drawing/2014/main" id="{4602A917-9997-4521-AE9F-B51CD97D390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736" y="2780"/>
                  <a:ext cx="52" cy="31"/>
                </a:xfrm>
                <a:custGeom>
                  <a:avLst/>
                  <a:gdLst>
                    <a:gd name="T0" fmla="*/ 15 w 22"/>
                    <a:gd name="T1" fmla="*/ 5 h 13"/>
                    <a:gd name="T2" fmla="*/ 14 w 22"/>
                    <a:gd name="T3" fmla="*/ 4 h 13"/>
                    <a:gd name="T4" fmla="*/ 12 w 22"/>
                    <a:gd name="T5" fmla="*/ 4 h 13"/>
                    <a:gd name="T6" fmla="*/ 1 w 22"/>
                    <a:gd name="T7" fmla="*/ 10 h 13"/>
                    <a:gd name="T8" fmla="*/ 1 w 22"/>
                    <a:gd name="T9" fmla="*/ 11 h 13"/>
                    <a:gd name="T10" fmla="*/ 2 w 22"/>
                    <a:gd name="T11" fmla="*/ 13 h 13"/>
                    <a:gd name="T12" fmla="*/ 4 w 22"/>
                    <a:gd name="T13" fmla="*/ 13 h 13"/>
                    <a:gd name="T14" fmla="*/ 15 w 22"/>
                    <a:gd name="T15" fmla="*/ 6 h 13"/>
                    <a:gd name="T16" fmla="*/ 15 w 22"/>
                    <a:gd name="T17" fmla="*/ 5 h 13"/>
                    <a:gd name="T18" fmla="*/ 21 w 22"/>
                    <a:gd name="T19" fmla="*/ 1 h 13"/>
                    <a:gd name="T20" fmla="*/ 20 w 22"/>
                    <a:gd name="T21" fmla="*/ 0 h 13"/>
                    <a:gd name="T22" fmla="*/ 18 w 22"/>
                    <a:gd name="T23" fmla="*/ 0 h 13"/>
                    <a:gd name="T24" fmla="*/ 16 w 22"/>
                    <a:gd name="T25" fmla="*/ 1 h 13"/>
                    <a:gd name="T26" fmla="*/ 16 w 22"/>
                    <a:gd name="T27" fmla="*/ 2 h 13"/>
                    <a:gd name="T28" fmla="*/ 18 w 22"/>
                    <a:gd name="T29" fmla="*/ 3 h 13"/>
                    <a:gd name="T30" fmla="*/ 19 w 22"/>
                    <a:gd name="T31" fmla="*/ 3 h 13"/>
                    <a:gd name="T32" fmla="*/ 21 w 22"/>
                    <a:gd name="T33" fmla="*/ 2 h 13"/>
                    <a:gd name="T34" fmla="*/ 21 w 22"/>
                    <a:gd name="T35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2" h="13">
                      <a:moveTo>
                        <a:pt x="15" y="5"/>
                      </a:move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3" y="3"/>
                        <a:pt x="12" y="3"/>
                        <a:pt x="12" y="4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11"/>
                        <a:pt x="0" y="11"/>
                        <a:pt x="1" y="11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3"/>
                        <a:pt x="4" y="13"/>
                        <a:pt x="4" y="13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16" y="6"/>
                        <a:pt x="16" y="5"/>
                        <a:pt x="15" y="5"/>
                      </a:cubicBezTo>
                      <a:moveTo>
                        <a:pt x="21" y="1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9" y="0"/>
                        <a:pt x="18" y="0"/>
                        <a:pt x="18" y="0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5" y="1"/>
                        <a:pt x="15" y="2"/>
                        <a:pt x="16" y="2"/>
                      </a:cubicBezTo>
                      <a:cubicBezTo>
                        <a:pt x="18" y="3"/>
                        <a:pt x="18" y="3"/>
                        <a:pt x="18" y="3"/>
                      </a:cubicBezTo>
                      <a:cubicBezTo>
                        <a:pt x="18" y="4"/>
                        <a:pt x="19" y="4"/>
                        <a:pt x="19" y="3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2" y="2"/>
                        <a:pt x="22" y="1"/>
                        <a:pt x="21" y="1"/>
                      </a:cubicBezTo>
                    </a:path>
                  </a:pathLst>
                </a:custGeom>
                <a:solidFill>
                  <a:srgbClr val="4F4D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80" name="Freeform 98">
                  <a:extLst>
                    <a:ext uri="{FF2B5EF4-FFF2-40B4-BE49-F238E27FC236}">
                      <a16:creationId xmlns:a16="http://schemas.microsoft.com/office/drawing/2014/main" id="{C5D3B49E-3EBF-4C88-B730-1279C3B5B98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760" y="2799"/>
                  <a:ext cx="54" cy="33"/>
                </a:xfrm>
                <a:custGeom>
                  <a:avLst/>
                  <a:gdLst>
                    <a:gd name="T0" fmla="*/ 10 w 23"/>
                    <a:gd name="T1" fmla="*/ 12 h 14"/>
                    <a:gd name="T2" fmla="*/ 3 w 23"/>
                    <a:gd name="T3" fmla="*/ 7 h 14"/>
                    <a:gd name="T4" fmla="*/ 1 w 23"/>
                    <a:gd name="T5" fmla="*/ 9 h 14"/>
                    <a:gd name="T6" fmla="*/ 1 w 23"/>
                    <a:gd name="T7" fmla="*/ 10 h 14"/>
                    <a:gd name="T8" fmla="*/ 7 w 23"/>
                    <a:gd name="T9" fmla="*/ 14 h 14"/>
                    <a:gd name="T10" fmla="*/ 9 w 23"/>
                    <a:gd name="T11" fmla="*/ 14 h 14"/>
                    <a:gd name="T12" fmla="*/ 10 w 23"/>
                    <a:gd name="T13" fmla="*/ 13 h 14"/>
                    <a:gd name="T14" fmla="*/ 10 w 23"/>
                    <a:gd name="T15" fmla="*/ 12 h 14"/>
                    <a:gd name="T16" fmla="*/ 22 w 23"/>
                    <a:gd name="T17" fmla="*/ 5 h 14"/>
                    <a:gd name="T18" fmla="*/ 16 w 23"/>
                    <a:gd name="T19" fmla="*/ 1 h 14"/>
                    <a:gd name="T20" fmla="*/ 14 w 23"/>
                    <a:gd name="T21" fmla="*/ 1 h 14"/>
                    <a:gd name="T22" fmla="*/ 12 w 23"/>
                    <a:gd name="T23" fmla="*/ 2 h 14"/>
                    <a:gd name="T24" fmla="*/ 10 w 23"/>
                    <a:gd name="T25" fmla="*/ 1 h 14"/>
                    <a:gd name="T26" fmla="*/ 8 w 23"/>
                    <a:gd name="T27" fmla="*/ 1 h 14"/>
                    <a:gd name="T28" fmla="*/ 1 w 23"/>
                    <a:gd name="T29" fmla="*/ 5 h 14"/>
                    <a:gd name="T30" fmla="*/ 1 w 23"/>
                    <a:gd name="T31" fmla="*/ 6 h 14"/>
                    <a:gd name="T32" fmla="*/ 3 w 23"/>
                    <a:gd name="T33" fmla="*/ 7 h 14"/>
                    <a:gd name="T34" fmla="*/ 6 w 23"/>
                    <a:gd name="T35" fmla="*/ 6 h 14"/>
                    <a:gd name="T36" fmla="*/ 16 w 23"/>
                    <a:gd name="T37" fmla="*/ 13 h 14"/>
                    <a:gd name="T38" fmla="*/ 18 w 23"/>
                    <a:gd name="T39" fmla="*/ 13 h 14"/>
                    <a:gd name="T40" fmla="*/ 22 w 23"/>
                    <a:gd name="T41" fmla="*/ 10 h 14"/>
                    <a:gd name="T42" fmla="*/ 22 w 23"/>
                    <a:gd name="T43" fmla="*/ 9 h 14"/>
                    <a:gd name="T44" fmla="*/ 20 w 23"/>
                    <a:gd name="T45" fmla="*/ 7 h 14"/>
                    <a:gd name="T46" fmla="*/ 17 w 23"/>
                    <a:gd name="T47" fmla="*/ 9 h 14"/>
                    <a:gd name="T48" fmla="*/ 9 w 23"/>
                    <a:gd name="T49" fmla="*/ 4 h 14"/>
                    <a:gd name="T50" fmla="*/ 12 w 23"/>
                    <a:gd name="T51" fmla="*/ 2 h 14"/>
                    <a:gd name="T52" fmla="*/ 20 w 23"/>
                    <a:gd name="T53" fmla="*/ 7 h 14"/>
                    <a:gd name="T54" fmla="*/ 22 w 23"/>
                    <a:gd name="T55" fmla="*/ 6 h 14"/>
                    <a:gd name="T56" fmla="*/ 22 w 23"/>
                    <a:gd name="T57" fmla="*/ 5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3" h="14">
                      <a:moveTo>
                        <a:pt x="10" y="12"/>
                      </a:move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0" y="9"/>
                        <a:pt x="0" y="10"/>
                        <a:pt x="1" y="10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4"/>
                        <a:pt x="8" y="14"/>
                        <a:pt x="9" y="14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1" y="13"/>
                        <a:pt x="11" y="12"/>
                        <a:pt x="10" y="12"/>
                      </a:cubicBezTo>
                      <a:moveTo>
                        <a:pt x="22" y="5"/>
                      </a:move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5" y="1"/>
                        <a:pt x="14" y="1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16" y="13"/>
                        <a:pt x="16" y="13"/>
                        <a:pt x="16" y="13"/>
                      </a:cubicBezTo>
                      <a:cubicBezTo>
                        <a:pt x="17" y="13"/>
                        <a:pt x="17" y="13"/>
                        <a:pt x="18" y="13"/>
                      </a:cubicBezTo>
                      <a:cubicBezTo>
                        <a:pt x="22" y="10"/>
                        <a:pt x="22" y="10"/>
                        <a:pt x="22" y="10"/>
                      </a:cubicBezTo>
                      <a:cubicBezTo>
                        <a:pt x="23" y="10"/>
                        <a:pt x="23" y="9"/>
                        <a:pt x="22" y="9"/>
                      </a:cubicBezTo>
                      <a:cubicBezTo>
                        <a:pt x="20" y="7"/>
                        <a:pt x="20" y="7"/>
                        <a:pt x="20" y="7"/>
                      </a:cubicBezTo>
                      <a:cubicBezTo>
                        <a:pt x="17" y="9"/>
                        <a:pt x="17" y="9"/>
                        <a:pt x="17" y="9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20" y="7"/>
                        <a:pt x="20" y="7"/>
                        <a:pt x="20" y="7"/>
                      </a:cubicBezTo>
                      <a:cubicBezTo>
                        <a:pt x="22" y="6"/>
                        <a:pt x="22" y="6"/>
                        <a:pt x="22" y="6"/>
                      </a:cubicBezTo>
                      <a:cubicBezTo>
                        <a:pt x="23" y="6"/>
                        <a:pt x="23" y="5"/>
                        <a:pt x="22" y="5"/>
                      </a:cubicBezTo>
                    </a:path>
                  </a:pathLst>
                </a:custGeom>
                <a:solidFill>
                  <a:srgbClr val="4F4D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81" name="Freeform 99">
                  <a:extLst>
                    <a:ext uri="{FF2B5EF4-FFF2-40B4-BE49-F238E27FC236}">
                      <a16:creationId xmlns:a16="http://schemas.microsoft.com/office/drawing/2014/main" id="{A22A6903-3840-45CD-B5FA-994B61784E5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506" y="2635"/>
                  <a:ext cx="90" cy="57"/>
                </a:xfrm>
                <a:custGeom>
                  <a:avLst/>
                  <a:gdLst>
                    <a:gd name="T0" fmla="*/ 21 w 38"/>
                    <a:gd name="T1" fmla="*/ 9 h 24"/>
                    <a:gd name="T2" fmla="*/ 24 w 38"/>
                    <a:gd name="T3" fmla="*/ 11 h 24"/>
                    <a:gd name="T4" fmla="*/ 26 w 38"/>
                    <a:gd name="T5" fmla="*/ 9 h 24"/>
                    <a:gd name="T6" fmla="*/ 27 w 38"/>
                    <a:gd name="T7" fmla="*/ 9 h 24"/>
                    <a:gd name="T8" fmla="*/ 28 w 38"/>
                    <a:gd name="T9" fmla="*/ 10 h 24"/>
                    <a:gd name="T10" fmla="*/ 28 w 38"/>
                    <a:gd name="T11" fmla="*/ 11 h 24"/>
                    <a:gd name="T12" fmla="*/ 26 w 38"/>
                    <a:gd name="T13" fmla="*/ 12 h 24"/>
                    <a:gd name="T14" fmla="*/ 28 w 38"/>
                    <a:gd name="T15" fmla="*/ 14 h 24"/>
                    <a:gd name="T16" fmla="*/ 28 w 38"/>
                    <a:gd name="T17" fmla="*/ 15 h 24"/>
                    <a:gd name="T18" fmla="*/ 21 w 38"/>
                    <a:gd name="T19" fmla="*/ 19 h 24"/>
                    <a:gd name="T20" fmla="*/ 19 w 38"/>
                    <a:gd name="T21" fmla="*/ 19 h 24"/>
                    <a:gd name="T22" fmla="*/ 18 w 38"/>
                    <a:gd name="T23" fmla="*/ 19 h 24"/>
                    <a:gd name="T24" fmla="*/ 18 w 38"/>
                    <a:gd name="T25" fmla="*/ 17 h 24"/>
                    <a:gd name="T26" fmla="*/ 26 w 38"/>
                    <a:gd name="T27" fmla="*/ 12 h 24"/>
                    <a:gd name="T28" fmla="*/ 24 w 38"/>
                    <a:gd name="T29" fmla="*/ 11 h 24"/>
                    <a:gd name="T30" fmla="*/ 15 w 38"/>
                    <a:gd name="T31" fmla="*/ 16 h 24"/>
                    <a:gd name="T32" fmla="*/ 14 w 38"/>
                    <a:gd name="T33" fmla="*/ 16 h 24"/>
                    <a:gd name="T34" fmla="*/ 13 w 38"/>
                    <a:gd name="T35" fmla="*/ 15 h 24"/>
                    <a:gd name="T36" fmla="*/ 13 w 38"/>
                    <a:gd name="T37" fmla="*/ 14 h 24"/>
                    <a:gd name="T38" fmla="*/ 21 w 38"/>
                    <a:gd name="T39" fmla="*/ 9 h 24"/>
                    <a:gd name="T40" fmla="*/ 18 w 38"/>
                    <a:gd name="T41" fmla="*/ 7 h 24"/>
                    <a:gd name="T42" fmla="*/ 10 w 38"/>
                    <a:gd name="T43" fmla="*/ 12 h 24"/>
                    <a:gd name="T44" fmla="*/ 8 w 38"/>
                    <a:gd name="T45" fmla="*/ 12 h 24"/>
                    <a:gd name="T46" fmla="*/ 7 w 38"/>
                    <a:gd name="T47" fmla="*/ 11 h 24"/>
                    <a:gd name="T48" fmla="*/ 7 w 38"/>
                    <a:gd name="T49" fmla="*/ 10 h 24"/>
                    <a:gd name="T50" fmla="*/ 15 w 38"/>
                    <a:gd name="T51" fmla="*/ 6 h 24"/>
                    <a:gd name="T52" fmla="*/ 16 w 38"/>
                    <a:gd name="T53" fmla="*/ 6 h 24"/>
                    <a:gd name="T54" fmla="*/ 18 w 38"/>
                    <a:gd name="T55" fmla="*/ 7 h 24"/>
                    <a:gd name="T56" fmla="*/ 20 w 38"/>
                    <a:gd name="T57" fmla="*/ 6 h 24"/>
                    <a:gd name="T58" fmla="*/ 22 w 38"/>
                    <a:gd name="T59" fmla="*/ 6 h 24"/>
                    <a:gd name="T60" fmla="*/ 23 w 38"/>
                    <a:gd name="T61" fmla="*/ 7 h 24"/>
                    <a:gd name="T62" fmla="*/ 23 w 38"/>
                    <a:gd name="T63" fmla="*/ 8 h 24"/>
                    <a:gd name="T64" fmla="*/ 21 w 38"/>
                    <a:gd name="T65" fmla="*/ 9 h 24"/>
                    <a:gd name="T66" fmla="*/ 35 w 38"/>
                    <a:gd name="T67" fmla="*/ 8 h 24"/>
                    <a:gd name="T68" fmla="*/ 25 w 38"/>
                    <a:gd name="T69" fmla="*/ 2 h 24"/>
                    <a:gd name="T70" fmla="*/ 14 w 38"/>
                    <a:gd name="T71" fmla="*/ 2 h 24"/>
                    <a:gd name="T72" fmla="*/ 3 w 38"/>
                    <a:gd name="T73" fmla="*/ 8 h 24"/>
                    <a:gd name="T74" fmla="*/ 3 w 38"/>
                    <a:gd name="T75" fmla="*/ 15 h 24"/>
                    <a:gd name="T76" fmla="*/ 13 w 38"/>
                    <a:gd name="T77" fmla="*/ 22 h 24"/>
                    <a:gd name="T78" fmla="*/ 24 w 38"/>
                    <a:gd name="T79" fmla="*/ 22 h 24"/>
                    <a:gd name="T80" fmla="*/ 35 w 38"/>
                    <a:gd name="T81" fmla="*/ 15 h 24"/>
                    <a:gd name="T82" fmla="*/ 35 w 38"/>
                    <a:gd name="T83" fmla="*/ 8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8" h="24">
                      <a:moveTo>
                        <a:pt x="21" y="9"/>
                      </a:moveTo>
                      <a:cubicBezTo>
                        <a:pt x="22" y="9"/>
                        <a:pt x="23" y="10"/>
                        <a:pt x="24" y="11"/>
                      </a:cubicBezTo>
                      <a:cubicBezTo>
                        <a:pt x="24" y="10"/>
                        <a:pt x="25" y="10"/>
                        <a:pt x="26" y="9"/>
                      </a:cubicBezTo>
                      <a:cubicBezTo>
                        <a:pt x="26" y="9"/>
                        <a:pt x="27" y="9"/>
                        <a:pt x="27" y="9"/>
                      </a:cubicBezTo>
                      <a:cubicBezTo>
                        <a:pt x="28" y="10"/>
                        <a:pt x="28" y="10"/>
                        <a:pt x="28" y="10"/>
                      </a:cubicBezTo>
                      <a:cubicBezTo>
                        <a:pt x="29" y="10"/>
                        <a:pt x="29" y="11"/>
                        <a:pt x="28" y="11"/>
                      </a:cubicBezTo>
                      <a:cubicBezTo>
                        <a:pt x="28" y="12"/>
                        <a:pt x="27" y="12"/>
                        <a:pt x="26" y="12"/>
                      </a:cubicBezTo>
                      <a:cubicBezTo>
                        <a:pt x="27" y="13"/>
                        <a:pt x="28" y="13"/>
                        <a:pt x="28" y="14"/>
                      </a:cubicBezTo>
                      <a:cubicBezTo>
                        <a:pt x="29" y="14"/>
                        <a:pt x="29" y="14"/>
                        <a:pt x="28" y="15"/>
                      </a:cubicBezTo>
                      <a:cubicBezTo>
                        <a:pt x="25" y="17"/>
                        <a:pt x="24" y="17"/>
                        <a:pt x="21" y="19"/>
                      </a:cubicBezTo>
                      <a:cubicBezTo>
                        <a:pt x="20" y="20"/>
                        <a:pt x="20" y="20"/>
                        <a:pt x="19" y="19"/>
                      </a:cubicBezTo>
                      <a:cubicBezTo>
                        <a:pt x="19" y="19"/>
                        <a:pt x="18" y="19"/>
                        <a:pt x="18" y="19"/>
                      </a:cubicBezTo>
                      <a:cubicBezTo>
                        <a:pt x="18" y="18"/>
                        <a:pt x="18" y="18"/>
                        <a:pt x="18" y="17"/>
                      </a:cubicBezTo>
                      <a:cubicBezTo>
                        <a:pt x="22" y="15"/>
                        <a:pt x="23" y="15"/>
                        <a:pt x="26" y="12"/>
                      </a:cubicBezTo>
                      <a:cubicBezTo>
                        <a:pt x="25" y="12"/>
                        <a:pt x="25" y="11"/>
                        <a:pt x="24" y="11"/>
                      </a:cubicBezTo>
                      <a:cubicBezTo>
                        <a:pt x="20" y="13"/>
                        <a:pt x="19" y="14"/>
                        <a:pt x="15" y="16"/>
                      </a:cubicBezTo>
                      <a:cubicBezTo>
                        <a:pt x="15" y="16"/>
                        <a:pt x="14" y="16"/>
                        <a:pt x="14" y="16"/>
                      </a:cubicBezTo>
                      <a:cubicBezTo>
                        <a:pt x="13" y="15"/>
                        <a:pt x="13" y="15"/>
                        <a:pt x="13" y="15"/>
                      </a:cubicBezTo>
                      <a:cubicBezTo>
                        <a:pt x="12" y="15"/>
                        <a:pt x="12" y="14"/>
                        <a:pt x="13" y="14"/>
                      </a:cubicBezTo>
                      <a:cubicBezTo>
                        <a:pt x="16" y="12"/>
                        <a:pt x="17" y="11"/>
                        <a:pt x="21" y="9"/>
                      </a:cubicBezTo>
                      <a:cubicBezTo>
                        <a:pt x="20" y="8"/>
                        <a:pt x="19" y="8"/>
                        <a:pt x="18" y="7"/>
                      </a:cubicBezTo>
                      <a:cubicBezTo>
                        <a:pt x="15" y="9"/>
                        <a:pt x="13" y="10"/>
                        <a:pt x="10" y="12"/>
                      </a:cubicBez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2"/>
                        <a:pt x="7" y="11"/>
                      </a:cubicBezTo>
                      <a:cubicBezTo>
                        <a:pt x="7" y="11"/>
                        <a:pt x="7" y="11"/>
                        <a:pt x="7" y="10"/>
                      </a:cubicBezTo>
                      <a:cubicBezTo>
                        <a:pt x="10" y="8"/>
                        <a:pt x="11" y="8"/>
                        <a:pt x="15" y="6"/>
                      </a:cubicBezTo>
                      <a:cubicBezTo>
                        <a:pt x="15" y="5"/>
                        <a:pt x="16" y="5"/>
                        <a:pt x="16" y="6"/>
                      </a:cubicBezTo>
                      <a:cubicBezTo>
                        <a:pt x="17" y="6"/>
                        <a:pt x="18" y="7"/>
                        <a:pt x="18" y="7"/>
                      </a:cubicBezTo>
                      <a:cubicBezTo>
                        <a:pt x="19" y="7"/>
                        <a:pt x="20" y="6"/>
                        <a:pt x="20" y="6"/>
                      </a:cubicBezTo>
                      <a:cubicBezTo>
                        <a:pt x="21" y="5"/>
                        <a:pt x="21" y="5"/>
                        <a:pt x="22" y="6"/>
                      </a:cubicBezTo>
                      <a:cubicBezTo>
                        <a:pt x="22" y="6"/>
                        <a:pt x="23" y="6"/>
                        <a:pt x="23" y="7"/>
                      </a:cubicBezTo>
                      <a:cubicBezTo>
                        <a:pt x="24" y="7"/>
                        <a:pt x="24" y="7"/>
                        <a:pt x="23" y="8"/>
                      </a:cubicBezTo>
                      <a:cubicBezTo>
                        <a:pt x="22" y="8"/>
                        <a:pt x="22" y="8"/>
                        <a:pt x="21" y="9"/>
                      </a:cubicBezTo>
                      <a:moveTo>
                        <a:pt x="35" y="8"/>
                      </a:moveTo>
                      <a:cubicBezTo>
                        <a:pt x="32" y="6"/>
                        <a:pt x="28" y="4"/>
                        <a:pt x="25" y="2"/>
                      </a:cubicBezTo>
                      <a:cubicBezTo>
                        <a:pt x="22" y="0"/>
                        <a:pt x="17" y="0"/>
                        <a:pt x="14" y="2"/>
                      </a:cubicBezTo>
                      <a:cubicBezTo>
                        <a:pt x="11" y="4"/>
                        <a:pt x="7" y="6"/>
                        <a:pt x="3" y="8"/>
                      </a:cubicBezTo>
                      <a:cubicBezTo>
                        <a:pt x="0" y="10"/>
                        <a:pt x="0" y="13"/>
                        <a:pt x="3" y="15"/>
                      </a:cubicBezTo>
                      <a:cubicBezTo>
                        <a:pt x="7" y="17"/>
                        <a:pt x="10" y="19"/>
                        <a:pt x="13" y="22"/>
                      </a:cubicBezTo>
                      <a:cubicBezTo>
                        <a:pt x="16" y="24"/>
                        <a:pt x="21" y="24"/>
                        <a:pt x="24" y="22"/>
                      </a:cubicBezTo>
                      <a:cubicBezTo>
                        <a:pt x="28" y="20"/>
                        <a:pt x="31" y="17"/>
                        <a:pt x="35" y="15"/>
                      </a:cubicBezTo>
                      <a:cubicBezTo>
                        <a:pt x="38" y="13"/>
                        <a:pt x="38" y="10"/>
                        <a:pt x="35" y="8"/>
                      </a:cubicBezTo>
                    </a:path>
                  </a:pathLst>
                </a:custGeom>
                <a:solidFill>
                  <a:srgbClr val="4F4D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82" name="Freeform 100">
                  <a:extLst>
                    <a:ext uri="{FF2B5EF4-FFF2-40B4-BE49-F238E27FC236}">
                      <a16:creationId xmlns:a16="http://schemas.microsoft.com/office/drawing/2014/main" id="{90146CD5-CD1B-46AD-9C68-3979719659B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24" y="2043"/>
                  <a:ext cx="66" cy="42"/>
                </a:xfrm>
                <a:custGeom>
                  <a:avLst/>
                  <a:gdLst>
                    <a:gd name="T0" fmla="*/ 0 w 28"/>
                    <a:gd name="T1" fmla="*/ 11 h 18"/>
                    <a:gd name="T2" fmla="*/ 1 w 28"/>
                    <a:gd name="T3" fmla="*/ 12 h 18"/>
                    <a:gd name="T4" fmla="*/ 0 w 28"/>
                    <a:gd name="T5" fmla="*/ 11 h 18"/>
                    <a:gd name="T6" fmla="*/ 24 w 28"/>
                    <a:gd name="T7" fmla="*/ 5 h 18"/>
                    <a:gd name="T8" fmla="*/ 21 w 28"/>
                    <a:gd name="T9" fmla="*/ 3 h 18"/>
                    <a:gd name="T10" fmla="*/ 13 w 28"/>
                    <a:gd name="T11" fmla="*/ 2 h 18"/>
                    <a:gd name="T12" fmla="*/ 2 w 28"/>
                    <a:gd name="T13" fmla="*/ 9 h 18"/>
                    <a:gd name="T14" fmla="*/ 0 w 28"/>
                    <a:gd name="T15" fmla="*/ 11 h 18"/>
                    <a:gd name="T16" fmla="*/ 2 w 28"/>
                    <a:gd name="T17" fmla="*/ 12 h 18"/>
                    <a:gd name="T18" fmla="*/ 5 w 28"/>
                    <a:gd name="T19" fmla="*/ 14 h 18"/>
                    <a:gd name="T20" fmla="*/ 8 w 28"/>
                    <a:gd name="T21" fmla="*/ 16 h 18"/>
                    <a:gd name="T22" fmla="*/ 14 w 28"/>
                    <a:gd name="T23" fmla="*/ 16 h 18"/>
                    <a:gd name="T24" fmla="*/ 25 w 28"/>
                    <a:gd name="T25" fmla="*/ 10 h 18"/>
                    <a:gd name="T26" fmla="*/ 24 w 28"/>
                    <a:gd name="T27" fmla="*/ 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" h="18">
                      <a:moveTo>
                        <a:pt x="0" y="11"/>
                      </a:moveTo>
                      <a:cubicBezTo>
                        <a:pt x="0" y="11"/>
                        <a:pt x="1" y="12"/>
                        <a:pt x="1" y="12"/>
                      </a:cubicBezTo>
                      <a:cubicBezTo>
                        <a:pt x="0" y="11"/>
                        <a:pt x="0" y="11"/>
                        <a:pt x="0" y="11"/>
                      </a:cubicBezTo>
                      <a:moveTo>
                        <a:pt x="24" y="5"/>
                      </a:moveTo>
                      <a:cubicBezTo>
                        <a:pt x="21" y="3"/>
                        <a:pt x="21" y="3"/>
                        <a:pt x="21" y="3"/>
                      </a:cubicBezTo>
                      <a:cubicBezTo>
                        <a:pt x="18" y="1"/>
                        <a:pt x="16" y="0"/>
                        <a:pt x="13" y="2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10" y="17"/>
                        <a:pt x="11" y="18"/>
                        <a:pt x="14" y="16"/>
                      </a:cubicBezTo>
                      <a:cubicBezTo>
                        <a:pt x="25" y="10"/>
                        <a:pt x="25" y="10"/>
                        <a:pt x="25" y="10"/>
                      </a:cubicBezTo>
                      <a:cubicBezTo>
                        <a:pt x="28" y="8"/>
                        <a:pt x="26" y="6"/>
                        <a:pt x="24" y="5"/>
                      </a:cubicBezTo>
                    </a:path>
                  </a:pathLst>
                </a:custGeom>
                <a:solidFill>
                  <a:srgbClr val="DCBE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83" name="Freeform 101">
                  <a:extLst>
                    <a:ext uri="{FF2B5EF4-FFF2-40B4-BE49-F238E27FC236}">
                      <a16:creationId xmlns:a16="http://schemas.microsoft.com/office/drawing/2014/main" id="{A883C807-0809-4EF7-91F0-8C6E86C9415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24" y="2040"/>
                  <a:ext cx="69" cy="45"/>
                </a:xfrm>
                <a:custGeom>
                  <a:avLst/>
                  <a:gdLst>
                    <a:gd name="T0" fmla="*/ 2 w 29"/>
                    <a:gd name="T1" fmla="*/ 13 h 19"/>
                    <a:gd name="T2" fmla="*/ 0 w 29"/>
                    <a:gd name="T3" fmla="*/ 12 h 19"/>
                    <a:gd name="T4" fmla="*/ 2 w 29"/>
                    <a:gd name="T5" fmla="*/ 10 h 19"/>
                    <a:gd name="T6" fmla="*/ 13 w 29"/>
                    <a:gd name="T7" fmla="*/ 3 h 19"/>
                    <a:gd name="T8" fmla="*/ 21 w 29"/>
                    <a:gd name="T9" fmla="*/ 4 h 19"/>
                    <a:gd name="T10" fmla="*/ 24 w 29"/>
                    <a:gd name="T11" fmla="*/ 6 h 19"/>
                    <a:gd name="T12" fmla="*/ 25 w 29"/>
                    <a:gd name="T13" fmla="*/ 11 h 19"/>
                    <a:gd name="T14" fmla="*/ 14 w 29"/>
                    <a:gd name="T15" fmla="*/ 17 h 19"/>
                    <a:gd name="T16" fmla="*/ 8 w 29"/>
                    <a:gd name="T17" fmla="*/ 17 h 19"/>
                    <a:gd name="T18" fmla="*/ 5 w 29"/>
                    <a:gd name="T19" fmla="*/ 15 h 19"/>
                    <a:gd name="T20" fmla="*/ 2 w 29"/>
                    <a:gd name="T21" fmla="*/ 13 h 19"/>
                    <a:gd name="T22" fmla="*/ 24 w 29"/>
                    <a:gd name="T23" fmla="*/ 5 h 19"/>
                    <a:gd name="T24" fmla="*/ 21 w 29"/>
                    <a:gd name="T25" fmla="*/ 4 h 19"/>
                    <a:gd name="T26" fmla="*/ 13 w 29"/>
                    <a:gd name="T27" fmla="*/ 2 h 19"/>
                    <a:gd name="T28" fmla="*/ 1 w 29"/>
                    <a:gd name="T29" fmla="*/ 9 h 19"/>
                    <a:gd name="T30" fmla="*/ 0 w 29"/>
                    <a:gd name="T31" fmla="*/ 12 h 19"/>
                    <a:gd name="T32" fmla="*/ 0 w 29"/>
                    <a:gd name="T33" fmla="*/ 12 h 19"/>
                    <a:gd name="T34" fmla="*/ 1 w 29"/>
                    <a:gd name="T35" fmla="*/ 13 h 19"/>
                    <a:gd name="T36" fmla="*/ 2 w 29"/>
                    <a:gd name="T37" fmla="*/ 14 h 19"/>
                    <a:gd name="T38" fmla="*/ 5 w 29"/>
                    <a:gd name="T39" fmla="*/ 15 h 19"/>
                    <a:gd name="T40" fmla="*/ 7 w 29"/>
                    <a:gd name="T41" fmla="*/ 17 h 19"/>
                    <a:gd name="T42" fmla="*/ 14 w 29"/>
                    <a:gd name="T43" fmla="*/ 18 h 19"/>
                    <a:gd name="T44" fmla="*/ 25 w 29"/>
                    <a:gd name="T45" fmla="*/ 11 h 19"/>
                    <a:gd name="T46" fmla="*/ 24 w 29"/>
                    <a:gd name="T47" fmla="*/ 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9" h="19">
                      <a:moveTo>
                        <a:pt x="2" y="13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1"/>
                        <a:pt x="1" y="10"/>
                        <a:pt x="2" y="10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6" y="1"/>
                        <a:pt x="18" y="2"/>
                        <a:pt x="21" y="4"/>
                      </a:cubicBezTo>
                      <a:cubicBezTo>
                        <a:pt x="24" y="6"/>
                        <a:pt x="24" y="6"/>
                        <a:pt x="24" y="6"/>
                      </a:cubicBezTo>
                      <a:cubicBezTo>
                        <a:pt x="26" y="7"/>
                        <a:pt x="28" y="9"/>
                        <a:pt x="25" y="11"/>
                      </a:cubicBezTo>
                      <a:cubicBezTo>
                        <a:pt x="14" y="17"/>
                        <a:pt x="14" y="17"/>
                        <a:pt x="14" y="17"/>
                      </a:cubicBezTo>
                      <a:cubicBezTo>
                        <a:pt x="11" y="19"/>
                        <a:pt x="10" y="18"/>
                        <a:pt x="8" y="17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2" y="13"/>
                        <a:pt x="2" y="13"/>
                        <a:pt x="2" y="13"/>
                      </a:cubicBezTo>
                      <a:moveTo>
                        <a:pt x="24" y="5"/>
                      </a:moveTo>
                      <a:cubicBezTo>
                        <a:pt x="21" y="4"/>
                        <a:pt x="21" y="4"/>
                        <a:pt x="21" y="4"/>
                      </a:cubicBezTo>
                      <a:cubicBezTo>
                        <a:pt x="18" y="2"/>
                        <a:pt x="16" y="0"/>
                        <a:pt x="13" y="2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0" y="10"/>
                        <a:pt x="0" y="11"/>
                        <a:pt x="0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7" y="17"/>
                        <a:pt x="7" y="17"/>
                        <a:pt x="7" y="17"/>
                      </a:cubicBezTo>
                      <a:cubicBezTo>
                        <a:pt x="9" y="18"/>
                        <a:pt x="11" y="19"/>
                        <a:pt x="14" y="18"/>
                      </a:cubicBezTo>
                      <a:cubicBezTo>
                        <a:pt x="25" y="11"/>
                        <a:pt x="25" y="11"/>
                        <a:pt x="25" y="11"/>
                      </a:cubicBezTo>
                      <a:cubicBezTo>
                        <a:pt x="29" y="9"/>
                        <a:pt x="27" y="7"/>
                        <a:pt x="24" y="5"/>
                      </a:cubicBezTo>
                    </a:path>
                  </a:pathLst>
                </a:custGeom>
                <a:solidFill>
                  <a:srgbClr val="6C6D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84" name="Freeform 102">
                  <a:extLst>
                    <a:ext uri="{FF2B5EF4-FFF2-40B4-BE49-F238E27FC236}">
                      <a16:creationId xmlns:a16="http://schemas.microsoft.com/office/drawing/2014/main" id="{76C8C058-992C-42B3-8DA5-AB57C013A23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49" y="2187"/>
                  <a:ext cx="66" cy="43"/>
                </a:xfrm>
                <a:custGeom>
                  <a:avLst/>
                  <a:gdLst>
                    <a:gd name="T0" fmla="*/ 0 w 28"/>
                    <a:gd name="T1" fmla="*/ 11 h 18"/>
                    <a:gd name="T2" fmla="*/ 1 w 28"/>
                    <a:gd name="T3" fmla="*/ 12 h 18"/>
                    <a:gd name="T4" fmla="*/ 0 w 28"/>
                    <a:gd name="T5" fmla="*/ 11 h 18"/>
                    <a:gd name="T6" fmla="*/ 23 w 28"/>
                    <a:gd name="T7" fmla="*/ 5 h 18"/>
                    <a:gd name="T8" fmla="*/ 21 w 28"/>
                    <a:gd name="T9" fmla="*/ 3 h 18"/>
                    <a:gd name="T10" fmla="*/ 13 w 28"/>
                    <a:gd name="T11" fmla="*/ 2 h 18"/>
                    <a:gd name="T12" fmla="*/ 1 w 28"/>
                    <a:gd name="T13" fmla="*/ 9 h 18"/>
                    <a:gd name="T14" fmla="*/ 0 w 28"/>
                    <a:gd name="T15" fmla="*/ 11 h 18"/>
                    <a:gd name="T16" fmla="*/ 2 w 28"/>
                    <a:gd name="T17" fmla="*/ 13 h 18"/>
                    <a:gd name="T18" fmla="*/ 5 w 28"/>
                    <a:gd name="T19" fmla="*/ 15 h 18"/>
                    <a:gd name="T20" fmla="*/ 7 w 28"/>
                    <a:gd name="T21" fmla="*/ 16 h 18"/>
                    <a:gd name="T22" fmla="*/ 13 w 28"/>
                    <a:gd name="T23" fmla="*/ 17 h 18"/>
                    <a:gd name="T24" fmla="*/ 25 w 28"/>
                    <a:gd name="T25" fmla="*/ 10 h 18"/>
                    <a:gd name="T26" fmla="*/ 23 w 28"/>
                    <a:gd name="T27" fmla="*/ 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" h="18">
                      <a:moveTo>
                        <a:pt x="0" y="11"/>
                      </a:moveTo>
                      <a:cubicBezTo>
                        <a:pt x="0" y="12"/>
                        <a:pt x="0" y="12"/>
                        <a:pt x="1" y="12"/>
                      </a:cubicBezTo>
                      <a:cubicBezTo>
                        <a:pt x="0" y="11"/>
                        <a:pt x="0" y="11"/>
                        <a:pt x="0" y="11"/>
                      </a:cubicBezTo>
                      <a:moveTo>
                        <a:pt x="23" y="5"/>
                      </a:moveTo>
                      <a:cubicBezTo>
                        <a:pt x="21" y="3"/>
                        <a:pt x="21" y="3"/>
                        <a:pt x="21" y="3"/>
                      </a:cubicBezTo>
                      <a:cubicBezTo>
                        <a:pt x="18" y="1"/>
                        <a:pt x="16" y="0"/>
                        <a:pt x="13" y="2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0" y="10"/>
                        <a:pt x="0" y="10"/>
                        <a:pt x="0" y="11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7" y="16"/>
                        <a:pt x="7" y="16"/>
                        <a:pt x="7" y="16"/>
                      </a:cubicBezTo>
                      <a:cubicBezTo>
                        <a:pt x="9" y="18"/>
                        <a:pt x="11" y="18"/>
                        <a:pt x="13" y="17"/>
                      </a:cubicBezTo>
                      <a:cubicBezTo>
                        <a:pt x="25" y="10"/>
                        <a:pt x="25" y="10"/>
                        <a:pt x="25" y="10"/>
                      </a:cubicBezTo>
                      <a:cubicBezTo>
                        <a:pt x="28" y="8"/>
                        <a:pt x="26" y="7"/>
                        <a:pt x="23" y="5"/>
                      </a:cubicBezTo>
                    </a:path>
                  </a:pathLst>
                </a:custGeom>
                <a:solidFill>
                  <a:srgbClr val="DCBE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85" name="Freeform 103">
                  <a:extLst>
                    <a:ext uri="{FF2B5EF4-FFF2-40B4-BE49-F238E27FC236}">
                      <a16:creationId xmlns:a16="http://schemas.microsoft.com/office/drawing/2014/main" id="{2B9A2D1F-C415-45CC-A1E4-4FFEAB27038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47" y="2187"/>
                  <a:ext cx="68" cy="45"/>
                </a:xfrm>
                <a:custGeom>
                  <a:avLst/>
                  <a:gdLst>
                    <a:gd name="T0" fmla="*/ 3 w 29"/>
                    <a:gd name="T1" fmla="*/ 13 h 19"/>
                    <a:gd name="T2" fmla="*/ 1 w 29"/>
                    <a:gd name="T3" fmla="*/ 11 h 19"/>
                    <a:gd name="T4" fmla="*/ 2 w 29"/>
                    <a:gd name="T5" fmla="*/ 9 h 19"/>
                    <a:gd name="T6" fmla="*/ 14 w 29"/>
                    <a:gd name="T7" fmla="*/ 2 h 19"/>
                    <a:gd name="T8" fmla="*/ 22 w 29"/>
                    <a:gd name="T9" fmla="*/ 3 h 19"/>
                    <a:gd name="T10" fmla="*/ 24 w 29"/>
                    <a:gd name="T11" fmla="*/ 5 h 19"/>
                    <a:gd name="T12" fmla="*/ 26 w 29"/>
                    <a:gd name="T13" fmla="*/ 10 h 19"/>
                    <a:gd name="T14" fmla="*/ 14 w 29"/>
                    <a:gd name="T15" fmla="*/ 17 h 19"/>
                    <a:gd name="T16" fmla="*/ 8 w 29"/>
                    <a:gd name="T17" fmla="*/ 16 h 19"/>
                    <a:gd name="T18" fmla="*/ 6 w 29"/>
                    <a:gd name="T19" fmla="*/ 15 h 19"/>
                    <a:gd name="T20" fmla="*/ 3 w 29"/>
                    <a:gd name="T21" fmla="*/ 13 h 19"/>
                    <a:gd name="T22" fmla="*/ 25 w 29"/>
                    <a:gd name="T23" fmla="*/ 5 h 19"/>
                    <a:gd name="T24" fmla="*/ 22 w 29"/>
                    <a:gd name="T25" fmla="*/ 3 h 19"/>
                    <a:gd name="T26" fmla="*/ 13 w 29"/>
                    <a:gd name="T27" fmla="*/ 2 h 19"/>
                    <a:gd name="T28" fmla="*/ 2 w 29"/>
                    <a:gd name="T29" fmla="*/ 9 h 19"/>
                    <a:gd name="T30" fmla="*/ 0 w 29"/>
                    <a:gd name="T31" fmla="*/ 11 h 19"/>
                    <a:gd name="T32" fmla="*/ 1 w 29"/>
                    <a:gd name="T33" fmla="*/ 11 h 19"/>
                    <a:gd name="T34" fmla="*/ 2 w 29"/>
                    <a:gd name="T35" fmla="*/ 12 h 19"/>
                    <a:gd name="T36" fmla="*/ 3 w 29"/>
                    <a:gd name="T37" fmla="*/ 13 h 19"/>
                    <a:gd name="T38" fmla="*/ 5 w 29"/>
                    <a:gd name="T39" fmla="*/ 15 h 19"/>
                    <a:gd name="T40" fmla="*/ 8 w 29"/>
                    <a:gd name="T41" fmla="*/ 17 h 19"/>
                    <a:gd name="T42" fmla="*/ 15 w 29"/>
                    <a:gd name="T43" fmla="*/ 17 h 19"/>
                    <a:gd name="T44" fmla="*/ 26 w 29"/>
                    <a:gd name="T45" fmla="*/ 10 h 19"/>
                    <a:gd name="T46" fmla="*/ 25 w 29"/>
                    <a:gd name="T47" fmla="*/ 5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9" h="19">
                      <a:moveTo>
                        <a:pt x="3" y="13"/>
                      </a:move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1" y="10"/>
                        <a:pt x="1" y="10"/>
                        <a:pt x="2" y="9"/>
                      </a:cubicBezTo>
                      <a:cubicBezTo>
                        <a:pt x="14" y="2"/>
                        <a:pt x="14" y="2"/>
                        <a:pt x="14" y="2"/>
                      </a:cubicBezTo>
                      <a:cubicBezTo>
                        <a:pt x="17" y="0"/>
                        <a:pt x="19" y="1"/>
                        <a:pt x="22" y="3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27" y="7"/>
                        <a:pt x="29" y="8"/>
                        <a:pt x="26" y="10"/>
                      </a:cubicBezTo>
                      <a:cubicBezTo>
                        <a:pt x="14" y="17"/>
                        <a:pt x="14" y="17"/>
                        <a:pt x="14" y="17"/>
                      </a:cubicBezTo>
                      <a:cubicBezTo>
                        <a:pt x="12" y="18"/>
                        <a:pt x="10" y="18"/>
                        <a:pt x="8" y="16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3" y="13"/>
                        <a:pt x="3" y="13"/>
                        <a:pt x="3" y="13"/>
                      </a:cubicBezTo>
                      <a:moveTo>
                        <a:pt x="25" y="5"/>
                      </a:move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19" y="1"/>
                        <a:pt x="17" y="0"/>
                        <a:pt x="13" y="2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10"/>
                        <a:pt x="0" y="10"/>
                        <a:pt x="0" y="11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10" y="18"/>
                        <a:pt x="12" y="19"/>
                        <a:pt x="15" y="17"/>
                      </a:cubicBezTo>
                      <a:cubicBezTo>
                        <a:pt x="26" y="10"/>
                        <a:pt x="26" y="10"/>
                        <a:pt x="26" y="10"/>
                      </a:cubicBezTo>
                      <a:cubicBezTo>
                        <a:pt x="29" y="8"/>
                        <a:pt x="27" y="7"/>
                        <a:pt x="25" y="5"/>
                      </a:cubicBezTo>
                    </a:path>
                  </a:pathLst>
                </a:custGeom>
                <a:solidFill>
                  <a:srgbClr val="6C6D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86" name="Freeform 104">
                  <a:extLst>
                    <a:ext uri="{FF2B5EF4-FFF2-40B4-BE49-F238E27FC236}">
                      <a16:creationId xmlns:a16="http://schemas.microsoft.com/office/drawing/2014/main" id="{49E20FC9-23EF-4ED0-A4D4-260CDF7950DC}"/>
                    </a:ext>
                  </a:extLst>
                </p:cNvPr>
                <p:cNvSpPr/>
                <p:nvPr/>
              </p:nvSpPr>
              <p:spPr bwMode="auto">
                <a:xfrm>
                  <a:off x="4393" y="2111"/>
                  <a:ext cx="41" cy="27"/>
                </a:xfrm>
                <a:custGeom>
                  <a:avLst/>
                  <a:gdLst>
                    <a:gd name="T0" fmla="*/ 14 w 17"/>
                    <a:gd name="T1" fmla="*/ 2 h 11"/>
                    <a:gd name="T2" fmla="*/ 4 w 17"/>
                    <a:gd name="T3" fmla="*/ 2 h 11"/>
                    <a:gd name="T4" fmla="*/ 3 w 17"/>
                    <a:gd name="T5" fmla="*/ 2 h 11"/>
                    <a:gd name="T6" fmla="*/ 3 w 17"/>
                    <a:gd name="T7" fmla="*/ 9 h 11"/>
                    <a:gd name="T8" fmla="*/ 13 w 17"/>
                    <a:gd name="T9" fmla="*/ 9 h 11"/>
                    <a:gd name="T10" fmla="*/ 14 w 17"/>
                    <a:gd name="T11" fmla="*/ 8 h 11"/>
                    <a:gd name="T12" fmla="*/ 14 w 17"/>
                    <a:gd name="T13" fmla="*/ 2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" h="11">
                      <a:moveTo>
                        <a:pt x="14" y="2"/>
                      </a:moveTo>
                      <a:cubicBezTo>
                        <a:pt x="11" y="0"/>
                        <a:pt x="7" y="0"/>
                        <a:pt x="4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0" y="4"/>
                        <a:pt x="0" y="7"/>
                        <a:pt x="3" y="9"/>
                      </a:cubicBezTo>
                      <a:cubicBezTo>
                        <a:pt x="5" y="11"/>
                        <a:pt x="10" y="11"/>
                        <a:pt x="13" y="9"/>
                      </a:cubicBezTo>
                      <a:cubicBezTo>
                        <a:pt x="14" y="8"/>
                        <a:pt x="14" y="8"/>
                        <a:pt x="14" y="8"/>
                      </a:cubicBezTo>
                      <a:cubicBezTo>
                        <a:pt x="17" y="6"/>
                        <a:pt x="17" y="4"/>
                        <a:pt x="14" y="2"/>
                      </a:cubicBezTo>
                    </a:path>
                  </a:pathLst>
                </a:custGeom>
                <a:solidFill>
                  <a:srgbClr val="DCBE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87" name="Freeform 105">
                  <a:extLst>
                    <a:ext uri="{FF2B5EF4-FFF2-40B4-BE49-F238E27FC236}">
                      <a16:creationId xmlns:a16="http://schemas.microsoft.com/office/drawing/2014/main" id="{4925BF41-F507-4731-94EC-79D344AA43F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391" y="2111"/>
                  <a:ext cx="43" cy="27"/>
                </a:xfrm>
                <a:custGeom>
                  <a:avLst/>
                  <a:gdLst>
                    <a:gd name="T0" fmla="*/ 4 w 18"/>
                    <a:gd name="T1" fmla="*/ 9 h 11"/>
                    <a:gd name="T2" fmla="*/ 4 w 18"/>
                    <a:gd name="T3" fmla="*/ 2 h 11"/>
                    <a:gd name="T4" fmla="*/ 5 w 18"/>
                    <a:gd name="T5" fmla="*/ 2 h 11"/>
                    <a:gd name="T6" fmla="*/ 15 w 18"/>
                    <a:gd name="T7" fmla="*/ 2 h 11"/>
                    <a:gd name="T8" fmla="*/ 15 w 18"/>
                    <a:gd name="T9" fmla="*/ 8 h 11"/>
                    <a:gd name="T10" fmla="*/ 14 w 18"/>
                    <a:gd name="T11" fmla="*/ 9 h 11"/>
                    <a:gd name="T12" fmla="*/ 4 w 18"/>
                    <a:gd name="T13" fmla="*/ 9 h 11"/>
                    <a:gd name="T14" fmla="*/ 15 w 18"/>
                    <a:gd name="T15" fmla="*/ 2 h 11"/>
                    <a:gd name="T16" fmla="*/ 5 w 18"/>
                    <a:gd name="T17" fmla="*/ 2 h 11"/>
                    <a:gd name="T18" fmla="*/ 4 w 18"/>
                    <a:gd name="T19" fmla="*/ 2 h 11"/>
                    <a:gd name="T20" fmla="*/ 3 w 18"/>
                    <a:gd name="T21" fmla="*/ 9 h 11"/>
                    <a:gd name="T22" fmla="*/ 14 w 18"/>
                    <a:gd name="T23" fmla="*/ 9 h 11"/>
                    <a:gd name="T24" fmla="*/ 15 w 18"/>
                    <a:gd name="T25" fmla="*/ 8 h 11"/>
                    <a:gd name="T26" fmla="*/ 15 w 18"/>
                    <a:gd name="T27" fmla="*/ 2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11">
                      <a:moveTo>
                        <a:pt x="4" y="9"/>
                      </a:moveTo>
                      <a:cubicBezTo>
                        <a:pt x="1" y="7"/>
                        <a:pt x="1" y="4"/>
                        <a:pt x="4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8" y="0"/>
                        <a:pt x="12" y="0"/>
                        <a:pt x="15" y="2"/>
                      </a:cubicBezTo>
                      <a:cubicBezTo>
                        <a:pt x="18" y="4"/>
                        <a:pt x="18" y="6"/>
                        <a:pt x="15" y="8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1" y="11"/>
                        <a:pt x="6" y="11"/>
                        <a:pt x="4" y="9"/>
                      </a:cubicBezTo>
                      <a:moveTo>
                        <a:pt x="15" y="2"/>
                      </a:moveTo>
                      <a:cubicBezTo>
                        <a:pt x="12" y="0"/>
                        <a:pt x="8" y="0"/>
                        <a:pt x="5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0" y="4"/>
                        <a:pt x="0" y="7"/>
                        <a:pt x="3" y="9"/>
                      </a:cubicBezTo>
                      <a:cubicBezTo>
                        <a:pt x="6" y="11"/>
                        <a:pt x="11" y="11"/>
                        <a:pt x="14" y="9"/>
                      </a:cubicBezTo>
                      <a:cubicBezTo>
                        <a:pt x="15" y="8"/>
                        <a:pt x="15" y="8"/>
                        <a:pt x="15" y="8"/>
                      </a:cubicBezTo>
                      <a:cubicBezTo>
                        <a:pt x="18" y="7"/>
                        <a:pt x="18" y="4"/>
                        <a:pt x="15" y="2"/>
                      </a:cubicBezTo>
                    </a:path>
                  </a:pathLst>
                </a:custGeom>
                <a:solidFill>
                  <a:srgbClr val="6C6D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88" name="Freeform 106">
                  <a:extLst>
                    <a:ext uri="{FF2B5EF4-FFF2-40B4-BE49-F238E27FC236}">
                      <a16:creationId xmlns:a16="http://schemas.microsoft.com/office/drawing/2014/main" id="{C61BDB08-FDD9-465A-85B4-9389D01571F0}"/>
                    </a:ext>
                  </a:extLst>
                </p:cNvPr>
                <p:cNvSpPr/>
                <p:nvPr/>
              </p:nvSpPr>
              <p:spPr bwMode="auto">
                <a:xfrm>
                  <a:off x="4566" y="2223"/>
                  <a:ext cx="38" cy="26"/>
                </a:xfrm>
                <a:custGeom>
                  <a:avLst/>
                  <a:gdLst>
                    <a:gd name="T0" fmla="*/ 14 w 16"/>
                    <a:gd name="T1" fmla="*/ 2 h 11"/>
                    <a:gd name="T2" fmla="*/ 4 w 16"/>
                    <a:gd name="T3" fmla="*/ 2 h 11"/>
                    <a:gd name="T4" fmla="*/ 3 w 16"/>
                    <a:gd name="T5" fmla="*/ 3 h 11"/>
                    <a:gd name="T6" fmla="*/ 2 w 16"/>
                    <a:gd name="T7" fmla="*/ 9 h 11"/>
                    <a:gd name="T8" fmla="*/ 12 w 16"/>
                    <a:gd name="T9" fmla="*/ 9 h 11"/>
                    <a:gd name="T10" fmla="*/ 14 w 16"/>
                    <a:gd name="T11" fmla="*/ 8 h 11"/>
                    <a:gd name="T12" fmla="*/ 14 w 16"/>
                    <a:gd name="T13" fmla="*/ 2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" h="11">
                      <a:moveTo>
                        <a:pt x="14" y="2"/>
                      </a:moveTo>
                      <a:cubicBezTo>
                        <a:pt x="11" y="0"/>
                        <a:pt x="7" y="0"/>
                        <a:pt x="4" y="2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0" y="4"/>
                        <a:pt x="0" y="7"/>
                        <a:pt x="2" y="9"/>
                      </a:cubicBezTo>
                      <a:cubicBezTo>
                        <a:pt x="5" y="11"/>
                        <a:pt x="10" y="11"/>
                        <a:pt x="12" y="9"/>
                      </a:cubicBezTo>
                      <a:cubicBezTo>
                        <a:pt x="14" y="8"/>
                        <a:pt x="14" y="8"/>
                        <a:pt x="14" y="8"/>
                      </a:cubicBezTo>
                      <a:cubicBezTo>
                        <a:pt x="16" y="7"/>
                        <a:pt x="16" y="4"/>
                        <a:pt x="14" y="2"/>
                      </a:cubicBezTo>
                    </a:path>
                  </a:pathLst>
                </a:custGeom>
                <a:solidFill>
                  <a:srgbClr val="DCBE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89" name="Freeform 107">
                  <a:extLst>
                    <a:ext uri="{FF2B5EF4-FFF2-40B4-BE49-F238E27FC236}">
                      <a16:creationId xmlns:a16="http://schemas.microsoft.com/office/drawing/2014/main" id="{FF762222-F4C7-480A-B698-8F740A3FC4D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564" y="2223"/>
                  <a:ext cx="42" cy="26"/>
                </a:xfrm>
                <a:custGeom>
                  <a:avLst/>
                  <a:gdLst>
                    <a:gd name="T0" fmla="*/ 3 w 18"/>
                    <a:gd name="T1" fmla="*/ 9 h 11"/>
                    <a:gd name="T2" fmla="*/ 4 w 18"/>
                    <a:gd name="T3" fmla="*/ 3 h 11"/>
                    <a:gd name="T4" fmla="*/ 5 w 18"/>
                    <a:gd name="T5" fmla="*/ 2 h 11"/>
                    <a:gd name="T6" fmla="*/ 15 w 18"/>
                    <a:gd name="T7" fmla="*/ 2 h 11"/>
                    <a:gd name="T8" fmla="*/ 15 w 18"/>
                    <a:gd name="T9" fmla="*/ 8 h 11"/>
                    <a:gd name="T10" fmla="*/ 13 w 18"/>
                    <a:gd name="T11" fmla="*/ 9 h 11"/>
                    <a:gd name="T12" fmla="*/ 3 w 18"/>
                    <a:gd name="T13" fmla="*/ 9 h 11"/>
                    <a:gd name="T14" fmla="*/ 15 w 18"/>
                    <a:gd name="T15" fmla="*/ 2 h 11"/>
                    <a:gd name="T16" fmla="*/ 4 w 18"/>
                    <a:gd name="T17" fmla="*/ 2 h 11"/>
                    <a:gd name="T18" fmla="*/ 3 w 18"/>
                    <a:gd name="T19" fmla="*/ 2 h 11"/>
                    <a:gd name="T20" fmla="*/ 3 w 18"/>
                    <a:gd name="T21" fmla="*/ 9 h 11"/>
                    <a:gd name="T22" fmla="*/ 14 w 18"/>
                    <a:gd name="T23" fmla="*/ 9 h 11"/>
                    <a:gd name="T24" fmla="*/ 15 w 18"/>
                    <a:gd name="T25" fmla="*/ 9 h 11"/>
                    <a:gd name="T26" fmla="*/ 15 w 18"/>
                    <a:gd name="T27" fmla="*/ 2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11">
                      <a:moveTo>
                        <a:pt x="3" y="9"/>
                      </a:moveTo>
                      <a:cubicBezTo>
                        <a:pt x="1" y="7"/>
                        <a:pt x="1" y="4"/>
                        <a:pt x="4" y="3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8" y="0"/>
                        <a:pt x="12" y="0"/>
                        <a:pt x="15" y="2"/>
                      </a:cubicBezTo>
                      <a:cubicBezTo>
                        <a:pt x="17" y="4"/>
                        <a:pt x="17" y="7"/>
                        <a:pt x="15" y="8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1" y="11"/>
                        <a:pt x="6" y="11"/>
                        <a:pt x="3" y="9"/>
                      </a:cubicBezTo>
                      <a:moveTo>
                        <a:pt x="15" y="2"/>
                      </a:moveTo>
                      <a:cubicBezTo>
                        <a:pt x="12" y="0"/>
                        <a:pt x="7" y="0"/>
                        <a:pt x="4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0" y="4"/>
                        <a:pt x="0" y="7"/>
                        <a:pt x="3" y="9"/>
                      </a:cubicBezTo>
                      <a:cubicBezTo>
                        <a:pt x="6" y="11"/>
                        <a:pt x="11" y="11"/>
                        <a:pt x="14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8" y="7"/>
                        <a:pt x="18" y="4"/>
                        <a:pt x="15" y="2"/>
                      </a:cubicBezTo>
                    </a:path>
                  </a:pathLst>
                </a:custGeom>
                <a:solidFill>
                  <a:srgbClr val="6C6D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90" name="Freeform 108">
                  <a:extLst>
                    <a:ext uri="{FF2B5EF4-FFF2-40B4-BE49-F238E27FC236}">
                      <a16:creationId xmlns:a16="http://schemas.microsoft.com/office/drawing/2014/main" id="{C2EAAC53-DB69-4D8F-B726-FA20CD3CA6DA}"/>
                    </a:ext>
                  </a:extLst>
                </p:cNvPr>
                <p:cNvSpPr/>
                <p:nvPr/>
              </p:nvSpPr>
              <p:spPr bwMode="auto">
                <a:xfrm>
                  <a:off x="4107" y="2768"/>
                  <a:ext cx="33" cy="21"/>
                </a:xfrm>
                <a:custGeom>
                  <a:avLst/>
                  <a:gdLst>
                    <a:gd name="T0" fmla="*/ 33 w 33"/>
                    <a:gd name="T1" fmla="*/ 9 h 21"/>
                    <a:gd name="T2" fmla="*/ 19 w 33"/>
                    <a:gd name="T3" fmla="*/ 0 h 21"/>
                    <a:gd name="T4" fmla="*/ 17 w 33"/>
                    <a:gd name="T5" fmla="*/ 0 h 21"/>
                    <a:gd name="T6" fmla="*/ 14 w 33"/>
                    <a:gd name="T7" fmla="*/ 2 h 21"/>
                    <a:gd name="T8" fmla="*/ 12 w 33"/>
                    <a:gd name="T9" fmla="*/ 0 h 21"/>
                    <a:gd name="T10" fmla="*/ 10 w 33"/>
                    <a:gd name="T11" fmla="*/ 0 h 21"/>
                    <a:gd name="T12" fmla="*/ 0 w 33"/>
                    <a:gd name="T13" fmla="*/ 7 h 21"/>
                    <a:gd name="T14" fmla="*/ 0 w 33"/>
                    <a:gd name="T15" fmla="*/ 7 h 21"/>
                    <a:gd name="T16" fmla="*/ 3 w 33"/>
                    <a:gd name="T17" fmla="*/ 9 h 21"/>
                    <a:gd name="T18" fmla="*/ 14 w 33"/>
                    <a:gd name="T19" fmla="*/ 2 h 21"/>
                    <a:gd name="T20" fmla="*/ 22 w 33"/>
                    <a:gd name="T21" fmla="*/ 7 h 21"/>
                    <a:gd name="T22" fmla="*/ 10 w 33"/>
                    <a:gd name="T23" fmla="*/ 14 h 21"/>
                    <a:gd name="T24" fmla="*/ 3 w 33"/>
                    <a:gd name="T25" fmla="*/ 9 h 21"/>
                    <a:gd name="T26" fmla="*/ 0 w 33"/>
                    <a:gd name="T27" fmla="*/ 12 h 21"/>
                    <a:gd name="T28" fmla="*/ 0 w 33"/>
                    <a:gd name="T29" fmla="*/ 12 h 21"/>
                    <a:gd name="T30" fmla="*/ 14 w 33"/>
                    <a:gd name="T31" fmla="*/ 21 h 21"/>
                    <a:gd name="T32" fmla="*/ 17 w 33"/>
                    <a:gd name="T33" fmla="*/ 21 h 21"/>
                    <a:gd name="T34" fmla="*/ 19 w 33"/>
                    <a:gd name="T35" fmla="*/ 21 h 21"/>
                    <a:gd name="T36" fmla="*/ 19 w 33"/>
                    <a:gd name="T37" fmla="*/ 19 h 21"/>
                    <a:gd name="T38" fmla="*/ 14 w 33"/>
                    <a:gd name="T39" fmla="*/ 16 h 21"/>
                    <a:gd name="T40" fmla="*/ 26 w 33"/>
                    <a:gd name="T41" fmla="*/ 9 h 21"/>
                    <a:gd name="T42" fmla="*/ 31 w 33"/>
                    <a:gd name="T43" fmla="*/ 12 h 21"/>
                    <a:gd name="T44" fmla="*/ 33 w 33"/>
                    <a:gd name="T45" fmla="*/ 12 h 21"/>
                    <a:gd name="T46" fmla="*/ 33 w 33"/>
                    <a:gd name="T47" fmla="*/ 12 h 21"/>
                    <a:gd name="T48" fmla="*/ 33 w 33"/>
                    <a:gd name="T49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3" h="21">
                      <a:moveTo>
                        <a:pt x="33" y="9"/>
                      </a:moveTo>
                      <a:lnTo>
                        <a:pt x="19" y="0"/>
                      </a:lnTo>
                      <a:lnTo>
                        <a:pt x="17" y="0"/>
                      </a:lnTo>
                      <a:lnTo>
                        <a:pt x="14" y="2"/>
                      </a:ln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3" y="9"/>
                      </a:lnTo>
                      <a:lnTo>
                        <a:pt x="14" y="2"/>
                      </a:lnTo>
                      <a:lnTo>
                        <a:pt x="22" y="7"/>
                      </a:lnTo>
                      <a:lnTo>
                        <a:pt x="10" y="14"/>
                      </a:lnTo>
                      <a:lnTo>
                        <a:pt x="3" y="9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14" y="21"/>
                      </a:lnTo>
                      <a:lnTo>
                        <a:pt x="17" y="21"/>
                      </a:lnTo>
                      <a:lnTo>
                        <a:pt x="19" y="21"/>
                      </a:lnTo>
                      <a:lnTo>
                        <a:pt x="19" y="19"/>
                      </a:lnTo>
                      <a:lnTo>
                        <a:pt x="14" y="16"/>
                      </a:lnTo>
                      <a:lnTo>
                        <a:pt x="26" y="9"/>
                      </a:lnTo>
                      <a:lnTo>
                        <a:pt x="31" y="12"/>
                      </a:lnTo>
                      <a:lnTo>
                        <a:pt x="33" y="12"/>
                      </a:lnTo>
                      <a:lnTo>
                        <a:pt x="33" y="12"/>
                      </a:lnTo>
                      <a:lnTo>
                        <a:pt x="33" y="9"/>
                      </a:lnTo>
                      <a:close/>
                    </a:path>
                  </a:pathLst>
                </a:custGeom>
                <a:solidFill>
                  <a:srgbClr val="2F2E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91" name="Freeform 109">
                  <a:extLst>
                    <a:ext uri="{FF2B5EF4-FFF2-40B4-BE49-F238E27FC236}">
                      <a16:creationId xmlns:a16="http://schemas.microsoft.com/office/drawing/2014/main" id="{093652D5-340E-472E-8CBC-99B73C381B49}"/>
                    </a:ext>
                  </a:extLst>
                </p:cNvPr>
                <p:cNvSpPr/>
                <p:nvPr/>
              </p:nvSpPr>
              <p:spPr bwMode="auto">
                <a:xfrm>
                  <a:off x="4126" y="2754"/>
                  <a:ext cx="38" cy="21"/>
                </a:xfrm>
                <a:custGeom>
                  <a:avLst/>
                  <a:gdLst>
                    <a:gd name="T0" fmla="*/ 38 w 38"/>
                    <a:gd name="T1" fmla="*/ 9 h 21"/>
                    <a:gd name="T2" fmla="*/ 33 w 38"/>
                    <a:gd name="T3" fmla="*/ 7 h 21"/>
                    <a:gd name="T4" fmla="*/ 31 w 38"/>
                    <a:gd name="T5" fmla="*/ 7 h 21"/>
                    <a:gd name="T6" fmla="*/ 29 w 38"/>
                    <a:gd name="T7" fmla="*/ 9 h 21"/>
                    <a:gd name="T8" fmla="*/ 24 w 38"/>
                    <a:gd name="T9" fmla="*/ 7 h 21"/>
                    <a:gd name="T10" fmla="*/ 12 w 38"/>
                    <a:gd name="T11" fmla="*/ 12 h 21"/>
                    <a:gd name="T12" fmla="*/ 7 w 38"/>
                    <a:gd name="T13" fmla="*/ 9 h 21"/>
                    <a:gd name="T14" fmla="*/ 19 w 38"/>
                    <a:gd name="T15" fmla="*/ 2 h 21"/>
                    <a:gd name="T16" fmla="*/ 24 w 38"/>
                    <a:gd name="T17" fmla="*/ 7 h 21"/>
                    <a:gd name="T18" fmla="*/ 26 w 38"/>
                    <a:gd name="T19" fmla="*/ 4 h 21"/>
                    <a:gd name="T20" fmla="*/ 26 w 38"/>
                    <a:gd name="T21" fmla="*/ 2 h 21"/>
                    <a:gd name="T22" fmla="*/ 24 w 38"/>
                    <a:gd name="T23" fmla="*/ 0 h 21"/>
                    <a:gd name="T24" fmla="*/ 21 w 38"/>
                    <a:gd name="T25" fmla="*/ 0 h 21"/>
                    <a:gd name="T26" fmla="*/ 19 w 38"/>
                    <a:gd name="T27" fmla="*/ 2 h 21"/>
                    <a:gd name="T28" fmla="*/ 17 w 38"/>
                    <a:gd name="T29" fmla="*/ 0 h 21"/>
                    <a:gd name="T30" fmla="*/ 14 w 38"/>
                    <a:gd name="T31" fmla="*/ 0 h 21"/>
                    <a:gd name="T32" fmla="*/ 0 w 38"/>
                    <a:gd name="T33" fmla="*/ 9 h 21"/>
                    <a:gd name="T34" fmla="*/ 0 w 38"/>
                    <a:gd name="T35" fmla="*/ 9 h 21"/>
                    <a:gd name="T36" fmla="*/ 19 w 38"/>
                    <a:gd name="T37" fmla="*/ 21 h 21"/>
                    <a:gd name="T38" fmla="*/ 21 w 38"/>
                    <a:gd name="T39" fmla="*/ 21 h 21"/>
                    <a:gd name="T40" fmla="*/ 24 w 38"/>
                    <a:gd name="T41" fmla="*/ 21 h 21"/>
                    <a:gd name="T42" fmla="*/ 24 w 38"/>
                    <a:gd name="T43" fmla="*/ 19 h 21"/>
                    <a:gd name="T44" fmla="*/ 17 w 38"/>
                    <a:gd name="T45" fmla="*/ 14 h 21"/>
                    <a:gd name="T46" fmla="*/ 29 w 38"/>
                    <a:gd name="T47" fmla="*/ 9 h 21"/>
                    <a:gd name="T48" fmla="*/ 33 w 38"/>
                    <a:gd name="T49" fmla="*/ 12 h 21"/>
                    <a:gd name="T50" fmla="*/ 36 w 38"/>
                    <a:gd name="T51" fmla="*/ 12 h 21"/>
                    <a:gd name="T52" fmla="*/ 38 w 38"/>
                    <a:gd name="T53" fmla="*/ 12 h 21"/>
                    <a:gd name="T54" fmla="*/ 38 w 38"/>
                    <a:gd name="T55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8" h="21">
                      <a:moveTo>
                        <a:pt x="38" y="9"/>
                      </a:moveTo>
                      <a:lnTo>
                        <a:pt x="33" y="7"/>
                      </a:lnTo>
                      <a:lnTo>
                        <a:pt x="31" y="7"/>
                      </a:lnTo>
                      <a:lnTo>
                        <a:pt x="29" y="9"/>
                      </a:lnTo>
                      <a:lnTo>
                        <a:pt x="24" y="7"/>
                      </a:lnTo>
                      <a:lnTo>
                        <a:pt x="12" y="12"/>
                      </a:lnTo>
                      <a:lnTo>
                        <a:pt x="7" y="9"/>
                      </a:lnTo>
                      <a:lnTo>
                        <a:pt x="19" y="2"/>
                      </a:lnTo>
                      <a:lnTo>
                        <a:pt x="24" y="7"/>
                      </a:lnTo>
                      <a:lnTo>
                        <a:pt x="26" y="4"/>
                      </a:lnTo>
                      <a:lnTo>
                        <a:pt x="26" y="2"/>
                      </a:lnTo>
                      <a:lnTo>
                        <a:pt x="24" y="0"/>
                      </a:lnTo>
                      <a:lnTo>
                        <a:pt x="21" y="0"/>
                      </a:lnTo>
                      <a:lnTo>
                        <a:pt x="19" y="2"/>
                      </a:lnTo>
                      <a:lnTo>
                        <a:pt x="17" y="0"/>
                      </a:lnTo>
                      <a:lnTo>
                        <a:pt x="14" y="0"/>
                      </a:lnTo>
                      <a:lnTo>
                        <a:pt x="0" y="9"/>
                      </a:lnTo>
                      <a:lnTo>
                        <a:pt x="0" y="9"/>
                      </a:lnTo>
                      <a:lnTo>
                        <a:pt x="19" y="21"/>
                      </a:lnTo>
                      <a:lnTo>
                        <a:pt x="21" y="21"/>
                      </a:lnTo>
                      <a:lnTo>
                        <a:pt x="24" y="21"/>
                      </a:lnTo>
                      <a:lnTo>
                        <a:pt x="24" y="19"/>
                      </a:lnTo>
                      <a:lnTo>
                        <a:pt x="17" y="14"/>
                      </a:lnTo>
                      <a:lnTo>
                        <a:pt x="29" y="9"/>
                      </a:lnTo>
                      <a:lnTo>
                        <a:pt x="33" y="12"/>
                      </a:lnTo>
                      <a:lnTo>
                        <a:pt x="36" y="12"/>
                      </a:lnTo>
                      <a:lnTo>
                        <a:pt x="38" y="12"/>
                      </a:lnTo>
                      <a:lnTo>
                        <a:pt x="38" y="9"/>
                      </a:lnTo>
                      <a:close/>
                    </a:path>
                  </a:pathLst>
                </a:custGeom>
                <a:solidFill>
                  <a:srgbClr val="2F2E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92" name="Freeform 110">
                  <a:extLst>
                    <a:ext uri="{FF2B5EF4-FFF2-40B4-BE49-F238E27FC236}">
                      <a16:creationId xmlns:a16="http://schemas.microsoft.com/office/drawing/2014/main" id="{2E8403D5-84DD-4E75-B63E-F0295EF25E3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152" y="2737"/>
                  <a:ext cx="36" cy="21"/>
                </a:xfrm>
                <a:custGeom>
                  <a:avLst/>
                  <a:gdLst>
                    <a:gd name="T0" fmla="*/ 19 w 36"/>
                    <a:gd name="T1" fmla="*/ 2 h 21"/>
                    <a:gd name="T2" fmla="*/ 17 w 36"/>
                    <a:gd name="T3" fmla="*/ 0 h 21"/>
                    <a:gd name="T4" fmla="*/ 14 w 36"/>
                    <a:gd name="T5" fmla="*/ 0 h 21"/>
                    <a:gd name="T6" fmla="*/ 0 w 36"/>
                    <a:gd name="T7" fmla="*/ 10 h 21"/>
                    <a:gd name="T8" fmla="*/ 0 w 36"/>
                    <a:gd name="T9" fmla="*/ 10 h 21"/>
                    <a:gd name="T10" fmla="*/ 3 w 36"/>
                    <a:gd name="T11" fmla="*/ 12 h 21"/>
                    <a:gd name="T12" fmla="*/ 19 w 36"/>
                    <a:gd name="T13" fmla="*/ 2 h 21"/>
                    <a:gd name="T14" fmla="*/ 19 w 36"/>
                    <a:gd name="T15" fmla="*/ 2 h 21"/>
                    <a:gd name="T16" fmla="*/ 36 w 36"/>
                    <a:gd name="T17" fmla="*/ 12 h 21"/>
                    <a:gd name="T18" fmla="*/ 33 w 36"/>
                    <a:gd name="T19" fmla="*/ 12 h 21"/>
                    <a:gd name="T20" fmla="*/ 31 w 36"/>
                    <a:gd name="T21" fmla="*/ 12 h 21"/>
                    <a:gd name="T22" fmla="*/ 17 w 36"/>
                    <a:gd name="T23" fmla="*/ 21 h 21"/>
                    <a:gd name="T24" fmla="*/ 12 w 36"/>
                    <a:gd name="T25" fmla="*/ 17 h 21"/>
                    <a:gd name="T26" fmla="*/ 24 w 36"/>
                    <a:gd name="T27" fmla="*/ 12 h 21"/>
                    <a:gd name="T28" fmla="*/ 24 w 36"/>
                    <a:gd name="T29" fmla="*/ 10 h 21"/>
                    <a:gd name="T30" fmla="*/ 21 w 36"/>
                    <a:gd name="T31" fmla="*/ 10 h 21"/>
                    <a:gd name="T32" fmla="*/ 19 w 36"/>
                    <a:gd name="T33" fmla="*/ 10 h 21"/>
                    <a:gd name="T34" fmla="*/ 7 w 36"/>
                    <a:gd name="T35" fmla="*/ 14 h 21"/>
                    <a:gd name="T36" fmla="*/ 3 w 36"/>
                    <a:gd name="T37" fmla="*/ 12 h 21"/>
                    <a:gd name="T38" fmla="*/ 0 w 36"/>
                    <a:gd name="T39" fmla="*/ 14 h 21"/>
                    <a:gd name="T40" fmla="*/ 0 w 36"/>
                    <a:gd name="T41" fmla="*/ 14 h 21"/>
                    <a:gd name="T42" fmla="*/ 12 w 36"/>
                    <a:gd name="T43" fmla="*/ 21 h 21"/>
                    <a:gd name="T44" fmla="*/ 14 w 36"/>
                    <a:gd name="T45" fmla="*/ 21 h 21"/>
                    <a:gd name="T46" fmla="*/ 17 w 36"/>
                    <a:gd name="T47" fmla="*/ 21 h 21"/>
                    <a:gd name="T48" fmla="*/ 19 w 36"/>
                    <a:gd name="T49" fmla="*/ 21 h 21"/>
                    <a:gd name="T50" fmla="*/ 21 w 36"/>
                    <a:gd name="T51" fmla="*/ 21 h 21"/>
                    <a:gd name="T52" fmla="*/ 36 w 36"/>
                    <a:gd name="T53" fmla="*/ 14 h 21"/>
                    <a:gd name="T54" fmla="*/ 36 w 36"/>
                    <a:gd name="T55" fmla="*/ 1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6" h="21">
                      <a:moveTo>
                        <a:pt x="19" y="2"/>
                      </a:moveTo>
                      <a:lnTo>
                        <a:pt x="17" y="0"/>
                      </a:lnTo>
                      <a:lnTo>
                        <a:pt x="14" y="0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3" y="12"/>
                      </a:lnTo>
                      <a:lnTo>
                        <a:pt x="19" y="2"/>
                      </a:lnTo>
                      <a:lnTo>
                        <a:pt x="19" y="2"/>
                      </a:lnTo>
                      <a:close/>
                      <a:moveTo>
                        <a:pt x="36" y="12"/>
                      </a:moveTo>
                      <a:lnTo>
                        <a:pt x="33" y="12"/>
                      </a:lnTo>
                      <a:lnTo>
                        <a:pt x="31" y="12"/>
                      </a:lnTo>
                      <a:lnTo>
                        <a:pt x="17" y="21"/>
                      </a:lnTo>
                      <a:lnTo>
                        <a:pt x="12" y="17"/>
                      </a:lnTo>
                      <a:lnTo>
                        <a:pt x="24" y="12"/>
                      </a:lnTo>
                      <a:lnTo>
                        <a:pt x="24" y="10"/>
                      </a:lnTo>
                      <a:lnTo>
                        <a:pt x="21" y="10"/>
                      </a:lnTo>
                      <a:lnTo>
                        <a:pt x="19" y="10"/>
                      </a:lnTo>
                      <a:lnTo>
                        <a:pt x="7" y="14"/>
                      </a:lnTo>
                      <a:lnTo>
                        <a:pt x="3" y="12"/>
                      </a:ln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12" y="21"/>
                      </a:lnTo>
                      <a:lnTo>
                        <a:pt x="14" y="21"/>
                      </a:lnTo>
                      <a:lnTo>
                        <a:pt x="17" y="21"/>
                      </a:lnTo>
                      <a:lnTo>
                        <a:pt x="19" y="21"/>
                      </a:lnTo>
                      <a:lnTo>
                        <a:pt x="21" y="21"/>
                      </a:lnTo>
                      <a:lnTo>
                        <a:pt x="36" y="14"/>
                      </a:lnTo>
                      <a:lnTo>
                        <a:pt x="36" y="12"/>
                      </a:lnTo>
                      <a:close/>
                    </a:path>
                  </a:pathLst>
                </a:custGeom>
                <a:solidFill>
                  <a:srgbClr val="2F2E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93" name="Freeform 111">
                  <a:extLst>
                    <a:ext uri="{FF2B5EF4-FFF2-40B4-BE49-F238E27FC236}">
                      <a16:creationId xmlns:a16="http://schemas.microsoft.com/office/drawing/2014/main" id="{58994E6E-885E-4290-AEB6-8C4474380AB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152" y="2737"/>
                  <a:ext cx="36" cy="21"/>
                </a:xfrm>
                <a:custGeom>
                  <a:avLst/>
                  <a:gdLst>
                    <a:gd name="T0" fmla="*/ 19 w 36"/>
                    <a:gd name="T1" fmla="*/ 2 h 21"/>
                    <a:gd name="T2" fmla="*/ 17 w 36"/>
                    <a:gd name="T3" fmla="*/ 0 h 21"/>
                    <a:gd name="T4" fmla="*/ 14 w 36"/>
                    <a:gd name="T5" fmla="*/ 0 h 21"/>
                    <a:gd name="T6" fmla="*/ 0 w 36"/>
                    <a:gd name="T7" fmla="*/ 10 h 21"/>
                    <a:gd name="T8" fmla="*/ 0 w 36"/>
                    <a:gd name="T9" fmla="*/ 10 h 21"/>
                    <a:gd name="T10" fmla="*/ 3 w 36"/>
                    <a:gd name="T11" fmla="*/ 12 h 21"/>
                    <a:gd name="T12" fmla="*/ 19 w 36"/>
                    <a:gd name="T13" fmla="*/ 2 h 21"/>
                    <a:gd name="T14" fmla="*/ 19 w 36"/>
                    <a:gd name="T15" fmla="*/ 2 h 21"/>
                    <a:gd name="T16" fmla="*/ 36 w 36"/>
                    <a:gd name="T17" fmla="*/ 12 h 21"/>
                    <a:gd name="T18" fmla="*/ 33 w 36"/>
                    <a:gd name="T19" fmla="*/ 12 h 21"/>
                    <a:gd name="T20" fmla="*/ 31 w 36"/>
                    <a:gd name="T21" fmla="*/ 12 h 21"/>
                    <a:gd name="T22" fmla="*/ 17 w 36"/>
                    <a:gd name="T23" fmla="*/ 21 h 21"/>
                    <a:gd name="T24" fmla="*/ 12 w 36"/>
                    <a:gd name="T25" fmla="*/ 17 h 21"/>
                    <a:gd name="T26" fmla="*/ 24 w 36"/>
                    <a:gd name="T27" fmla="*/ 12 h 21"/>
                    <a:gd name="T28" fmla="*/ 24 w 36"/>
                    <a:gd name="T29" fmla="*/ 10 h 21"/>
                    <a:gd name="T30" fmla="*/ 21 w 36"/>
                    <a:gd name="T31" fmla="*/ 10 h 21"/>
                    <a:gd name="T32" fmla="*/ 19 w 36"/>
                    <a:gd name="T33" fmla="*/ 10 h 21"/>
                    <a:gd name="T34" fmla="*/ 7 w 36"/>
                    <a:gd name="T35" fmla="*/ 14 h 21"/>
                    <a:gd name="T36" fmla="*/ 3 w 36"/>
                    <a:gd name="T37" fmla="*/ 12 h 21"/>
                    <a:gd name="T38" fmla="*/ 0 w 36"/>
                    <a:gd name="T39" fmla="*/ 14 h 21"/>
                    <a:gd name="T40" fmla="*/ 0 w 36"/>
                    <a:gd name="T41" fmla="*/ 14 h 21"/>
                    <a:gd name="T42" fmla="*/ 12 w 36"/>
                    <a:gd name="T43" fmla="*/ 21 h 21"/>
                    <a:gd name="T44" fmla="*/ 14 w 36"/>
                    <a:gd name="T45" fmla="*/ 21 h 21"/>
                    <a:gd name="T46" fmla="*/ 17 w 36"/>
                    <a:gd name="T47" fmla="*/ 21 h 21"/>
                    <a:gd name="T48" fmla="*/ 19 w 36"/>
                    <a:gd name="T49" fmla="*/ 21 h 21"/>
                    <a:gd name="T50" fmla="*/ 21 w 36"/>
                    <a:gd name="T51" fmla="*/ 21 h 21"/>
                    <a:gd name="T52" fmla="*/ 36 w 36"/>
                    <a:gd name="T53" fmla="*/ 14 h 21"/>
                    <a:gd name="T54" fmla="*/ 36 w 36"/>
                    <a:gd name="T55" fmla="*/ 1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6" h="21">
                      <a:moveTo>
                        <a:pt x="19" y="2"/>
                      </a:moveTo>
                      <a:lnTo>
                        <a:pt x="17" y="0"/>
                      </a:lnTo>
                      <a:lnTo>
                        <a:pt x="14" y="0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3" y="12"/>
                      </a:lnTo>
                      <a:lnTo>
                        <a:pt x="19" y="2"/>
                      </a:lnTo>
                      <a:lnTo>
                        <a:pt x="19" y="2"/>
                      </a:lnTo>
                      <a:moveTo>
                        <a:pt x="36" y="12"/>
                      </a:moveTo>
                      <a:lnTo>
                        <a:pt x="33" y="12"/>
                      </a:lnTo>
                      <a:lnTo>
                        <a:pt x="31" y="12"/>
                      </a:lnTo>
                      <a:lnTo>
                        <a:pt x="17" y="21"/>
                      </a:lnTo>
                      <a:lnTo>
                        <a:pt x="12" y="17"/>
                      </a:lnTo>
                      <a:lnTo>
                        <a:pt x="24" y="12"/>
                      </a:lnTo>
                      <a:lnTo>
                        <a:pt x="24" y="10"/>
                      </a:lnTo>
                      <a:lnTo>
                        <a:pt x="21" y="10"/>
                      </a:lnTo>
                      <a:lnTo>
                        <a:pt x="19" y="10"/>
                      </a:lnTo>
                      <a:lnTo>
                        <a:pt x="7" y="14"/>
                      </a:lnTo>
                      <a:lnTo>
                        <a:pt x="3" y="12"/>
                      </a:ln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12" y="21"/>
                      </a:lnTo>
                      <a:lnTo>
                        <a:pt x="14" y="21"/>
                      </a:lnTo>
                      <a:lnTo>
                        <a:pt x="17" y="21"/>
                      </a:lnTo>
                      <a:lnTo>
                        <a:pt x="19" y="21"/>
                      </a:lnTo>
                      <a:lnTo>
                        <a:pt x="21" y="21"/>
                      </a:lnTo>
                      <a:lnTo>
                        <a:pt x="36" y="14"/>
                      </a:lnTo>
                      <a:lnTo>
                        <a:pt x="36" y="12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94" name="Freeform 112">
                  <a:extLst>
                    <a:ext uri="{FF2B5EF4-FFF2-40B4-BE49-F238E27FC236}">
                      <a16:creationId xmlns:a16="http://schemas.microsoft.com/office/drawing/2014/main" id="{1C2E6F69-B847-4528-9E3E-9225B4F9CC0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176" y="2725"/>
                  <a:ext cx="21" cy="24"/>
                </a:xfrm>
                <a:custGeom>
                  <a:avLst/>
                  <a:gdLst>
                    <a:gd name="T0" fmla="*/ 21 w 21"/>
                    <a:gd name="T1" fmla="*/ 7 h 24"/>
                    <a:gd name="T2" fmla="*/ 19 w 21"/>
                    <a:gd name="T3" fmla="*/ 7 h 24"/>
                    <a:gd name="T4" fmla="*/ 19 w 21"/>
                    <a:gd name="T5" fmla="*/ 7 h 24"/>
                    <a:gd name="T6" fmla="*/ 7 w 21"/>
                    <a:gd name="T7" fmla="*/ 14 h 24"/>
                    <a:gd name="T8" fmla="*/ 2 w 21"/>
                    <a:gd name="T9" fmla="*/ 10 h 24"/>
                    <a:gd name="T10" fmla="*/ 0 w 21"/>
                    <a:gd name="T11" fmla="*/ 12 h 24"/>
                    <a:gd name="T12" fmla="*/ 0 w 21"/>
                    <a:gd name="T13" fmla="*/ 12 h 24"/>
                    <a:gd name="T14" fmla="*/ 14 w 21"/>
                    <a:gd name="T15" fmla="*/ 24 h 24"/>
                    <a:gd name="T16" fmla="*/ 16 w 21"/>
                    <a:gd name="T17" fmla="*/ 24 h 24"/>
                    <a:gd name="T18" fmla="*/ 19 w 21"/>
                    <a:gd name="T19" fmla="*/ 22 h 24"/>
                    <a:gd name="T20" fmla="*/ 19 w 21"/>
                    <a:gd name="T21" fmla="*/ 22 h 24"/>
                    <a:gd name="T22" fmla="*/ 12 w 21"/>
                    <a:gd name="T23" fmla="*/ 17 h 24"/>
                    <a:gd name="T24" fmla="*/ 21 w 21"/>
                    <a:gd name="T25" fmla="*/ 10 h 24"/>
                    <a:gd name="T26" fmla="*/ 21 w 21"/>
                    <a:gd name="T27" fmla="*/ 7 h 24"/>
                    <a:gd name="T28" fmla="*/ 16 w 21"/>
                    <a:gd name="T29" fmla="*/ 0 h 24"/>
                    <a:gd name="T30" fmla="*/ 14 w 21"/>
                    <a:gd name="T31" fmla="*/ 0 h 24"/>
                    <a:gd name="T32" fmla="*/ 14 w 21"/>
                    <a:gd name="T33" fmla="*/ 0 h 24"/>
                    <a:gd name="T34" fmla="*/ 0 w 21"/>
                    <a:gd name="T35" fmla="*/ 7 h 24"/>
                    <a:gd name="T36" fmla="*/ 0 w 21"/>
                    <a:gd name="T37" fmla="*/ 7 h 24"/>
                    <a:gd name="T38" fmla="*/ 2 w 21"/>
                    <a:gd name="T39" fmla="*/ 10 h 24"/>
                    <a:gd name="T40" fmla="*/ 16 w 21"/>
                    <a:gd name="T41" fmla="*/ 0 h 24"/>
                    <a:gd name="T42" fmla="*/ 16 w 21"/>
                    <a:gd name="T43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1" h="24">
                      <a:moveTo>
                        <a:pt x="21" y="7"/>
                      </a:moveTo>
                      <a:lnTo>
                        <a:pt x="19" y="7"/>
                      </a:lnTo>
                      <a:lnTo>
                        <a:pt x="19" y="7"/>
                      </a:lnTo>
                      <a:lnTo>
                        <a:pt x="7" y="14"/>
                      </a:lnTo>
                      <a:lnTo>
                        <a:pt x="2" y="10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14" y="24"/>
                      </a:lnTo>
                      <a:lnTo>
                        <a:pt x="16" y="24"/>
                      </a:lnTo>
                      <a:lnTo>
                        <a:pt x="19" y="22"/>
                      </a:lnTo>
                      <a:lnTo>
                        <a:pt x="19" y="22"/>
                      </a:lnTo>
                      <a:lnTo>
                        <a:pt x="12" y="17"/>
                      </a:lnTo>
                      <a:lnTo>
                        <a:pt x="21" y="10"/>
                      </a:lnTo>
                      <a:lnTo>
                        <a:pt x="21" y="7"/>
                      </a:lnTo>
                      <a:close/>
                      <a:moveTo>
                        <a:pt x="16" y="0"/>
                      </a:move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2" y="10"/>
                      </a:lnTo>
                      <a:lnTo>
                        <a:pt x="16" y="0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2F2E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95" name="Freeform 113">
                  <a:extLst>
                    <a:ext uri="{FF2B5EF4-FFF2-40B4-BE49-F238E27FC236}">
                      <a16:creationId xmlns:a16="http://schemas.microsoft.com/office/drawing/2014/main" id="{D81B4269-F920-4540-9A3F-5A675C73F05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176" y="2725"/>
                  <a:ext cx="21" cy="24"/>
                </a:xfrm>
                <a:custGeom>
                  <a:avLst/>
                  <a:gdLst>
                    <a:gd name="T0" fmla="*/ 21 w 21"/>
                    <a:gd name="T1" fmla="*/ 7 h 24"/>
                    <a:gd name="T2" fmla="*/ 19 w 21"/>
                    <a:gd name="T3" fmla="*/ 7 h 24"/>
                    <a:gd name="T4" fmla="*/ 19 w 21"/>
                    <a:gd name="T5" fmla="*/ 7 h 24"/>
                    <a:gd name="T6" fmla="*/ 7 w 21"/>
                    <a:gd name="T7" fmla="*/ 14 h 24"/>
                    <a:gd name="T8" fmla="*/ 2 w 21"/>
                    <a:gd name="T9" fmla="*/ 10 h 24"/>
                    <a:gd name="T10" fmla="*/ 0 w 21"/>
                    <a:gd name="T11" fmla="*/ 12 h 24"/>
                    <a:gd name="T12" fmla="*/ 0 w 21"/>
                    <a:gd name="T13" fmla="*/ 12 h 24"/>
                    <a:gd name="T14" fmla="*/ 14 w 21"/>
                    <a:gd name="T15" fmla="*/ 24 h 24"/>
                    <a:gd name="T16" fmla="*/ 16 w 21"/>
                    <a:gd name="T17" fmla="*/ 24 h 24"/>
                    <a:gd name="T18" fmla="*/ 19 w 21"/>
                    <a:gd name="T19" fmla="*/ 22 h 24"/>
                    <a:gd name="T20" fmla="*/ 19 w 21"/>
                    <a:gd name="T21" fmla="*/ 22 h 24"/>
                    <a:gd name="T22" fmla="*/ 12 w 21"/>
                    <a:gd name="T23" fmla="*/ 17 h 24"/>
                    <a:gd name="T24" fmla="*/ 21 w 21"/>
                    <a:gd name="T25" fmla="*/ 10 h 24"/>
                    <a:gd name="T26" fmla="*/ 21 w 21"/>
                    <a:gd name="T27" fmla="*/ 7 h 24"/>
                    <a:gd name="T28" fmla="*/ 16 w 21"/>
                    <a:gd name="T29" fmla="*/ 0 h 24"/>
                    <a:gd name="T30" fmla="*/ 14 w 21"/>
                    <a:gd name="T31" fmla="*/ 0 h 24"/>
                    <a:gd name="T32" fmla="*/ 14 w 21"/>
                    <a:gd name="T33" fmla="*/ 0 h 24"/>
                    <a:gd name="T34" fmla="*/ 0 w 21"/>
                    <a:gd name="T35" fmla="*/ 7 h 24"/>
                    <a:gd name="T36" fmla="*/ 0 w 21"/>
                    <a:gd name="T37" fmla="*/ 7 h 24"/>
                    <a:gd name="T38" fmla="*/ 2 w 21"/>
                    <a:gd name="T39" fmla="*/ 10 h 24"/>
                    <a:gd name="T40" fmla="*/ 16 w 21"/>
                    <a:gd name="T41" fmla="*/ 0 h 24"/>
                    <a:gd name="T42" fmla="*/ 16 w 21"/>
                    <a:gd name="T43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1" h="24">
                      <a:moveTo>
                        <a:pt x="21" y="7"/>
                      </a:moveTo>
                      <a:lnTo>
                        <a:pt x="19" y="7"/>
                      </a:lnTo>
                      <a:lnTo>
                        <a:pt x="19" y="7"/>
                      </a:lnTo>
                      <a:lnTo>
                        <a:pt x="7" y="14"/>
                      </a:lnTo>
                      <a:lnTo>
                        <a:pt x="2" y="10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14" y="24"/>
                      </a:lnTo>
                      <a:lnTo>
                        <a:pt x="16" y="24"/>
                      </a:lnTo>
                      <a:lnTo>
                        <a:pt x="19" y="22"/>
                      </a:lnTo>
                      <a:lnTo>
                        <a:pt x="19" y="22"/>
                      </a:lnTo>
                      <a:lnTo>
                        <a:pt x="12" y="17"/>
                      </a:lnTo>
                      <a:lnTo>
                        <a:pt x="21" y="10"/>
                      </a:lnTo>
                      <a:lnTo>
                        <a:pt x="21" y="7"/>
                      </a:lnTo>
                      <a:moveTo>
                        <a:pt x="16" y="0"/>
                      </a:move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2" y="10"/>
                      </a:lnTo>
                      <a:lnTo>
                        <a:pt x="16" y="0"/>
                      </a:lnTo>
                      <a:lnTo>
                        <a:pt x="1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96" name="Freeform 114">
                  <a:extLst>
                    <a:ext uri="{FF2B5EF4-FFF2-40B4-BE49-F238E27FC236}">
                      <a16:creationId xmlns:a16="http://schemas.microsoft.com/office/drawing/2014/main" id="{4CC31E28-E562-4AB7-A114-B7FFFFC1520E}"/>
                    </a:ext>
                  </a:extLst>
                </p:cNvPr>
                <p:cNvSpPr/>
                <p:nvPr/>
              </p:nvSpPr>
              <p:spPr bwMode="auto">
                <a:xfrm>
                  <a:off x="4053" y="2777"/>
                  <a:ext cx="50" cy="31"/>
                </a:xfrm>
                <a:custGeom>
                  <a:avLst/>
                  <a:gdLst>
                    <a:gd name="T0" fmla="*/ 50 w 50"/>
                    <a:gd name="T1" fmla="*/ 17 h 31"/>
                    <a:gd name="T2" fmla="*/ 26 w 50"/>
                    <a:gd name="T3" fmla="*/ 0 h 31"/>
                    <a:gd name="T4" fmla="*/ 0 w 50"/>
                    <a:gd name="T5" fmla="*/ 15 h 31"/>
                    <a:gd name="T6" fmla="*/ 24 w 50"/>
                    <a:gd name="T7" fmla="*/ 31 h 31"/>
                    <a:gd name="T8" fmla="*/ 50 w 50"/>
                    <a:gd name="T9" fmla="*/ 17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31">
                      <a:moveTo>
                        <a:pt x="50" y="17"/>
                      </a:moveTo>
                      <a:lnTo>
                        <a:pt x="26" y="0"/>
                      </a:lnTo>
                      <a:lnTo>
                        <a:pt x="0" y="15"/>
                      </a:lnTo>
                      <a:lnTo>
                        <a:pt x="24" y="31"/>
                      </a:lnTo>
                      <a:lnTo>
                        <a:pt x="50" y="17"/>
                      </a:lnTo>
                      <a:close/>
                    </a:path>
                  </a:pathLst>
                </a:custGeom>
                <a:solidFill>
                  <a:srgbClr val="F7D4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97" name="Freeform 115">
                  <a:extLst>
                    <a:ext uri="{FF2B5EF4-FFF2-40B4-BE49-F238E27FC236}">
                      <a16:creationId xmlns:a16="http://schemas.microsoft.com/office/drawing/2014/main" id="{A58A9778-871D-4ACC-899F-63D74E83FB31}"/>
                    </a:ext>
                  </a:extLst>
                </p:cNvPr>
                <p:cNvSpPr/>
                <p:nvPr/>
              </p:nvSpPr>
              <p:spPr bwMode="auto">
                <a:xfrm>
                  <a:off x="4079" y="2794"/>
                  <a:ext cx="50" cy="31"/>
                </a:xfrm>
                <a:custGeom>
                  <a:avLst/>
                  <a:gdLst>
                    <a:gd name="T0" fmla="*/ 50 w 50"/>
                    <a:gd name="T1" fmla="*/ 17 h 31"/>
                    <a:gd name="T2" fmla="*/ 26 w 50"/>
                    <a:gd name="T3" fmla="*/ 0 h 31"/>
                    <a:gd name="T4" fmla="*/ 0 w 50"/>
                    <a:gd name="T5" fmla="*/ 17 h 31"/>
                    <a:gd name="T6" fmla="*/ 24 w 50"/>
                    <a:gd name="T7" fmla="*/ 31 h 31"/>
                    <a:gd name="T8" fmla="*/ 50 w 50"/>
                    <a:gd name="T9" fmla="*/ 17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31">
                      <a:moveTo>
                        <a:pt x="50" y="17"/>
                      </a:moveTo>
                      <a:lnTo>
                        <a:pt x="26" y="0"/>
                      </a:lnTo>
                      <a:lnTo>
                        <a:pt x="0" y="17"/>
                      </a:lnTo>
                      <a:lnTo>
                        <a:pt x="24" y="31"/>
                      </a:lnTo>
                      <a:lnTo>
                        <a:pt x="50" y="17"/>
                      </a:lnTo>
                      <a:close/>
                    </a:path>
                  </a:pathLst>
                </a:custGeom>
                <a:solidFill>
                  <a:srgbClr val="F7D4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98" name="Freeform 116">
                  <a:extLst>
                    <a:ext uri="{FF2B5EF4-FFF2-40B4-BE49-F238E27FC236}">
                      <a16:creationId xmlns:a16="http://schemas.microsoft.com/office/drawing/2014/main" id="{48506FBA-6E12-408D-BAC5-F22DFD9EF675}"/>
                    </a:ext>
                  </a:extLst>
                </p:cNvPr>
                <p:cNvSpPr/>
                <p:nvPr/>
              </p:nvSpPr>
              <p:spPr bwMode="auto">
                <a:xfrm>
                  <a:off x="3012" y="1664"/>
                  <a:ext cx="1289" cy="805"/>
                </a:xfrm>
                <a:custGeom>
                  <a:avLst/>
                  <a:gdLst>
                    <a:gd name="T0" fmla="*/ 489 w 545"/>
                    <a:gd name="T1" fmla="*/ 19 h 340"/>
                    <a:gd name="T2" fmla="*/ 380 w 545"/>
                    <a:gd name="T3" fmla="*/ 19 h 340"/>
                    <a:gd name="T4" fmla="*/ 62 w 545"/>
                    <a:gd name="T5" fmla="*/ 212 h 340"/>
                    <a:gd name="T6" fmla="*/ 63 w 545"/>
                    <a:gd name="T7" fmla="*/ 200 h 340"/>
                    <a:gd name="T8" fmla="*/ 0 w 545"/>
                    <a:gd name="T9" fmla="*/ 202 h 340"/>
                    <a:gd name="T10" fmla="*/ 0 w 545"/>
                    <a:gd name="T11" fmla="*/ 273 h 340"/>
                    <a:gd name="T12" fmla="*/ 0 w 545"/>
                    <a:gd name="T13" fmla="*/ 273 h 340"/>
                    <a:gd name="T14" fmla="*/ 21 w 545"/>
                    <a:gd name="T15" fmla="*/ 304 h 340"/>
                    <a:gd name="T16" fmla="*/ 77 w 545"/>
                    <a:gd name="T17" fmla="*/ 340 h 340"/>
                    <a:gd name="T18" fmla="*/ 545 w 545"/>
                    <a:gd name="T19" fmla="*/ 55 h 340"/>
                    <a:gd name="T20" fmla="*/ 489 w 545"/>
                    <a:gd name="T21" fmla="*/ 19 h 3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45" h="340">
                      <a:moveTo>
                        <a:pt x="489" y="19"/>
                      </a:moveTo>
                      <a:cubicBezTo>
                        <a:pt x="459" y="0"/>
                        <a:pt x="411" y="0"/>
                        <a:pt x="380" y="19"/>
                      </a:cubicBezTo>
                      <a:cubicBezTo>
                        <a:pt x="62" y="212"/>
                        <a:pt x="62" y="212"/>
                        <a:pt x="62" y="212"/>
                      </a:cubicBezTo>
                      <a:cubicBezTo>
                        <a:pt x="63" y="200"/>
                        <a:pt x="63" y="200"/>
                        <a:pt x="63" y="200"/>
                      </a:cubicBezTo>
                      <a:cubicBezTo>
                        <a:pt x="0" y="202"/>
                        <a:pt x="0" y="202"/>
                        <a:pt x="0" y="202"/>
                      </a:cubicBezTo>
                      <a:cubicBezTo>
                        <a:pt x="0" y="273"/>
                        <a:pt x="0" y="273"/>
                        <a:pt x="0" y="273"/>
                      </a:cubicBezTo>
                      <a:cubicBezTo>
                        <a:pt x="0" y="273"/>
                        <a:pt x="0" y="273"/>
                        <a:pt x="0" y="273"/>
                      </a:cubicBezTo>
                      <a:cubicBezTo>
                        <a:pt x="1" y="284"/>
                        <a:pt x="8" y="295"/>
                        <a:pt x="21" y="304"/>
                      </a:cubicBezTo>
                      <a:cubicBezTo>
                        <a:pt x="77" y="340"/>
                        <a:pt x="77" y="340"/>
                        <a:pt x="77" y="340"/>
                      </a:cubicBezTo>
                      <a:cubicBezTo>
                        <a:pt x="545" y="55"/>
                        <a:pt x="545" y="55"/>
                        <a:pt x="545" y="55"/>
                      </a:cubicBezTo>
                      <a:lnTo>
                        <a:pt x="489" y="19"/>
                      </a:lnTo>
                      <a:close/>
                    </a:path>
                  </a:pathLst>
                </a:custGeom>
                <a:solidFill>
                  <a:srgbClr val="1E88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99" name="Freeform 117">
                  <a:extLst>
                    <a:ext uri="{FF2B5EF4-FFF2-40B4-BE49-F238E27FC236}">
                      <a16:creationId xmlns:a16="http://schemas.microsoft.com/office/drawing/2014/main" id="{A581ABFE-7CD4-4BE3-9634-F92A9F481446}"/>
                    </a:ext>
                  </a:extLst>
                </p:cNvPr>
                <p:cNvSpPr/>
                <p:nvPr/>
              </p:nvSpPr>
              <p:spPr bwMode="auto">
                <a:xfrm>
                  <a:off x="3194" y="1626"/>
                  <a:ext cx="1107" cy="843"/>
                </a:xfrm>
                <a:custGeom>
                  <a:avLst/>
                  <a:gdLst>
                    <a:gd name="T0" fmla="*/ 1107 w 1107"/>
                    <a:gd name="T1" fmla="*/ 0 h 843"/>
                    <a:gd name="T2" fmla="*/ 1107 w 1107"/>
                    <a:gd name="T3" fmla="*/ 168 h 843"/>
                    <a:gd name="T4" fmla="*/ 0 w 1107"/>
                    <a:gd name="T5" fmla="*/ 843 h 843"/>
                    <a:gd name="T6" fmla="*/ 0 w 1107"/>
                    <a:gd name="T7" fmla="*/ 673 h 843"/>
                    <a:gd name="T8" fmla="*/ 1107 w 1107"/>
                    <a:gd name="T9" fmla="*/ 0 h 8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7" h="843">
                      <a:moveTo>
                        <a:pt x="1107" y="0"/>
                      </a:moveTo>
                      <a:lnTo>
                        <a:pt x="1107" y="168"/>
                      </a:lnTo>
                      <a:lnTo>
                        <a:pt x="0" y="843"/>
                      </a:lnTo>
                      <a:lnTo>
                        <a:pt x="0" y="673"/>
                      </a:lnTo>
                      <a:lnTo>
                        <a:pt x="1107" y="0"/>
                      </a:lnTo>
                      <a:close/>
                    </a:path>
                  </a:pathLst>
                </a:custGeom>
                <a:solidFill>
                  <a:srgbClr val="1B7D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00" name="Freeform 118">
                  <a:extLst>
                    <a:ext uri="{FF2B5EF4-FFF2-40B4-BE49-F238E27FC236}">
                      <a16:creationId xmlns:a16="http://schemas.microsoft.com/office/drawing/2014/main" id="{A2B90455-A8AD-4F09-80BD-CF2606255C19}"/>
                    </a:ext>
                  </a:extLst>
                </p:cNvPr>
                <p:cNvSpPr/>
                <p:nvPr/>
              </p:nvSpPr>
              <p:spPr bwMode="auto">
                <a:xfrm>
                  <a:off x="3194" y="1692"/>
                  <a:ext cx="1900" cy="1190"/>
                </a:xfrm>
                <a:custGeom>
                  <a:avLst/>
                  <a:gdLst>
                    <a:gd name="T0" fmla="*/ 1107 w 1900"/>
                    <a:gd name="T1" fmla="*/ 0 h 1190"/>
                    <a:gd name="T2" fmla="*/ 83 w 1900"/>
                    <a:gd name="T3" fmla="*/ 623 h 1190"/>
                    <a:gd name="T4" fmla="*/ 0 w 1900"/>
                    <a:gd name="T5" fmla="*/ 628 h 1190"/>
                    <a:gd name="T6" fmla="*/ 0 w 1900"/>
                    <a:gd name="T7" fmla="*/ 673 h 1190"/>
                    <a:gd name="T8" fmla="*/ 793 w 1900"/>
                    <a:gd name="T9" fmla="*/ 1190 h 1190"/>
                    <a:gd name="T10" fmla="*/ 1900 w 1900"/>
                    <a:gd name="T11" fmla="*/ 517 h 1190"/>
                    <a:gd name="T12" fmla="*/ 1107 w 1900"/>
                    <a:gd name="T13" fmla="*/ 0 h 1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00" h="1190">
                      <a:moveTo>
                        <a:pt x="1107" y="0"/>
                      </a:moveTo>
                      <a:lnTo>
                        <a:pt x="83" y="623"/>
                      </a:lnTo>
                      <a:lnTo>
                        <a:pt x="0" y="628"/>
                      </a:lnTo>
                      <a:lnTo>
                        <a:pt x="0" y="673"/>
                      </a:lnTo>
                      <a:lnTo>
                        <a:pt x="793" y="1190"/>
                      </a:lnTo>
                      <a:lnTo>
                        <a:pt x="1900" y="517"/>
                      </a:lnTo>
                      <a:lnTo>
                        <a:pt x="1107" y="0"/>
                      </a:lnTo>
                      <a:close/>
                    </a:path>
                  </a:pathLst>
                </a:custGeom>
                <a:solidFill>
                  <a:srgbClr val="D8DA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01" name="Freeform 119">
                  <a:extLst>
                    <a:ext uri="{FF2B5EF4-FFF2-40B4-BE49-F238E27FC236}">
                      <a16:creationId xmlns:a16="http://schemas.microsoft.com/office/drawing/2014/main" id="{B11593D7-8041-4A0B-ACC6-676A8C1A3646}"/>
                    </a:ext>
                  </a:extLst>
                </p:cNvPr>
                <p:cNvSpPr/>
                <p:nvPr/>
              </p:nvSpPr>
              <p:spPr bwMode="auto">
                <a:xfrm>
                  <a:off x="3194" y="1645"/>
                  <a:ext cx="1900" cy="1192"/>
                </a:xfrm>
                <a:custGeom>
                  <a:avLst/>
                  <a:gdLst>
                    <a:gd name="T0" fmla="*/ 1900 w 1900"/>
                    <a:gd name="T1" fmla="*/ 516 h 1192"/>
                    <a:gd name="T2" fmla="*/ 1107 w 1900"/>
                    <a:gd name="T3" fmla="*/ 0 h 1192"/>
                    <a:gd name="T4" fmla="*/ 0 w 1900"/>
                    <a:gd name="T5" fmla="*/ 675 h 1192"/>
                    <a:gd name="T6" fmla="*/ 793 w 1900"/>
                    <a:gd name="T7" fmla="*/ 1192 h 1192"/>
                    <a:gd name="T8" fmla="*/ 1900 w 1900"/>
                    <a:gd name="T9" fmla="*/ 516 h 1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00" h="1192">
                      <a:moveTo>
                        <a:pt x="1900" y="516"/>
                      </a:moveTo>
                      <a:lnTo>
                        <a:pt x="1107" y="0"/>
                      </a:lnTo>
                      <a:lnTo>
                        <a:pt x="0" y="675"/>
                      </a:lnTo>
                      <a:lnTo>
                        <a:pt x="793" y="1192"/>
                      </a:lnTo>
                      <a:lnTo>
                        <a:pt x="1900" y="516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02" name="Freeform 120">
                  <a:extLst>
                    <a:ext uri="{FF2B5EF4-FFF2-40B4-BE49-F238E27FC236}">
                      <a16:creationId xmlns:a16="http://schemas.microsoft.com/office/drawing/2014/main" id="{3EC5598D-0C78-456E-A04C-792F21B6445C}"/>
                    </a:ext>
                  </a:extLst>
                </p:cNvPr>
                <p:cNvSpPr/>
                <p:nvPr/>
              </p:nvSpPr>
              <p:spPr bwMode="auto">
                <a:xfrm>
                  <a:off x="3987" y="2263"/>
                  <a:ext cx="1289" cy="853"/>
                </a:xfrm>
                <a:custGeom>
                  <a:avLst/>
                  <a:gdLst>
                    <a:gd name="T0" fmla="*/ 545 w 545"/>
                    <a:gd name="T1" fmla="*/ 89 h 360"/>
                    <a:gd name="T2" fmla="*/ 545 w 545"/>
                    <a:gd name="T3" fmla="*/ 88 h 360"/>
                    <a:gd name="T4" fmla="*/ 545 w 545"/>
                    <a:gd name="T5" fmla="*/ 17 h 360"/>
                    <a:gd name="T6" fmla="*/ 464 w 545"/>
                    <a:gd name="T7" fmla="*/ 0 h 360"/>
                    <a:gd name="T8" fmla="*/ 0 w 545"/>
                    <a:gd name="T9" fmla="*/ 233 h 360"/>
                    <a:gd name="T10" fmla="*/ 0 w 545"/>
                    <a:gd name="T11" fmla="*/ 305 h 360"/>
                    <a:gd name="T12" fmla="*/ 56 w 545"/>
                    <a:gd name="T13" fmla="*/ 341 h 360"/>
                    <a:gd name="T14" fmla="*/ 165 w 545"/>
                    <a:gd name="T15" fmla="*/ 341 h 360"/>
                    <a:gd name="T16" fmla="*/ 521 w 545"/>
                    <a:gd name="T17" fmla="*/ 125 h 360"/>
                    <a:gd name="T18" fmla="*/ 545 w 545"/>
                    <a:gd name="T19" fmla="*/ 89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45" h="360">
                      <a:moveTo>
                        <a:pt x="545" y="89"/>
                      </a:moveTo>
                      <a:cubicBezTo>
                        <a:pt x="545" y="88"/>
                        <a:pt x="545" y="88"/>
                        <a:pt x="545" y="88"/>
                      </a:cubicBezTo>
                      <a:cubicBezTo>
                        <a:pt x="545" y="17"/>
                        <a:pt x="545" y="17"/>
                        <a:pt x="545" y="17"/>
                      </a:cubicBezTo>
                      <a:cubicBezTo>
                        <a:pt x="464" y="0"/>
                        <a:pt x="464" y="0"/>
                        <a:pt x="464" y="0"/>
                      </a:cubicBezTo>
                      <a:cubicBezTo>
                        <a:pt x="0" y="233"/>
                        <a:pt x="0" y="233"/>
                        <a:pt x="0" y="233"/>
                      </a:cubicBezTo>
                      <a:cubicBezTo>
                        <a:pt x="0" y="305"/>
                        <a:pt x="0" y="305"/>
                        <a:pt x="0" y="305"/>
                      </a:cubicBezTo>
                      <a:cubicBezTo>
                        <a:pt x="56" y="341"/>
                        <a:pt x="56" y="341"/>
                        <a:pt x="56" y="341"/>
                      </a:cubicBezTo>
                      <a:cubicBezTo>
                        <a:pt x="85" y="360"/>
                        <a:pt x="134" y="360"/>
                        <a:pt x="165" y="341"/>
                      </a:cubicBezTo>
                      <a:cubicBezTo>
                        <a:pt x="521" y="125"/>
                        <a:pt x="521" y="125"/>
                        <a:pt x="521" y="125"/>
                      </a:cubicBezTo>
                      <a:cubicBezTo>
                        <a:pt x="537" y="115"/>
                        <a:pt x="545" y="102"/>
                        <a:pt x="545" y="89"/>
                      </a:cubicBezTo>
                      <a:close/>
                    </a:path>
                  </a:pathLst>
                </a:custGeom>
                <a:solidFill>
                  <a:srgbClr val="1E88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03" name="Freeform 121">
                  <a:extLst>
                    <a:ext uri="{FF2B5EF4-FFF2-40B4-BE49-F238E27FC236}">
                      <a16:creationId xmlns:a16="http://schemas.microsoft.com/office/drawing/2014/main" id="{993723B4-959F-462A-A5B9-AF7ADA18B1D2}"/>
                    </a:ext>
                  </a:extLst>
                </p:cNvPr>
                <p:cNvSpPr/>
                <p:nvPr/>
              </p:nvSpPr>
              <p:spPr bwMode="auto">
                <a:xfrm>
                  <a:off x="2991" y="1495"/>
                  <a:ext cx="1310" cy="804"/>
                </a:xfrm>
                <a:custGeom>
                  <a:avLst/>
                  <a:gdLst>
                    <a:gd name="T0" fmla="*/ 554 w 554"/>
                    <a:gd name="T1" fmla="*/ 55 h 339"/>
                    <a:gd name="T2" fmla="*/ 498 w 554"/>
                    <a:gd name="T3" fmla="*/ 19 h 339"/>
                    <a:gd name="T4" fmla="*/ 388 w 554"/>
                    <a:gd name="T5" fmla="*/ 18 h 339"/>
                    <a:gd name="T6" fmla="*/ 33 w 554"/>
                    <a:gd name="T7" fmla="*/ 235 h 339"/>
                    <a:gd name="T8" fmla="*/ 30 w 554"/>
                    <a:gd name="T9" fmla="*/ 303 h 339"/>
                    <a:gd name="T10" fmla="*/ 86 w 554"/>
                    <a:gd name="T11" fmla="*/ 339 h 339"/>
                    <a:gd name="T12" fmla="*/ 554 w 554"/>
                    <a:gd name="T13" fmla="*/ 55 h 3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4" h="339">
                      <a:moveTo>
                        <a:pt x="554" y="55"/>
                      </a:moveTo>
                      <a:cubicBezTo>
                        <a:pt x="498" y="19"/>
                        <a:pt x="498" y="19"/>
                        <a:pt x="498" y="19"/>
                      </a:cubicBezTo>
                      <a:cubicBezTo>
                        <a:pt x="468" y="0"/>
                        <a:pt x="420" y="0"/>
                        <a:pt x="388" y="18"/>
                      </a:cubicBezTo>
                      <a:cubicBezTo>
                        <a:pt x="33" y="235"/>
                        <a:pt x="33" y="235"/>
                        <a:pt x="33" y="235"/>
                      </a:cubicBezTo>
                      <a:cubicBezTo>
                        <a:pt x="2" y="254"/>
                        <a:pt x="0" y="284"/>
                        <a:pt x="30" y="303"/>
                      </a:cubicBezTo>
                      <a:cubicBezTo>
                        <a:pt x="86" y="339"/>
                        <a:pt x="86" y="339"/>
                        <a:pt x="86" y="339"/>
                      </a:cubicBezTo>
                      <a:cubicBezTo>
                        <a:pt x="554" y="55"/>
                        <a:pt x="554" y="55"/>
                        <a:pt x="554" y="55"/>
                      </a:cubicBezTo>
                    </a:path>
                  </a:pathLst>
                </a:custGeom>
                <a:solidFill>
                  <a:srgbClr val="31BB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04" name="Freeform 122">
                  <a:extLst>
                    <a:ext uri="{FF2B5EF4-FFF2-40B4-BE49-F238E27FC236}">
                      <a16:creationId xmlns:a16="http://schemas.microsoft.com/office/drawing/2014/main" id="{EEC91D42-B268-48DE-9D80-3B3EF7CB9E94}"/>
                    </a:ext>
                  </a:extLst>
                </p:cNvPr>
                <p:cNvSpPr/>
                <p:nvPr/>
              </p:nvSpPr>
              <p:spPr bwMode="auto">
                <a:xfrm>
                  <a:off x="3987" y="2142"/>
                  <a:ext cx="1308" cy="806"/>
                </a:xfrm>
                <a:custGeom>
                  <a:avLst/>
                  <a:gdLst>
                    <a:gd name="T0" fmla="*/ 524 w 553"/>
                    <a:gd name="T1" fmla="*/ 36 h 340"/>
                    <a:gd name="T2" fmla="*/ 468 w 553"/>
                    <a:gd name="T3" fmla="*/ 0 h 340"/>
                    <a:gd name="T4" fmla="*/ 0 w 553"/>
                    <a:gd name="T5" fmla="*/ 284 h 340"/>
                    <a:gd name="T6" fmla="*/ 56 w 553"/>
                    <a:gd name="T7" fmla="*/ 321 h 340"/>
                    <a:gd name="T8" fmla="*/ 165 w 553"/>
                    <a:gd name="T9" fmla="*/ 321 h 340"/>
                    <a:gd name="T10" fmla="*/ 521 w 553"/>
                    <a:gd name="T11" fmla="*/ 105 h 340"/>
                    <a:gd name="T12" fmla="*/ 524 w 553"/>
                    <a:gd name="T13" fmla="*/ 36 h 3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3" h="340">
                      <a:moveTo>
                        <a:pt x="524" y="36"/>
                      </a:moveTo>
                      <a:cubicBezTo>
                        <a:pt x="468" y="0"/>
                        <a:pt x="468" y="0"/>
                        <a:pt x="468" y="0"/>
                      </a:cubicBezTo>
                      <a:cubicBezTo>
                        <a:pt x="0" y="284"/>
                        <a:pt x="0" y="284"/>
                        <a:pt x="0" y="284"/>
                      </a:cubicBezTo>
                      <a:cubicBezTo>
                        <a:pt x="56" y="321"/>
                        <a:pt x="56" y="321"/>
                        <a:pt x="56" y="321"/>
                      </a:cubicBezTo>
                      <a:cubicBezTo>
                        <a:pt x="85" y="340"/>
                        <a:pt x="134" y="340"/>
                        <a:pt x="165" y="321"/>
                      </a:cubicBezTo>
                      <a:cubicBezTo>
                        <a:pt x="521" y="105"/>
                        <a:pt x="521" y="105"/>
                        <a:pt x="521" y="105"/>
                      </a:cubicBezTo>
                      <a:cubicBezTo>
                        <a:pt x="552" y="86"/>
                        <a:pt x="553" y="55"/>
                        <a:pt x="524" y="36"/>
                      </a:cubicBezTo>
                    </a:path>
                  </a:pathLst>
                </a:custGeom>
                <a:solidFill>
                  <a:srgbClr val="31BB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05" name="Freeform 123">
                  <a:extLst>
                    <a:ext uri="{FF2B5EF4-FFF2-40B4-BE49-F238E27FC236}">
                      <a16:creationId xmlns:a16="http://schemas.microsoft.com/office/drawing/2014/main" id="{08AC02FC-BF80-469F-8ABA-9342CFA0609F}"/>
                    </a:ext>
                  </a:extLst>
                </p:cNvPr>
                <p:cNvSpPr/>
                <p:nvPr/>
              </p:nvSpPr>
              <p:spPr bwMode="auto">
                <a:xfrm>
                  <a:off x="4410" y="2576"/>
                  <a:ext cx="234" cy="156"/>
                </a:xfrm>
                <a:custGeom>
                  <a:avLst/>
                  <a:gdLst>
                    <a:gd name="T0" fmla="*/ 99 w 99"/>
                    <a:gd name="T1" fmla="*/ 0 h 66"/>
                    <a:gd name="T2" fmla="*/ 1 w 99"/>
                    <a:gd name="T3" fmla="*/ 0 h 66"/>
                    <a:gd name="T4" fmla="*/ 1 w 99"/>
                    <a:gd name="T5" fmla="*/ 32 h 66"/>
                    <a:gd name="T6" fmla="*/ 14 w 99"/>
                    <a:gd name="T7" fmla="*/ 54 h 66"/>
                    <a:gd name="T8" fmla="*/ 84 w 99"/>
                    <a:gd name="T9" fmla="*/ 54 h 66"/>
                    <a:gd name="T10" fmla="*/ 99 w 99"/>
                    <a:gd name="T11" fmla="*/ 32 h 66"/>
                    <a:gd name="T12" fmla="*/ 99 w 99"/>
                    <a:gd name="T13" fmla="*/ 32 h 66"/>
                    <a:gd name="T14" fmla="*/ 99 w 99"/>
                    <a:gd name="T15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9" h="66">
                      <a:moveTo>
                        <a:pt x="99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32"/>
                        <a:pt x="1" y="32"/>
                        <a:pt x="1" y="32"/>
                      </a:cubicBezTo>
                      <a:cubicBezTo>
                        <a:pt x="0" y="40"/>
                        <a:pt x="5" y="48"/>
                        <a:pt x="14" y="54"/>
                      </a:cubicBezTo>
                      <a:cubicBezTo>
                        <a:pt x="33" y="66"/>
                        <a:pt x="64" y="66"/>
                        <a:pt x="84" y="54"/>
                      </a:cubicBezTo>
                      <a:cubicBezTo>
                        <a:pt x="94" y="48"/>
                        <a:pt x="99" y="40"/>
                        <a:pt x="99" y="32"/>
                      </a:cubicBezTo>
                      <a:cubicBezTo>
                        <a:pt x="99" y="32"/>
                        <a:pt x="99" y="32"/>
                        <a:pt x="99" y="32"/>
                      </a:cubicBezTo>
                      <a:lnTo>
                        <a:pt x="99" y="0"/>
                      </a:lnTo>
                      <a:close/>
                    </a:path>
                  </a:pathLst>
                </a:custGeom>
                <a:solidFill>
                  <a:srgbClr val="1E88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06" name="Freeform 124">
                  <a:extLst>
                    <a:ext uri="{FF2B5EF4-FFF2-40B4-BE49-F238E27FC236}">
                      <a16:creationId xmlns:a16="http://schemas.microsoft.com/office/drawing/2014/main" id="{5522C599-2FF9-485F-B278-008114E1C6B8}"/>
                    </a:ext>
                  </a:extLst>
                </p:cNvPr>
                <p:cNvSpPr/>
                <p:nvPr/>
              </p:nvSpPr>
              <p:spPr bwMode="auto">
                <a:xfrm>
                  <a:off x="4692" y="2405"/>
                  <a:ext cx="234" cy="157"/>
                </a:xfrm>
                <a:custGeom>
                  <a:avLst/>
                  <a:gdLst>
                    <a:gd name="T0" fmla="*/ 99 w 99"/>
                    <a:gd name="T1" fmla="*/ 0 h 66"/>
                    <a:gd name="T2" fmla="*/ 1 w 99"/>
                    <a:gd name="T3" fmla="*/ 0 h 66"/>
                    <a:gd name="T4" fmla="*/ 1 w 99"/>
                    <a:gd name="T5" fmla="*/ 32 h 66"/>
                    <a:gd name="T6" fmla="*/ 1 w 99"/>
                    <a:gd name="T7" fmla="*/ 32 h 66"/>
                    <a:gd name="T8" fmla="*/ 14 w 99"/>
                    <a:gd name="T9" fmla="*/ 54 h 66"/>
                    <a:gd name="T10" fmla="*/ 84 w 99"/>
                    <a:gd name="T11" fmla="*/ 54 h 66"/>
                    <a:gd name="T12" fmla="*/ 99 w 99"/>
                    <a:gd name="T13" fmla="*/ 32 h 66"/>
                    <a:gd name="T14" fmla="*/ 99 w 99"/>
                    <a:gd name="T15" fmla="*/ 32 h 66"/>
                    <a:gd name="T16" fmla="*/ 99 w 99"/>
                    <a:gd name="T1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9" h="66">
                      <a:moveTo>
                        <a:pt x="99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32"/>
                        <a:pt x="1" y="32"/>
                        <a:pt x="1" y="32"/>
                      </a:cubicBezTo>
                      <a:cubicBezTo>
                        <a:pt x="1" y="32"/>
                        <a:pt x="1" y="32"/>
                        <a:pt x="1" y="32"/>
                      </a:cubicBezTo>
                      <a:cubicBezTo>
                        <a:pt x="0" y="40"/>
                        <a:pt x="5" y="48"/>
                        <a:pt x="14" y="54"/>
                      </a:cubicBezTo>
                      <a:cubicBezTo>
                        <a:pt x="33" y="66"/>
                        <a:pt x="64" y="66"/>
                        <a:pt x="84" y="54"/>
                      </a:cubicBezTo>
                      <a:cubicBezTo>
                        <a:pt x="94" y="48"/>
                        <a:pt x="99" y="40"/>
                        <a:pt x="99" y="32"/>
                      </a:cubicBezTo>
                      <a:cubicBezTo>
                        <a:pt x="99" y="32"/>
                        <a:pt x="99" y="32"/>
                        <a:pt x="99" y="32"/>
                      </a:cubicBezTo>
                      <a:lnTo>
                        <a:pt x="99" y="0"/>
                      </a:lnTo>
                      <a:close/>
                    </a:path>
                  </a:pathLst>
                </a:custGeom>
                <a:solidFill>
                  <a:srgbClr val="1E88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07" name="Freeform 125">
                  <a:extLst>
                    <a:ext uri="{FF2B5EF4-FFF2-40B4-BE49-F238E27FC236}">
                      <a16:creationId xmlns:a16="http://schemas.microsoft.com/office/drawing/2014/main" id="{A60E02AA-AA55-47BF-AA8A-C07A95556478}"/>
                    </a:ext>
                  </a:extLst>
                </p:cNvPr>
                <p:cNvSpPr/>
                <p:nvPr/>
              </p:nvSpPr>
              <p:spPr bwMode="auto">
                <a:xfrm>
                  <a:off x="4680" y="2322"/>
                  <a:ext cx="258" cy="162"/>
                </a:xfrm>
                <a:custGeom>
                  <a:avLst/>
                  <a:gdLst>
                    <a:gd name="T0" fmla="*/ 91 w 109"/>
                    <a:gd name="T1" fmla="*/ 13 h 68"/>
                    <a:gd name="T2" fmla="*/ 21 w 109"/>
                    <a:gd name="T3" fmla="*/ 12 h 68"/>
                    <a:gd name="T4" fmla="*/ 19 w 109"/>
                    <a:gd name="T5" fmla="*/ 56 h 68"/>
                    <a:gd name="T6" fmla="*/ 89 w 109"/>
                    <a:gd name="T7" fmla="*/ 56 h 68"/>
                    <a:gd name="T8" fmla="*/ 91 w 109"/>
                    <a:gd name="T9" fmla="*/ 13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9" h="68">
                      <a:moveTo>
                        <a:pt x="91" y="13"/>
                      </a:moveTo>
                      <a:cubicBezTo>
                        <a:pt x="72" y="0"/>
                        <a:pt x="41" y="0"/>
                        <a:pt x="21" y="12"/>
                      </a:cubicBezTo>
                      <a:cubicBezTo>
                        <a:pt x="1" y="24"/>
                        <a:pt x="0" y="44"/>
                        <a:pt x="19" y="56"/>
                      </a:cubicBezTo>
                      <a:cubicBezTo>
                        <a:pt x="38" y="68"/>
                        <a:pt x="69" y="68"/>
                        <a:pt x="89" y="56"/>
                      </a:cubicBezTo>
                      <a:cubicBezTo>
                        <a:pt x="109" y="44"/>
                        <a:pt x="109" y="25"/>
                        <a:pt x="91" y="13"/>
                      </a:cubicBezTo>
                    </a:path>
                  </a:pathLst>
                </a:custGeom>
                <a:solidFill>
                  <a:srgbClr val="31BB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08" name="Freeform 126">
                  <a:extLst>
                    <a:ext uri="{FF2B5EF4-FFF2-40B4-BE49-F238E27FC236}">
                      <a16:creationId xmlns:a16="http://schemas.microsoft.com/office/drawing/2014/main" id="{E2FC3FD0-0CAB-4ADB-8D55-F381ED068887}"/>
                    </a:ext>
                  </a:extLst>
                </p:cNvPr>
                <p:cNvSpPr/>
                <p:nvPr/>
              </p:nvSpPr>
              <p:spPr bwMode="auto">
                <a:xfrm>
                  <a:off x="4398" y="2495"/>
                  <a:ext cx="260" cy="162"/>
                </a:xfrm>
                <a:custGeom>
                  <a:avLst/>
                  <a:gdLst>
                    <a:gd name="T0" fmla="*/ 91 w 110"/>
                    <a:gd name="T1" fmla="*/ 12 h 68"/>
                    <a:gd name="T2" fmla="*/ 21 w 110"/>
                    <a:gd name="T3" fmla="*/ 12 h 68"/>
                    <a:gd name="T4" fmla="*/ 19 w 110"/>
                    <a:gd name="T5" fmla="*/ 55 h 68"/>
                    <a:gd name="T6" fmla="*/ 89 w 110"/>
                    <a:gd name="T7" fmla="*/ 56 h 68"/>
                    <a:gd name="T8" fmla="*/ 91 w 110"/>
                    <a:gd name="T9" fmla="*/ 12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" h="68">
                      <a:moveTo>
                        <a:pt x="91" y="12"/>
                      </a:moveTo>
                      <a:cubicBezTo>
                        <a:pt x="72" y="0"/>
                        <a:pt x="41" y="0"/>
                        <a:pt x="21" y="12"/>
                      </a:cubicBezTo>
                      <a:cubicBezTo>
                        <a:pt x="1" y="24"/>
                        <a:pt x="0" y="43"/>
                        <a:pt x="19" y="55"/>
                      </a:cubicBezTo>
                      <a:cubicBezTo>
                        <a:pt x="38" y="68"/>
                        <a:pt x="69" y="68"/>
                        <a:pt x="89" y="56"/>
                      </a:cubicBezTo>
                      <a:cubicBezTo>
                        <a:pt x="109" y="44"/>
                        <a:pt x="110" y="24"/>
                        <a:pt x="91" y="12"/>
                      </a:cubicBezTo>
                    </a:path>
                  </a:pathLst>
                </a:custGeom>
                <a:solidFill>
                  <a:srgbClr val="31BB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09" name="Freeform 127">
                  <a:extLst>
                    <a:ext uri="{FF2B5EF4-FFF2-40B4-BE49-F238E27FC236}">
                      <a16:creationId xmlns:a16="http://schemas.microsoft.com/office/drawing/2014/main" id="{6C5D0070-B8B6-4D6F-A194-F4B5C272F05E}"/>
                    </a:ext>
                  </a:extLst>
                </p:cNvPr>
                <p:cNvSpPr/>
                <p:nvPr/>
              </p:nvSpPr>
              <p:spPr bwMode="auto">
                <a:xfrm>
                  <a:off x="4741" y="2360"/>
                  <a:ext cx="137" cy="86"/>
                </a:xfrm>
                <a:custGeom>
                  <a:avLst/>
                  <a:gdLst>
                    <a:gd name="T0" fmla="*/ 48 w 58"/>
                    <a:gd name="T1" fmla="*/ 7 h 36"/>
                    <a:gd name="T2" fmla="*/ 11 w 58"/>
                    <a:gd name="T3" fmla="*/ 7 h 36"/>
                    <a:gd name="T4" fmla="*/ 10 w 58"/>
                    <a:gd name="T5" fmla="*/ 30 h 36"/>
                    <a:gd name="T6" fmla="*/ 47 w 58"/>
                    <a:gd name="T7" fmla="*/ 30 h 36"/>
                    <a:gd name="T8" fmla="*/ 48 w 58"/>
                    <a:gd name="T9" fmla="*/ 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36">
                      <a:moveTo>
                        <a:pt x="48" y="7"/>
                      </a:moveTo>
                      <a:cubicBezTo>
                        <a:pt x="38" y="1"/>
                        <a:pt x="21" y="0"/>
                        <a:pt x="11" y="7"/>
                      </a:cubicBezTo>
                      <a:cubicBezTo>
                        <a:pt x="1" y="13"/>
                        <a:pt x="0" y="24"/>
                        <a:pt x="10" y="30"/>
                      </a:cubicBezTo>
                      <a:cubicBezTo>
                        <a:pt x="20" y="36"/>
                        <a:pt x="36" y="36"/>
                        <a:pt x="47" y="30"/>
                      </a:cubicBezTo>
                      <a:cubicBezTo>
                        <a:pt x="57" y="24"/>
                        <a:pt x="58" y="13"/>
                        <a:pt x="48" y="7"/>
                      </a:cubicBezTo>
                    </a:path>
                  </a:pathLst>
                </a:custGeom>
                <a:solidFill>
                  <a:srgbClr val="1E88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10" name="Freeform 128">
                  <a:extLst>
                    <a:ext uri="{FF2B5EF4-FFF2-40B4-BE49-F238E27FC236}">
                      <a16:creationId xmlns:a16="http://schemas.microsoft.com/office/drawing/2014/main" id="{152E1993-3E6F-4D96-B27E-40EA64383A5E}"/>
                    </a:ext>
                  </a:extLst>
                </p:cNvPr>
                <p:cNvSpPr/>
                <p:nvPr/>
              </p:nvSpPr>
              <p:spPr bwMode="auto">
                <a:xfrm>
                  <a:off x="4460" y="2533"/>
                  <a:ext cx="137" cy="86"/>
                </a:xfrm>
                <a:custGeom>
                  <a:avLst/>
                  <a:gdLst>
                    <a:gd name="T0" fmla="*/ 48 w 58"/>
                    <a:gd name="T1" fmla="*/ 6 h 36"/>
                    <a:gd name="T2" fmla="*/ 11 w 58"/>
                    <a:gd name="T3" fmla="*/ 6 h 36"/>
                    <a:gd name="T4" fmla="*/ 10 w 58"/>
                    <a:gd name="T5" fmla="*/ 29 h 36"/>
                    <a:gd name="T6" fmla="*/ 47 w 58"/>
                    <a:gd name="T7" fmla="*/ 29 h 36"/>
                    <a:gd name="T8" fmla="*/ 48 w 58"/>
                    <a:gd name="T9" fmla="*/ 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36">
                      <a:moveTo>
                        <a:pt x="48" y="6"/>
                      </a:moveTo>
                      <a:cubicBezTo>
                        <a:pt x="38" y="0"/>
                        <a:pt x="22" y="0"/>
                        <a:pt x="11" y="6"/>
                      </a:cubicBezTo>
                      <a:cubicBezTo>
                        <a:pt x="1" y="12"/>
                        <a:pt x="0" y="23"/>
                        <a:pt x="10" y="29"/>
                      </a:cubicBezTo>
                      <a:cubicBezTo>
                        <a:pt x="20" y="36"/>
                        <a:pt x="36" y="36"/>
                        <a:pt x="47" y="29"/>
                      </a:cubicBezTo>
                      <a:cubicBezTo>
                        <a:pt x="57" y="23"/>
                        <a:pt x="58" y="13"/>
                        <a:pt x="48" y="6"/>
                      </a:cubicBezTo>
                    </a:path>
                  </a:pathLst>
                </a:custGeom>
                <a:solidFill>
                  <a:srgbClr val="1E88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11" name="Freeform 129">
                  <a:extLst>
                    <a:ext uri="{FF2B5EF4-FFF2-40B4-BE49-F238E27FC236}">
                      <a16:creationId xmlns:a16="http://schemas.microsoft.com/office/drawing/2014/main" id="{240566B9-B097-4D8C-973B-2A9F98181D73}"/>
                    </a:ext>
                  </a:extLst>
                </p:cNvPr>
                <p:cNvSpPr/>
                <p:nvPr/>
              </p:nvSpPr>
              <p:spPr bwMode="auto">
                <a:xfrm>
                  <a:off x="3360" y="1891"/>
                  <a:ext cx="234" cy="156"/>
                </a:xfrm>
                <a:custGeom>
                  <a:avLst/>
                  <a:gdLst>
                    <a:gd name="T0" fmla="*/ 99 w 99"/>
                    <a:gd name="T1" fmla="*/ 0 h 66"/>
                    <a:gd name="T2" fmla="*/ 0 w 99"/>
                    <a:gd name="T3" fmla="*/ 0 h 66"/>
                    <a:gd name="T4" fmla="*/ 0 w 99"/>
                    <a:gd name="T5" fmla="*/ 32 h 66"/>
                    <a:gd name="T6" fmla="*/ 14 w 99"/>
                    <a:gd name="T7" fmla="*/ 54 h 66"/>
                    <a:gd name="T8" fmla="*/ 84 w 99"/>
                    <a:gd name="T9" fmla="*/ 54 h 66"/>
                    <a:gd name="T10" fmla="*/ 99 w 99"/>
                    <a:gd name="T11" fmla="*/ 32 h 66"/>
                    <a:gd name="T12" fmla="*/ 99 w 99"/>
                    <a:gd name="T13" fmla="*/ 32 h 66"/>
                    <a:gd name="T14" fmla="*/ 99 w 99"/>
                    <a:gd name="T15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9" h="66">
                      <a:moveTo>
                        <a:pt x="99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40"/>
                        <a:pt x="5" y="48"/>
                        <a:pt x="14" y="54"/>
                      </a:cubicBezTo>
                      <a:cubicBezTo>
                        <a:pt x="33" y="66"/>
                        <a:pt x="64" y="66"/>
                        <a:pt x="84" y="54"/>
                      </a:cubicBezTo>
                      <a:cubicBezTo>
                        <a:pt x="94" y="48"/>
                        <a:pt x="99" y="40"/>
                        <a:pt x="99" y="32"/>
                      </a:cubicBezTo>
                      <a:cubicBezTo>
                        <a:pt x="99" y="32"/>
                        <a:pt x="99" y="32"/>
                        <a:pt x="99" y="32"/>
                      </a:cubicBezTo>
                      <a:lnTo>
                        <a:pt x="99" y="0"/>
                      </a:lnTo>
                      <a:close/>
                    </a:path>
                  </a:pathLst>
                </a:custGeom>
                <a:solidFill>
                  <a:srgbClr val="1E88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12" name="Freeform 130">
                  <a:extLst>
                    <a:ext uri="{FF2B5EF4-FFF2-40B4-BE49-F238E27FC236}">
                      <a16:creationId xmlns:a16="http://schemas.microsoft.com/office/drawing/2014/main" id="{F45A5934-322F-4820-A391-2499760BDA5E}"/>
                    </a:ext>
                  </a:extLst>
                </p:cNvPr>
                <p:cNvSpPr/>
                <p:nvPr/>
              </p:nvSpPr>
              <p:spPr bwMode="auto">
                <a:xfrm>
                  <a:off x="3641" y="1720"/>
                  <a:ext cx="234" cy="159"/>
                </a:xfrm>
                <a:custGeom>
                  <a:avLst/>
                  <a:gdLst>
                    <a:gd name="T0" fmla="*/ 99 w 99"/>
                    <a:gd name="T1" fmla="*/ 0 h 67"/>
                    <a:gd name="T2" fmla="*/ 0 w 99"/>
                    <a:gd name="T3" fmla="*/ 0 h 67"/>
                    <a:gd name="T4" fmla="*/ 0 w 99"/>
                    <a:gd name="T5" fmla="*/ 33 h 67"/>
                    <a:gd name="T6" fmla="*/ 14 w 99"/>
                    <a:gd name="T7" fmla="*/ 54 h 67"/>
                    <a:gd name="T8" fmla="*/ 83 w 99"/>
                    <a:gd name="T9" fmla="*/ 55 h 67"/>
                    <a:gd name="T10" fmla="*/ 99 w 99"/>
                    <a:gd name="T11" fmla="*/ 33 h 67"/>
                    <a:gd name="T12" fmla="*/ 99 w 99"/>
                    <a:gd name="T13" fmla="*/ 33 h 67"/>
                    <a:gd name="T14" fmla="*/ 99 w 99"/>
                    <a:gd name="T15" fmla="*/ 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9" h="67">
                      <a:moveTo>
                        <a:pt x="99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41"/>
                        <a:pt x="4" y="48"/>
                        <a:pt x="14" y="54"/>
                      </a:cubicBezTo>
                      <a:cubicBezTo>
                        <a:pt x="32" y="67"/>
                        <a:pt x="64" y="67"/>
                        <a:pt x="83" y="55"/>
                      </a:cubicBezTo>
                      <a:cubicBezTo>
                        <a:pt x="93" y="49"/>
                        <a:pt x="99" y="41"/>
                        <a:pt x="99" y="33"/>
                      </a:cubicBezTo>
                      <a:cubicBezTo>
                        <a:pt x="99" y="33"/>
                        <a:pt x="99" y="33"/>
                        <a:pt x="99" y="33"/>
                      </a:cubicBezTo>
                      <a:lnTo>
                        <a:pt x="99" y="0"/>
                      </a:lnTo>
                      <a:close/>
                    </a:path>
                  </a:pathLst>
                </a:custGeom>
                <a:solidFill>
                  <a:srgbClr val="1E88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13" name="Freeform 131">
                  <a:extLst>
                    <a:ext uri="{FF2B5EF4-FFF2-40B4-BE49-F238E27FC236}">
                      <a16:creationId xmlns:a16="http://schemas.microsoft.com/office/drawing/2014/main" id="{D14D9D2B-78C8-4955-AA37-04ED704AEE23}"/>
                    </a:ext>
                  </a:extLst>
                </p:cNvPr>
                <p:cNvSpPr/>
                <p:nvPr/>
              </p:nvSpPr>
              <p:spPr bwMode="auto">
                <a:xfrm>
                  <a:off x="3629" y="1640"/>
                  <a:ext cx="258" cy="161"/>
                </a:xfrm>
                <a:custGeom>
                  <a:avLst/>
                  <a:gdLst>
                    <a:gd name="T0" fmla="*/ 90 w 109"/>
                    <a:gd name="T1" fmla="*/ 12 h 68"/>
                    <a:gd name="T2" fmla="*/ 21 w 109"/>
                    <a:gd name="T3" fmla="*/ 12 h 68"/>
                    <a:gd name="T4" fmla="*/ 19 w 109"/>
                    <a:gd name="T5" fmla="*/ 56 h 68"/>
                    <a:gd name="T6" fmla="*/ 88 w 109"/>
                    <a:gd name="T7" fmla="*/ 56 h 68"/>
                    <a:gd name="T8" fmla="*/ 90 w 109"/>
                    <a:gd name="T9" fmla="*/ 12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9" h="68">
                      <a:moveTo>
                        <a:pt x="90" y="12"/>
                      </a:moveTo>
                      <a:cubicBezTo>
                        <a:pt x="72" y="0"/>
                        <a:pt x="40" y="0"/>
                        <a:pt x="21" y="12"/>
                      </a:cubicBezTo>
                      <a:cubicBezTo>
                        <a:pt x="1" y="24"/>
                        <a:pt x="0" y="43"/>
                        <a:pt x="19" y="56"/>
                      </a:cubicBezTo>
                      <a:cubicBezTo>
                        <a:pt x="37" y="68"/>
                        <a:pt x="69" y="68"/>
                        <a:pt x="88" y="56"/>
                      </a:cubicBezTo>
                      <a:cubicBezTo>
                        <a:pt x="108" y="44"/>
                        <a:pt x="109" y="24"/>
                        <a:pt x="90" y="12"/>
                      </a:cubicBezTo>
                    </a:path>
                  </a:pathLst>
                </a:custGeom>
                <a:solidFill>
                  <a:srgbClr val="31BB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14" name="Freeform 132">
                  <a:extLst>
                    <a:ext uri="{FF2B5EF4-FFF2-40B4-BE49-F238E27FC236}">
                      <a16:creationId xmlns:a16="http://schemas.microsoft.com/office/drawing/2014/main" id="{B5478616-87F4-4B85-B63D-CA3F144ACD32}"/>
                    </a:ext>
                  </a:extLst>
                </p:cNvPr>
                <p:cNvSpPr/>
                <p:nvPr/>
              </p:nvSpPr>
              <p:spPr bwMode="auto">
                <a:xfrm>
                  <a:off x="3348" y="1810"/>
                  <a:ext cx="258" cy="162"/>
                </a:xfrm>
                <a:custGeom>
                  <a:avLst/>
                  <a:gdLst>
                    <a:gd name="T0" fmla="*/ 91 w 109"/>
                    <a:gd name="T1" fmla="*/ 12 h 68"/>
                    <a:gd name="T2" fmla="*/ 21 w 109"/>
                    <a:gd name="T3" fmla="*/ 12 h 68"/>
                    <a:gd name="T4" fmla="*/ 19 w 109"/>
                    <a:gd name="T5" fmla="*/ 56 h 68"/>
                    <a:gd name="T6" fmla="*/ 89 w 109"/>
                    <a:gd name="T7" fmla="*/ 56 h 68"/>
                    <a:gd name="T8" fmla="*/ 91 w 109"/>
                    <a:gd name="T9" fmla="*/ 12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9" h="68">
                      <a:moveTo>
                        <a:pt x="91" y="12"/>
                      </a:moveTo>
                      <a:cubicBezTo>
                        <a:pt x="72" y="0"/>
                        <a:pt x="41" y="0"/>
                        <a:pt x="21" y="12"/>
                      </a:cubicBezTo>
                      <a:cubicBezTo>
                        <a:pt x="1" y="24"/>
                        <a:pt x="0" y="44"/>
                        <a:pt x="19" y="56"/>
                      </a:cubicBezTo>
                      <a:cubicBezTo>
                        <a:pt x="38" y="68"/>
                        <a:pt x="69" y="68"/>
                        <a:pt x="89" y="56"/>
                      </a:cubicBezTo>
                      <a:cubicBezTo>
                        <a:pt x="108" y="44"/>
                        <a:pt x="109" y="25"/>
                        <a:pt x="91" y="12"/>
                      </a:cubicBezTo>
                    </a:path>
                  </a:pathLst>
                </a:custGeom>
                <a:solidFill>
                  <a:srgbClr val="31BB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15" name="Freeform 133">
                  <a:extLst>
                    <a:ext uri="{FF2B5EF4-FFF2-40B4-BE49-F238E27FC236}">
                      <a16:creationId xmlns:a16="http://schemas.microsoft.com/office/drawing/2014/main" id="{3CD508D9-89D1-4F71-85AF-BA47F8A01544}"/>
                    </a:ext>
                  </a:extLst>
                </p:cNvPr>
                <p:cNvSpPr/>
                <p:nvPr/>
              </p:nvSpPr>
              <p:spPr bwMode="auto">
                <a:xfrm>
                  <a:off x="3691" y="1678"/>
                  <a:ext cx="135" cy="85"/>
                </a:xfrm>
                <a:custGeom>
                  <a:avLst/>
                  <a:gdLst>
                    <a:gd name="T0" fmla="*/ 47 w 57"/>
                    <a:gd name="T1" fmla="*/ 6 h 36"/>
                    <a:gd name="T2" fmla="*/ 11 w 57"/>
                    <a:gd name="T3" fmla="*/ 6 h 36"/>
                    <a:gd name="T4" fmla="*/ 10 w 57"/>
                    <a:gd name="T5" fmla="*/ 29 h 36"/>
                    <a:gd name="T6" fmla="*/ 46 w 57"/>
                    <a:gd name="T7" fmla="*/ 29 h 36"/>
                    <a:gd name="T8" fmla="*/ 47 w 57"/>
                    <a:gd name="T9" fmla="*/ 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36">
                      <a:moveTo>
                        <a:pt x="47" y="6"/>
                      </a:moveTo>
                      <a:cubicBezTo>
                        <a:pt x="38" y="0"/>
                        <a:pt x="21" y="0"/>
                        <a:pt x="11" y="6"/>
                      </a:cubicBezTo>
                      <a:cubicBezTo>
                        <a:pt x="0" y="13"/>
                        <a:pt x="0" y="23"/>
                        <a:pt x="10" y="29"/>
                      </a:cubicBezTo>
                      <a:cubicBezTo>
                        <a:pt x="20" y="36"/>
                        <a:pt x="36" y="36"/>
                        <a:pt x="46" y="29"/>
                      </a:cubicBezTo>
                      <a:cubicBezTo>
                        <a:pt x="57" y="23"/>
                        <a:pt x="57" y="13"/>
                        <a:pt x="47" y="6"/>
                      </a:cubicBezTo>
                    </a:path>
                  </a:pathLst>
                </a:custGeom>
                <a:solidFill>
                  <a:srgbClr val="1E88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16" name="Freeform 134">
                  <a:extLst>
                    <a:ext uri="{FF2B5EF4-FFF2-40B4-BE49-F238E27FC236}">
                      <a16:creationId xmlns:a16="http://schemas.microsoft.com/office/drawing/2014/main" id="{53C71CCF-05B4-4BD1-B27B-858208326178}"/>
                    </a:ext>
                  </a:extLst>
                </p:cNvPr>
                <p:cNvSpPr/>
                <p:nvPr/>
              </p:nvSpPr>
              <p:spPr bwMode="auto">
                <a:xfrm>
                  <a:off x="3409" y="1848"/>
                  <a:ext cx="135" cy="86"/>
                </a:xfrm>
                <a:custGeom>
                  <a:avLst/>
                  <a:gdLst>
                    <a:gd name="T0" fmla="*/ 48 w 57"/>
                    <a:gd name="T1" fmla="*/ 7 h 36"/>
                    <a:gd name="T2" fmla="*/ 11 w 57"/>
                    <a:gd name="T3" fmla="*/ 7 h 36"/>
                    <a:gd name="T4" fmla="*/ 10 w 57"/>
                    <a:gd name="T5" fmla="*/ 30 h 36"/>
                    <a:gd name="T6" fmla="*/ 46 w 57"/>
                    <a:gd name="T7" fmla="*/ 30 h 36"/>
                    <a:gd name="T8" fmla="*/ 48 w 57"/>
                    <a:gd name="T9" fmla="*/ 7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36">
                      <a:moveTo>
                        <a:pt x="48" y="7"/>
                      </a:moveTo>
                      <a:cubicBezTo>
                        <a:pt x="38" y="0"/>
                        <a:pt x="21" y="0"/>
                        <a:pt x="11" y="7"/>
                      </a:cubicBezTo>
                      <a:cubicBezTo>
                        <a:pt x="0" y="13"/>
                        <a:pt x="0" y="23"/>
                        <a:pt x="10" y="30"/>
                      </a:cubicBezTo>
                      <a:cubicBezTo>
                        <a:pt x="20" y="36"/>
                        <a:pt x="36" y="36"/>
                        <a:pt x="46" y="30"/>
                      </a:cubicBezTo>
                      <a:cubicBezTo>
                        <a:pt x="57" y="23"/>
                        <a:pt x="57" y="13"/>
                        <a:pt x="48" y="7"/>
                      </a:cubicBezTo>
                    </a:path>
                  </a:pathLst>
                </a:custGeom>
                <a:solidFill>
                  <a:srgbClr val="1E88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17" name="Freeform 135">
                  <a:extLst>
                    <a:ext uri="{FF2B5EF4-FFF2-40B4-BE49-F238E27FC236}">
                      <a16:creationId xmlns:a16="http://schemas.microsoft.com/office/drawing/2014/main" id="{25C51585-AF22-447D-8DD8-0A6BD0B83BAB}"/>
                    </a:ext>
                  </a:extLst>
                </p:cNvPr>
                <p:cNvSpPr/>
                <p:nvPr/>
              </p:nvSpPr>
              <p:spPr bwMode="auto">
                <a:xfrm>
                  <a:off x="4166" y="1751"/>
                  <a:ext cx="97" cy="62"/>
                </a:xfrm>
                <a:custGeom>
                  <a:avLst/>
                  <a:gdLst>
                    <a:gd name="T0" fmla="*/ 34 w 41"/>
                    <a:gd name="T1" fmla="*/ 5 h 26"/>
                    <a:gd name="T2" fmla="*/ 7 w 41"/>
                    <a:gd name="T3" fmla="*/ 5 h 26"/>
                    <a:gd name="T4" fmla="*/ 7 w 41"/>
                    <a:gd name="T5" fmla="*/ 22 h 26"/>
                    <a:gd name="T6" fmla="*/ 33 w 41"/>
                    <a:gd name="T7" fmla="*/ 22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5" y="0"/>
                        <a:pt x="7" y="5"/>
                      </a:cubicBezTo>
                      <a:cubicBezTo>
                        <a:pt x="0" y="10"/>
                        <a:pt x="0" y="17"/>
                        <a:pt x="7" y="22"/>
                      </a:cubicBezTo>
                      <a:cubicBezTo>
                        <a:pt x="14" y="26"/>
                        <a:pt x="26" y="26"/>
                        <a:pt x="33" y="22"/>
                      </a:cubicBezTo>
                      <a:cubicBezTo>
                        <a:pt x="40" y="17"/>
                        <a:pt x="41" y="10"/>
                        <a:pt x="34" y="5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18" name="Freeform 136">
                  <a:extLst>
                    <a:ext uri="{FF2B5EF4-FFF2-40B4-BE49-F238E27FC236}">
                      <a16:creationId xmlns:a16="http://schemas.microsoft.com/office/drawing/2014/main" id="{F8A80B5D-A98A-45E0-AE5E-5E83AF20E9F1}"/>
                    </a:ext>
                  </a:extLst>
                </p:cNvPr>
                <p:cNvSpPr/>
                <p:nvPr/>
              </p:nvSpPr>
              <p:spPr bwMode="auto">
                <a:xfrm>
                  <a:off x="4077" y="1806"/>
                  <a:ext cx="99" cy="61"/>
                </a:xfrm>
                <a:custGeom>
                  <a:avLst/>
                  <a:gdLst>
                    <a:gd name="T0" fmla="*/ 34 w 42"/>
                    <a:gd name="T1" fmla="*/ 5 h 26"/>
                    <a:gd name="T2" fmla="*/ 8 w 42"/>
                    <a:gd name="T3" fmla="*/ 5 h 26"/>
                    <a:gd name="T4" fmla="*/ 7 w 42"/>
                    <a:gd name="T5" fmla="*/ 21 h 26"/>
                    <a:gd name="T6" fmla="*/ 34 w 42"/>
                    <a:gd name="T7" fmla="*/ 21 h 26"/>
                    <a:gd name="T8" fmla="*/ 34 w 42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6">
                      <a:moveTo>
                        <a:pt x="34" y="5"/>
                      </a:moveTo>
                      <a:cubicBezTo>
                        <a:pt x="27" y="0"/>
                        <a:pt x="16" y="0"/>
                        <a:pt x="8" y="5"/>
                      </a:cubicBezTo>
                      <a:cubicBezTo>
                        <a:pt x="1" y="9"/>
                        <a:pt x="0" y="17"/>
                        <a:pt x="7" y="21"/>
                      </a:cubicBezTo>
                      <a:cubicBezTo>
                        <a:pt x="14" y="26"/>
                        <a:pt x="26" y="26"/>
                        <a:pt x="34" y="21"/>
                      </a:cubicBezTo>
                      <a:cubicBezTo>
                        <a:pt x="41" y="17"/>
                        <a:pt x="42" y="9"/>
                        <a:pt x="34" y="5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19" name="Freeform 137">
                  <a:extLst>
                    <a:ext uri="{FF2B5EF4-FFF2-40B4-BE49-F238E27FC236}">
                      <a16:creationId xmlns:a16="http://schemas.microsoft.com/office/drawing/2014/main" id="{70E34151-BBB2-43A7-9105-FCE334AACBF1}"/>
                    </a:ext>
                  </a:extLst>
                </p:cNvPr>
                <p:cNvSpPr/>
                <p:nvPr/>
              </p:nvSpPr>
              <p:spPr bwMode="auto">
                <a:xfrm>
                  <a:off x="3989" y="1860"/>
                  <a:ext cx="97" cy="59"/>
                </a:xfrm>
                <a:custGeom>
                  <a:avLst/>
                  <a:gdLst>
                    <a:gd name="T0" fmla="*/ 34 w 41"/>
                    <a:gd name="T1" fmla="*/ 4 h 25"/>
                    <a:gd name="T2" fmla="*/ 8 w 41"/>
                    <a:gd name="T3" fmla="*/ 4 h 25"/>
                    <a:gd name="T4" fmla="*/ 7 w 41"/>
                    <a:gd name="T5" fmla="*/ 21 h 25"/>
                    <a:gd name="T6" fmla="*/ 33 w 41"/>
                    <a:gd name="T7" fmla="*/ 21 h 25"/>
                    <a:gd name="T8" fmla="*/ 34 w 41"/>
                    <a:gd name="T9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5">
                      <a:moveTo>
                        <a:pt x="34" y="4"/>
                      </a:moveTo>
                      <a:cubicBezTo>
                        <a:pt x="27" y="0"/>
                        <a:pt x="15" y="0"/>
                        <a:pt x="8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5"/>
                        <a:pt x="26" y="25"/>
                        <a:pt x="33" y="21"/>
                      </a:cubicBezTo>
                      <a:cubicBezTo>
                        <a:pt x="41" y="16"/>
                        <a:pt x="41" y="9"/>
                        <a:pt x="34" y="4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20" name="Freeform 138">
                  <a:extLst>
                    <a:ext uri="{FF2B5EF4-FFF2-40B4-BE49-F238E27FC236}">
                      <a16:creationId xmlns:a16="http://schemas.microsoft.com/office/drawing/2014/main" id="{710EF545-757C-44D1-92C8-2280982F17A5}"/>
                    </a:ext>
                  </a:extLst>
                </p:cNvPr>
                <p:cNvSpPr/>
                <p:nvPr/>
              </p:nvSpPr>
              <p:spPr bwMode="auto">
                <a:xfrm>
                  <a:off x="3901" y="1912"/>
                  <a:ext cx="97" cy="62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5 h 26"/>
                    <a:gd name="T4" fmla="*/ 7 w 41"/>
                    <a:gd name="T5" fmla="*/ 21 h 26"/>
                    <a:gd name="T6" fmla="*/ 33 w 41"/>
                    <a:gd name="T7" fmla="*/ 22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5" y="0"/>
                        <a:pt x="8" y="5"/>
                      </a:cubicBezTo>
                      <a:cubicBezTo>
                        <a:pt x="0" y="9"/>
                        <a:pt x="0" y="17"/>
                        <a:pt x="7" y="21"/>
                      </a:cubicBezTo>
                      <a:cubicBezTo>
                        <a:pt x="14" y="26"/>
                        <a:pt x="26" y="26"/>
                        <a:pt x="33" y="22"/>
                      </a:cubicBezTo>
                      <a:cubicBezTo>
                        <a:pt x="41" y="17"/>
                        <a:pt x="41" y="10"/>
                        <a:pt x="34" y="5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21" name="Freeform 139">
                  <a:extLst>
                    <a:ext uri="{FF2B5EF4-FFF2-40B4-BE49-F238E27FC236}">
                      <a16:creationId xmlns:a16="http://schemas.microsoft.com/office/drawing/2014/main" id="{20238101-3227-4DC5-BEA8-42A5E72A4E08}"/>
                    </a:ext>
                  </a:extLst>
                </p:cNvPr>
                <p:cNvSpPr/>
                <p:nvPr/>
              </p:nvSpPr>
              <p:spPr bwMode="auto">
                <a:xfrm>
                  <a:off x="3812" y="1967"/>
                  <a:ext cx="99" cy="62"/>
                </a:xfrm>
                <a:custGeom>
                  <a:avLst/>
                  <a:gdLst>
                    <a:gd name="T0" fmla="*/ 35 w 42"/>
                    <a:gd name="T1" fmla="*/ 5 h 26"/>
                    <a:gd name="T2" fmla="*/ 8 w 42"/>
                    <a:gd name="T3" fmla="*/ 5 h 26"/>
                    <a:gd name="T4" fmla="*/ 8 w 42"/>
                    <a:gd name="T5" fmla="*/ 21 h 26"/>
                    <a:gd name="T6" fmla="*/ 34 w 42"/>
                    <a:gd name="T7" fmla="*/ 21 h 26"/>
                    <a:gd name="T8" fmla="*/ 35 w 42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6">
                      <a:moveTo>
                        <a:pt x="35" y="5"/>
                      </a:moveTo>
                      <a:cubicBezTo>
                        <a:pt x="28" y="0"/>
                        <a:pt x="16" y="0"/>
                        <a:pt x="8" y="5"/>
                      </a:cubicBezTo>
                      <a:cubicBezTo>
                        <a:pt x="1" y="9"/>
                        <a:pt x="0" y="17"/>
                        <a:pt x="8" y="21"/>
                      </a:cubicBezTo>
                      <a:cubicBezTo>
                        <a:pt x="15" y="26"/>
                        <a:pt x="26" y="26"/>
                        <a:pt x="34" y="21"/>
                      </a:cubicBezTo>
                      <a:cubicBezTo>
                        <a:pt x="41" y="17"/>
                        <a:pt x="42" y="9"/>
                        <a:pt x="35" y="5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22" name="Freeform 140">
                  <a:extLst>
                    <a:ext uri="{FF2B5EF4-FFF2-40B4-BE49-F238E27FC236}">
                      <a16:creationId xmlns:a16="http://schemas.microsoft.com/office/drawing/2014/main" id="{16AA0627-9F3E-44FB-A5CF-1A61D83C8124}"/>
                    </a:ext>
                  </a:extLst>
                </p:cNvPr>
                <p:cNvSpPr/>
                <p:nvPr/>
              </p:nvSpPr>
              <p:spPr bwMode="auto">
                <a:xfrm>
                  <a:off x="3724" y="2021"/>
                  <a:ext cx="97" cy="60"/>
                </a:xfrm>
                <a:custGeom>
                  <a:avLst/>
                  <a:gdLst>
                    <a:gd name="T0" fmla="*/ 34 w 41"/>
                    <a:gd name="T1" fmla="*/ 4 h 25"/>
                    <a:gd name="T2" fmla="*/ 8 w 41"/>
                    <a:gd name="T3" fmla="*/ 4 h 25"/>
                    <a:gd name="T4" fmla="*/ 7 w 41"/>
                    <a:gd name="T5" fmla="*/ 21 h 25"/>
                    <a:gd name="T6" fmla="*/ 34 w 41"/>
                    <a:gd name="T7" fmla="*/ 21 h 25"/>
                    <a:gd name="T8" fmla="*/ 34 w 41"/>
                    <a:gd name="T9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5">
                      <a:moveTo>
                        <a:pt x="34" y="4"/>
                      </a:moveTo>
                      <a:cubicBezTo>
                        <a:pt x="27" y="0"/>
                        <a:pt x="15" y="0"/>
                        <a:pt x="8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5"/>
                        <a:pt x="26" y="25"/>
                        <a:pt x="34" y="21"/>
                      </a:cubicBezTo>
                      <a:cubicBezTo>
                        <a:pt x="41" y="16"/>
                        <a:pt x="41" y="9"/>
                        <a:pt x="34" y="4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23" name="Freeform 141">
                  <a:extLst>
                    <a:ext uri="{FF2B5EF4-FFF2-40B4-BE49-F238E27FC236}">
                      <a16:creationId xmlns:a16="http://schemas.microsoft.com/office/drawing/2014/main" id="{DAF27607-5044-41B8-929B-5C5203EAC3E5}"/>
                    </a:ext>
                  </a:extLst>
                </p:cNvPr>
                <p:cNvSpPr/>
                <p:nvPr/>
              </p:nvSpPr>
              <p:spPr bwMode="auto">
                <a:xfrm>
                  <a:off x="3637" y="2074"/>
                  <a:ext cx="96" cy="61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5 h 26"/>
                    <a:gd name="T4" fmla="*/ 7 w 41"/>
                    <a:gd name="T5" fmla="*/ 21 h 26"/>
                    <a:gd name="T6" fmla="*/ 33 w 41"/>
                    <a:gd name="T7" fmla="*/ 22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5" y="0"/>
                        <a:pt x="8" y="5"/>
                      </a:cubicBezTo>
                      <a:cubicBezTo>
                        <a:pt x="0" y="9"/>
                        <a:pt x="0" y="17"/>
                        <a:pt x="7" y="21"/>
                      </a:cubicBezTo>
                      <a:cubicBezTo>
                        <a:pt x="14" y="26"/>
                        <a:pt x="26" y="26"/>
                        <a:pt x="33" y="22"/>
                      </a:cubicBezTo>
                      <a:cubicBezTo>
                        <a:pt x="41" y="17"/>
                        <a:pt x="41" y="10"/>
                        <a:pt x="34" y="5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24" name="Freeform 142">
                  <a:extLst>
                    <a:ext uri="{FF2B5EF4-FFF2-40B4-BE49-F238E27FC236}">
                      <a16:creationId xmlns:a16="http://schemas.microsoft.com/office/drawing/2014/main" id="{5FAC4743-2936-4803-AC72-D0D5E9E3A51B}"/>
                    </a:ext>
                  </a:extLst>
                </p:cNvPr>
                <p:cNvSpPr/>
                <p:nvPr/>
              </p:nvSpPr>
              <p:spPr bwMode="auto">
                <a:xfrm>
                  <a:off x="3549" y="2128"/>
                  <a:ext cx="97" cy="62"/>
                </a:xfrm>
                <a:custGeom>
                  <a:avLst/>
                  <a:gdLst>
                    <a:gd name="T0" fmla="*/ 34 w 41"/>
                    <a:gd name="T1" fmla="*/ 5 h 26"/>
                    <a:gd name="T2" fmla="*/ 7 w 41"/>
                    <a:gd name="T3" fmla="*/ 5 h 26"/>
                    <a:gd name="T4" fmla="*/ 7 w 41"/>
                    <a:gd name="T5" fmla="*/ 21 h 26"/>
                    <a:gd name="T6" fmla="*/ 33 w 41"/>
                    <a:gd name="T7" fmla="*/ 21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5" y="0"/>
                        <a:pt x="7" y="5"/>
                      </a:cubicBezTo>
                      <a:cubicBezTo>
                        <a:pt x="0" y="9"/>
                        <a:pt x="0" y="17"/>
                        <a:pt x="7" y="21"/>
                      </a:cubicBezTo>
                      <a:cubicBezTo>
                        <a:pt x="14" y="26"/>
                        <a:pt x="26" y="26"/>
                        <a:pt x="33" y="21"/>
                      </a:cubicBezTo>
                      <a:cubicBezTo>
                        <a:pt x="41" y="17"/>
                        <a:pt x="41" y="9"/>
                        <a:pt x="34" y="5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25" name="Freeform 143">
                  <a:extLst>
                    <a:ext uri="{FF2B5EF4-FFF2-40B4-BE49-F238E27FC236}">
                      <a16:creationId xmlns:a16="http://schemas.microsoft.com/office/drawing/2014/main" id="{018E745B-A58F-4BDC-8F8F-E09A32A1CD0F}"/>
                    </a:ext>
                  </a:extLst>
                </p:cNvPr>
                <p:cNvSpPr/>
                <p:nvPr/>
              </p:nvSpPr>
              <p:spPr bwMode="auto">
                <a:xfrm>
                  <a:off x="3459" y="2183"/>
                  <a:ext cx="99" cy="59"/>
                </a:xfrm>
                <a:custGeom>
                  <a:avLst/>
                  <a:gdLst>
                    <a:gd name="T0" fmla="*/ 35 w 42"/>
                    <a:gd name="T1" fmla="*/ 4 h 25"/>
                    <a:gd name="T2" fmla="*/ 8 w 42"/>
                    <a:gd name="T3" fmla="*/ 4 h 25"/>
                    <a:gd name="T4" fmla="*/ 7 w 42"/>
                    <a:gd name="T5" fmla="*/ 21 h 25"/>
                    <a:gd name="T6" fmla="*/ 34 w 42"/>
                    <a:gd name="T7" fmla="*/ 21 h 25"/>
                    <a:gd name="T8" fmla="*/ 35 w 42"/>
                    <a:gd name="T9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5">
                      <a:moveTo>
                        <a:pt x="35" y="4"/>
                      </a:moveTo>
                      <a:cubicBezTo>
                        <a:pt x="27" y="0"/>
                        <a:pt x="16" y="0"/>
                        <a:pt x="8" y="4"/>
                      </a:cubicBezTo>
                      <a:cubicBezTo>
                        <a:pt x="1" y="9"/>
                        <a:pt x="0" y="16"/>
                        <a:pt x="7" y="21"/>
                      </a:cubicBezTo>
                      <a:cubicBezTo>
                        <a:pt x="15" y="25"/>
                        <a:pt x="26" y="25"/>
                        <a:pt x="34" y="21"/>
                      </a:cubicBezTo>
                      <a:cubicBezTo>
                        <a:pt x="41" y="16"/>
                        <a:pt x="42" y="9"/>
                        <a:pt x="35" y="4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26" name="Freeform 144">
                  <a:extLst>
                    <a:ext uri="{FF2B5EF4-FFF2-40B4-BE49-F238E27FC236}">
                      <a16:creationId xmlns:a16="http://schemas.microsoft.com/office/drawing/2014/main" id="{23E88048-58BD-4060-AE4C-E5EF304609B4}"/>
                    </a:ext>
                  </a:extLst>
                </p:cNvPr>
                <p:cNvSpPr/>
                <p:nvPr/>
              </p:nvSpPr>
              <p:spPr bwMode="auto">
                <a:xfrm>
                  <a:off x="4833" y="2187"/>
                  <a:ext cx="97" cy="60"/>
                </a:xfrm>
                <a:custGeom>
                  <a:avLst/>
                  <a:gdLst>
                    <a:gd name="T0" fmla="*/ 34 w 41"/>
                    <a:gd name="T1" fmla="*/ 4 h 25"/>
                    <a:gd name="T2" fmla="*/ 7 w 41"/>
                    <a:gd name="T3" fmla="*/ 4 h 25"/>
                    <a:gd name="T4" fmla="*/ 7 w 41"/>
                    <a:gd name="T5" fmla="*/ 21 h 25"/>
                    <a:gd name="T6" fmla="*/ 33 w 41"/>
                    <a:gd name="T7" fmla="*/ 21 h 25"/>
                    <a:gd name="T8" fmla="*/ 34 w 41"/>
                    <a:gd name="T9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5">
                      <a:moveTo>
                        <a:pt x="34" y="4"/>
                      </a:moveTo>
                      <a:cubicBezTo>
                        <a:pt x="27" y="0"/>
                        <a:pt x="15" y="0"/>
                        <a:pt x="7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5"/>
                        <a:pt x="25" y="25"/>
                        <a:pt x="33" y="21"/>
                      </a:cubicBezTo>
                      <a:cubicBezTo>
                        <a:pt x="40" y="16"/>
                        <a:pt x="41" y="9"/>
                        <a:pt x="34" y="4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27" name="Freeform 145">
                  <a:extLst>
                    <a:ext uri="{FF2B5EF4-FFF2-40B4-BE49-F238E27FC236}">
                      <a16:creationId xmlns:a16="http://schemas.microsoft.com/office/drawing/2014/main" id="{597011B4-F02C-4982-ACD3-87B47439D02F}"/>
                    </a:ext>
                  </a:extLst>
                </p:cNvPr>
                <p:cNvSpPr/>
                <p:nvPr/>
              </p:nvSpPr>
              <p:spPr bwMode="auto">
                <a:xfrm>
                  <a:off x="4744" y="2239"/>
                  <a:ext cx="99" cy="62"/>
                </a:xfrm>
                <a:custGeom>
                  <a:avLst/>
                  <a:gdLst>
                    <a:gd name="T0" fmla="*/ 34 w 42"/>
                    <a:gd name="T1" fmla="*/ 5 h 26"/>
                    <a:gd name="T2" fmla="*/ 8 w 42"/>
                    <a:gd name="T3" fmla="*/ 5 h 26"/>
                    <a:gd name="T4" fmla="*/ 7 w 42"/>
                    <a:gd name="T5" fmla="*/ 21 h 26"/>
                    <a:gd name="T6" fmla="*/ 34 w 42"/>
                    <a:gd name="T7" fmla="*/ 21 h 26"/>
                    <a:gd name="T8" fmla="*/ 34 w 42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6">
                      <a:moveTo>
                        <a:pt x="34" y="5"/>
                      </a:moveTo>
                      <a:cubicBezTo>
                        <a:pt x="27" y="0"/>
                        <a:pt x="16" y="0"/>
                        <a:pt x="8" y="5"/>
                      </a:cubicBezTo>
                      <a:cubicBezTo>
                        <a:pt x="1" y="9"/>
                        <a:pt x="0" y="17"/>
                        <a:pt x="7" y="21"/>
                      </a:cubicBezTo>
                      <a:cubicBezTo>
                        <a:pt x="14" y="26"/>
                        <a:pt x="26" y="26"/>
                        <a:pt x="34" y="21"/>
                      </a:cubicBezTo>
                      <a:cubicBezTo>
                        <a:pt x="41" y="17"/>
                        <a:pt x="42" y="9"/>
                        <a:pt x="34" y="5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28" name="Freeform 146">
                  <a:extLst>
                    <a:ext uri="{FF2B5EF4-FFF2-40B4-BE49-F238E27FC236}">
                      <a16:creationId xmlns:a16="http://schemas.microsoft.com/office/drawing/2014/main" id="{78B72A28-5787-4EB2-9661-C80F822BCF40}"/>
                    </a:ext>
                  </a:extLst>
                </p:cNvPr>
                <p:cNvSpPr/>
                <p:nvPr/>
              </p:nvSpPr>
              <p:spPr bwMode="auto">
                <a:xfrm>
                  <a:off x="4656" y="2294"/>
                  <a:ext cx="97" cy="62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4 h 26"/>
                    <a:gd name="T4" fmla="*/ 7 w 41"/>
                    <a:gd name="T5" fmla="*/ 21 h 26"/>
                    <a:gd name="T6" fmla="*/ 33 w 41"/>
                    <a:gd name="T7" fmla="*/ 21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5" y="0"/>
                        <a:pt x="8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6"/>
                        <a:pt x="26" y="26"/>
                        <a:pt x="33" y="21"/>
                      </a:cubicBezTo>
                      <a:cubicBezTo>
                        <a:pt x="41" y="16"/>
                        <a:pt x="41" y="9"/>
                        <a:pt x="34" y="5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29" name="Freeform 147">
                  <a:extLst>
                    <a:ext uri="{FF2B5EF4-FFF2-40B4-BE49-F238E27FC236}">
                      <a16:creationId xmlns:a16="http://schemas.microsoft.com/office/drawing/2014/main" id="{7A90F5A6-5F95-4C40-8B3A-2271A568E87E}"/>
                    </a:ext>
                  </a:extLst>
                </p:cNvPr>
                <p:cNvSpPr/>
                <p:nvPr/>
              </p:nvSpPr>
              <p:spPr bwMode="auto">
                <a:xfrm>
                  <a:off x="4569" y="2346"/>
                  <a:ext cx="97" cy="62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5 h 26"/>
                    <a:gd name="T4" fmla="*/ 7 w 41"/>
                    <a:gd name="T5" fmla="*/ 22 h 26"/>
                    <a:gd name="T6" fmla="*/ 33 w 41"/>
                    <a:gd name="T7" fmla="*/ 22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1"/>
                        <a:pt x="15" y="0"/>
                        <a:pt x="8" y="5"/>
                      </a:cubicBezTo>
                      <a:cubicBezTo>
                        <a:pt x="0" y="10"/>
                        <a:pt x="0" y="17"/>
                        <a:pt x="7" y="22"/>
                      </a:cubicBezTo>
                      <a:cubicBezTo>
                        <a:pt x="14" y="26"/>
                        <a:pt x="26" y="26"/>
                        <a:pt x="33" y="22"/>
                      </a:cubicBezTo>
                      <a:cubicBezTo>
                        <a:pt x="41" y="17"/>
                        <a:pt x="41" y="10"/>
                        <a:pt x="34" y="5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30" name="Freeform 148">
                  <a:extLst>
                    <a:ext uri="{FF2B5EF4-FFF2-40B4-BE49-F238E27FC236}">
                      <a16:creationId xmlns:a16="http://schemas.microsoft.com/office/drawing/2014/main" id="{EF87404B-1AF2-4974-9B44-17C0257C9E98}"/>
                    </a:ext>
                  </a:extLst>
                </p:cNvPr>
                <p:cNvSpPr/>
                <p:nvPr/>
              </p:nvSpPr>
              <p:spPr bwMode="auto">
                <a:xfrm>
                  <a:off x="4479" y="2401"/>
                  <a:ext cx="99" cy="61"/>
                </a:xfrm>
                <a:custGeom>
                  <a:avLst/>
                  <a:gdLst>
                    <a:gd name="T0" fmla="*/ 35 w 42"/>
                    <a:gd name="T1" fmla="*/ 5 h 26"/>
                    <a:gd name="T2" fmla="*/ 8 w 42"/>
                    <a:gd name="T3" fmla="*/ 5 h 26"/>
                    <a:gd name="T4" fmla="*/ 8 w 42"/>
                    <a:gd name="T5" fmla="*/ 21 h 26"/>
                    <a:gd name="T6" fmla="*/ 34 w 42"/>
                    <a:gd name="T7" fmla="*/ 21 h 26"/>
                    <a:gd name="T8" fmla="*/ 35 w 42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6">
                      <a:moveTo>
                        <a:pt x="35" y="5"/>
                      </a:moveTo>
                      <a:cubicBezTo>
                        <a:pt x="28" y="0"/>
                        <a:pt x="16" y="0"/>
                        <a:pt x="8" y="5"/>
                      </a:cubicBezTo>
                      <a:cubicBezTo>
                        <a:pt x="1" y="9"/>
                        <a:pt x="0" y="17"/>
                        <a:pt x="8" y="21"/>
                      </a:cubicBezTo>
                      <a:cubicBezTo>
                        <a:pt x="15" y="26"/>
                        <a:pt x="26" y="26"/>
                        <a:pt x="34" y="21"/>
                      </a:cubicBezTo>
                      <a:cubicBezTo>
                        <a:pt x="41" y="17"/>
                        <a:pt x="42" y="9"/>
                        <a:pt x="35" y="5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31" name="Freeform 149">
                  <a:extLst>
                    <a:ext uri="{FF2B5EF4-FFF2-40B4-BE49-F238E27FC236}">
                      <a16:creationId xmlns:a16="http://schemas.microsoft.com/office/drawing/2014/main" id="{43F48DBE-7E46-46E3-ADA6-37F81D93EB01}"/>
                    </a:ext>
                  </a:extLst>
                </p:cNvPr>
                <p:cNvSpPr/>
                <p:nvPr/>
              </p:nvSpPr>
              <p:spPr bwMode="auto">
                <a:xfrm>
                  <a:off x="4391" y="2455"/>
                  <a:ext cx="97" cy="62"/>
                </a:xfrm>
                <a:custGeom>
                  <a:avLst/>
                  <a:gdLst>
                    <a:gd name="T0" fmla="*/ 34 w 41"/>
                    <a:gd name="T1" fmla="*/ 4 h 26"/>
                    <a:gd name="T2" fmla="*/ 8 w 41"/>
                    <a:gd name="T3" fmla="*/ 4 h 26"/>
                    <a:gd name="T4" fmla="*/ 7 w 41"/>
                    <a:gd name="T5" fmla="*/ 21 h 26"/>
                    <a:gd name="T6" fmla="*/ 34 w 41"/>
                    <a:gd name="T7" fmla="*/ 21 h 26"/>
                    <a:gd name="T8" fmla="*/ 34 w 41"/>
                    <a:gd name="T9" fmla="*/ 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4"/>
                      </a:moveTo>
                      <a:cubicBezTo>
                        <a:pt x="27" y="0"/>
                        <a:pt x="15" y="0"/>
                        <a:pt x="8" y="4"/>
                      </a:cubicBezTo>
                      <a:cubicBezTo>
                        <a:pt x="1" y="9"/>
                        <a:pt x="0" y="16"/>
                        <a:pt x="7" y="21"/>
                      </a:cubicBezTo>
                      <a:cubicBezTo>
                        <a:pt x="14" y="26"/>
                        <a:pt x="26" y="26"/>
                        <a:pt x="34" y="21"/>
                      </a:cubicBezTo>
                      <a:cubicBezTo>
                        <a:pt x="41" y="16"/>
                        <a:pt x="41" y="9"/>
                        <a:pt x="34" y="4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32" name="Freeform 150">
                  <a:extLst>
                    <a:ext uri="{FF2B5EF4-FFF2-40B4-BE49-F238E27FC236}">
                      <a16:creationId xmlns:a16="http://schemas.microsoft.com/office/drawing/2014/main" id="{E259F9C4-66AE-40B9-A3F0-E6A1143A473C}"/>
                    </a:ext>
                  </a:extLst>
                </p:cNvPr>
                <p:cNvSpPr/>
                <p:nvPr/>
              </p:nvSpPr>
              <p:spPr bwMode="auto">
                <a:xfrm>
                  <a:off x="4304" y="2507"/>
                  <a:ext cx="97" cy="62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5 h 26"/>
                    <a:gd name="T4" fmla="*/ 7 w 41"/>
                    <a:gd name="T5" fmla="*/ 22 h 26"/>
                    <a:gd name="T6" fmla="*/ 33 w 41"/>
                    <a:gd name="T7" fmla="*/ 22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1"/>
                        <a:pt x="15" y="0"/>
                        <a:pt x="8" y="5"/>
                      </a:cubicBezTo>
                      <a:cubicBezTo>
                        <a:pt x="0" y="10"/>
                        <a:pt x="0" y="17"/>
                        <a:pt x="7" y="22"/>
                      </a:cubicBezTo>
                      <a:cubicBezTo>
                        <a:pt x="14" y="26"/>
                        <a:pt x="26" y="26"/>
                        <a:pt x="33" y="22"/>
                      </a:cubicBezTo>
                      <a:cubicBezTo>
                        <a:pt x="41" y="17"/>
                        <a:pt x="41" y="10"/>
                        <a:pt x="34" y="5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33" name="Freeform 151">
                  <a:extLst>
                    <a:ext uri="{FF2B5EF4-FFF2-40B4-BE49-F238E27FC236}">
                      <a16:creationId xmlns:a16="http://schemas.microsoft.com/office/drawing/2014/main" id="{D4B0B878-3B24-402F-B879-8E28F8B683A2}"/>
                    </a:ext>
                  </a:extLst>
                </p:cNvPr>
                <p:cNvSpPr/>
                <p:nvPr/>
              </p:nvSpPr>
              <p:spPr bwMode="auto">
                <a:xfrm>
                  <a:off x="4216" y="2562"/>
                  <a:ext cx="97" cy="61"/>
                </a:xfrm>
                <a:custGeom>
                  <a:avLst/>
                  <a:gdLst>
                    <a:gd name="T0" fmla="*/ 34 w 41"/>
                    <a:gd name="T1" fmla="*/ 5 h 26"/>
                    <a:gd name="T2" fmla="*/ 7 w 41"/>
                    <a:gd name="T3" fmla="*/ 5 h 26"/>
                    <a:gd name="T4" fmla="*/ 7 w 41"/>
                    <a:gd name="T5" fmla="*/ 21 h 26"/>
                    <a:gd name="T6" fmla="*/ 33 w 41"/>
                    <a:gd name="T7" fmla="*/ 21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5" y="0"/>
                        <a:pt x="7" y="5"/>
                      </a:cubicBezTo>
                      <a:cubicBezTo>
                        <a:pt x="0" y="9"/>
                        <a:pt x="0" y="17"/>
                        <a:pt x="7" y="21"/>
                      </a:cubicBezTo>
                      <a:cubicBezTo>
                        <a:pt x="14" y="26"/>
                        <a:pt x="26" y="26"/>
                        <a:pt x="33" y="21"/>
                      </a:cubicBezTo>
                      <a:cubicBezTo>
                        <a:pt x="41" y="17"/>
                        <a:pt x="41" y="9"/>
                        <a:pt x="34" y="5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34" name="Freeform 152">
                  <a:extLst>
                    <a:ext uri="{FF2B5EF4-FFF2-40B4-BE49-F238E27FC236}">
                      <a16:creationId xmlns:a16="http://schemas.microsoft.com/office/drawing/2014/main" id="{2FB19D4E-BD5D-4315-A6A1-098955F49BB0}"/>
                    </a:ext>
                  </a:extLst>
                </p:cNvPr>
                <p:cNvSpPr/>
                <p:nvPr/>
              </p:nvSpPr>
              <p:spPr bwMode="auto">
                <a:xfrm>
                  <a:off x="4126" y="2616"/>
                  <a:ext cx="100" cy="62"/>
                </a:xfrm>
                <a:custGeom>
                  <a:avLst/>
                  <a:gdLst>
                    <a:gd name="T0" fmla="*/ 35 w 42"/>
                    <a:gd name="T1" fmla="*/ 4 h 26"/>
                    <a:gd name="T2" fmla="*/ 8 w 42"/>
                    <a:gd name="T3" fmla="*/ 4 h 26"/>
                    <a:gd name="T4" fmla="*/ 7 w 42"/>
                    <a:gd name="T5" fmla="*/ 21 h 26"/>
                    <a:gd name="T6" fmla="*/ 34 w 42"/>
                    <a:gd name="T7" fmla="*/ 21 h 26"/>
                    <a:gd name="T8" fmla="*/ 35 w 42"/>
                    <a:gd name="T9" fmla="*/ 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6">
                      <a:moveTo>
                        <a:pt x="35" y="4"/>
                      </a:moveTo>
                      <a:cubicBezTo>
                        <a:pt x="27" y="0"/>
                        <a:pt x="16" y="0"/>
                        <a:pt x="8" y="4"/>
                      </a:cubicBezTo>
                      <a:cubicBezTo>
                        <a:pt x="1" y="9"/>
                        <a:pt x="0" y="16"/>
                        <a:pt x="7" y="21"/>
                      </a:cubicBezTo>
                      <a:cubicBezTo>
                        <a:pt x="15" y="26"/>
                        <a:pt x="26" y="26"/>
                        <a:pt x="34" y="21"/>
                      </a:cubicBezTo>
                      <a:cubicBezTo>
                        <a:pt x="41" y="16"/>
                        <a:pt x="42" y="9"/>
                        <a:pt x="35" y="4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35" name="Freeform 153">
                  <a:extLst>
                    <a:ext uri="{FF2B5EF4-FFF2-40B4-BE49-F238E27FC236}">
                      <a16:creationId xmlns:a16="http://schemas.microsoft.com/office/drawing/2014/main" id="{F01CD680-04DF-40AB-8E00-32155B1C7046}"/>
                    </a:ext>
                  </a:extLst>
                </p:cNvPr>
                <p:cNvSpPr/>
                <p:nvPr/>
              </p:nvSpPr>
              <p:spPr bwMode="auto">
                <a:xfrm>
                  <a:off x="4039" y="2668"/>
                  <a:ext cx="99" cy="62"/>
                </a:xfrm>
                <a:custGeom>
                  <a:avLst/>
                  <a:gdLst>
                    <a:gd name="T0" fmla="*/ 35 w 42"/>
                    <a:gd name="T1" fmla="*/ 5 h 26"/>
                    <a:gd name="T2" fmla="*/ 8 w 42"/>
                    <a:gd name="T3" fmla="*/ 5 h 26"/>
                    <a:gd name="T4" fmla="*/ 7 w 42"/>
                    <a:gd name="T5" fmla="*/ 21 h 26"/>
                    <a:gd name="T6" fmla="*/ 34 w 42"/>
                    <a:gd name="T7" fmla="*/ 21 h 26"/>
                    <a:gd name="T8" fmla="*/ 35 w 42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6">
                      <a:moveTo>
                        <a:pt x="35" y="5"/>
                      </a:moveTo>
                      <a:cubicBezTo>
                        <a:pt x="28" y="0"/>
                        <a:pt x="16" y="0"/>
                        <a:pt x="8" y="5"/>
                      </a:cubicBezTo>
                      <a:cubicBezTo>
                        <a:pt x="1" y="9"/>
                        <a:pt x="0" y="17"/>
                        <a:pt x="7" y="21"/>
                      </a:cubicBezTo>
                      <a:cubicBezTo>
                        <a:pt x="15" y="26"/>
                        <a:pt x="26" y="26"/>
                        <a:pt x="34" y="21"/>
                      </a:cubicBezTo>
                      <a:cubicBezTo>
                        <a:pt x="41" y="17"/>
                        <a:pt x="42" y="10"/>
                        <a:pt x="35" y="5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36" name="Freeform 154">
                  <a:extLst>
                    <a:ext uri="{FF2B5EF4-FFF2-40B4-BE49-F238E27FC236}">
                      <a16:creationId xmlns:a16="http://schemas.microsoft.com/office/drawing/2014/main" id="{499B739D-5C92-46B1-99C0-935EBB82B342}"/>
                    </a:ext>
                  </a:extLst>
                </p:cNvPr>
                <p:cNvSpPr/>
                <p:nvPr/>
              </p:nvSpPr>
              <p:spPr bwMode="auto">
                <a:xfrm>
                  <a:off x="3956" y="2614"/>
                  <a:ext cx="97" cy="61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5 h 26"/>
                    <a:gd name="T4" fmla="*/ 7 w 41"/>
                    <a:gd name="T5" fmla="*/ 22 h 26"/>
                    <a:gd name="T6" fmla="*/ 34 w 41"/>
                    <a:gd name="T7" fmla="*/ 22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5" y="0"/>
                        <a:pt x="8" y="5"/>
                      </a:cubicBezTo>
                      <a:cubicBezTo>
                        <a:pt x="0" y="10"/>
                        <a:pt x="0" y="17"/>
                        <a:pt x="7" y="22"/>
                      </a:cubicBezTo>
                      <a:cubicBezTo>
                        <a:pt x="14" y="26"/>
                        <a:pt x="26" y="26"/>
                        <a:pt x="34" y="22"/>
                      </a:cubicBezTo>
                      <a:cubicBezTo>
                        <a:pt x="41" y="17"/>
                        <a:pt x="41" y="10"/>
                        <a:pt x="34" y="5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37" name="Freeform 155">
                  <a:extLst>
                    <a:ext uri="{FF2B5EF4-FFF2-40B4-BE49-F238E27FC236}">
                      <a16:creationId xmlns:a16="http://schemas.microsoft.com/office/drawing/2014/main" id="{7F7E0371-CBA5-4085-A2E1-9904CE1ABC80}"/>
                    </a:ext>
                  </a:extLst>
                </p:cNvPr>
                <p:cNvSpPr/>
                <p:nvPr/>
              </p:nvSpPr>
              <p:spPr bwMode="auto">
                <a:xfrm>
                  <a:off x="3873" y="2559"/>
                  <a:ext cx="97" cy="62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5 h 26"/>
                    <a:gd name="T4" fmla="*/ 7 w 41"/>
                    <a:gd name="T5" fmla="*/ 22 h 26"/>
                    <a:gd name="T6" fmla="*/ 33 w 41"/>
                    <a:gd name="T7" fmla="*/ 22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1"/>
                        <a:pt x="15" y="0"/>
                        <a:pt x="8" y="5"/>
                      </a:cubicBezTo>
                      <a:cubicBezTo>
                        <a:pt x="0" y="10"/>
                        <a:pt x="0" y="17"/>
                        <a:pt x="7" y="22"/>
                      </a:cubicBezTo>
                      <a:cubicBezTo>
                        <a:pt x="14" y="26"/>
                        <a:pt x="26" y="26"/>
                        <a:pt x="33" y="22"/>
                      </a:cubicBezTo>
                      <a:cubicBezTo>
                        <a:pt x="41" y="17"/>
                        <a:pt x="41" y="10"/>
                        <a:pt x="34" y="5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38" name="Freeform 156">
                  <a:extLst>
                    <a:ext uri="{FF2B5EF4-FFF2-40B4-BE49-F238E27FC236}">
                      <a16:creationId xmlns:a16="http://schemas.microsoft.com/office/drawing/2014/main" id="{AE0B01E5-47A5-4D86-AE18-E224586E25A2}"/>
                    </a:ext>
                  </a:extLst>
                </p:cNvPr>
                <p:cNvSpPr/>
                <p:nvPr/>
              </p:nvSpPr>
              <p:spPr bwMode="auto">
                <a:xfrm>
                  <a:off x="3790" y="2507"/>
                  <a:ext cx="97" cy="59"/>
                </a:xfrm>
                <a:custGeom>
                  <a:avLst/>
                  <a:gdLst>
                    <a:gd name="T0" fmla="*/ 34 w 41"/>
                    <a:gd name="T1" fmla="*/ 4 h 25"/>
                    <a:gd name="T2" fmla="*/ 7 w 41"/>
                    <a:gd name="T3" fmla="*/ 4 h 25"/>
                    <a:gd name="T4" fmla="*/ 7 w 41"/>
                    <a:gd name="T5" fmla="*/ 21 h 25"/>
                    <a:gd name="T6" fmla="*/ 33 w 41"/>
                    <a:gd name="T7" fmla="*/ 21 h 25"/>
                    <a:gd name="T8" fmla="*/ 34 w 41"/>
                    <a:gd name="T9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5">
                      <a:moveTo>
                        <a:pt x="34" y="4"/>
                      </a:moveTo>
                      <a:cubicBezTo>
                        <a:pt x="27" y="0"/>
                        <a:pt x="15" y="0"/>
                        <a:pt x="7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5"/>
                        <a:pt x="26" y="25"/>
                        <a:pt x="33" y="21"/>
                      </a:cubicBezTo>
                      <a:cubicBezTo>
                        <a:pt x="41" y="16"/>
                        <a:pt x="41" y="9"/>
                        <a:pt x="34" y="4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39" name="Freeform 157">
                  <a:extLst>
                    <a:ext uri="{FF2B5EF4-FFF2-40B4-BE49-F238E27FC236}">
                      <a16:creationId xmlns:a16="http://schemas.microsoft.com/office/drawing/2014/main" id="{CA6B90A0-2C95-47A4-B998-E6E19F34714E}"/>
                    </a:ext>
                  </a:extLst>
                </p:cNvPr>
                <p:cNvSpPr/>
                <p:nvPr/>
              </p:nvSpPr>
              <p:spPr bwMode="auto">
                <a:xfrm>
                  <a:off x="3705" y="2453"/>
                  <a:ext cx="99" cy="59"/>
                </a:xfrm>
                <a:custGeom>
                  <a:avLst/>
                  <a:gdLst>
                    <a:gd name="T0" fmla="*/ 35 w 42"/>
                    <a:gd name="T1" fmla="*/ 4 h 25"/>
                    <a:gd name="T2" fmla="*/ 8 w 42"/>
                    <a:gd name="T3" fmla="*/ 4 h 25"/>
                    <a:gd name="T4" fmla="*/ 7 w 42"/>
                    <a:gd name="T5" fmla="*/ 21 h 25"/>
                    <a:gd name="T6" fmla="*/ 34 w 42"/>
                    <a:gd name="T7" fmla="*/ 21 h 25"/>
                    <a:gd name="T8" fmla="*/ 35 w 42"/>
                    <a:gd name="T9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5">
                      <a:moveTo>
                        <a:pt x="35" y="4"/>
                      </a:moveTo>
                      <a:cubicBezTo>
                        <a:pt x="28" y="0"/>
                        <a:pt x="16" y="0"/>
                        <a:pt x="8" y="4"/>
                      </a:cubicBezTo>
                      <a:cubicBezTo>
                        <a:pt x="1" y="9"/>
                        <a:pt x="0" y="16"/>
                        <a:pt x="7" y="21"/>
                      </a:cubicBezTo>
                      <a:cubicBezTo>
                        <a:pt x="15" y="25"/>
                        <a:pt x="26" y="25"/>
                        <a:pt x="34" y="21"/>
                      </a:cubicBezTo>
                      <a:cubicBezTo>
                        <a:pt x="41" y="16"/>
                        <a:pt x="42" y="9"/>
                        <a:pt x="35" y="4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40" name="Freeform 158">
                  <a:extLst>
                    <a:ext uri="{FF2B5EF4-FFF2-40B4-BE49-F238E27FC236}">
                      <a16:creationId xmlns:a16="http://schemas.microsoft.com/office/drawing/2014/main" id="{D5B24BA3-D3E7-464E-AD6C-297778CDBA2F}"/>
                    </a:ext>
                  </a:extLst>
                </p:cNvPr>
                <p:cNvSpPr/>
                <p:nvPr/>
              </p:nvSpPr>
              <p:spPr bwMode="auto">
                <a:xfrm>
                  <a:off x="3622" y="2398"/>
                  <a:ext cx="97" cy="62"/>
                </a:xfrm>
                <a:custGeom>
                  <a:avLst/>
                  <a:gdLst>
                    <a:gd name="T0" fmla="*/ 34 w 41"/>
                    <a:gd name="T1" fmla="*/ 4 h 26"/>
                    <a:gd name="T2" fmla="*/ 8 w 41"/>
                    <a:gd name="T3" fmla="*/ 4 h 26"/>
                    <a:gd name="T4" fmla="*/ 7 w 41"/>
                    <a:gd name="T5" fmla="*/ 21 h 26"/>
                    <a:gd name="T6" fmla="*/ 34 w 41"/>
                    <a:gd name="T7" fmla="*/ 21 h 26"/>
                    <a:gd name="T8" fmla="*/ 34 w 41"/>
                    <a:gd name="T9" fmla="*/ 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4"/>
                      </a:moveTo>
                      <a:cubicBezTo>
                        <a:pt x="27" y="0"/>
                        <a:pt x="15" y="0"/>
                        <a:pt x="8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6"/>
                        <a:pt x="26" y="26"/>
                        <a:pt x="34" y="21"/>
                      </a:cubicBezTo>
                      <a:cubicBezTo>
                        <a:pt x="41" y="16"/>
                        <a:pt x="41" y="9"/>
                        <a:pt x="34" y="4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41" name="Freeform 159">
                  <a:extLst>
                    <a:ext uri="{FF2B5EF4-FFF2-40B4-BE49-F238E27FC236}">
                      <a16:creationId xmlns:a16="http://schemas.microsoft.com/office/drawing/2014/main" id="{FDE84A1A-BB9C-493A-BEA5-B0CE84F1F973}"/>
                    </a:ext>
                  </a:extLst>
                </p:cNvPr>
                <p:cNvSpPr/>
                <p:nvPr/>
              </p:nvSpPr>
              <p:spPr bwMode="auto">
                <a:xfrm>
                  <a:off x="3540" y="2344"/>
                  <a:ext cx="97" cy="61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4 h 26"/>
                    <a:gd name="T4" fmla="*/ 7 w 41"/>
                    <a:gd name="T5" fmla="*/ 21 h 26"/>
                    <a:gd name="T6" fmla="*/ 33 w 41"/>
                    <a:gd name="T7" fmla="*/ 21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5" y="0"/>
                        <a:pt x="8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6"/>
                        <a:pt x="26" y="26"/>
                        <a:pt x="33" y="21"/>
                      </a:cubicBezTo>
                      <a:cubicBezTo>
                        <a:pt x="41" y="17"/>
                        <a:pt x="41" y="9"/>
                        <a:pt x="34" y="5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42" name="Freeform 160">
                  <a:extLst>
                    <a:ext uri="{FF2B5EF4-FFF2-40B4-BE49-F238E27FC236}">
                      <a16:creationId xmlns:a16="http://schemas.microsoft.com/office/drawing/2014/main" id="{31384FEC-316F-40D1-B7AF-BB99365246B9}"/>
                    </a:ext>
                  </a:extLst>
                </p:cNvPr>
                <p:cNvSpPr/>
                <p:nvPr/>
              </p:nvSpPr>
              <p:spPr bwMode="auto">
                <a:xfrm>
                  <a:off x="3457" y="2289"/>
                  <a:ext cx="97" cy="62"/>
                </a:xfrm>
                <a:custGeom>
                  <a:avLst/>
                  <a:gdLst>
                    <a:gd name="T0" fmla="*/ 34 w 41"/>
                    <a:gd name="T1" fmla="*/ 5 h 26"/>
                    <a:gd name="T2" fmla="*/ 7 w 41"/>
                    <a:gd name="T3" fmla="*/ 5 h 26"/>
                    <a:gd name="T4" fmla="*/ 7 w 41"/>
                    <a:gd name="T5" fmla="*/ 21 h 26"/>
                    <a:gd name="T6" fmla="*/ 33 w 41"/>
                    <a:gd name="T7" fmla="*/ 21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5" y="0"/>
                        <a:pt x="7" y="5"/>
                      </a:cubicBezTo>
                      <a:cubicBezTo>
                        <a:pt x="0" y="9"/>
                        <a:pt x="0" y="17"/>
                        <a:pt x="7" y="21"/>
                      </a:cubicBezTo>
                      <a:cubicBezTo>
                        <a:pt x="14" y="26"/>
                        <a:pt x="26" y="26"/>
                        <a:pt x="33" y="21"/>
                      </a:cubicBezTo>
                      <a:cubicBezTo>
                        <a:pt x="41" y="17"/>
                        <a:pt x="41" y="9"/>
                        <a:pt x="34" y="5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43" name="Freeform 161">
                  <a:extLst>
                    <a:ext uri="{FF2B5EF4-FFF2-40B4-BE49-F238E27FC236}">
                      <a16:creationId xmlns:a16="http://schemas.microsoft.com/office/drawing/2014/main" id="{FE38CA7C-AE9F-4B1A-A8F1-8B0CCF4F9645}"/>
                    </a:ext>
                  </a:extLst>
                </p:cNvPr>
                <p:cNvSpPr/>
                <p:nvPr/>
              </p:nvSpPr>
              <p:spPr bwMode="auto">
                <a:xfrm>
                  <a:off x="3372" y="2235"/>
                  <a:ext cx="99" cy="61"/>
                </a:xfrm>
                <a:custGeom>
                  <a:avLst/>
                  <a:gdLst>
                    <a:gd name="T0" fmla="*/ 35 w 42"/>
                    <a:gd name="T1" fmla="*/ 5 h 26"/>
                    <a:gd name="T2" fmla="*/ 8 w 42"/>
                    <a:gd name="T3" fmla="*/ 5 h 26"/>
                    <a:gd name="T4" fmla="*/ 7 w 42"/>
                    <a:gd name="T5" fmla="*/ 21 h 26"/>
                    <a:gd name="T6" fmla="*/ 34 w 42"/>
                    <a:gd name="T7" fmla="*/ 21 h 26"/>
                    <a:gd name="T8" fmla="*/ 35 w 42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6">
                      <a:moveTo>
                        <a:pt x="35" y="5"/>
                      </a:moveTo>
                      <a:cubicBezTo>
                        <a:pt x="28" y="0"/>
                        <a:pt x="16" y="0"/>
                        <a:pt x="8" y="5"/>
                      </a:cubicBezTo>
                      <a:cubicBezTo>
                        <a:pt x="1" y="9"/>
                        <a:pt x="0" y="17"/>
                        <a:pt x="7" y="21"/>
                      </a:cubicBezTo>
                      <a:cubicBezTo>
                        <a:pt x="15" y="26"/>
                        <a:pt x="26" y="26"/>
                        <a:pt x="34" y="21"/>
                      </a:cubicBezTo>
                      <a:cubicBezTo>
                        <a:pt x="41" y="17"/>
                        <a:pt x="42" y="9"/>
                        <a:pt x="35" y="5"/>
                      </a:cubicBezTo>
                    </a:path>
                  </a:pathLst>
                </a:custGeom>
                <a:solidFill>
                  <a:srgbClr val="C89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44" name="Freeform 162">
                  <a:extLst>
                    <a:ext uri="{FF2B5EF4-FFF2-40B4-BE49-F238E27FC236}">
                      <a16:creationId xmlns:a16="http://schemas.microsoft.com/office/drawing/2014/main" id="{2C82057C-1A86-434A-A14F-1224E7CC7ECA}"/>
                    </a:ext>
                  </a:extLst>
                </p:cNvPr>
                <p:cNvSpPr/>
                <p:nvPr/>
              </p:nvSpPr>
              <p:spPr bwMode="auto">
                <a:xfrm>
                  <a:off x="4166" y="1739"/>
                  <a:ext cx="97" cy="62"/>
                </a:xfrm>
                <a:custGeom>
                  <a:avLst/>
                  <a:gdLst>
                    <a:gd name="T0" fmla="*/ 34 w 41"/>
                    <a:gd name="T1" fmla="*/ 5 h 26"/>
                    <a:gd name="T2" fmla="*/ 7 w 41"/>
                    <a:gd name="T3" fmla="*/ 5 h 26"/>
                    <a:gd name="T4" fmla="*/ 7 w 41"/>
                    <a:gd name="T5" fmla="*/ 22 h 26"/>
                    <a:gd name="T6" fmla="*/ 33 w 41"/>
                    <a:gd name="T7" fmla="*/ 22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1"/>
                        <a:pt x="15" y="0"/>
                        <a:pt x="7" y="5"/>
                      </a:cubicBezTo>
                      <a:cubicBezTo>
                        <a:pt x="0" y="10"/>
                        <a:pt x="0" y="17"/>
                        <a:pt x="7" y="22"/>
                      </a:cubicBezTo>
                      <a:cubicBezTo>
                        <a:pt x="14" y="26"/>
                        <a:pt x="26" y="26"/>
                        <a:pt x="33" y="22"/>
                      </a:cubicBezTo>
                      <a:cubicBezTo>
                        <a:pt x="40" y="17"/>
                        <a:pt x="41" y="10"/>
                        <a:pt x="34" y="5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45" name="Freeform 163">
                  <a:extLst>
                    <a:ext uri="{FF2B5EF4-FFF2-40B4-BE49-F238E27FC236}">
                      <a16:creationId xmlns:a16="http://schemas.microsoft.com/office/drawing/2014/main" id="{2024C807-74E3-42F8-9308-AE477803BD1F}"/>
                    </a:ext>
                  </a:extLst>
                </p:cNvPr>
                <p:cNvSpPr/>
                <p:nvPr/>
              </p:nvSpPr>
              <p:spPr bwMode="auto">
                <a:xfrm>
                  <a:off x="4077" y="1794"/>
                  <a:ext cx="99" cy="62"/>
                </a:xfrm>
                <a:custGeom>
                  <a:avLst/>
                  <a:gdLst>
                    <a:gd name="T0" fmla="*/ 34 w 42"/>
                    <a:gd name="T1" fmla="*/ 5 h 26"/>
                    <a:gd name="T2" fmla="*/ 8 w 42"/>
                    <a:gd name="T3" fmla="*/ 5 h 26"/>
                    <a:gd name="T4" fmla="*/ 7 w 42"/>
                    <a:gd name="T5" fmla="*/ 21 h 26"/>
                    <a:gd name="T6" fmla="*/ 34 w 42"/>
                    <a:gd name="T7" fmla="*/ 21 h 26"/>
                    <a:gd name="T8" fmla="*/ 34 w 42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6">
                      <a:moveTo>
                        <a:pt x="34" y="5"/>
                      </a:moveTo>
                      <a:cubicBezTo>
                        <a:pt x="27" y="0"/>
                        <a:pt x="16" y="0"/>
                        <a:pt x="8" y="5"/>
                      </a:cubicBezTo>
                      <a:cubicBezTo>
                        <a:pt x="1" y="9"/>
                        <a:pt x="0" y="17"/>
                        <a:pt x="7" y="21"/>
                      </a:cubicBezTo>
                      <a:cubicBezTo>
                        <a:pt x="14" y="26"/>
                        <a:pt x="26" y="26"/>
                        <a:pt x="34" y="21"/>
                      </a:cubicBezTo>
                      <a:cubicBezTo>
                        <a:pt x="41" y="17"/>
                        <a:pt x="42" y="9"/>
                        <a:pt x="34" y="5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46" name="Freeform 164">
                  <a:extLst>
                    <a:ext uri="{FF2B5EF4-FFF2-40B4-BE49-F238E27FC236}">
                      <a16:creationId xmlns:a16="http://schemas.microsoft.com/office/drawing/2014/main" id="{814C0288-29A9-4217-8CFC-1990ED08F255}"/>
                    </a:ext>
                  </a:extLst>
                </p:cNvPr>
                <p:cNvSpPr/>
                <p:nvPr/>
              </p:nvSpPr>
              <p:spPr bwMode="auto">
                <a:xfrm>
                  <a:off x="3989" y="1848"/>
                  <a:ext cx="97" cy="62"/>
                </a:xfrm>
                <a:custGeom>
                  <a:avLst/>
                  <a:gdLst>
                    <a:gd name="T0" fmla="*/ 34 w 41"/>
                    <a:gd name="T1" fmla="*/ 4 h 26"/>
                    <a:gd name="T2" fmla="*/ 8 w 41"/>
                    <a:gd name="T3" fmla="*/ 4 h 26"/>
                    <a:gd name="T4" fmla="*/ 7 w 41"/>
                    <a:gd name="T5" fmla="*/ 21 h 26"/>
                    <a:gd name="T6" fmla="*/ 33 w 41"/>
                    <a:gd name="T7" fmla="*/ 21 h 26"/>
                    <a:gd name="T8" fmla="*/ 34 w 41"/>
                    <a:gd name="T9" fmla="*/ 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4"/>
                      </a:moveTo>
                      <a:cubicBezTo>
                        <a:pt x="27" y="0"/>
                        <a:pt x="15" y="0"/>
                        <a:pt x="8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6"/>
                        <a:pt x="26" y="26"/>
                        <a:pt x="33" y="21"/>
                      </a:cubicBezTo>
                      <a:cubicBezTo>
                        <a:pt x="41" y="16"/>
                        <a:pt x="41" y="9"/>
                        <a:pt x="34" y="4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47" name="Freeform 165">
                  <a:extLst>
                    <a:ext uri="{FF2B5EF4-FFF2-40B4-BE49-F238E27FC236}">
                      <a16:creationId xmlns:a16="http://schemas.microsoft.com/office/drawing/2014/main" id="{C863DF4E-8024-4816-BB66-3E11029616AF}"/>
                    </a:ext>
                  </a:extLst>
                </p:cNvPr>
                <p:cNvSpPr/>
                <p:nvPr/>
              </p:nvSpPr>
              <p:spPr bwMode="auto">
                <a:xfrm>
                  <a:off x="3901" y="1901"/>
                  <a:ext cx="97" cy="61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5 h 26"/>
                    <a:gd name="T4" fmla="*/ 7 w 41"/>
                    <a:gd name="T5" fmla="*/ 22 h 26"/>
                    <a:gd name="T6" fmla="*/ 33 w 41"/>
                    <a:gd name="T7" fmla="*/ 22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5" y="0"/>
                        <a:pt x="8" y="5"/>
                      </a:cubicBezTo>
                      <a:cubicBezTo>
                        <a:pt x="0" y="10"/>
                        <a:pt x="0" y="17"/>
                        <a:pt x="7" y="22"/>
                      </a:cubicBezTo>
                      <a:cubicBezTo>
                        <a:pt x="14" y="26"/>
                        <a:pt x="26" y="26"/>
                        <a:pt x="33" y="22"/>
                      </a:cubicBezTo>
                      <a:cubicBezTo>
                        <a:pt x="41" y="17"/>
                        <a:pt x="41" y="10"/>
                        <a:pt x="34" y="5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48" name="Freeform 166">
                  <a:extLst>
                    <a:ext uri="{FF2B5EF4-FFF2-40B4-BE49-F238E27FC236}">
                      <a16:creationId xmlns:a16="http://schemas.microsoft.com/office/drawing/2014/main" id="{61B30CD1-19C4-4DE6-9C1A-97A9C2C604C4}"/>
                    </a:ext>
                  </a:extLst>
                </p:cNvPr>
                <p:cNvSpPr/>
                <p:nvPr/>
              </p:nvSpPr>
              <p:spPr bwMode="auto">
                <a:xfrm>
                  <a:off x="3812" y="1955"/>
                  <a:ext cx="99" cy="62"/>
                </a:xfrm>
                <a:custGeom>
                  <a:avLst/>
                  <a:gdLst>
                    <a:gd name="T0" fmla="*/ 35 w 42"/>
                    <a:gd name="T1" fmla="*/ 5 h 26"/>
                    <a:gd name="T2" fmla="*/ 8 w 42"/>
                    <a:gd name="T3" fmla="*/ 5 h 26"/>
                    <a:gd name="T4" fmla="*/ 8 w 42"/>
                    <a:gd name="T5" fmla="*/ 21 h 26"/>
                    <a:gd name="T6" fmla="*/ 34 w 42"/>
                    <a:gd name="T7" fmla="*/ 21 h 26"/>
                    <a:gd name="T8" fmla="*/ 35 w 42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6">
                      <a:moveTo>
                        <a:pt x="35" y="5"/>
                      </a:moveTo>
                      <a:cubicBezTo>
                        <a:pt x="28" y="0"/>
                        <a:pt x="16" y="0"/>
                        <a:pt x="8" y="5"/>
                      </a:cubicBezTo>
                      <a:cubicBezTo>
                        <a:pt x="1" y="9"/>
                        <a:pt x="0" y="17"/>
                        <a:pt x="8" y="21"/>
                      </a:cubicBezTo>
                      <a:cubicBezTo>
                        <a:pt x="15" y="26"/>
                        <a:pt x="26" y="26"/>
                        <a:pt x="34" y="21"/>
                      </a:cubicBezTo>
                      <a:cubicBezTo>
                        <a:pt x="41" y="17"/>
                        <a:pt x="42" y="9"/>
                        <a:pt x="35" y="5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49" name="Freeform 167">
                  <a:extLst>
                    <a:ext uri="{FF2B5EF4-FFF2-40B4-BE49-F238E27FC236}">
                      <a16:creationId xmlns:a16="http://schemas.microsoft.com/office/drawing/2014/main" id="{CA43B95C-F508-454E-A2F8-A57B64D563D9}"/>
                    </a:ext>
                  </a:extLst>
                </p:cNvPr>
                <p:cNvSpPr/>
                <p:nvPr/>
              </p:nvSpPr>
              <p:spPr bwMode="auto">
                <a:xfrm>
                  <a:off x="3724" y="2010"/>
                  <a:ext cx="97" cy="61"/>
                </a:xfrm>
                <a:custGeom>
                  <a:avLst/>
                  <a:gdLst>
                    <a:gd name="T0" fmla="*/ 34 w 41"/>
                    <a:gd name="T1" fmla="*/ 4 h 26"/>
                    <a:gd name="T2" fmla="*/ 8 w 41"/>
                    <a:gd name="T3" fmla="*/ 4 h 26"/>
                    <a:gd name="T4" fmla="*/ 7 w 41"/>
                    <a:gd name="T5" fmla="*/ 21 h 26"/>
                    <a:gd name="T6" fmla="*/ 34 w 41"/>
                    <a:gd name="T7" fmla="*/ 21 h 26"/>
                    <a:gd name="T8" fmla="*/ 34 w 41"/>
                    <a:gd name="T9" fmla="*/ 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4"/>
                      </a:moveTo>
                      <a:cubicBezTo>
                        <a:pt x="27" y="0"/>
                        <a:pt x="15" y="0"/>
                        <a:pt x="8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6"/>
                        <a:pt x="26" y="26"/>
                        <a:pt x="34" y="21"/>
                      </a:cubicBezTo>
                      <a:cubicBezTo>
                        <a:pt x="41" y="16"/>
                        <a:pt x="41" y="9"/>
                        <a:pt x="34" y="4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50" name="Freeform 168">
                  <a:extLst>
                    <a:ext uri="{FF2B5EF4-FFF2-40B4-BE49-F238E27FC236}">
                      <a16:creationId xmlns:a16="http://schemas.microsoft.com/office/drawing/2014/main" id="{8BB3953C-8467-4445-A66C-EDC74FD45E9B}"/>
                    </a:ext>
                  </a:extLst>
                </p:cNvPr>
                <p:cNvSpPr/>
                <p:nvPr/>
              </p:nvSpPr>
              <p:spPr bwMode="auto">
                <a:xfrm>
                  <a:off x="3637" y="2062"/>
                  <a:ext cx="96" cy="61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5 h 26"/>
                    <a:gd name="T4" fmla="*/ 7 w 41"/>
                    <a:gd name="T5" fmla="*/ 22 h 26"/>
                    <a:gd name="T6" fmla="*/ 33 w 41"/>
                    <a:gd name="T7" fmla="*/ 22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5" y="0"/>
                        <a:pt x="8" y="5"/>
                      </a:cubicBezTo>
                      <a:cubicBezTo>
                        <a:pt x="0" y="10"/>
                        <a:pt x="0" y="17"/>
                        <a:pt x="7" y="22"/>
                      </a:cubicBezTo>
                      <a:cubicBezTo>
                        <a:pt x="14" y="26"/>
                        <a:pt x="26" y="26"/>
                        <a:pt x="33" y="22"/>
                      </a:cubicBezTo>
                      <a:cubicBezTo>
                        <a:pt x="41" y="17"/>
                        <a:pt x="41" y="10"/>
                        <a:pt x="34" y="5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51" name="Freeform 169">
                  <a:extLst>
                    <a:ext uri="{FF2B5EF4-FFF2-40B4-BE49-F238E27FC236}">
                      <a16:creationId xmlns:a16="http://schemas.microsoft.com/office/drawing/2014/main" id="{E68786A5-D42B-45DD-A10C-C72421201F17}"/>
                    </a:ext>
                  </a:extLst>
                </p:cNvPr>
                <p:cNvSpPr/>
                <p:nvPr/>
              </p:nvSpPr>
              <p:spPr bwMode="auto">
                <a:xfrm>
                  <a:off x="3549" y="2116"/>
                  <a:ext cx="97" cy="62"/>
                </a:xfrm>
                <a:custGeom>
                  <a:avLst/>
                  <a:gdLst>
                    <a:gd name="T0" fmla="*/ 34 w 41"/>
                    <a:gd name="T1" fmla="*/ 5 h 26"/>
                    <a:gd name="T2" fmla="*/ 7 w 41"/>
                    <a:gd name="T3" fmla="*/ 5 h 26"/>
                    <a:gd name="T4" fmla="*/ 7 w 41"/>
                    <a:gd name="T5" fmla="*/ 21 h 26"/>
                    <a:gd name="T6" fmla="*/ 33 w 41"/>
                    <a:gd name="T7" fmla="*/ 21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5" y="0"/>
                        <a:pt x="7" y="5"/>
                      </a:cubicBezTo>
                      <a:cubicBezTo>
                        <a:pt x="0" y="9"/>
                        <a:pt x="0" y="17"/>
                        <a:pt x="7" y="21"/>
                      </a:cubicBezTo>
                      <a:cubicBezTo>
                        <a:pt x="14" y="26"/>
                        <a:pt x="26" y="26"/>
                        <a:pt x="33" y="21"/>
                      </a:cubicBezTo>
                      <a:cubicBezTo>
                        <a:pt x="41" y="17"/>
                        <a:pt x="41" y="9"/>
                        <a:pt x="34" y="5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52" name="Freeform 170">
                  <a:extLst>
                    <a:ext uri="{FF2B5EF4-FFF2-40B4-BE49-F238E27FC236}">
                      <a16:creationId xmlns:a16="http://schemas.microsoft.com/office/drawing/2014/main" id="{0DF716D8-6D6E-4929-9752-B66B4D1BFF40}"/>
                    </a:ext>
                  </a:extLst>
                </p:cNvPr>
                <p:cNvSpPr/>
                <p:nvPr/>
              </p:nvSpPr>
              <p:spPr bwMode="auto">
                <a:xfrm>
                  <a:off x="3459" y="2171"/>
                  <a:ext cx="99" cy="61"/>
                </a:xfrm>
                <a:custGeom>
                  <a:avLst/>
                  <a:gdLst>
                    <a:gd name="T0" fmla="*/ 35 w 42"/>
                    <a:gd name="T1" fmla="*/ 4 h 26"/>
                    <a:gd name="T2" fmla="*/ 8 w 42"/>
                    <a:gd name="T3" fmla="*/ 4 h 26"/>
                    <a:gd name="T4" fmla="*/ 7 w 42"/>
                    <a:gd name="T5" fmla="*/ 21 h 26"/>
                    <a:gd name="T6" fmla="*/ 34 w 42"/>
                    <a:gd name="T7" fmla="*/ 21 h 26"/>
                    <a:gd name="T8" fmla="*/ 35 w 42"/>
                    <a:gd name="T9" fmla="*/ 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6">
                      <a:moveTo>
                        <a:pt x="35" y="4"/>
                      </a:moveTo>
                      <a:cubicBezTo>
                        <a:pt x="27" y="0"/>
                        <a:pt x="16" y="0"/>
                        <a:pt x="8" y="4"/>
                      </a:cubicBezTo>
                      <a:cubicBezTo>
                        <a:pt x="1" y="9"/>
                        <a:pt x="0" y="16"/>
                        <a:pt x="7" y="21"/>
                      </a:cubicBezTo>
                      <a:cubicBezTo>
                        <a:pt x="15" y="26"/>
                        <a:pt x="26" y="26"/>
                        <a:pt x="34" y="21"/>
                      </a:cubicBezTo>
                      <a:cubicBezTo>
                        <a:pt x="41" y="16"/>
                        <a:pt x="42" y="9"/>
                        <a:pt x="35" y="4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53" name="Freeform 171">
                  <a:extLst>
                    <a:ext uri="{FF2B5EF4-FFF2-40B4-BE49-F238E27FC236}">
                      <a16:creationId xmlns:a16="http://schemas.microsoft.com/office/drawing/2014/main" id="{A5C20BA2-8E03-45AF-AE25-3A1B0DFA7033}"/>
                    </a:ext>
                  </a:extLst>
                </p:cNvPr>
                <p:cNvSpPr/>
                <p:nvPr/>
              </p:nvSpPr>
              <p:spPr bwMode="auto">
                <a:xfrm>
                  <a:off x="4833" y="2175"/>
                  <a:ext cx="97" cy="60"/>
                </a:xfrm>
                <a:custGeom>
                  <a:avLst/>
                  <a:gdLst>
                    <a:gd name="T0" fmla="*/ 34 w 41"/>
                    <a:gd name="T1" fmla="*/ 4 h 25"/>
                    <a:gd name="T2" fmla="*/ 7 w 41"/>
                    <a:gd name="T3" fmla="*/ 4 h 25"/>
                    <a:gd name="T4" fmla="*/ 7 w 41"/>
                    <a:gd name="T5" fmla="*/ 21 h 25"/>
                    <a:gd name="T6" fmla="*/ 33 w 41"/>
                    <a:gd name="T7" fmla="*/ 21 h 25"/>
                    <a:gd name="T8" fmla="*/ 34 w 41"/>
                    <a:gd name="T9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5">
                      <a:moveTo>
                        <a:pt x="34" y="4"/>
                      </a:moveTo>
                      <a:cubicBezTo>
                        <a:pt x="27" y="0"/>
                        <a:pt x="15" y="0"/>
                        <a:pt x="7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5"/>
                        <a:pt x="25" y="25"/>
                        <a:pt x="33" y="21"/>
                      </a:cubicBezTo>
                      <a:cubicBezTo>
                        <a:pt x="40" y="16"/>
                        <a:pt x="41" y="9"/>
                        <a:pt x="34" y="4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54" name="Freeform 172">
                  <a:extLst>
                    <a:ext uri="{FF2B5EF4-FFF2-40B4-BE49-F238E27FC236}">
                      <a16:creationId xmlns:a16="http://schemas.microsoft.com/office/drawing/2014/main" id="{3640DA13-F565-441D-97F9-A3A3DE321515}"/>
                    </a:ext>
                  </a:extLst>
                </p:cNvPr>
                <p:cNvSpPr/>
                <p:nvPr/>
              </p:nvSpPr>
              <p:spPr bwMode="auto">
                <a:xfrm>
                  <a:off x="4744" y="2228"/>
                  <a:ext cx="99" cy="61"/>
                </a:xfrm>
                <a:custGeom>
                  <a:avLst/>
                  <a:gdLst>
                    <a:gd name="T0" fmla="*/ 34 w 42"/>
                    <a:gd name="T1" fmla="*/ 5 h 26"/>
                    <a:gd name="T2" fmla="*/ 8 w 42"/>
                    <a:gd name="T3" fmla="*/ 5 h 26"/>
                    <a:gd name="T4" fmla="*/ 7 w 42"/>
                    <a:gd name="T5" fmla="*/ 21 h 26"/>
                    <a:gd name="T6" fmla="*/ 34 w 42"/>
                    <a:gd name="T7" fmla="*/ 21 h 26"/>
                    <a:gd name="T8" fmla="*/ 34 w 42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6">
                      <a:moveTo>
                        <a:pt x="34" y="5"/>
                      </a:moveTo>
                      <a:cubicBezTo>
                        <a:pt x="27" y="0"/>
                        <a:pt x="16" y="0"/>
                        <a:pt x="8" y="5"/>
                      </a:cubicBezTo>
                      <a:cubicBezTo>
                        <a:pt x="1" y="9"/>
                        <a:pt x="0" y="17"/>
                        <a:pt x="7" y="21"/>
                      </a:cubicBezTo>
                      <a:cubicBezTo>
                        <a:pt x="14" y="26"/>
                        <a:pt x="26" y="26"/>
                        <a:pt x="34" y="21"/>
                      </a:cubicBezTo>
                      <a:cubicBezTo>
                        <a:pt x="41" y="17"/>
                        <a:pt x="42" y="9"/>
                        <a:pt x="34" y="5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55" name="Freeform 173">
                  <a:extLst>
                    <a:ext uri="{FF2B5EF4-FFF2-40B4-BE49-F238E27FC236}">
                      <a16:creationId xmlns:a16="http://schemas.microsoft.com/office/drawing/2014/main" id="{01094B6B-4887-495E-AC08-EB61C68AB411}"/>
                    </a:ext>
                  </a:extLst>
                </p:cNvPr>
                <p:cNvSpPr/>
                <p:nvPr/>
              </p:nvSpPr>
              <p:spPr bwMode="auto">
                <a:xfrm>
                  <a:off x="4656" y="2282"/>
                  <a:ext cx="97" cy="62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4 h 26"/>
                    <a:gd name="T4" fmla="*/ 7 w 41"/>
                    <a:gd name="T5" fmla="*/ 21 h 26"/>
                    <a:gd name="T6" fmla="*/ 33 w 41"/>
                    <a:gd name="T7" fmla="*/ 21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5" y="0"/>
                        <a:pt x="8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6"/>
                        <a:pt x="26" y="26"/>
                        <a:pt x="33" y="21"/>
                      </a:cubicBezTo>
                      <a:cubicBezTo>
                        <a:pt x="41" y="17"/>
                        <a:pt x="41" y="9"/>
                        <a:pt x="34" y="5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56" name="Freeform 174">
                  <a:extLst>
                    <a:ext uri="{FF2B5EF4-FFF2-40B4-BE49-F238E27FC236}">
                      <a16:creationId xmlns:a16="http://schemas.microsoft.com/office/drawing/2014/main" id="{2CF04CED-14FB-40E4-AB6A-B47532777B86}"/>
                    </a:ext>
                  </a:extLst>
                </p:cNvPr>
                <p:cNvSpPr/>
                <p:nvPr/>
              </p:nvSpPr>
              <p:spPr bwMode="auto">
                <a:xfrm>
                  <a:off x="4569" y="2337"/>
                  <a:ext cx="97" cy="59"/>
                </a:xfrm>
                <a:custGeom>
                  <a:avLst/>
                  <a:gdLst>
                    <a:gd name="T0" fmla="*/ 34 w 41"/>
                    <a:gd name="T1" fmla="*/ 4 h 25"/>
                    <a:gd name="T2" fmla="*/ 8 w 41"/>
                    <a:gd name="T3" fmla="*/ 4 h 25"/>
                    <a:gd name="T4" fmla="*/ 7 w 41"/>
                    <a:gd name="T5" fmla="*/ 21 h 25"/>
                    <a:gd name="T6" fmla="*/ 33 w 41"/>
                    <a:gd name="T7" fmla="*/ 21 h 25"/>
                    <a:gd name="T8" fmla="*/ 34 w 41"/>
                    <a:gd name="T9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5">
                      <a:moveTo>
                        <a:pt x="34" y="4"/>
                      </a:moveTo>
                      <a:cubicBezTo>
                        <a:pt x="27" y="0"/>
                        <a:pt x="15" y="0"/>
                        <a:pt x="8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5"/>
                        <a:pt x="26" y="25"/>
                        <a:pt x="33" y="21"/>
                      </a:cubicBezTo>
                      <a:cubicBezTo>
                        <a:pt x="41" y="16"/>
                        <a:pt x="41" y="9"/>
                        <a:pt x="34" y="4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57" name="Freeform 175">
                  <a:extLst>
                    <a:ext uri="{FF2B5EF4-FFF2-40B4-BE49-F238E27FC236}">
                      <a16:creationId xmlns:a16="http://schemas.microsoft.com/office/drawing/2014/main" id="{D9F6F5E7-22C8-4CA1-8F2C-16F20B1605F1}"/>
                    </a:ext>
                  </a:extLst>
                </p:cNvPr>
                <p:cNvSpPr/>
                <p:nvPr/>
              </p:nvSpPr>
              <p:spPr bwMode="auto">
                <a:xfrm>
                  <a:off x="4479" y="2389"/>
                  <a:ext cx="99" cy="61"/>
                </a:xfrm>
                <a:custGeom>
                  <a:avLst/>
                  <a:gdLst>
                    <a:gd name="T0" fmla="*/ 35 w 42"/>
                    <a:gd name="T1" fmla="*/ 5 h 26"/>
                    <a:gd name="T2" fmla="*/ 8 w 42"/>
                    <a:gd name="T3" fmla="*/ 5 h 26"/>
                    <a:gd name="T4" fmla="*/ 8 w 42"/>
                    <a:gd name="T5" fmla="*/ 21 h 26"/>
                    <a:gd name="T6" fmla="*/ 34 w 42"/>
                    <a:gd name="T7" fmla="*/ 21 h 26"/>
                    <a:gd name="T8" fmla="*/ 35 w 42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6">
                      <a:moveTo>
                        <a:pt x="35" y="5"/>
                      </a:moveTo>
                      <a:cubicBezTo>
                        <a:pt x="28" y="0"/>
                        <a:pt x="16" y="0"/>
                        <a:pt x="8" y="5"/>
                      </a:cubicBezTo>
                      <a:cubicBezTo>
                        <a:pt x="1" y="9"/>
                        <a:pt x="0" y="17"/>
                        <a:pt x="8" y="21"/>
                      </a:cubicBezTo>
                      <a:cubicBezTo>
                        <a:pt x="15" y="26"/>
                        <a:pt x="26" y="26"/>
                        <a:pt x="34" y="21"/>
                      </a:cubicBezTo>
                      <a:cubicBezTo>
                        <a:pt x="41" y="17"/>
                        <a:pt x="42" y="9"/>
                        <a:pt x="35" y="5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58" name="Freeform 176">
                  <a:extLst>
                    <a:ext uri="{FF2B5EF4-FFF2-40B4-BE49-F238E27FC236}">
                      <a16:creationId xmlns:a16="http://schemas.microsoft.com/office/drawing/2014/main" id="{22068703-55B3-45CD-8A97-6B2D844564F8}"/>
                    </a:ext>
                  </a:extLst>
                </p:cNvPr>
                <p:cNvSpPr/>
                <p:nvPr/>
              </p:nvSpPr>
              <p:spPr bwMode="auto">
                <a:xfrm>
                  <a:off x="4391" y="2443"/>
                  <a:ext cx="97" cy="62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4 h 26"/>
                    <a:gd name="T4" fmla="*/ 7 w 41"/>
                    <a:gd name="T5" fmla="*/ 21 h 26"/>
                    <a:gd name="T6" fmla="*/ 34 w 41"/>
                    <a:gd name="T7" fmla="*/ 21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5" y="0"/>
                        <a:pt x="8" y="4"/>
                      </a:cubicBezTo>
                      <a:cubicBezTo>
                        <a:pt x="1" y="9"/>
                        <a:pt x="0" y="16"/>
                        <a:pt x="7" y="21"/>
                      </a:cubicBezTo>
                      <a:cubicBezTo>
                        <a:pt x="14" y="26"/>
                        <a:pt x="26" y="26"/>
                        <a:pt x="34" y="21"/>
                      </a:cubicBezTo>
                      <a:cubicBezTo>
                        <a:pt x="41" y="17"/>
                        <a:pt x="41" y="9"/>
                        <a:pt x="34" y="5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59" name="Freeform 177">
                  <a:extLst>
                    <a:ext uri="{FF2B5EF4-FFF2-40B4-BE49-F238E27FC236}">
                      <a16:creationId xmlns:a16="http://schemas.microsoft.com/office/drawing/2014/main" id="{4DC5AB7B-4C62-49EF-8822-204ECF0E0D59}"/>
                    </a:ext>
                  </a:extLst>
                </p:cNvPr>
                <p:cNvSpPr/>
                <p:nvPr/>
              </p:nvSpPr>
              <p:spPr bwMode="auto">
                <a:xfrm>
                  <a:off x="4304" y="2498"/>
                  <a:ext cx="97" cy="59"/>
                </a:xfrm>
                <a:custGeom>
                  <a:avLst/>
                  <a:gdLst>
                    <a:gd name="T0" fmla="*/ 34 w 41"/>
                    <a:gd name="T1" fmla="*/ 4 h 25"/>
                    <a:gd name="T2" fmla="*/ 8 w 41"/>
                    <a:gd name="T3" fmla="*/ 4 h 25"/>
                    <a:gd name="T4" fmla="*/ 7 w 41"/>
                    <a:gd name="T5" fmla="*/ 21 h 25"/>
                    <a:gd name="T6" fmla="*/ 33 w 41"/>
                    <a:gd name="T7" fmla="*/ 21 h 25"/>
                    <a:gd name="T8" fmla="*/ 34 w 41"/>
                    <a:gd name="T9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5">
                      <a:moveTo>
                        <a:pt x="34" y="4"/>
                      </a:moveTo>
                      <a:cubicBezTo>
                        <a:pt x="27" y="0"/>
                        <a:pt x="15" y="0"/>
                        <a:pt x="8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5"/>
                        <a:pt x="26" y="25"/>
                        <a:pt x="33" y="21"/>
                      </a:cubicBezTo>
                      <a:cubicBezTo>
                        <a:pt x="41" y="16"/>
                        <a:pt x="41" y="9"/>
                        <a:pt x="34" y="4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60" name="Freeform 178">
                  <a:extLst>
                    <a:ext uri="{FF2B5EF4-FFF2-40B4-BE49-F238E27FC236}">
                      <a16:creationId xmlns:a16="http://schemas.microsoft.com/office/drawing/2014/main" id="{59C866C8-133E-4811-9674-316F5AB4C8C3}"/>
                    </a:ext>
                  </a:extLst>
                </p:cNvPr>
                <p:cNvSpPr/>
                <p:nvPr/>
              </p:nvSpPr>
              <p:spPr bwMode="auto">
                <a:xfrm>
                  <a:off x="4216" y="2550"/>
                  <a:ext cx="97" cy="61"/>
                </a:xfrm>
                <a:custGeom>
                  <a:avLst/>
                  <a:gdLst>
                    <a:gd name="T0" fmla="*/ 34 w 41"/>
                    <a:gd name="T1" fmla="*/ 5 h 26"/>
                    <a:gd name="T2" fmla="*/ 7 w 41"/>
                    <a:gd name="T3" fmla="*/ 5 h 26"/>
                    <a:gd name="T4" fmla="*/ 7 w 41"/>
                    <a:gd name="T5" fmla="*/ 21 h 26"/>
                    <a:gd name="T6" fmla="*/ 33 w 41"/>
                    <a:gd name="T7" fmla="*/ 21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5" y="0"/>
                        <a:pt x="7" y="5"/>
                      </a:cubicBezTo>
                      <a:cubicBezTo>
                        <a:pt x="0" y="9"/>
                        <a:pt x="0" y="17"/>
                        <a:pt x="7" y="21"/>
                      </a:cubicBezTo>
                      <a:cubicBezTo>
                        <a:pt x="14" y="26"/>
                        <a:pt x="26" y="26"/>
                        <a:pt x="33" y="21"/>
                      </a:cubicBezTo>
                      <a:cubicBezTo>
                        <a:pt x="41" y="17"/>
                        <a:pt x="41" y="9"/>
                        <a:pt x="34" y="5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61" name="Freeform 179">
                  <a:extLst>
                    <a:ext uri="{FF2B5EF4-FFF2-40B4-BE49-F238E27FC236}">
                      <a16:creationId xmlns:a16="http://schemas.microsoft.com/office/drawing/2014/main" id="{40958705-A4DA-4D81-868F-79847E231B30}"/>
                    </a:ext>
                  </a:extLst>
                </p:cNvPr>
                <p:cNvSpPr/>
                <p:nvPr/>
              </p:nvSpPr>
              <p:spPr bwMode="auto">
                <a:xfrm>
                  <a:off x="4126" y="2604"/>
                  <a:ext cx="100" cy="62"/>
                </a:xfrm>
                <a:custGeom>
                  <a:avLst/>
                  <a:gdLst>
                    <a:gd name="T0" fmla="*/ 35 w 42"/>
                    <a:gd name="T1" fmla="*/ 5 h 26"/>
                    <a:gd name="T2" fmla="*/ 8 w 42"/>
                    <a:gd name="T3" fmla="*/ 4 h 26"/>
                    <a:gd name="T4" fmla="*/ 7 w 42"/>
                    <a:gd name="T5" fmla="*/ 21 h 26"/>
                    <a:gd name="T6" fmla="*/ 34 w 42"/>
                    <a:gd name="T7" fmla="*/ 21 h 26"/>
                    <a:gd name="T8" fmla="*/ 35 w 42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6">
                      <a:moveTo>
                        <a:pt x="35" y="5"/>
                      </a:moveTo>
                      <a:cubicBezTo>
                        <a:pt x="27" y="0"/>
                        <a:pt x="16" y="0"/>
                        <a:pt x="8" y="4"/>
                      </a:cubicBezTo>
                      <a:cubicBezTo>
                        <a:pt x="1" y="9"/>
                        <a:pt x="0" y="16"/>
                        <a:pt x="7" y="21"/>
                      </a:cubicBezTo>
                      <a:cubicBezTo>
                        <a:pt x="15" y="26"/>
                        <a:pt x="26" y="26"/>
                        <a:pt x="34" y="21"/>
                      </a:cubicBezTo>
                      <a:cubicBezTo>
                        <a:pt x="41" y="17"/>
                        <a:pt x="42" y="9"/>
                        <a:pt x="35" y="5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62" name="Freeform 180">
                  <a:extLst>
                    <a:ext uri="{FF2B5EF4-FFF2-40B4-BE49-F238E27FC236}">
                      <a16:creationId xmlns:a16="http://schemas.microsoft.com/office/drawing/2014/main" id="{3F3CB482-9E33-47D4-94BF-BBA565F2088E}"/>
                    </a:ext>
                  </a:extLst>
                </p:cNvPr>
                <p:cNvSpPr/>
                <p:nvPr/>
              </p:nvSpPr>
              <p:spPr bwMode="auto">
                <a:xfrm>
                  <a:off x="4039" y="2657"/>
                  <a:ext cx="99" cy="61"/>
                </a:xfrm>
                <a:custGeom>
                  <a:avLst/>
                  <a:gdLst>
                    <a:gd name="T0" fmla="*/ 35 w 42"/>
                    <a:gd name="T1" fmla="*/ 5 h 26"/>
                    <a:gd name="T2" fmla="*/ 8 w 42"/>
                    <a:gd name="T3" fmla="*/ 5 h 26"/>
                    <a:gd name="T4" fmla="*/ 7 w 42"/>
                    <a:gd name="T5" fmla="*/ 21 h 26"/>
                    <a:gd name="T6" fmla="*/ 34 w 42"/>
                    <a:gd name="T7" fmla="*/ 22 h 26"/>
                    <a:gd name="T8" fmla="*/ 35 w 42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6">
                      <a:moveTo>
                        <a:pt x="35" y="5"/>
                      </a:moveTo>
                      <a:cubicBezTo>
                        <a:pt x="28" y="0"/>
                        <a:pt x="16" y="0"/>
                        <a:pt x="8" y="5"/>
                      </a:cubicBezTo>
                      <a:cubicBezTo>
                        <a:pt x="1" y="9"/>
                        <a:pt x="0" y="17"/>
                        <a:pt x="7" y="21"/>
                      </a:cubicBezTo>
                      <a:cubicBezTo>
                        <a:pt x="15" y="26"/>
                        <a:pt x="26" y="26"/>
                        <a:pt x="34" y="22"/>
                      </a:cubicBezTo>
                      <a:cubicBezTo>
                        <a:pt x="41" y="17"/>
                        <a:pt x="42" y="10"/>
                        <a:pt x="35" y="5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63" name="Freeform 181">
                  <a:extLst>
                    <a:ext uri="{FF2B5EF4-FFF2-40B4-BE49-F238E27FC236}">
                      <a16:creationId xmlns:a16="http://schemas.microsoft.com/office/drawing/2014/main" id="{65B7C373-C667-4851-B2DD-AA06FEEE4A4B}"/>
                    </a:ext>
                  </a:extLst>
                </p:cNvPr>
                <p:cNvSpPr/>
                <p:nvPr/>
              </p:nvSpPr>
              <p:spPr bwMode="auto">
                <a:xfrm>
                  <a:off x="3956" y="2602"/>
                  <a:ext cx="97" cy="62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5 h 26"/>
                    <a:gd name="T4" fmla="*/ 7 w 41"/>
                    <a:gd name="T5" fmla="*/ 22 h 26"/>
                    <a:gd name="T6" fmla="*/ 34 w 41"/>
                    <a:gd name="T7" fmla="*/ 22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1"/>
                        <a:pt x="15" y="0"/>
                        <a:pt x="8" y="5"/>
                      </a:cubicBezTo>
                      <a:cubicBezTo>
                        <a:pt x="0" y="10"/>
                        <a:pt x="0" y="17"/>
                        <a:pt x="7" y="22"/>
                      </a:cubicBezTo>
                      <a:cubicBezTo>
                        <a:pt x="14" y="26"/>
                        <a:pt x="26" y="26"/>
                        <a:pt x="34" y="22"/>
                      </a:cubicBezTo>
                      <a:cubicBezTo>
                        <a:pt x="41" y="17"/>
                        <a:pt x="41" y="10"/>
                        <a:pt x="34" y="5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64" name="Freeform 182">
                  <a:extLst>
                    <a:ext uri="{FF2B5EF4-FFF2-40B4-BE49-F238E27FC236}">
                      <a16:creationId xmlns:a16="http://schemas.microsoft.com/office/drawing/2014/main" id="{C2DFA2F0-3A99-411D-9A1B-D35F9AEDFAEE}"/>
                    </a:ext>
                  </a:extLst>
                </p:cNvPr>
                <p:cNvSpPr/>
                <p:nvPr/>
              </p:nvSpPr>
              <p:spPr bwMode="auto">
                <a:xfrm>
                  <a:off x="3873" y="2550"/>
                  <a:ext cx="97" cy="59"/>
                </a:xfrm>
                <a:custGeom>
                  <a:avLst/>
                  <a:gdLst>
                    <a:gd name="T0" fmla="*/ 34 w 41"/>
                    <a:gd name="T1" fmla="*/ 4 h 25"/>
                    <a:gd name="T2" fmla="*/ 8 w 41"/>
                    <a:gd name="T3" fmla="*/ 4 h 25"/>
                    <a:gd name="T4" fmla="*/ 7 w 41"/>
                    <a:gd name="T5" fmla="*/ 21 h 25"/>
                    <a:gd name="T6" fmla="*/ 33 w 41"/>
                    <a:gd name="T7" fmla="*/ 21 h 25"/>
                    <a:gd name="T8" fmla="*/ 34 w 41"/>
                    <a:gd name="T9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5">
                      <a:moveTo>
                        <a:pt x="34" y="4"/>
                      </a:moveTo>
                      <a:cubicBezTo>
                        <a:pt x="27" y="0"/>
                        <a:pt x="15" y="0"/>
                        <a:pt x="8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5"/>
                        <a:pt x="26" y="25"/>
                        <a:pt x="33" y="21"/>
                      </a:cubicBezTo>
                      <a:cubicBezTo>
                        <a:pt x="41" y="16"/>
                        <a:pt x="41" y="9"/>
                        <a:pt x="34" y="4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65" name="Freeform 183">
                  <a:extLst>
                    <a:ext uri="{FF2B5EF4-FFF2-40B4-BE49-F238E27FC236}">
                      <a16:creationId xmlns:a16="http://schemas.microsoft.com/office/drawing/2014/main" id="{17924609-6B4C-428C-AC72-F221EFCC7A68}"/>
                    </a:ext>
                  </a:extLst>
                </p:cNvPr>
                <p:cNvSpPr/>
                <p:nvPr/>
              </p:nvSpPr>
              <p:spPr bwMode="auto">
                <a:xfrm>
                  <a:off x="3790" y="2495"/>
                  <a:ext cx="97" cy="60"/>
                </a:xfrm>
                <a:custGeom>
                  <a:avLst/>
                  <a:gdLst>
                    <a:gd name="T0" fmla="*/ 34 w 41"/>
                    <a:gd name="T1" fmla="*/ 4 h 25"/>
                    <a:gd name="T2" fmla="*/ 7 w 41"/>
                    <a:gd name="T3" fmla="*/ 4 h 25"/>
                    <a:gd name="T4" fmla="*/ 7 w 41"/>
                    <a:gd name="T5" fmla="*/ 21 h 25"/>
                    <a:gd name="T6" fmla="*/ 33 w 41"/>
                    <a:gd name="T7" fmla="*/ 21 h 25"/>
                    <a:gd name="T8" fmla="*/ 34 w 41"/>
                    <a:gd name="T9" fmla="*/ 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5">
                      <a:moveTo>
                        <a:pt x="34" y="4"/>
                      </a:moveTo>
                      <a:cubicBezTo>
                        <a:pt x="27" y="0"/>
                        <a:pt x="15" y="0"/>
                        <a:pt x="7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5"/>
                        <a:pt x="26" y="25"/>
                        <a:pt x="33" y="21"/>
                      </a:cubicBezTo>
                      <a:cubicBezTo>
                        <a:pt x="41" y="16"/>
                        <a:pt x="41" y="9"/>
                        <a:pt x="34" y="4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66" name="Freeform 184">
                  <a:extLst>
                    <a:ext uri="{FF2B5EF4-FFF2-40B4-BE49-F238E27FC236}">
                      <a16:creationId xmlns:a16="http://schemas.microsoft.com/office/drawing/2014/main" id="{DE766AA6-804D-4E1E-9A98-5DFF6F340116}"/>
                    </a:ext>
                  </a:extLst>
                </p:cNvPr>
                <p:cNvSpPr/>
                <p:nvPr/>
              </p:nvSpPr>
              <p:spPr bwMode="auto">
                <a:xfrm>
                  <a:off x="3705" y="2441"/>
                  <a:ext cx="99" cy="61"/>
                </a:xfrm>
                <a:custGeom>
                  <a:avLst/>
                  <a:gdLst>
                    <a:gd name="T0" fmla="*/ 35 w 42"/>
                    <a:gd name="T1" fmla="*/ 4 h 26"/>
                    <a:gd name="T2" fmla="*/ 8 w 42"/>
                    <a:gd name="T3" fmla="*/ 4 h 26"/>
                    <a:gd name="T4" fmla="*/ 7 w 42"/>
                    <a:gd name="T5" fmla="*/ 21 h 26"/>
                    <a:gd name="T6" fmla="*/ 34 w 42"/>
                    <a:gd name="T7" fmla="*/ 21 h 26"/>
                    <a:gd name="T8" fmla="*/ 35 w 42"/>
                    <a:gd name="T9" fmla="*/ 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6">
                      <a:moveTo>
                        <a:pt x="35" y="4"/>
                      </a:moveTo>
                      <a:cubicBezTo>
                        <a:pt x="28" y="0"/>
                        <a:pt x="16" y="0"/>
                        <a:pt x="8" y="4"/>
                      </a:cubicBezTo>
                      <a:cubicBezTo>
                        <a:pt x="1" y="9"/>
                        <a:pt x="0" y="16"/>
                        <a:pt x="7" y="21"/>
                      </a:cubicBezTo>
                      <a:cubicBezTo>
                        <a:pt x="15" y="26"/>
                        <a:pt x="26" y="26"/>
                        <a:pt x="34" y="21"/>
                      </a:cubicBezTo>
                      <a:cubicBezTo>
                        <a:pt x="41" y="16"/>
                        <a:pt x="42" y="9"/>
                        <a:pt x="35" y="4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67" name="Freeform 185">
                  <a:extLst>
                    <a:ext uri="{FF2B5EF4-FFF2-40B4-BE49-F238E27FC236}">
                      <a16:creationId xmlns:a16="http://schemas.microsoft.com/office/drawing/2014/main" id="{F6B8061F-DBC2-4988-B8D0-210EEE749D9D}"/>
                    </a:ext>
                  </a:extLst>
                </p:cNvPr>
                <p:cNvSpPr/>
                <p:nvPr/>
              </p:nvSpPr>
              <p:spPr bwMode="auto">
                <a:xfrm>
                  <a:off x="3622" y="2386"/>
                  <a:ext cx="97" cy="62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4 h 26"/>
                    <a:gd name="T4" fmla="*/ 7 w 41"/>
                    <a:gd name="T5" fmla="*/ 21 h 26"/>
                    <a:gd name="T6" fmla="*/ 34 w 41"/>
                    <a:gd name="T7" fmla="*/ 21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5" y="0"/>
                        <a:pt x="8" y="4"/>
                      </a:cubicBezTo>
                      <a:cubicBezTo>
                        <a:pt x="0" y="9"/>
                        <a:pt x="0" y="16"/>
                        <a:pt x="7" y="21"/>
                      </a:cubicBezTo>
                      <a:cubicBezTo>
                        <a:pt x="14" y="26"/>
                        <a:pt x="26" y="26"/>
                        <a:pt x="34" y="21"/>
                      </a:cubicBezTo>
                      <a:cubicBezTo>
                        <a:pt x="41" y="17"/>
                        <a:pt x="41" y="9"/>
                        <a:pt x="34" y="5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68" name="Freeform 186">
                  <a:extLst>
                    <a:ext uri="{FF2B5EF4-FFF2-40B4-BE49-F238E27FC236}">
                      <a16:creationId xmlns:a16="http://schemas.microsoft.com/office/drawing/2014/main" id="{B8B33CAE-9911-4525-8C87-E97659BE4B2A}"/>
                    </a:ext>
                  </a:extLst>
                </p:cNvPr>
                <p:cNvSpPr/>
                <p:nvPr/>
              </p:nvSpPr>
              <p:spPr bwMode="auto">
                <a:xfrm>
                  <a:off x="3540" y="2332"/>
                  <a:ext cx="97" cy="61"/>
                </a:xfrm>
                <a:custGeom>
                  <a:avLst/>
                  <a:gdLst>
                    <a:gd name="T0" fmla="*/ 34 w 41"/>
                    <a:gd name="T1" fmla="*/ 5 h 26"/>
                    <a:gd name="T2" fmla="*/ 8 w 41"/>
                    <a:gd name="T3" fmla="*/ 5 h 26"/>
                    <a:gd name="T4" fmla="*/ 7 w 41"/>
                    <a:gd name="T5" fmla="*/ 21 h 26"/>
                    <a:gd name="T6" fmla="*/ 33 w 41"/>
                    <a:gd name="T7" fmla="*/ 21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5" y="0"/>
                        <a:pt x="8" y="5"/>
                      </a:cubicBezTo>
                      <a:cubicBezTo>
                        <a:pt x="0" y="9"/>
                        <a:pt x="0" y="17"/>
                        <a:pt x="7" y="21"/>
                      </a:cubicBezTo>
                      <a:cubicBezTo>
                        <a:pt x="14" y="26"/>
                        <a:pt x="26" y="26"/>
                        <a:pt x="33" y="21"/>
                      </a:cubicBezTo>
                      <a:cubicBezTo>
                        <a:pt x="41" y="17"/>
                        <a:pt x="41" y="9"/>
                        <a:pt x="34" y="5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69" name="Freeform 187">
                  <a:extLst>
                    <a:ext uri="{FF2B5EF4-FFF2-40B4-BE49-F238E27FC236}">
                      <a16:creationId xmlns:a16="http://schemas.microsoft.com/office/drawing/2014/main" id="{D241E6F0-7B91-436F-A7E5-45227AE217B5}"/>
                    </a:ext>
                  </a:extLst>
                </p:cNvPr>
                <p:cNvSpPr/>
                <p:nvPr/>
              </p:nvSpPr>
              <p:spPr bwMode="auto">
                <a:xfrm>
                  <a:off x="3457" y="2277"/>
                  <a:ext cx="97" cy="62"/>
                </a:xfrm>
                <a:custGeom>
                  <a:avLst/>
                  <a:gdLst>
                    <a:gd name="T0" fmla="*/ 34 w 41"/>
                    <a:gd name="T1" fmla="*/ 5 h 26"/>
                    <a:gd name="T2" fmla="*/ 7 w 41"/>
                    <a:gd name="T3" fmla="*/ 5 h 26"/>
                    <a:gd name="T4" fmla="*/ 7 w 41"/>
                    <a:gd name="T5" fmla="*/ 21 h 26"/>
                    <a:gd name="T6" fmla="*/ 33 w 41"/>
                    <a:gd name="T7" fmla="*/ 21 h 26"/>
                    <a:gd name="T8" fmla="*/ 34 w 41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6">
                      <a:moveTo>
                        <a:pt x="34" y="5"/>
                      </a:moveTo>
                      <a:cubicBezTo>
                        <a:pt x="27" y="0"/>
                        <a:pt x="15" y="0"/>
                        <a:pt x="7" y="5"/>
                      </a:cubicBezTo>
                      <a:cubicBezTo>
                        <a:pt x="0" y="9"/>
                        <a:pt x="0" y="17"/>
                        <a:pt x="7" y="21"/>
                      </a:cubicBezTo>
                      <a:cubicBezTo>
                        <a:pt x="14" y="26"/>
                        <a:pt x="26" y="26"/>
                        <a:pt x="33" y="21"/>
                      </a:cubicBezTo>
                      <a:cubicBezTo>
                        <a:pt x="41" y="17"/>
                        <a:pt x="41" y="9"/>
                        <a:pt x="34" y="5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70" name="Freeform 188">
                  <a:extLst>
                    <a:ext uri="{FF2B5EF4-FFF2-40B4-BE49-F238E27FC236}">
                      <a16:creationId xmlns:a16="http://schemas.microsoft.com/office/drawing/2014/main" id="{BDCC9B0E-FD20-4C4E-9A4D-B4E7FA32F35C}"/>
                    </a:ext>
                  </a:extLst>
                </p:cNvPr>
                <p:cNvSpPr/>
                <p:nvPr/>
              </p:nvSpPr>
              <p:spPr bwMode="auto">
                <a:xfrm>
                  <a:off x="3372" y="2223"/>
                  <a:ext cx="99" cy="61"/>
                </a:xfrm>
                <a:custGeom>
                  <a:avLst/>
                  <a:gdLst>
                    <a:gd name="T0" fmla="*/ 35 w 42"/>
                    <a:gd name="T1" fmla="*/ 5 h 26"/>
                    <a:gd name="T2" fmla="*/ 8 w 42"/>
                    <a:gd name="T3" fmla="*/ 5 h 26"/>
                    <a:gd name="T4" fmla="*/ 7 w 42"/>
                    <a:gd name="T5" fmla="*/ 21 h 26"/>
                    <a:gd name="T6" fmla="*/ 34 w 42"/>
                    <a:gd name="T7" fmla="*/ 21 h 26"/>
                    <a:gd name="T8" fmla="*/ 35 w 42"/>
                    <a:gd name="T9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6">
                      <a:moveTo>
                        <a:pt x="35" y="5"/>
                      </a:moveTo>
                      <a:cubicBezTo>
                        <a:pt x="28" y="0"/>
                        <a:pt x="16" y="0"/>
                        <a:pt x="8" y="5"/>
                      </a:cubicBezTo>
                      <a:cubicBezTo>
                        <a:pt x="1" y="9"/>
                        <a:pt x="0" y="17"/>
                        <a:pt x="7" y="21"/>
                      </a:cubicBezTo>
                      <a:cubicBezTo>
                        <a:pt x="15" y="26"/>
                        <a:pt x="26" y="26"/>
                        <a:pt x="34" y="21"/>
                      </a:cubicBezTo>
                      <a:cubicBezTo>
                        <a:pt x="41" y="17"/>
                        <a:pt x="42" y="9"/>
                        <a:pt x="35" y="5"/>
                      </a:cubicBezTo>
                    </a:path>
                  </a:pathLst>
                </a:custGeom>
                <a:solidFill>
                  <a:srgbClr val="F7D4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71" name="Freeform 189">
                  <a:extLst>
                    <a:ext uri="{FF2B5EF4-FFF2-40B4-BE49-F238E27FC236}">
                      <a16:creationId xmlns:a16="http://schemas.microsoft.com/office/drawing/2014/main" id="{8F43D6B7-CA65-4C0F-B640-3FF3BEB2F11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587" y="2488"/>
                  <a:ext cx="54" cy="36"/>
                </a:xfrm>
                <a:custGeom>
                  <a:avLst/>
                  <a:gdLst>
                    <a:gd name="T0" fmla="*/ 11 w 23"/>
                    <a:gd name="T1" fmla="*/ 12 h 15"/>
                    <a:gd name="T2" fmla="*/ 3 w 23"/>
                    <a:gd name="T3" fmla="*/ 7 h 15"/>
                    <a:gd name="T4" fmla="*/ 0 w 23"/>
                    <a:gd name="T5" fmla="*/ 9 h 15"/>
                    <a:gd name="T6" fmla="*/ 0 w 23"/>
                    <a:gd name="T7" fmla="*/ 10 h 15"/>
                    <a:gd name="T8" fmla="*/ 7 w 23"/>
                    <a:gd name="T9" fmla="*/ 14 h 15"/>
                    <a:gd name="T10" fmla="*/ 9 w 23"/>
                    <a:gd name="T11" fmla="*/ 14 h 15"/>
                    <a:gd name="T12" fmla="*/ 11 w 23"/>
                    <a:gd name="T13" fmla="*/ 13 h 15"/>
                    <a:gd name="T14" fmla="*/ 11 w 23"/>
                    <a:gd name="T15" fmla="*/ 12 h 15"/>
                    <a:gd name="T16" fmla="*/ 22 w 23"/>
                    <a:gd name="T17" fmla="*/ 5 h 15"/>
                    <a:gd name="T18" fmla="*/ 15 w 23"/>
                    <a:gd name="T19" fmla="*/ 1 h 15"/>
                    <a:gd name="T20" fmla="*/ 14 w 23"/>
                    <a:gd name="T21" fmla="*/ 1 h 15"/>
                    <a:gd name="T22" fmla="*/ 11 w 23"/>
                    <a:gd name="T23" fmla="*/ 3 h 15"/>
                    <a:gd name="T24" fmla="*/ 8 w 23"/>
                    <a:gd name="T25" fmla="*/ 1 h 15"/>
                    <a:gd name="T26" fmla="*/ 6 w 23"/>
                    <a:gd name="T27" fmla="*/ 1 h 15"/>
                    <a:gd name="T28" fmla="*/ 0 w 23"/>
                    <a:gd name="T29" fmla="*/ 4 h 15"/>
                    <a:gd name="T30" fmla="*/ 0 w 23"/>
                    <a:gd name="T31" fmla="*/ 5 h 15"/>
                    <a:gd name="T32" fmla="*/ 3 w 23"/>
                    <a:gd name="T33" fmla="*/ 7 h 15"/>
                    <a:gd name="T34" fmla="*/ 11 w 23"/>
                    <a:gd name="T35" fmla="*/ 3 h 15"/>
                    <a:gd name="T36" fmla="*/ 18 w 23"/>
                    <a:gd name="T37" fmla="*/ 8 h 15"/>
                    <a:gd name="T38" fmla="*/ 20 w 23"/>
                    <a:gd name="T39" fmla="*/ 8 h 15"/>
                    <a:gd name="T40" fmla="*/ 22 w 23"/>
                    <a:gd name="T41" fmla="*/ 6 h 15"/>
                    <a:gd name="T42" fmla="*/ 22 w 23"/>
                    <a:gd name="T43" fmla="*/ 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3" h="15">
                      <a:moveTo>
                        <a:pt x="11" y="12"/>
                      </a:move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9"/>
                        <a:pt x="0" y="10"/>
                        <a:pt x="0" y="10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8" y="15"/>
                        <a:pt x="8" y="15"/>
                        <a:pt x="9" y="14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13"/>
                        <a:pt x="11" y="13"/>
                        <a:pt x="11" y="12"/>
                      </a:cubicBezTo>
                      <a:moveTo>
                        <a:pt x="22" y="5"/>
                      </a:move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0"/>
                        <a:pt x="14" y="0"/>
                        <a:pt x="14" y="1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7" y="0"/>
                        <a:pt x="7" y="0"/>
                        <a:pt x="6" y="1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9" y="8"/>
                        <a:pt x="20" y="8"/>
                        <a:pt x="20" y="8"/>
                      </a:cubicBezTo>
                      <a:cubicBezTo>
                        <a:pt x="22" y="6"/>
                        <a:pt x="22" y="6"/>
                        <a:pt x="22" y="6"/>
                      </a:cubicBezTo>
                      <a:cubicBezTo>
                        <a:pt x="23" y="6"/>
                        <a:pt x="23" y="6"/>
                        <a:pt x="22" y="5"/>
                      </a:cubicBezTo>
                    </a:path>
                  </a:pathLst>
                </a:custGeom>
                <a:solidFill>
                  <a:srgbClr val="4F4D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72" name="Freeform 190">
                  <a:extLst>
                    <a:ext uri="{FF2B5EF4-FFF2-40B4-BE49-F238E27FC236}">
                      <a16:creationId xmlns:a16="http://schemas.microsoft.com/office/drawing/2014/main" id="{04D811FE-19D3-4CA1-B85C-DA7F1FD4A53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22" y="2514"/>
                  <a:ext cx="52" cy="31"/>
                </a:xfrm>
                <a:custGeom>
                  <a:avLst/>
                  <a:gdLst>
                    <a:gd name="T0" fmla="*/ 21 w 22"/>
                    <a:gd name="T1" fmla="*/ 8 h 13"/>
                    <a:gd name="T2" fmla="*/ 19 w 22"/>
                    <a:gd name="T3" fmla="*/ 6 h 13"/>
                    <a:gd name="T4" fmla="*/ 11 w 22"/>
                    <a:gd name="T5" fmla="*/ 11 h 13"/>
                    <a:gd name="T6" fmla="*/ 4 w 22"/>
                    <a:gd name="T7" fmla="*/ 6 h 13"/>
                    <a:gd name="T8" fmla="*/ 1 w 22"/>
                    <a:gd name="T9" fmla="*/ 8 h 13"/>
                    <a:gd name="T10" fmla="*/ 1 w 22"/>
                    <a:gd name="T11" fmla="*/ 9 h 13"/>
                    <a:gd name="T12" fmla="*/ 6 w 22"/>
                    <a:gd name="T13" fmla="*/ 13 h 13"/>
                    <a:gd name="T14" fmla="*/ 8 w 22"/>
                    <a:gd name="T15" fmla="*/ 13 h 13"/>
                    <a:gd name="T16" fmla="*/ 11 w 22"/>
                    <a:gd name="T17" fmla="*/ 11 h 13"/>
                    <a:gd name="T18" fmla="*/ 14 w 22"/>
                    <a:gd name="T19" fmla="*/ 13 h 13"/>
                    <a:gd name="T20" fmla="*/ 15 w 22"/>
                    <a:gd name="T21" fmla="*/ 13 h 13"/>
                    <a:gd name="T22" fmla="*/ 21 w 22"/>
                    <a:gd name="T23" fmla="*/ 9 h 13"/>
                    <a:gd name="T24" fmla="*/ 21 w 22"/>
                    <a:gd name="T25" fmla="*/ 8 h 13"/>
                    <a:gd name="T26" fmla="*/ 21 w 22"/>
                    <a:gd name="T27" fmla="*/ 3 h 13"/>
                    <a:gd name="T28" fmla="*/ 16 w 22"/>
                    <a:gd name="T29" fmla="*/ 0 h 13"/>
                    <a:gd name="T30" fmla="*/ 14 w 22"/>
                    <a:gd name="T31" fmla="*/ 0 h 13"/>
                    <a:gd name="T32" fmla="*/ 11 w 22"/>
                    <a:gd name="T33" fmla="*/ 2 h 13"/>
                    <a:gd name="T34" fmla="*/ 9 w 22"/>
                    <a:gd name="T35" fmla="*/ 0 h 13"/>
                    <a:gd name="T36" fmla="*/ 7 w 22"/>
                    <a:gd name="T37" fmla="*/ 0 h 13"/>
                    <a:gd name="T38" fmla="*/ 1 w 22"/>
                    <a:gd name="T39" fmla="*/ 3 h 13"/>
                    <a:gd name="T40" fmla="*/ 1 w 22"/>
                    <a:gd name="T41" fmla="*/ 5 h 13"/>
                    <a:gd name="T42" fmla="*/ 4 w 22"/>
                    <a:gd name="T43" fmla="*/ 6 h 13"/>
                    <a:gd name="T44" fmla="*/ 11 w 22"/>
                    <a:gd name="T45" fmla="*/ 2 h 13"/>
                    <a:gd name="T46" fmla="*/ 19 w 22"/>
                    <a:gd name="T47" fmla="*/ 6 h 13"/>
                    <a:gd name="T48" fmla="*/ 21 w 22"/>
                    <a:gd name="T49" fmla="*/ 5 h 13"/>
                    <a:gd name="T50" fmla="*/ 21 w 22"/>
                    <a:gd name="T51" fmla="*/ 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2" h="13">
                      <a:moveTo>
                        <a:pt x="21" y="8"/>
                      </a:move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0" y="8"/>
                        <a:pt x="0" y="9"/>
                        <a:pt x="1" y="9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7" y="13"/>
                        <a:pt x="8" y="13"/>
                        <a:pt x="8" y="13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4" y="13"/>
                        <a:pt x="15" y="13"/>
                        <a:pt x="15" y="13"/>
                      </a:cubicBezTo>
                      <a:cubicBezTo>
                        <a:pt x="21" y="9"/>
                        <a:pt x="21" y="9"/>
                        <a:pt x="21" y="9"/>
                      </a:cubicBezTo>
                      <a:cubicBezTo>
                        <a:pt x="22" y="9"/>
                        <a:pt x="22" y="8"/>
                        <a:pt x="21" y="8"/>
                      </a:cubicBezTo>
                      <a:moveTo>
                        <a:pt x="21" y="3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5" y="0"/>
                        <a:pt x="14" y="0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0"/>
                        <a:pt x="7" y="0"/>
                        <a:pt x="7" y="0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21" y="5"/>
                        <a:pt x="21" y="5"/>
                        <a:pt x="21" y="5"/>
                      </a:cubicBezTo>
                      <a:cubicBezTo>
                        <a:pt x="22" y="4"/>
                        <a:pt x="22" y="4"/>
                        <a:pt x="21" y="3"/>
                      </a:cubicBezTo>
                    </a:path>
                  </a:pathLst>
                </a:custGeom>
                <a:solidFill>
                  <a:srgbClr val="4F4D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73" name="Freeform 191">
                  <a:extLst>
                    <a:ext uri="{FF2B5EF4-FFF2-40B4-BE49-F238E27FC236}">
                      <a16:creationId xmlns:a16="http://schemas.microsoft.com/office/drawing/2014/main" id="{795EC27A-711B-4D61-9506-317CCD97518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65" y="2540"/>
                  <a:ext cx="52" cy="34"/>
                </a:xfrm>
                <a:custGeom>
                  <a:avLst/>
                  <a:gdLst>
                    <a:gd name="T0" fmla="*/ 21 w 22"/>
                    <a:gd name="T1" fmla="*/ 9 h 14"/>
                    <a:gd name="T2" fmla="*/ 18 w 22"/>
                    <a:gd name="T3" fmla="*/ 7 h 14"/>
                    <a:gd name="T4" fmla="*/ 11 w 22"/>
                    <a:gd name="T5" fmla="*/ 12 h 14"/>
                    <a:gd name="T6" fmla="*/ 4 w 22"/>
                    <a:gd name="T7" fmla="*/ 7 h 14"/>
                    <a:gd name="T8" fmla="*/ 1 w 22"/>
                    <a:gd name="T9" fmla="*/ 9 h 14"/>
                    <a:gd name="T10" fmla="*/ 1 w 22"/>
                    <a:gd name="T11" fmla="*/ 10 h 14"/>
                    <a:gd name="T12" fmla="*/ 6 w 22"/>
                    <a:gd name="T13" fmla="*/ 13 h 14"/>
                    <a:gd name="T14" fmla="*/ 8 w 22"/>
                    <a:gd name="T15" fmla="*/ 13 h 14"/>
                    <a:gd name="T16" fmla="*/ 11 w 22"/>
                    <a:gd name="T17" fmla="*/ 12 h 14"/>
                    <a:gd name="T18" fmla="*/ 13 w 22"/>
                    <a:gd name="T19" fmla="*/ 13 h 14"/>
                    <a:gd name="T20" fmla="*/ 15 w 22"/>
                    <a:gd name="T21" fmla="*/ 13 h 14"/>
                    <a:gd name="T22" fmla="*/ 21 w 22"/>
                    <a:gd name="T23" fmla="*/ 10 h 14"/>
                    <a:gd name="T24" fmla="*/ 21 w 22"/>
                    <a:gd name="T25" fmla="*/ 9 h 14"/>
                    <a:gd name="T26" fmla="*/ 21 w 22"/>
                    <a:gd name="T27" fmla="*/ 4 h 14"/>
                    <a:gd name="T28" fmla="*/ 16 w 22"/>
                    <a:gd name="T29" fmla="*/ 1 h 14"/>
                    <a:gd name="T30" fmla="*/ 14 w 22"/>
                    <a:gd name="T31" fmla="*/ 1 h 14"/>
                    <a:gd name="T32" fmla="*/ 11 w 22"/>
                    <a:gd name="T33" fmla="*/ 2 h 14"/>
                    <a:gd name="T34" fmla="*/ 8 w 22"/>
                    <a:gd name="T35" fmla="*/ 0 h 14"/>
                    <a:gd name="T36" fmla="*/ 7 w 22"/>
                    <a:gd name="T37" fmla="*/ 1 h 14"/>
                    <a:gd name="T38" fmla="*/ 1 w 22"/>
                    <a:gd name="T39" fmla="*/ 4 h 14"/>
                    <a:gd name="T40" fmla="*/ 1 w 22"/>
                    <a:gd name="T41" fmla="*/ 5 h 14"/>
                    <a:gd name="T42" fmla="*/ 4 w 22"/>
                    <a:gd name="T43" fmla="*/ 7 h 14"/>
                    <a:gd name="T44" fmla="*/ 11 w 22"/>
                    <a:gd name="T45" fmla="*/ 2 h 14"/>
                    <a:gd name="T46" fmla="*/ 18 w 22"/>
                    <a:gd name="T47" fmla="*/ 7 h 14"/>
                    <a:gd name="T48" fmla="*/ 21 w 22"/>
                    <a:gd name="T49" fmla="*/ 5 h 14"/>
                    <a:gd name="T50" fmla="*/ 21 w 22"/>
                    <a:gd name="T51" fmla="*/ 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2" h="14">
                      <a:moveTo>
                        <a:pt x="21" y="9"/>
                      </a:move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0" y="9"/>
                        <a:pt x="0" y="9"/>
                        <a:pt x="1" y="10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7" y="14"/>
                        <a:pt x="7" y="14"/>
                        <a:pt x="8" y="13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3" y="13"/>
                        <a:pt x="13" y="13"/>
                        <a:pt x="13" y="13"/>
                      </a:cubicBezTo>
                      <a:cubicBezTo>
                        <a:pt x="14" y="14"/>
                        <a:pt x="15" y="14"/>
                        <a:pt x="15" y="13"/>
                      </a:cubicBezTo>
                      <a:cubicBezTo>
                        <a:pt x="21" y="10"/>
                        <a:pt x="21" y="10"/>
                        <a:pt x="21" y="10"/>
                      </a:cubicBezTo>
                      <a:cubicBezTo>
                        <a:pt x="21" y="9"/>
                        <a:pt x="22" y="9"/>
                        <a:pt x="21" y="9"/>
                      </a:cubicBezTo>
                      <a:moveTo>
                        <a:pt x="21" y="4"/>
                      </a:move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5" y="0"/>
                        <a:pt x="15" y="0"/>
                        <a:pt x="14" y="1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8" y="0"/>
                        <a:pt x="7" y="0"/>
                        <a:pt x="7" y="1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0" y="4"/>
                        <a:pt x="0" y="5"/>
                        <a:pt x="1" y="5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21" y="5"/>
                        <a:pt x="21" y="5"/>
                        <a:pt x="21" y="5"/>
                      </a:cubicBezTo>
                      <a:cubicBezTo>
                        <a:pt x="22" y="5"/>
                        <a:pt x="22" y="4"/>
                        <a:pt x="21" y="4"/>
                      </a:cubicBezTo>
                    </a:path>
                  </a:pathLst>
                </a:custGeom>
                <a:solidFill>
                  <a:srgbClr val="4F4D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74" name="Freeform 192">
                  <a:extLst>
                    <a:ext uri="{FF2B5EF4-FFF2-40B4-BE49-F238E27FC236}">
                      <a16:creationId xmlns:a16="http://schemas.microsoft.com/office/drawing/2014/main" id="{990D14C6-E21D-4135-A0E0-B306225E86F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98" y="2555"/>
                  <a:ext cx="64" cy="47"/>
                </a:xfrm>
                <a:custGeom>
                  <a:avLst/>
                  <a:gdLst>
                    <a:gd name="T0" fmla="*/ 17 w 27"/>
                    <a:gd name="T1" fmla="*/ 17 h 20"/>
                    <a:gd name="T2" fmla="*/ 14 w 27"/>
                    <a:gd name="T3" fmla="*/ 15 h 20"/>
                    <a:gd name="T4" fmla="*/ 10 w 27"/>
                    <a:gd name="T5" fmla="*/ 18 h 20"/>
                    <a:gd name="T6" fmla="*/ 10 w 27"/>
                    <a:gd name="T7" fmla="*/ 19 h 20"/>
                    <a:gd name="T8" fmla="*/ 12 w 27"/>
                    <a:gd name="T9" fmla="*/ 20 h 20"/>
                    <a:gd name="T10" fmla="*/ 13 w 27"/>
                    <a:gd name="T11" fmla="*/ 20 h 20"/>
                    <a:gd name="T12" fmla="*/ 17 w 27"/>
                    <a:gd name="T13" fmla="*/ 18 h 20"/>
                    <a:gd name="T14" fmla="*/ 17 w 27"/>
                    <a:gd name="T15" fmla="*/ 17 h 20"/>
                    <a:gd name="T16" fmla="*/ 24 w 27"/>
                    <a:gd name="T17" fmla="*/ 1 h 20"/>
                    <a:gd name="T18" fmla="*/ 22 w 27"/>
                    <a:gd name="T19" fmla="*/ 0 h 20"/>
                    <a:gd name="T20" fmla="*/ 20 w 27"/>
                    <a:gd name="T21" fmla="*/ 0 h 20"/>
                    <a:gd name="T22" fmla="*/ 1 w 27"/>
                    <a:gd name="T23" fmla="*/ 12 h 20"/>
                    <a:gd name="T24" fmla="*/ 1 w 27"/>
                    <a:gd name="T25" fmla="*/ 13 h 20"/>
                    <a:gd name="T26" fmla="*/ 3 w 27"/>
                    <a:gd name="T27" fmla="*/ 14 h 20"/>
                    <a:gd name="T28" fmla="*/ 4 w 27"/>
                    <a:gd name="T29" fmla="*/ 14 h 20"/>
                    <a:gd name="T30" fmla="*/ 9 w 27"/>
                    <a:gd name="T31" fmla="*/ 11 h 20"/>
                    <a:gd name="T32" fmla="*/ 14 w 27"/>
                    <a:gd name="T33" fmla="*/ 15 h 20"/>
                    <a:gd name="T34" fmla="*/ 18 w 27"/>
                    <a:gd name="T35" fmla="*/ 13 h 20"/>
                    <a:gd name="T36" fmla="*/ 21 w 27"/>
                    <a:gd name="T37" fmla="*/ 14 h 20"/>
                    <a:gd name="T38" fmla="*/ 23 w 27"/>
                    <a:gd name="T39" fmla="*/ 15 h 20"/>
                    <a:gd name="T40" fmla="*/ 26 w 27"/>
                    <a:gd name="T41" fmla="*/ 12 h 20"/>
                    <a:gd name="T42" fmla="*/ 26 w 27"/>
                    <a:gd name="T43" fmla="*/ 11 h 20"/>
                    <a:gd name="T44" fmla="*/ 24 w 27"/>
                    <a:gd name="T45" fmla="*/ 10 h 20"/>
                    <a:gd name="T46" fmla="*/ 22 w 27"/>
                    <a:gd name="T47" fmla="*/ 10 h 20"/>
                    <a:gd name="T48" fmla="*/ 18 w 27"/>
                    <a:gd name="T49" fmla="*/ 13 h 20"/>
                    <a:gd name="T50" fmla="*/ 13 w 27"/>
                    <a:gd name="T51" fmla="*/ 9 h 20"/>
                    <a:gd name="T52" fmla="*/ 24 w 27"/>
                    <a:gd name="T53" fmla="*/ 2 h 20"/>
                    <a:gd name="T54" fmla="*/ 24 w 27"/>
                    <a:gd name="T55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7" h="20">
                      <a:moveTo>
                        <a:pt x="17" y="17"/>
                      </a:moveTo>
                      <a:cubicBezTo>
                        <a:pt x="14" y="15"/>
                        <a:pt x="14" y="15"/>
                        <a:pt x="14" y="15"/>
                      </a:cubicBezTo>
                      <a:cubicBezTo>
                        <a:pt x="10" y="18"/>
                        <a:pt x="10" y="18"/>
                        <a:pt x="10" y="18"/>
                      </a:cubicBezTo>
                      <a:cubicBezTo>
                        <a:pt x="9" y="18"/>
                        <a:pt x="9" y="18"/>
                        <a:pt x="10" y="19"/>
                      </a:cubicBezTo>
                      <a:cubicBezTo>
                        <a:pt x="12" y="20"/>
                        <a:pt x="12" y="20"/>
                        <a:pt x="12" y="20"/>
                      </a:cubicBezTo>
                      <a:cubicBezTo>
                        <a:pt x="12" y="20"/>
                        <a:pt x="13" y="20"/>
                        <a:pt x="13" y="20"/>
                      </a:cubicBezTo>
                      <a:cubicBezTo>
                        <a:pt x="17" y="18"/>
                        <a:pt x="17" y="18"/>
                        <a:pt x="17" y="18"/>
                      </a:cubicBezTo>
                      <a:cubicBezTo>
                        <a:pt x="17" y="18"/>
                        <a:pt x="17" y="17"/>
                        <a:pt x="17" y="17"/>
                      </a:cubicBezTo>
                      <a:moveTo>
                        <a:pt x="24" y="1"/>
                      </a:move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0"/>
                        <a:pt x="21" y="0"/>
                        <a:pt x="20" y="0"/>
                      </a:cubicBez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4" y="14"/>
                        <a:pt x="4" y="14"/>
                      </a:cubicBezTo>
                      <a:cubicBezTo>
                        <a:pt x="9" y="11"/>
                        <a:pt x="9" y="11"/>
                        <a:pt x="9" y="11"/>
                      </a:cubicBezTo>
                      <a:cubicBezTo>
                        <a:pt x="14" y="15"/>
                        <a:pt x="14" y="15"/>
                        <a:pt x="14" y="15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5"/>
                        <a:pt x="22" y="15"/>
                        <a:pt x="23" y="15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7" y="12"/>
                        <a:pt x="27" y="12"/>
                        <a:pt x="26" y="11"/>
                      </a:cubicBezTo>
                      <a:cubicBezTo>
                        <a:pt x="24" y="10"/>
                        <a:pt x="24" y="10"/>
                        <a:pt x="24" y="10"/>
                      </a:cubicBezTo>
                      <a:cubicBezTo>
                        <a:pt x="24" y="10"/>
                        <a:pt x="23" y="10"/>
                        <a:pt x="22" y="10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24" y="2"/>
                        <a:pt x="24" y="2"/>
                        <a:pt x="24" y="2"/>
                      </a:cubicBezTo>
                      <a:cubicBezTo>
                        <a:pt x="24" y="2"/>
                        <a:pt x="24" y="2"/>
                        <a:pt x="24" y="1"/>
                      </a:cubicBezTo>
                    </a:path>
                  </a:pathLst>
                </a:custGeom>
                <a:solidFill>
                  <a:srgbClr val="4F4D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75" name="Freeform 193">
                  <a:extLst>
                    <a:ext uri="{FF2B5EF4-FFF2-40B4-BE49-F238E27FC236}">
                      <a16:creationId xmlns:a16="http://schemas.microsoft.com/office/drawing/2014/main" id="{42778C5B-F685-48BE-992A-D2DBAC5BA2A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736" y="2583"/>
                  <a:ext cx="52" cy="31"/>
                </a:xfrm>
                <a:custGeom>
                  <a:avLst/>
                  <a:gdLst>
                    <a:gd name="T0" fmla="*/ 16 w 22"/>
                    <a:gd name="T1" fmla="*/ 5 h 13"/>
                    <a:gd name="T2" fmla="*/ 14 w 22"/>
                    <a:gd name="T3" fmla="*/ 4 h 13"/>
                    <a:gd name="T4" fmla="*/ 12 w 22"/>
                    <a:gd name="T5" fmla="*/ 4 h 13"/>
                    <a:gd name="T6" fmla="*/ 1 w 22"/>
                    <a:gd name="T7" fmla="*/ 10 h 13"/>
                    <a:gd name="T8" fmla="*/ 1 w 22"/>
                    <a:gd name="T9" fmla="*/ 11 h 13"/>
                    <a:gd name="T10" fmla="*/ 3 w 22"/>
                    <a:gd name="T11" fmla="*/ 13 h 13"/>
                    <a:gd name="T12" fmla="*/ 5 w 22"/>
                    <a:gd name="T13" fmla="*/ 13 h 13"/>
                    <a:gd name="T14" fmla="*/ 16 w 22"/>
                    <a:gd name="T15" fmla="*/ 6 h 13"/>
                    <a:gd name="T16" fmla="*/ 16 w 22"/>
                    <a:gd name="T17" fmla="*/ 5 h 13"/>
                    <a:gd name="T18" fmla="*/ 22 w 22"/>
                    <a:gd name="T19" fmla="*/ 1 h 13"/>
                    <a:gd name="T20" fmla="*/ 20 w 22"/>
                    <a:gd name="T21" fmla="*/ 0 h 13"/>
                    <a:gd name="T22" fmla="*/ 18 w 22"/>
                    <a:gd name="T23" fmla="*/ 0 h 13"/>
                    <a:gd name="T24" fmla="*/ 16 w 22"/>
                    <a:gd name="T25" fmla="*/ 1 h 13"/>
                    <a:gd name="T26" fmla="*/ 16 w 22"/>
                    <a:gd name="T27" fmla="*/ 2 h 13"/>
                    <a:gd name="T28" fmla="*/ 18 w 22"/>
                    <a:gd name="T29" fmla="*/ 3 h 13"/>
                    <a:gd name="T30" fmla="*/ 20 w 22"/>
                    <a:gd name="T31" fmla="*/ 3 h 13"/>
                    <a:gd name="T32" fmla="*/ 22 w 22"/>
                    <a:gd name="T33" fmla="*/ 2 h 13"/>
                    <a:gd name="T34" fmla="*/ 22 w 22"/>
                    <a:gd name="T35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2" h="13">
                      <a:moveTo>
                        <a:pt x="16" y="5"/>
                      </a:move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3" y="3"/>
                        <a:pt x="12" y="3"/>
                        <a:pt x="12" y="4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11"/>
                        <a:pt x="0" y="11"/>
                        <a:pt x="1" y="11"/>
                      </a:cubicBez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3" y="13"/>
                        <a:pt x="4" y="13"/>
                        <a:pt x="5" y="13"/>
                      </a:cubicBezTo>
                      <a:cubicBezTo>
                        <a:pt x="16" y="6"/>
                        <a:pt x="16" y="6"/>
                        <a:pt x="16" y="6"/>
                      </a:cubicBezTo>
                      <a:cubicBezTo>
                        <a:pt x="16" y="6"/>
                        <a:pt x="16" y="5"/>
                        <a:pt x="16" y="5"/>
                      </a:cubicBezTo>
                      <a:moveTo>
                        <a:pt x="22" y="1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9" y="0"/>
                        <a:pt x="19" y="0"/>
                        <a:pt x="18" y="0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6" y="2"/>
                        <a:pt x="16" y="2"/>
                      </a:cubicBezTo>
                      <a:cubicBezTo>
                        <a:pt x="18" y="3"/>
                        <a:pt x="18" y="3"/>
                        <a:pt x="18" y="3"/>
                      </a:cubicBezTo>
                      <a:cubicBezTo>
                        <a:pt x="18" y="4"/>
                        <a:pt x="19" y="4"/>
                        <a:pt x="20" y="3"/>
                      </a:cubicBezTo>
                      <a:cubicBezTo>
                        <a:pt x="22" y="2"/>
                        <a:pt x="22" y="2"/>
                        <a:pt x="22" y="2"/>
                      </a:cubicBezTo>
                      <a:cubicBezTo>
                        <a:pt x="22" y="2"/>
                        <a:pt x="22" y="1"/>
                        <a:pt x="22" y="1"/>
                      </a:cubicBezTo>
                    </a:path>
                  </a:pathLst>
                </a:custGeom>
                <a:solidFill>
                  <a:srgbClr val="4F4D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76" name="Freeform 194">
                  <a:extLst>
                    <a:ext uri="{FF2B5EF4-FFF2-40B4-BE49-F238E27FC236}">
                      <a16:creationId xmlns:a16="http://schemas.microsoft.com/office/drawing/2014/main" id="{9BC1A28C-15C2-48F1-B6FE-F1F06068830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762" y="2602"/>
                  <a:ext cx="52" cy="33"/>
                </a:xfrm>
                <a:custGeom>
                  <a:avLst/>
                  <a:gdLst>
                    <a:gd name="T0" fmla="*/ 10 w 22"/>
                    <a:gd name="T1" fmla="*/ 12 h 14"/>
                    <a:gd name="T2" fmla="*/ 3 w 22"/>
                    <a:gd name="T3" fmla="*/ 7 h 14"/>
                    <a:gd name="T4" fmla="*/ 0 w 22"/>
                    <a:gd name="T5" fmla="*/ 9 h 14"/>
                    <a:gd name="T6" fmla="*/ 0 w 22"/>
                    <a:gd name="T7" fmla="*/ 10 h 14"/>
                    <a:gd name="T8" fmla="*/ 6 w 22"/>
                    <a:gd name="T9" fmla="*/ 14 h 14"/>
                    <a:gd name="T10" fmla="*/ 8 w 22"/>
                    <a:gd name="T11" fmla="*/ 14 h 14"/>
                    <a:gd name="T12" fmla="*/ 9 w 22"/>
                    <a:gd name="T13" fmla="*/ 13 h 14"/>
                    <a:gd name="T14" fmla="*/ 10 w 22"/>
                    <a:gd name="T15" fmla="*/ 12 h 14"/>
                    <a:gd name="T16" fmla="*/ 21 w 22"/>
                    <a:gd name="T17" fmla="*/ 5 h 14"/>
                    <a:gd name="T18" fmla="*/ 15 w 22"/>
                    <a:gd name="T19" fmla="*/ 1 h 14"/>
                    <a:gd name="T20" fmla="*/ 14 w 22"/>
                    <a:gd name="T21" fmla="*/ 1 h 14"/>
                    <a:gd name="T22" fmla="*/ 11 w 22"/>
                    <a:gd name="T23" fmla="*/ 2 h 14"/>
                    <a:gd name="T24" fmla="*/ 9 w 22"/>
                    <a:gd name="T25" fmla="*/ 1 h 14"/>
                    <a:gd name="T26" fmla="*/ 7 w 22"/>
                    <a:gd name="T27" fmla="*/ 1 h 14"/>
                    <a:gd name="T28" fmla="*/ 0 w 22"/>
                    <a:gd name="T29" fmla="*/ 5 h 14"/>
                    <a:gd name="T30" fmla="*/ 0 w 22"/>
                    <a:gd name="T31" fmla="*/ 6 h 14"/>
                    <a:gd name="T32" fmla="*/ 3 w 22"/>
                    <a:gd name="T33" fmla="*/ 7 h 14"/>
                    <a:gd name="T34" fmla="*/ 5 w 22"/>
                    <a:gd name="T35" fmla="*/ 6 h 14"/>
                    <a:gd name="T36" fmla="*/ 15 w 22"/>
                    <a:gd name="T37" fmla="*/ 13 h 14"/>
                    <a:gd name="T38" fmla="*/ 17 w 22"/>
                    <a:gd name="T39" fmla="*/ 13 h 14"/>
                    <a:gd name="T40" fmla="*/ 21 w 22"/>
                    <a:gd name="T41" fmla="*/ 10 h 14"/>
                    <a:gd name="T42" fmla="*/ 21 w 22"/>
                    <a:gd name="T43" fmla="*/ 9 h 14"/>
                    <a:gd name="T44" fmla="*/ 19 w 22"/>
                    <a:gd name="T45" fmla="*/ 7 h 14"/>
                    <a:gd name="T46" fmla="*/ 16 w 22"/>
                    <a:gd name="T47" fmla="*/ 9 h 14"/>
                    <a:gd name="T48" fmla="*/ 9 w 22"/>
                    <a:gd name="T49" fmla="*/ 4 h 14"/>
                    <a:gd name="T50" fmla="*/ 11 w 22"/>
                    <a:gd name="T51" fmla="*/ 2 h 14"/>
                    <a:gd name="T52" fmla="*/ 19 w 22"/>
                    <a:gd name="T53" fmla="*/ 7 h 14"/>
                    <a:gd name="T54" fmla="*/ 21 w 22"/>
                    <a:gd name="T55" fmla="*/ 6 h 14"/>
                    <a:gd name="T56" fmla="*/ 21 w 22"/>
                    <a:gd name="T57" fmla="*/ 5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2" h="14">
                      <a:moveTo>
                        <a:pt x="10" y="12"/>
                      </a:move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9"/>
                        <a:pt x="0" y="10"/>
                        <a:pt x="0" y="10"/>
                      </a:cubicBezTo>
                      <a:cubicBezTo>
                        <a:pt x="6" y="14"/>
                        <a:pt x="6" y="14"/>
                        <a:pt x="6" y="14"/>
                      </a:cubicBezTo>
                      <a:cubicBezTo>
                        <a:pt x="7" y="14"/>
                        <a:pt x="7" y="14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3"/>
                        <a:pt x="10" y="12"/>
                        <a:pt x="10" y="12"/>
                      </a:cubicBezTo>
                      <a:moveTo>
                        <a:pt x="21" y="5"/>
                      </a:move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4" y="1"/>
                        <a:pt x="14" y="1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6"/>
                        <a:pt x="0" y="6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15" y="13"/>
                        <a:pt x="15" y="13"/>
                        <a:pt x="15" y="13"/>
                      </a:cubicBezTo>
                      <a:cubicBezTo>
                        <a:pt x="16" y="13"/>
                        <a:pt x="17" y="13"/>
                        <a:pt x="17" y="13"/>
                      </a:cubicBezTo>
                      <a:cubicBezTo>
                        <a:pt x="21" y="10"/>
                        <a:pt x="21" y="10"/>
                        <a:pt x="21" y="10"/>
                      </a:cubicBezTo>
                      <a:cubicBezTo>
                        <a:pt x="22" y="10"/>
                        <a:pt x="22" y="9"/>
                        <a:pt x="21" y="9"/>
                      </a:cubicBez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2" y="6"/>
                        <a:pt x="22" y="5"/>
                        <a:pt x="21" y="5"/>
                      </a:cubicBezTo>
                    </a:path>
                  </a:pathLst>
                </a:custGeom>
                <a:solidFill>
                  <a:srgbClr val="4F4D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77" name="Freeform 195">
                  <a:extLst>
                    <a:ext uri="{FF2B5EF4-FFF2-40B4-BE49-F238E27FC236}">
                      <a16:creationId xmlns:a16="http://schemas.microsoft.com/office/drawing/2014/main" id="{F7847BF7-5E8E-4577-954D-1A3C0ACCA4F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506" y="2438"/>
                  <a:ext cx="90" cy="57"/>
                </a:xfrm>
                <a:custGeom>
                  <a:avLst/>
                  <a:gdLst>
                    <a:gd name="T0" fmla="*/ 21 w 38"/>
                    <a:gd name="T1" fmla="*/ 9 h 24"/>
                    <a:gd name="T2" fmla="*/ 24 w 38"/>
                    <a:gd name="T3" fmla="*/ 11 h 24"/>
                    <a:gd name="T4" fmla="*/ 26 w 38"/>
                    <a:gd name="T5" fmla="*/ 10 h 24"/>
                    <a:gd name="T6" fmla="*/ 28 w 38"/>
                    <a:gd name="T7" fmla="*/ 10 h 24"/>
                    <a:gd name="T8" fmla="*/ 29 w 38"/>
                    <a:gd name="T9" fmla="*/ 10 h 24"/>
                    <a:gd name="T10" fmla="*/ 29 w 38"/>
                    <a:gd name="T11" fmla="*/ 11 h 24"/>
                    <a:gd name="T12" fmla="*/ 27 w 38"/>
                    <a:gd name="T13" fmla="*/ 13 h 24"/>
                    <a:gd name="T14" fmla="*/ 29 w 38"/>
                    <a:gd name="T15" fmla="*/ 14 h 24"/>
                    <a:gd name="T16" fmla="*/ 28 w 38"/>
                    <a:gd name="T17" fmla="*/ 15 h 24"/>
                    <a:gd name="T18" fmla="*/ 21 w 38"/>
                    <a:gd name="T19" fmla="*/ 19 h 24"/>
                    <a:gd name="T20" fmla="*/ 19 w 38"/>
                    <a:gd name="T21" fmla="*/ 19 h 24"/>
                    <a:gd name="T22" fmla="*/ 18 w 38"/>
                    <a:gd name="T23" fmla="*/ 19 h 24"/>
                    <a:gd name="T24" fmla="*/ 18 w 38"/>
                    <a:gd name="T25" fmla="*/ 18 h 24"/>
                    <a:gd name="T26" fmla="*/ 27 w 38"/>
                    <a:gd name="T27" fmla="*/ 13 h 24"/>
                    <a:gd name="T28" fmla="*/ 24 w 38"/>
                    <a:gd name="T29" fmla="*/ 11 h 24"/>
                    <a:gd name="T30" fmla="*/ 16 w 38"/>
                    <a:gd name="T31" fmla="*/ 16 h 24"/>
                    <a:gd name="T32" fmla="*/ 14 w 38"/>
                    <a:gd name="T33" fmla="*/ 16 h 24"/>
                    <a:gd name="T34" fmla="*/ 13 w 38"/>
                    <a:gd name="T35" fmla="*/ 15 h 24"/>
                    <a:gd name="T36" fmla="*/ 13 w 38"/>
                    <a:gd name="T37" fmla="*/ 14 h 24"/>
                    <a:gd name="T38" fmla="*/ 21 w 38"/>
                    <a:gd name="T39" fmla="*/ 9 h 24"/>
                    <a:gd name="T40" fmla="*/ 18 w 38"/>
                    <a:gd name="T41" fmla="*/ 7 h 24"/>
                    <a:gd name="T42" fmla="*/ 10 w 38"/>
                    <a:gd name="T43" fmla="*/ 12 h 24"/>
                    <a:gd name="T44" fmla="*/ 8 w 38"/>
                    <a:gd name="T45" fmla="*/ 12 h 24"/>
                    <a:gd name="T46" fmla="*/ 7 w 38"/>
                    <a:gd name="T47" fmla="*/ 12 h 24"/>
                    <a:gd name="T48" fmla="*/ 7 w 38"/>
                    <a:gd name="T49" fmla="*/ 10 h 24"/>
                    <a:gd name="T50" fmla="*/ 15 w 38"/>
                    <a:gd name="T51" fmla="*/ 6 h 24"/>
                    <a:gd name="T52" fmla="*/ 17 w 38"/>
                    <a:gd name="T53" fmla="*/ 6 h 24"/>
                    <a:gd name="T54" fmla="*/ 18 w 38"/>
                    <a:gd name="T55" fmla="*/ 7 h 24"/>
                    <a:gd name="T56" fmla="*/ 20 w 38"/>
                    <a:gd name="T57" fmla="*/ 6 h 24"/>
                    <a:gd name="T58" fmla="*/ 22 w 38"/>
                    <a:gd name="T59" fmla="*/ 6 h 24"/>
                    <a:gd name="T60" fmla="*/ 23 w 38"/>
                    <a:gd name="T61" fmla="*/ 7 h 24"/>
                    <a:gd name="T62" fmla="*/ 23 w 38"/>
                    <a:gd name="T63" fmla="*/ 8 h 24"/>
                    <a:gd name="T64" fmla="*/ 21 w 38"/>
                    <a:gd name="T65" fmla="*/ 9 h 24"/>
                    <a:gd name="T66" fmla="*/ 36 w 38"/>
                    <a:gd name="T67" fmla="*/ 8 h 24"/>
                    <a:gd name="T68" fmla="*/ 25 w 38"/>
                    <a:gd name="T69" fmla="*/ 2 h 24"/>
                    <a:gd name="T70" fmla="*/ 15 w 38"/>
                    <a:gd name="T71" fmla="*/ 2 h 24"/>
                    <a:gd name="T72" fmla="*/ 4 w 38"/>
                    <a:gd name="T73" fmla="*/ 8 h 24"/>
                    <a:gd name="T74" fmla="*/ 3 w 38"/>
                    <a:gd name="T75" fmla="*/ 15 h 24"/>
                    <a:gd name="T76" fmla="*/ 14 w 38"/>
                    <a:gd name="T77" fmla="*/ 22 h 24"/>
                    <a:gd name="T78" fmla="*/ 24 w 38"/>
                    <a:gd name="T79" fmla="*/ 22 h 24"/>
                    <a:gd name="T80" fmla="*/ 35 w 38"/>
                    <a:gd name="T81" fmla="*/ 15 h 24"/>
                    <a:gd name="T82" fmla="*/ 36 w 38"/>
                    <a:gd name="T83" fmla="*/ 8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8" h="24">
                      <a:moveTo>
                        <a:pt x="21" y="9"/>
                      </a:moveTo>
                      <a:cubicBezTo>
                        <a:pt x="22" y="10"/>
                        <a:pt x="23" y="10"/>
                        <a:pt x="24" y="11"/>
                      </a:cubicBezTo>
                      <a:cubicBezTo>
                        <a:pt x="26" y="10"/>
                        <a:pt x="26" y="10"/>
                        <a:pt x="26" y="10"/>
                      </a:cubicBezTo>
                      <a:cubicBezTo>
                        <a:pt x="27" y="9"/>
                        <a:pt x="27" y="9"/>
                        <a:pt x="28" y="10"/>
                      </a:cubicBezTo>
                      <a:cubicBezTo>
                        <a:pt x="28" y="10"/>
                        <a:pt x="28" y="10"/>
                        <a:pt x="29" y="10"/>
                      </a:cubicBezTo>
                      <a:cubicBezTo>
                        <a:pt x="29" y="11"/>
                        <a:pt x="29" y="11"/>
                        <a:pt x="29" y="11"/>
                      </a:cubicBezTo>
                      <a:cubicBezTo>
                        <a:pt x="28" y="12"/>
                        <a:pt x="27" y="12"/>
                        <a:pt x="27" y="13"/>
                      </a:cubicBezTo>
                      <a:cubicBezTo>
                        <a:pt x="27" y="13"/>
                        <a:pt x="28" y="13"/>
                        <a:pt x="29" y="14"/>
                      </a:cubicBezTo>
                      <a:cubicBezTo>
                        <a:pt x="29" y="14"/>
                        <a:pt x="29" y="14"/>
                        <a:pt x="28" y="15"/>
                      </a:cubicBezTo>
                      <a:cubicBezTo>
                        <a:pt x="25" y="17"/>
                        <a:pt x="24" y="17"/>
                        <a:pt x="21" y="19"/>
                      </a:cubicBezTo>
                      <a:cubicBezTo>
                        <a:pt x="20" y="20"/>
                        <a:pt x="20" y="20"/>
                        <a:pt x="19" y="19"/>
                      </a:cubicBezTo>
                      <a:cubicBezTo>
                        <a:pt x="19" y="19"/>
                        <a:pt x="19" y="19"/>
                        <a:pt x="18" y="19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22" y="15"/>
                        <a:pt x="23" y="15"/>
                        <a:pt x="27" y="13"/>
                      </a:cubicBezTo>
                      <a:cubicBezTo>
                        <a:pt x="26" y="12"/>
                        <a:pt x="25" y="11"/>
                        <a:pt x="24" y="11"/>
                      </a:cubicBezTo>
                      <a:cubicBezTo>
                        <a:pt x="20" y="13"/>
                        <a:pt x="19" y="14"/>
                        <a:pt x="16" y="16"/>
                      </a:cubicBezTo>
                      <a:cubicBezTo>
                        <a:pt x="15" y="16"/>
                        <a:pt x="15" y="16"/>
                        <a:pt x="14" y="16"/>
                      </a:cubicBezTo>
                      <a:cubicBezTo>
                        <a:pt x="14" y="16"/>
                        <a:pt x="13" y="15"/>
                        <a:pt x="13" y="15"/>
                      </a:cubicBezTo>
                      <a:cubicBezTo>
                        <a:pt x="12" y="15"/>
                        <a:pt x="12" y="14"/>
                        <a:pt x="13" y="14"/>
                      </a:cubicBezTo>
                      <a:cubicBezTo>
                        <a:pt x="16" y="12"/>
                        <a:pt x="18" y="11"/>
                        <a:pt x="21" y="9"/>
                      </a:cubicBezTo>
                      <a:cubicBezTo>
                        <a:pt x="20" y="8"/>
                        <a:pt x="19" y="8"/>
                        <a:pt x="18" y="7"/>
                      </a:cubicBezTo>
                      <a:cubicBezTo>
                        <a:pt x="15" y="9"/>
                        <a:pt x="14" y="10"/>
                        <a:pt x="10" y="12"/>
                      </a:cubicBezTo>
                      <a:cubicBezTo>
                        <a:pt x="10" y="13"/>
                        <a:pt x="9" y="13"/>
                        <a:pt x="8" y="12"/>
                      </a:cubicBezTo>
                      <a:cubicBezTo>
                        <a:pt x="8" y="12"/>
                        <a:pt x="8" y="12"/>
                        <a:pt x="7" y="12"/>
                      </a:cubicBezTo>
                      <a:cubicBezTo>
                        <a:pt x="7" y="11"/>
                        <a:pt x="7" y="11"/>
                        <a:pt x="7" y="10"/>
                      </a:cubicBezTo>
                      <a:cubicBezTo>
                        <a:pt x="11" y="8"/>
                        <a:pt x="12" y="8"/>
                        <a:pt x="15" y="6"/>
                      </a:cubicBezTo>
                      <a:cubicBezTo>
                        <a:pt x="15" y="6"/>
                        <a:pt x="16" y="6"/>
                        <a:pt x="17" y="6"/>
                      </a:cubicBezTo>
                      <a:cubicBezTo>
                        <a:pt x="17" y="6"/>
                        <a:pt x="18" y="7"/>
                        <a:pt x="18" y="7"/>
                      </a:cubicBezTo>
                      <a:cubicBezTo>
                        <a:pt x="19" y="7"/>
                        <a:pt x="20" y="6"/>
                        <a:pt x="20" y="6"/>
                      </a:cubicBezTo>
                      <a:cubicBezTo>
                        <a:pt x="21" y="6"/>
                        <a:pt x="22" y="6"/>
                        <a:pt x="22" y="6"/>
                      </a:cubicBezTo>
                      <a:cubicBezTo>
                        <a:pt x="23" y="6"/>
                        <a:pt x="23" y="6"/>
                        <a:pt x="23" y="7"/>
                      </a:cubicBezTo>
                      <a:cubicBezTo>
                        <a:pt x="24" y="7"/>
                        <a:pt x="24" y="7"/>
                        <a:pt x="23" y="8"/>
                      </a:cubicBezTo>
                      <a:cubicBezTo>
                        <a:pt x="21" y="9"/>
                        <a:pt x="21" y="9"/>
                        <a:pt x="21" y="9"/>
                      </a:cubicBezTo>
                      <a:moveTo>
                        <a:pt x="36" y="8"/>
                      </a:moveTo>
                      <a:cubicBezTo>
                        <a:pt x="32" y="6"/>
                        <a:pt x="29" y="4"/>
                        <a:pt x="25" y="2"/>
                      </a:cubicBezTo>
                      <a:cubicBezTo>
                        <a:pt x="22" y="0"/>
                        <a:pt x="18" y="0"/>
                        <a:pt x="15" y="2"/>
                      </a:cubicBezTo>
                      <a:cubicBezTo>
                        <a:pt x="11" y="4"/>
                        <a:pt x="7" y="6"/>
                        <a:pt x="4" y="8"/>
                      </a:cubicBezTo>
                      <a:cubicBezTo>
                        <a:pt x="1" y="10"/>
                        <a:pt x="0" y="13"/>
                        <a:pt x="3" y="15"/>
                      </a:cubicBezTo>
                      <a:cubicBezTo>
                        <a:pt x="7" y="17"/>
                        <a:pt x="10" y="20"/>
                        <a:pt x="14" y="22"/>
                      </a:cubicBezTo>
                      <a:cubicBezTo>
                        <a:pt x="17" y="24"/>
                        <a:pt x="21" y="24"/>
                        <a:pt x="24" y="22"/>
                      </a:cubicBezTo>
                      <a:cubicBezTo>
                        <a:pt x="28" y="20"/>
                        <a:pt x="32" y="17"/>
                        <a:pt x="35" y="15"/>
                      </a:cubicBezTo>
                      <a:cubicBezTo>
                        <a:pt x="38" y="13"/>
                        <a:pt x="38" y="10"/>
                        <a:pt x="36" y="8"/>
                      </a:cubicBezTo>
                    </a:path>
                  </a:pathLst>
                </a:custGeom>
                <a:solidFill>
                  <a:srgbClr val="4F4D4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78" name="Freeform 196">
                  <a:extLst>
                    <a:ext uri="{FF2B5EF4-FFF2-40B4-BE49-F238E27FC236}">
                      <a16:creationId xmlns:a16="http://schemas.microsoft.com/office/drawing/2014/main" id="{2F125DC8-E138-469F-92B2-496408261064}"/>
                    </a:ext>
                  </a:extLst>
                </p:cNvPr>
                <p:cNvSpPr/>
                <p:nvPr/>
              </p:nvSpPr>
              <p:spPr bwMode="auto">
                <a:xfrm>
                  <a:off x="3629" y="1754"/>
                  <a:ext cx="1136" cy="711"/>
                </a:xfrm>
                <a:custGeom>
                  <a:avLst/>
                  <a:gdLst>
                    <a:gd name="T0" fmla="*/ 0 w 1136"/>
                    <a:gd name="T1" fmla="*/ 407 h 711"/>
                    <a:gd name="T2" fmla="*/ 668 w 1136"/>
                    <a:gd name="T3" fmla="*/ 0 h 711"/>
                    <a:gd name="T4" fmla="*/ 1136 w 1136"/>
                    <a:gd name="T5" fmla="*/ 303 h 711"/>
                    <a:gd name="T6" fmla="*/ 466 w 1136"/>
                    <a:gd name="T7" fmla="*/ 711 h 711"/>
                    <a:gd name="T8" fmla="*/ 0 w 1136"/>
                    <a:gd name="T9" fmla="*/ 407 h 7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36" h="711">
                      <a:moveTo>
                        <a:pt x="0" y="407"/>
                      </a:moveTo>
                      <a:lnTo>
                        <a:pt x="668" y="0"/>
                      </a:lnTo>
                      <a:lnTo>
                        <a:pt x="1136" y="303"/>
                      </a:lnTo>
                      <a:lnTo>
                        <a:pt x="466" y="711"/>
                      </a:lnTo>
                      <a:lnTo>
                        <a:pt x="0" y="407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79" name="Freeform 197">
                  <a:extLst>
                    <a:ext uri="{FF2B5EF4-FFF2-40B4-BE49-F238E27FC236}">
                      <a16:creationId xmlns:a16="http://schemas.microsoft.com/office/drawing/2014/main" id="{EE7FB090-DB33-4163-AE8F-67E6D04049C7}"/>
                    </a:ext>
                  </a:extLst>
                </p:cNvPr>
                <p:cNvSpPr/>
                <p:nvPr/>
              </p:nvSpPr>
              <p:spPr bwMode="auto">
                <a:xfrm>
                  <a:off x="3629" y="2161"/>
                  <a:ext cx="466" cy="441"/>
                </a:xfrm>
                <a:custGeom>
                  <a:avLst/>
                  <a:gdLst>
                    <a:gd name="T0" fmla="*/ 466 w 466"/>
                    <a:gd name="T1" fmla="*/ 441 h 441"/>
                    <a:gd name="T2" fmla="*/ 0 w 466"/>
                    <a:gd name="T3" fmla="*/ 138 h 441"/>
                    <a:gd name="T4" fmla="*/ 0 w 466"/>
                    <a:gd name="T5" fmla="*/ 0 h 441"/>
                    <a:gd name="T6" fmla="*/ 466 w 466"/>
                    <a:gd name="T7" fmla="*/ 304 h 441"/>
                    <a:gd name="T8" fmla="*/ 466 w 466"/>
                    <a:gd name="T9" fmla="*/ 441 h 4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6" h="441">
                      <a:moveTo>
                        <a:pt x="466" y="441"/>
                      </a:moveTo>
                      <a:lnTo>
                        <a:pt x="0" y="138"/>
                      </a:lnTo>
                      <a:lnTo>
                        <a:pt x="0" y="0"/>
                      </a:lnTo>
                      <a:lnTo>
                        <a:pt x="466" y="304"/>
                      </a:lnTo>
                      <a:lnTo>
                        <a:pt x="466" y="441"/>
                      </a:lnTo>
                      <a:close/>
                    </a:path>
                  </a:pathLst>
                </a:custGeom>
                <a:solidFill>
                  <a:srgbClr val="D3D3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80" name="Freeform 198">
                  <a:extLst>
                    <a:ext uri="{FF2B5EF4-FFF2-40B4-BE49-F238E27FC236}">
                      <a16:creationId xmlns:a16="http://schemas.microsoft.com/office/drawing/2014/main" id="{9966600E-8902-4C39-8CC3-2F50A9D4D2C9}"/>
                    </a:ext>
                  </a:extLst>
                </p:cNvPr>
                <p:cNvSpPr/>
                <p:nvPr/>
              </p:nvSpPr>
              <p:spPr bwMode="auto">
                <a:xfrm>
                  <a:off x="4095" y="2057"/>
                  <a:ext cx="670" cy="545"/>
                </a:xfrm>
                <a:custGeom>
                  <a:avLst/>
                  <a:gdLst>
                    <a:gd name="T0" fmla="*/ 0 w 670"/>
                    <a:gd name="T1" fmla="*/ 545 h 545"/>
                    <a:gd name="T2" fmla="*/ 670 w 670"/>
                    <a:gd name="T3" fmla="*/ 137 h 545"/>
                    <a:gd name="T4" fmla="*/ 670 w 670"/>
                    <a:gd name="T5" fmla="*/ 0 h 545"/>
                    <a:gd name="T6" fmla="*/ 0 w 670"/>
                    <a:gd name="T7" fmla="*/ 408 h 545"/>
                    <a:gd name="T8" fmla="*/ 0 w 670"/>
                    <a:gd name="T9" fmla="*/ 545 h 5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0" h="545">
                      <a:moveTo>
                        <a:pt x="0" y="545"/>
                      </a:moveTo>
                      <a:lnTo>
                        <a:pt x="670" y="137"/>
                      </a:lnTo>
                      <a:lnTo>
                        <a:pt x="670" y="0"/>
                      </a:lnTo>
                      <a:lnTo>
                        <a:pt x="0" y="408"/>
                      </a:lnTo>
                      <a:lnTo>
                        <a:pt x="0" y="545"/>
                      </a:lnTo>
                      <a:close/>
                    </a:path>
                  </a:pathLst>
                </a:custGeom>
                <a:solidFill>
                  <a:srgbClr val="BFBEB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81" name="Freeform 199">
                  <a:extLst>
                    <a:ext uri="{FF2B5EF4-FFF2-40B4-BE49-F238E27FC236}">
                      <a16:creationId xmlns:a16="http://schemas.microsoft.com/office/drawing/2014/main" id="{2349B861-5C00-463F-96C5-614A64B0D527}"/>
                    </a:ext>
                  </a:extLst>
                </p:cNvPr>
                <p:cNvSpPr/>
                <p:nvPr/>
              </p:nvSpPr>
              <p:spPr bwMode="auto">
                <a:xfrm>
                  <a:off x="4202" y="1773"/>
                  <a:ext cx="305" cy="196"/>
                </a:xfrm>
                <a:custGeom>
                  <a:avLst/>
                  <a:gdLst>
                    <a:gd name="T0" fmla="*/ 0 w 305"/>
                    <a:gd name="T1" fmla="*/ 56 h 196"/>
                    <a:gd name="T2" fmla="*/ 95 w 305"/>
                    <a:gd name="T3" fmla="*/ 0 h 196"/>
                    <a:gd name="T4" fmla="*/ 305 w 305"/>
                    <a:gd name="T5" fmla="*/ 137 h 196"/>
                    <a:gd name="T6" fmla="*/ 213 w 305"/>
                    <a:gd name="T7" fmla="*/ 196 h 196"/>
                    <a:gd name="T8" fmla="*/ 0 w 305"/>
                    <a:gd name="T9" fmla="*/ 56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5" h="196">
                      <a:moveTo>
                        <a:pt x="0" y="56"/>
                      </a:moveTo>
                      <a:lnTo>
                        <a:pt x="95" y="0"/>
                      </a:lnTo>
                      <a:lnTo>
                        <a:pt x="305" y="137"/>
                      </a:lnTo>
                      <a:lnTo>
                        <a:pt x="213" y="196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D1D1D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82" name="Freeform 200">
                  <a:extLst>
                    <a:ext uri="{FF2B5EF4-FFF2-40B4-BE49-F238E27FC236}">
                      <a16:creationId xmlns:a16="http://schemas.microsoft.com/office/drawing/2014/main" id="{3F876F2E-1665-4205-8782-CD135F189418}"/>
                    </a:ext>
                  </a:extLst>
                </p:cNvPr>
                <p:cNvSpPr/>
                <p:nvPr/>
              </p:nvSpPr>
              <p:spPr bwMode="auto">
                <a:xfrm>
                  <a:off x="4202" y="1773"/>
                  <a:ext cx="305" cy="194"/>
                </a:xfrm>
                <a:custGeom>
                  <a:avLst/>
                  <a:gdLst>
                    <a:gd name="T0" fmla="*/ 305 w 305"/>
                    <a:gd name="T1" fmla="*/ 137 h 194"/>
                    <a:gd name="T2" fmla="*/ 95 w 305"/>
                    <a:gd name="T3" fmla="*/ 0 h 194"/>
                    <a:gd name="T4" fmla="*/ 0 w 305"/>
                    <a:gd name="T5" fmla="*/ 56 h 194"/>
                    <a:gd name="T6" fmla="*/ 213 w 305"/>
                    <a:gd name="T7" fmla="*/ 194 h 194"/>
                    <a:gd name="T8" fmla="*/ 305 w 305"/>
                    <a:gd name="T9" fmla="*/ 137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5" h="194">
                      <a:moveTo>
                        <a:pt x="305" y="137"/>
                      </a:moveTo>
                      <a:lnTo>
                        <a:pt x="95" y="0"/>
                      </a:lnTo>
                      <a:lnTo>
                        <a:pt x="0" y="56"/>
                      </a:lnTo>
                      <a:lnTo>
                        <a:pt x="213" y="194"/>
                      </a:lnTo>
                      <a:lnTo>
                        <a:pt x="305" y="137"/>
                      </a:lnTo>
                      <a:close/>
                    </a:path>
                  </a:pathLst>
                </a:custGeom>
                <a:solidFill>
                  <a:srgbClr val="D1D1D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83" name="Freeform 201">
                  <a:extLst>
                    <a:ext uri="{FF2B5EF4-FFF2-40B4-BE49-F238E27FC236}">
                      <a16:creationId xmlns:a16="http://schemas.microsoft.com/office/drawing/2014/main" id="{7C7F2114-E945-4A80-840D-6F56545C7FFE}"/>
                    </a:ext>
                  </a:extLst>
                </p:cNvPr>
                <p:cNvSpPr/>
                <p:nvPr/>
              </p:nvSpPr>
              <p:spPr bwMode="auto">
                <a:xfrm>
                  <a:off x="4427" y="1919"/>
                  <a:ext cx="305" cy="195"/>
                </a:xfrm>
                <a:custGeom>
                  <a:avLst/>
                  <a:gdLst>
                    <a:gd name="T0" fmla="*/ 0 w 305"/>
                    <a:gd name="T1" fmla="*/ 57 h 195"/>
                    <a:gd name="T2" fmla="*/ 94 w 305"/>
                    <a:gd name="T3" fmla="*/ 0 h 195"/>
                    <a:gd name="T4" fmla="*/ 305 w 305"/>
                    <a:gd name="T5" fmla="*/ 138 h 195"/>
                    <a:gd name="T6" fmla="*/ 210 w 305"/>
                    <a:gd name="T7" fmla="*/ 195 h 195"/>
                    <a:gd name="T8" fmla="*/ 0 w 305"/>
                    <a:gd name="T9" fmla="*/ 57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5" h="195">
                      <a:moveTo>
                        <a:pt x="0" y="57"/>
                      </a:moveTo>
                      <a:lnTo>
                        <a:pt x="94" y="0"/>
                      </a:lnTo>
                      <a:lnTo>
                        <a:pt x="305" y="138"/>
                      </a:lnTo>
                      <a:lnTo>
                        <a:pt x="210" y="195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D1D1D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84" name="Freeform 202">
                  <a:extLst>
                    <a:ext uri="{FF2B5EF4-FFF2-40B4-BE49-F238E27FC236}">
                      <a16:creationId xmlns:a16="http://schemas.microsoft.com/office/drawing/2014/main" id="{D9F18C41-FEA2-46E1-884D-B9D9E1EDB2AE}"/>
                    </a:ext>
                  </a:extLst>
                </p:cNvPr>
                <p:cNvSpPr/>
                <p:nvPr/>
              </p:nvSpPr>
              <p:spPr bwMode="auto">
                <a:xfrm>
                  <a:off x="4427" y="1919"/>
                  <a:ext cx="305" cy="195"/>
                </a:xfrm>
                <a:custGeom>
                  <a:avLst/>
                  <a:gdLst>
                    <a:gd name="T0" fmla="*/ 305 w 305"/>
                    <a:gd name="T1" fmla="*/ 138 h 195"/>
                    <a:gd name="T2" fmla="*/ 94 w 305"/>
                    <a:gd name="T3" fmla="*/ 0 h 195"/>
                    <a:gd name="T4" fmla="*/ 0 w 305"/>
                    <a:gd name="T5" fmla="*/ 57 h 195"/>
                    <a:gd name="T6" fmla="*/ 210 w 305"/>
                    <a:gd name="T7" fmla="*/ 195 h 195"/>
                    <a:gd name="T8" fmla="*/ 305 w 305"/>
                    <a:gd name="T9" fmla="*/ 138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5" h="195">
                      <a:moveTo>
                        <a:pt x="305" y="138"/>
                      </a:moveTo>
                      <a:lnTo>
                        <a:pt x="94" y="0"/>
                      </a:lnTo>
                      <a:lnTo>
                        <a:pt x="0" y="57"/>
                      </a:lnTo>
                      <a:lnTo>
                        <a:pt x="210" y="195"/>
                      </a:lnTo>
                      <a:lnTo>
                        <a:pt x="305" y="138"/>
                      </a:lnTo>
                      <a:close/>
                    </a:path>
                  </a:pathLst>
                </a:custGeom>
                <a:solidFill>
                  <a:srgbClr val="D1D1D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85" name="Freeform 203">
                  <a:extLst>
                    <a:ext uri="{FF2B5EF4-FFF2-40B4-BE49-F238E27FC236}">
                      <a16:creationId xmlns:a16="http://schemas.microsoft.com/office/drawing/2014/main" id="{37BE8BA0-3400-4037-B56C-EF3883C0D803}"/>
                    </a:ext>
                  </a:extLst>
                </p:cNvPr>
                <p:cNvSpPr/>
                <p:nvPr/>
              </p:nvSpPr>
              <p:spPr bwMode="auto">
                <a:xfrm>
                  <a:off x="4093" y="1839"/>
                  <a:ext cx="308" cy="194"/>
                </a:xfrm>
                <a:custGeom>
                  <a:avLst/>
                  <a:gdLst>
                    <a:gd name="T0" fmla="*/ 0 w 308"/>
                    <a:gd name="T1" fmla="*/ 57 h 194"/>
                    <a:gd name="T2" fmla="*/ 95 w 308"/>
                    <a:gd name="T3" fmla="*/ 0 h 194"/>
                    <a:gd name="T4" fmla="*/ 308 w 308"/>
                    <a:gd name="T5" fmla="*/ 137 h 194"/>
                    <a:gd name="T6" fmla="*/ 213 w 308"/>
                    <a:gd name="T7" fmla="*/ 194 h 194"/>
                    <a:gd name="T8" fmla="*/ 0 w 308"/>
                    <a:gd name="T9" fmla="*/ 57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8" h="194">
                      <a:moveTo>
                        <a:pt x="0" y="57"/>
                      </a:moveTo>
                      <a:lnTo>
                        <a:pt x="95" y="0"/>
                      </a:lnTo>
                      <a:lnTo>
                        <a:pt x="308" y="137"/>
                      </a:lnTo>
                      <a:lnTo>
                        <a:pt x="213" y="194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D1D1D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86" name="Freeform 204">
                  <a:extLst>
                    <a:ext uri="{FF2B5EF4-FFF2-40B4-BE49-F238E27FC236}">
                      <a16:creationId xmlns:a16="http://schemas.microsoft.com/office/drawing/2014/main" id="{D194558E-4288-4B62-A1C9-7B863B3651C4}"/>
                    </a:ext>
                  </a:extLst>
                </p:cNvPr>
                <p:cNvSpPr/>
                <p:nvPr/>
              </p:nvSpPr>
              <p:spPr bwMode="auto">
                <a:xfrm>
                  <a:off x="4093" y="1839"/>
                  <a:ext cx="308" cy="194"/>
                </a:xfrm>
                <a:custGeom>
                  <a:avLst/>
                  <a:gdLst>
                    <a:gd name="T0" fmla="*/ 308 w 308"/>
                    <a:gd name="T1" fmla="*/ 137 h 194"/>
                    <a:gd name="T2" fmla="*/ 95 w 308"/>
                    <a:gd name="T3" fmla="*/ 0 h 194"/>
                    <a:gd name="T4" fmla="*/ 0 w 308"/>
                    <a:gd name="T5" fmla="*/ 57 h 194"/>
                    <a:gd name="T6" fmla="*/ 213 w 308"/>
                    <a:gd name="T7" fmla="*/ 194 h 194"/>
                    <a:gd name="T8" fmla="*/ 308 w 308"/>
                    <a:gd name="T9" fmla="*/ 137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8" h="194">
                      <a:moveTo>
                        <a:pt x="308" y="137"/>
                      </a:moveTo>
                      <a:lnTo>
                        <a:pt x="95" y="0"/>
                      </a:lnTo>
                      <a:lnTo>
                        <a:pt x="0" y="57"/>
                      </a:lnTo>
                      <a:lnTo>
                        <a:pt x="213" y="194"/>
                      </a:lnTo>
                      <a:lnTo>
                        <a:pt x="308" y="137"/>
                      </a:lnTo>
                      <a:close/>
                    </a:path>
                  </a:pathLst>
                </a:custGeom>
                <a:solidFill>
                  <a:srgbClr val="D1D1D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57" name="Freeform 206">
                <a:extLst>
                  <a:ext uri="{FF2B5EF4-FFF2-40B4-BE49-F238E27FC236}">
                    <a16:creationId xmlns:a16="http://schemas.microsoft.com/office/drawing/2014/main" id="{813932B9-E103-441D-A4AB-BB2A297D6D9D}"/>
                  </a:ext>
                </a:extLst>
              </p:cNvPr>
              <p:cNvSpPr/>
              <p:nvPr/>
            </p:nvSpPr>
            <p:spPr bwMode="auto">
              <a:xfrm>
                <a:off x="6854825" y="3152775"/>
                <a:ext cx="487363" cy="307975"/>
              </a:xfrm>
              <a:custGeom>
                <a:avLst/>
                <a:gdLst>
                  <a:gd name="T0" fmla="*/ 0 w 307"/>
                  <a:gd name="T1" fmla="*/ 57 h 194"/>
                  <a:gd name="T2" fmla="*/ 94 w 307"/>
                  <a:gd name="T3" fmla="*/ 0 h 194"/>
                  <a:gd name="T4" fmla="*/ 307 w 307"/>
                  <a:gd name="T5" fmla="*/ 137 h 194"/>
                  <a:gd name="T6" fmla="*/ 213 w 307"/>
                  <a:gd name="T7" fmla="*/ 194 h 194"/>
                  <a:gd name="T8" fmla="*/ 0 w 307"/>
                  <a:gd name="T9" fmla="*/ 57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7" h="194">
                    <a:moveTo>
                      <a:pt x="0" y="57"/>
                    </a:moveTo>
                    <a:lnTo>
                      <a:pt x="94" y="0"/>
                    </a:lnTo>
                    <a:lnTo>
                      <a:pt x="307" y="137"/>
                    </a:lnTo>
                    <a:lnTo>
                      <a:pt x="213" y="194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8" name="Freeform 207">
                <a:extLst>
                  <a:ext uri="{FF2B5EF4-FFF2-40B4-BE49-F238E27FC236}">
                    <a16:creationId xmlns:a16="http://schemas.microsoft.com/office/drawing/2014/main" id="{88D5188D-2380-4273-9031-D812BE0042DD}"/>
                  </a:ext>
                </a:extLst>
              </p:cNvPr>
              <p:cNvSpPr/>
              <p:nvPr/>
            </p:nvSpPr>
            <p:spPr bwMode="auto">
              <a:xfrm>
                <a:off x="6854825" y="3152775"/>
                <a:ext cx="487363" cy="307975"/>
              </a:xfrm>
              <a:custGeom>
                <a:avLst/>
                <a:gdLst>
                  <a:gd name="T0" fmla="*/ 307 w 307"/>
                  <a:gd name="T1" fmla="*/ 137 h 194"/>
                  <a:gd name="T2" fmla="*/ 94 w 307"/>
                  <a:gd name="T3" fmla="*/ 0 h 194"/>
                  <a:gd name="T4" fmla="*/ 0 w 307"/>
                  <a:gd name="T5" fmla="*/ 57 h 194"/>
                  <a:gd name="T6" fmla="*/ 213 w 307"/>
                  <a:gd name="T7" fmla="*/ 194 h 194"/>
                  <a:gd name="T8" fmla="*/ 307 w 307"/>
                  <a:gd name="T9" fmla="*/ 137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7" h="194">
                    <a:moveTo>
                      <a:pt x="307" y="137"/>
                    </a:moveTo>
                    <a:lnTo>
                      <a:pt x="94" y="0"/>
                    </a:lnTo>
                    <a:lnTo>
                      <a:pt x="0" y="57"/>
                    </a:lnTo>
                    <a:lnTo>
                      <a:pt x="213" y="194"/>
                    </a:lnTo>
                    <a:lnTo>
                      <a:pt x="307" y="137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9" name="Freeform 208">
                <a:extLst>
                  <a:ext uri="{FF2B5EF4-FFF2-40B4-BE49-F238E27FC236}">
                    <a16:creationId xmlns:a16="http://schemas.microsoft.com/office/drawing/2014/main" id="{50D9A126-394F-4A9F-85D4-4CC4AA7A27E6}"/>
                  </a:ext>
                </a:extLst>
              </p:cNvPr>
              <p:cNvSpPr/>
              <p:nvPr/>
            </p:nvSpPr>
            <p:spPr bwMode="auto">
              <a:xfrm>
                <a:off x="6329363" y="3024188"/>
                <a:ext cx="484188" cy="309563"/>
              </a:xfrm>
              <a:custGeom>
                <a:avLst/>
                <a:gdLst>
                  <a:gd name="T0" fmla="*/ 0 w 305"/>
                  <a:gd name="T1" fmla="*/ 57 h 195"/>
                  <a:gd name="T2" fmla="*/ 92 w 305"/>
                  <a:gd name="T3" fmla="*/ 0 h 195"/>
                  <a:gd name="T4" fmla="*/ 305 w 305"/>
                  <a:gd name="T5" fmla="*/ 138 h 195"/>
                  <a:gd name="T6" fmla="*/ 210 w 305"/>
                  <a:gd name="T7" fmla="*/ 195 h 195"/>
                  <a:gd name="T8" fmla="*/ 0 w 305"/>
                  <a:gd name="T9" fmla="*/ 57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5" h="195">
                    <a:moveTo>
                      <a:pt x="0" y="57"/>
                    </a:moveTo>
                    <a:lnTo>
                      <a:pt x="92" y="0"/>
                    </a:lnTo>
                    <a:lnTo>
                      <a:pt x="305" y="138"/>
                    </a:lnTo>
                    <a:lnTo>
                      <a:pt x="210" y="195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0" name="Freeform 209">
                <a:extLst>
                  <a:ext uri="{FF2B5EF4-FFF2-40B4-BE49-F238E27FC236}">
                    <a16:creationId xmlns:a16="http://schemas.microsoft.com/office/drawing/2014/main" id="{B0790C45-D39D-4A91-87BE-75E4D26171CE}"/>
                  </a:ext>
                </a:extLst>
              </p:cNvPr>
              <p:cNvSpPr/>
              <p:nvPr/>
            </p:nvSpPr>
            <p:spPr bwMode="auto">
              <a:xfrm>
                <a:off x="6329363" y="3024188"/>
                <a:ext cx="484188" cy="309563"/>
              </a:xfrm>
              <a:custGeom>
                <a:avLst/>
                <a:gdLst>
                  <a:gd name="T0" fmla="*/ 305 w 305"/>
                  <a:gd name="T1" fmla="*/ 138 h 195"/>
                  <a:gd name="T2" fmla="*/ 92 w 305"/>
                  <a:gd name="T3" fmla="*/ 0 h 195"/>
                  <a:gd name="T4" fmla="*/ 0 w 305"/>
                  <a:gd name="T5" fmla="*/ 57 h 195"/>
                  <a:gd name="T6" fmla="*/ 210 w 305"/>
                  <a:gd name="T7" fmla="*/ 195 h 195"/>
                  <a:gd name="T8" fmla="*/ 305 w 305"/>
                  <a:gd name="T9" fmla="*/ 138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5" h="195">
                    <a:moveTo>
                      <a:pt x="305" y="138"/>
                    </a:moveTo>
                    <a:lnTo>
                      <a:pt x="92" y="0"/>
                    </a:lnTo>
                    <a:lnTo>
                      <a:pt x="0" y="57"/>
                    </a:lnTo>
                    <a:lnTo>
                      <a:pt x="210" y="195"/>
                    </a:lnTo>
                    <a:lnTo>
                      <a:pt x="305" y="138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1" name="Freeform 210">
                <a:extLst>
                  <a:ext uri="{FF2B5EF4-FFF2-40B4-BE49-F238E27FC236}">
                    <a16:creationId xmlns:a16="http://schemas.microsoft.com/office/drawing/2014/main" id="{78091FA3-0B11-49CB-A201-B5A02250CBD1}"/>
                  </a:ext>
                </a:extLst>
              </p:cNvPr>
              <p:cNvSpPr/>
              <p:nvPr/>
            </p:nvSpPr>
            <p:spPr bwMode="auto">
              <a:xfrm>
                <a:off x="6681788" y="3254375"/>
                <a:ext cx="488950" cy="312738"/>
              </a:xfrm>
              <a:custGeom>
                <a:avLst/>
                <a:gdLst>
                  <a:gd name="T0" fmla="*/ 0 w 308"/>
                  <a:gd name="T1" fmla="*/ 59 h 197"/>
                  <a:gd name="T2" fmla="*/ 95 w 308"/>
                  <a:gd name="T3" fmla="*/ 0 h 197"/>
                  <a:gd name="T4" fmla="*/ 308 w 308"/>
                  <a:gd name="T5" fmla="*/ 137 h 197"/>
                  <a:gd name="T6" fmla="*/ 213 w 308"/>
                  <a:gd name="T7" fmla="*/ 197 h 197"/>
                  <a:gd name="T8" fmla="*/ 0 w 308"/>
                  <a:gd name="T9" fmla="*/ 59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197">
                    <a:moveTo>
                      <a:pt x="0" y="59"/>
                    </a:moveTo>
                    <a:lnTo>
                      <a:pt x="95" y="0"/>
                    </a:lnTo>
                    <a:lnTo>
                      <a:pt x="308" y="137"/>
                    </a:lnTo>
                    <a:lnTo>
                      <a:pt x="213" y="197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2" name="Freeform 211">
                <a:extLst>
                  <a:ext uri="{FF2B5EF4-FFF2-40B4-BE49-F238E27FC236}">
                    <a16:creationId xmlns:a16="http://schemas.microsoft.com/office/drawing/2014/main" id="{F32BD13D-A85A-4897-847E-7A703C92F082}"/>
                  </a:ext>
                </a:extLst>
              </p:cNvPr>
              <p:cNvSpPr/>
              <p:nvPr/>
            </p:nvSpPr>
            <p:spPr bwMode="auto">
              <a:xfrm>
                <a:off x="6681788" y="3254375"/>
                <a:ext cx="488950" cy="312738"/>
              </a:xfrm>
              <a:custGeom>
                <a:avLst/>
                <a:gdLst>
                  <a:gd name="T0" fmla="*/ 308 w 308"/>
                  <a:gd name="T1" fmla="*/ 137 h 197"/>
                  <a:gd name="T2" fmla="*/ 95 w 308"/>
                  <a:gd name="T3" fmla="*/ 0 h 197"/>
                  <a:gd name="T4" fmla="*/ 0 w 308"/>
                  <a:gd name="T5" fmla="*/ 59 h 197"/>
                  <a:gd name="T6" fmla="*/ 213 w 308"/>
                  <a:gd name="T7" fmla="*/ 197 h 197"/>
                  <a:gd name="T8" fmla="*/ 308 w 308"/>
                  <a:gd name="T9" fmla="*/ 13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197">
                    <a:moveTo>
                      <a:pt x="308" y="137"/>
                    </a:moveTo>
                    <a:lnTo>
                      <a:pt x="95" y="0"/>
                    </a:lnTo>
                    <a:lnTo>
                      <a:pt x="0" y="59"/>
                    </a:lnTo>
                    <a:lnTo>
                      <a:pt x="213" y="197"/>
                    </a:lnTo>
                    <a:lnTo>
                      <a:pt x="308" y="137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3" name="Freeform 212">
                <a:extLst>
                  <a:ext uri="{FF2B5EF4-FFF2-40B4-BE49-F238E27FC236}">
                    <a16:creationId xmlns:a16="http://schemas.microsoft.com/office/drawing/2014/main" id="{6EA4FA6C-F40B-4ADD-8F1A-80156D4559ED}"/>
                  </a:ext>
                </a:extLst>
              </p:cNvPr>
              <p:cNvSpPr/>
              <p:nvPr/>
            </p:nvSpPr>
            <p:spPr bwMode="auto">
              <a:xfrm>
                <a:off x="6156325" y="3130550"/>
                <a:ext cx="484188" cy="307975"/>
              </a:xfrm>
              <a:custGeom>
                <a:avLst/>
                <a:gdLst>
                  <a:gd name="T0" fmla="*/ 0 w 305"/>
                  <a:gd name="T1" fmla="*/ 57 h 194"/>
                  <a:gd name="T2" fmla="*/ 94 w 305"/>
                  <a:gd name="T3" fmla="*/ 0 h 194"/>
                  <a:gd name="T4" fmla="*/ 305 w 305"/>
                  <a:gd name="T5" fmla="*/ 137 h 194"/>
                  <a:gd name="T6" fmla="*/ 210 w 305"/>
                  <a:gd name="T7" fmla="*/ 194 h 194"/>
                  <a:gd name="T8" fmla="*/ 0 w 305"/>
                  <a:gd name="T9" fmla="*/ 57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5" h="194">
                    <a:moveTo>
                      <a:pt x="0" y="57"/>
                    </a:moveTo>
                    <a:lnTo>
                      <a:pt x="94" y="0"/>
                    </a:lnTo>
                    <a:lnTo>
                      <a:pt x="305" y="137"/>
                    </a:lnTo>
                    <a:lnTo>
                      <a:pt x="210" y="194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4" name="Freeform 213">
                <a:extLst>
                  <a:ext uri="{FF2B5EF4-FFF2-40B4-BE49-F238E27FC236}">
                    <a16:creationId xmlns:a16="http://schemas.microsoft.com/office/drawing/2014/main" id="{F595D5A3-87DA-41E5-AFB0-06FD36F23B78}"/>
                  </a:ext>
                </a:extLst>
              </p:cNvPr>
              <p:cNvSpPr/>
              <p:nvPr/>
            </p:nvSpPr>
            <p:spPr bwMode="auto">
              <a:xfrm>
                <a:off x="6156325" y="3130550"/>
                <a:ext cx="484188" cy="307975"/>
              </a:xfrm>
              <a:custGeom>
                <a:avLst/>
                <a:gdLst>
                  <a:gd name="T0" fmla="*/ 305 w 305"/>
                  <a:gd name="T1" fmla="*/ 137 h 194"/>
                  <a:gd name="T2" fmla="*/ 94 w 305"/>
                  <a:gd name="T3" fmla="*/ 0 h 194"/>
                  <a:gd name="T4" fmla="*/ 0 w 305"/>
                  <a:gd name="T5" fmla="*/ 57 h 194"/>
                  <a:gd name="T6" fmla="*/ 210 w 305"/>
                  <a:gd name="T7" fmla="*/ 194 h 194"/>
                  <a:gd name="T8" fmla="*/ 305 w 305"/>
                  <a:gd name="T9" fmla="*/ 137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5" h="194">
                    <a:moveTo>
                      <a:pt x="305" y="137"/>
                    </a:moveTo>
                    <a:lnTo>
                      <a:pt x="94" y="0"/>
                    </a:lnTo>
                    <a:lnTo>
                      <a:pt x="0" y="57"/>
                    </a:lnTo>
                    <a:lnTo>
                      <a:pt x="210" y="194"/>
                    </a:lnTo>
                    <a:lnTo>
                      <a:pt x="305" y="137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5" name="Freeform 214">
                <a:extLst>
                  <a:ext uri="{FF2B5EF4-FFF2-40B4-BE49-F238E27FC236}">
                    <a16:creationId xmlns:a16="http://schemas.microsoft.com/office/drawing/2014/main" id="{6AF14585-0EAC-43B2-8286-B62152E3D5D8}"/>
                  </a:ext>
                </a:extLst>
              </p:cNvPr>
              <p:cNvSpPr/>
              <p:nvPr/>
            </p:nvSpPr>
            <p:spPr bwMode="auto">
              <a:xfrm>
                <a:off x="6513513" y="3359150"/>
                <a:ext cx="484188" cy="312738"/>
              </a:xfrm>
              <a:custGeom>
                <a:avLst/>
                <a:gdLst>
                  <a:gd name="T0" fmla="*/ 0 w 305"/>
                  <a:gd name="T1" fmla="*/ 59 h 197"/>
                  <a:gd name="T2" fmla="*/ 94 w 305"/>
                  <a:gd name="T3" fmla="*/ 0 h 197"/>
                  <a:gd name="T4" fmla="*/ 305 w 305"/>
                  <a:gd name="T5" fmla="*/ 138 h 197"/>
                  <a:gd name="T6" fmla="*/ 210 w 305"/>
                  <a:gd name="T7" fmla="*/ 197 h 197"/>
                  <a:gd name="T8" fmla="*/ 0 w 305"/>
                  <a:gd name="T9" fmla="*/ 59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5" h="197">
                    <a:moveTo>
                      <a:pt x="0" y="59"/>
                    </a:moveTo>
                    <a:lnTo>
                      <a:pt x="94" y="0"/>
                    </a:lnTo>
                    <a:lnTo>
                      <a:pt x="305" y="138"/>
                    </a:lnTo>
                    <a:lnTo>
                      <a:pt x="210" y="197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6" name="Freeform 215">
                <a:extLst>
                  <a:ext uri="{FF2B5EF4-FFF2-40B4-BE49-F238E27FC236}">
                    <a16:creationId xmlns:a16="http://schemas.microsoft.com/office/drawing/2014/main" id="{46734506-A731-4495-A313-0DA5A45E4D26}"/>
                  </a:ext>
                </a:extLst>
              </p:cNvPr>
              <p:cNvSpPr/>
              <p:nvPr/>
            </p:nvSpPr>
            <p:spPr bwMode="auto">
              <a:xfrm>
                <a:off x="6513513" y="3359150"/>
                <a:ext cx="484188" cy="312738"/>
              </a:xfrm>
              <a:custGeom>
                <a:avLst/>
                <a:gdLst>
                  <a:gd name="T0" fmla="*/ 305 w 305"/>
                  <a:gd name="T1" fmla="*/ 138 h 197"/>
                  <a:gd name="T2" fmla="*/ 94 w 305"/>
                  <a:gd name="T3" fmla="*/ 0 h 197"/>
                  <a:gd name="T4" fmla="*/ 0 w 305"/>
                  <a:gd name="T5" fmla="*/ 59 h 197"/>
                  <a:gd name="T6" fmla="*/ 210 w 305"/>
                  <a:gd name="T7" fmla="*/ 197 h 197"/>
                  <a:gd name="T8" fmla="*/ 305 w 305"/>
                  <a:gd name="T9" fmla="*/ 138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5" h="197">
                    <a:moveTo>
                      <a:pt x="305" y="138"/>
                    </a:moveTo>
                    <a:lnTo>
                      <a:pt x="94" y="0"/>
                    </a:lnTo>
                    <a:lnTo>
                      <a:pt x="0" y="59"/>
                    </a:lnTo>
                    <a:lnTo>
                      <a:pt x="210" y="197"/>
                    </a:lnTo>
                    <a:lnTo>
                      <a:pt x="305" y="138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7" name="Freeform 216">
                <a:extLst>
                  <a:ext uri="{FF2B5EF4-FFF2-40B4-BE49-F238E27FC236}">
                    <a16:creationId xmlns:a16="http://schemas.microsoft.com/office/drawing/2014/main" id="{73A39C3E-4808-4DDB-A480-23D263CAEDC9}"/>
                  </a:ext>
                </a:extLst>
              </p:cNvPr>
              <p:cNvSpPr/>
              <p:nvPr/>
            </p:nvSpPr>
            <p:spPr bwMode="auto">
              <a:xfrm>
                <a:off x="5983288" y="3235325"/>
                <a:ext cx="484188" cy="307975"/>
              </a:xfrm>
              <a:custGeom>
                <a:avLst/>
                <a:gdLst>
                  <a:gd name="T0" fmla="*/ 0 w 305"/>
                  <a:gd name="T1" fmla="*/ 57 h 194"/>
                  <a:gd name="T2" fmla="*/ 95 w 305"/>
                  <a:gd name="T3" fmla="*/ 0 h 194"/>
                  <a:gd name="T4" fmla="*/ 305 w 305"/>
                  <a:gd name="T5" fmla="*/ 137 h 194"/>
                  <a:gd name="T6" fmla="*/ 211 w 305"/>
                  <a:gd name="T7" fmla="*/ 194 h 194"/>
                  <a:gd name="T8" fmla="*/ 0 w 305"/>
                  <a:gd name="T9" fmla="*/ 57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5" h="194">
                    <a:moveTo>
                      <a:pt x="0" y="57"/>
                    </a:moveTo>
                    <a:lnTo>
                      <a:pt x="95" y="0"/>
                    </a:lnTo>
                    <a:lnTo>
                      <a:pt x="305" y="137"/>
                    </a:lnTo>
                    <a:lnTo>
                      <a:pt x="211" y="194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8" name="Freeform 217">
                <a:extLst>
                  <a:ext uri="{FF2B5EF4-FFF2-40B4-BE49-F238E27FC236}">
                    <a16:creationId xmlns:a16="http://schemas.microsoft.com/office/drawing/2014/main" id="{4ADE3A7C-5E72-4DDA-A18F-3E69D0C8CD09}"/>
                  </a:ext>
                </a:extLst>
              </p:cNvPr>
              <p:cNvSpPr/>
              <p:nvPr/>
            </p:nvSpPr>
            <p:spPr bwMode="auto">
              <a:xfrm>
                <a:off x="5983288" y="3235325"/>
                <a:ext cx="484188" cy="307975"/>
              </a:xfrm>
              <a:custGeom>
                <a:avLst/>
                <a:gdLst>
                  <a:gd name="T0" fmla="*/ 305 w 305"/>
                  <a:gd name="T1" fmla="*/ 137 h 194"/>
                  <a:gd name="T2" fmla="*/ 95 w 305"/>
                  <a:gd name="T3" fmla="*/ 0 h 194"/>
                  <a:gd name="T4" fmla="*/ 0 w 305"/>
                  <a:gd name="T5" fmla="*/ 57 h 194"/>
                  <a:gd name="T6" fmla="*/ 211 w 305"/>
                  <a:gd name="T7" fmla="*/ 194 h 194"/>
                  <a:gd name="T8" fmla="*/ 305 w 305"/>
                  <a:gd name="T9" fmla="*/ 137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5" h="194">
                    <a:moveTo>
                      <a:pt x="305" y="137"/>
                    </a:moveTo>
                    <a:lnTo>
                      <a:pt x="95" y="0"/>
                    </a:lnTo>
                    <a:lnTo>
                      <a:pt x="0" y="57"/>
                    </a:lnTo>
                    <a:lnTo>
                      <a:pt x="211" y="194"/>
                    </a:lnTo>
                    <a:lnTo>
                      <a:pt x="305" y="137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9" name="Freeform 218">
                <a:extLst>
                  <a:ext uri="{FF2B5EF4-FFF2-40B4-BE49-F238E27FC236}">
                    <a16:creationId xmlns:a16="http://schemas.microsoft.com/office/drawing/2014/main" id="{3DB04BAE-E062-47D3-8D42-F0974B562787}"/>
                  </a:ext>
                </a:extLst>
              </p:cNvPr>
              <p:cNvSpPr/>
              <p:nvPr/>
            </p:nvSpPr>
            <p:spPr bwMode="auto">
              <a:xfrm>
                <a:off x="6340475" y="3465513"/>
                <a:ext cx="484188" cy="307975"/>
              </a:xfrm>
              <a:custGeom>
                <a:avLst/>
                <a:gdLst>
                  <a:gd name="T0" fmla="*/ 0 w 305"/>
                  <a:gd name="T1" fmla="*/ 56 h 194"/>
                  <a:gd name="T2" fmla="*/ 94 w 305"/>
                  <a:gd name="T3" fmla="*/ 0 h 194"/>
                  <a:gd name="T4" fmla="*/ 305 w 305"/>
                  <a:gd name="T5" fmla="*/ 137 h 194"/>
                  <a:gd name="T6" fmla="*/ 210 w 305"/>
                  <a:gd name="T7" fmla="*/ 194 h 194"/>
                  <a:gd name="T8" fmla="*/ 0 w 305"/>
                  <a:gd name="T9" fmla="*/ 56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5" h="194">
                    <a:moveTo>
                      <a:pt x="0" y="56"/>
                    </a:moveTo>
                    <a:lnTo>
                      <a:pt x="94" y="0"/>
                    </a:lnTo>
                    <a:lnTo>
                      <a:pt x="305" y="137"/>
                    </a:lnTo>
                    <a:lnTo>
                      <a:pt x="210" y="194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0" name="Freeform 219">
                <a:extLst>
                  <a:ext uri="{FF2B5EF4-FFF2-40B4-BE49-F238E27FC236}">
                    <a16:creationId xmlns:a16="http://schemas.microsoft.com/office/drawing/2014/main" id="{E5B6E215-07CD-4BF2-A827-4250A2E311F2}"/>
                  </a:ext>
                </a:extLst>
              </p:cNvPr>
              <p:cNvSpPr/>
              <p:nvPr/>
            </p:nvSpPr>
            <p:spPr bwMode="auto">
              <a:xfrm>
                <a:off x="6340475" y="3465513"/>
                <a:ext cx="484188" cy="307975"/>
              </a:xfrm>
              <a:custGeom>
                <a:avLst/>
                <a:gdLst>
                  <a:gd name="T0" fmla="*/ 305 w 305"/>
                  <a:gd name="T1" fmla="*/ 137 h 194"/>
                  <a:gd name="T2" fmla="*/ 94 w 305"/>
                  <a:gd name="T3" fmla="*/ 0 h 194"/>
                  <a:gd name="T4" fmla="*/ 0 w 305"/>
                  <a:gd name="T5" fmla="*/ 56 h 194"/>
                  <a:gd name="T6" fmla="*/ 210 w 305"/>
                  <a:gd name="T7" fmla="*/ 194 h 194"/>
                  <a:gd name="T8" fmla="*/ 305 w 305"/>
                  <a:gd name="T9" fmla="*/ 137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5" h="194">
                    <a:moveTo>
                      <a:pt x="305" y="137"/>
                    </a:moveTo>
                    <a:lnTo>
                      <a:pt x="94" y="0"/>
                    </a:lnTo>
                    <a:lnTo>
                      <a:pt x="0" y="56"/>
                    </a:lnTo>
                    <a:lnTo>
                      <a:pt x="210" y="194"/>
                    </a:lnTo>
                    <a:lnTo>
                      <a:pt x="305" y="137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1" name="Freeform 220">
                <a:extLst>
                  <a:ext uri="{FF2B5EF4-FFF2-40B4-BE49-F238E27FC236}">
                    <a16:creationId xmlns:a16="http://schemas.microsoft.com/office/drawing/2014/main" id="{1DD6C759-4F88-4DAE-9B55-CAF22871F5B9}"/>
                  </a:ext>
                </a:extLst>
              </p:cNvPr>
              <p:cNvSpPr/>
              <p:nvPr/>
            </p:nvSpPr>
            <p:spPr bwMode="auto">
              <a:xfrm>
                <a:off x="5810250" y="3336925"/>
                <a:ext cx="484188" cy="312738"/>
              </a:xfrm>
              <a:custGeom>
                <a:avLst/>
                <a:gdLst>
                  <a:gd name="T0" fmla="*/ 0 w 305"/>
                  <a:gd name="T1" fmla="*/ 59 h 197"/>
                  <a:gd name="T2" fmla="*/ 95 w 305"/>
                  <a:gd name="T3" fmla="*/ 0 h 197"/>
                  <a:gd name="T4" fmla="*/ 305 w 305"/>
                  <a:gd name="T5" fmla="*/ 137 h 197"/>
                  <a:gd name="T6" fmla="*/ 213 w 305"/>
                  <a:gd name="T7" fmla="*/ 197 h 197"/>
                  <a:gd name="T8" fmla="*/ 0 w 305"/>
                  <a:gd name="T9" fmla="*/ 59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5" h="197">
                    <a:moveTo>
                      <a:pt x="0" y="59"/>
                    </a:moveTo>
                    <a:lnTo>
                      <a:pt x="95" y="0"/>
                    </a:lnTo>
                    <a:lnTo>
                      <a:pt x="305" y="137"/>
                    </a:lnTo>
                    <a:lnTo>
                      <a:pt x="213" y="197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2" name="Freeform 221">
                <a:extLst>
                  <a:ext uri="{FF2B5EF4-FFF2-40B4-BE49-F238E27FC236}">
                    <a16:creationId xmlns:a16="http://schemas.microsoft.com/office/drawing/2014/main" id="{2E1D52CB-F9D2-4014-A312-EFECCDDCB09A}"/>
                  </a:ext>
                </a:extLst>
              </p:cNvPr>
              <p:cNvSpPr/>
              <p:nvPr/>
            </p:nvSpPr>
            <p:spPr bwMode="auto">
              <a:xfrm>
                <a:off x="5810250" y="3336925"/>
                <a:ext cx="484188" cy="312738"/>
              </a:xfrm>
              <a:custGeom>
                <a:avLst/>
                <a:gdLst>
                  <a:gd name="T0" fmla="*/ 305 w 305"/>
                  <a:gd name="T1" fmla="*/ 137 h 197"/>
                  <a:gd name="T2" fmla="*/ 95 w 305"/>
                  <a:gd name="T3" fmla="*/ 0 h 197"/>
                  <a:gd name="T4" fmla="*/ 0 w 305"/>
                  <a:gd name="T5" fmla="*/ 59 h 197"/>
                  <a:gd name="T6" fmla="*/ 213 w 305"/>
                  <a:gd name="T7" fmla="*/ 197 h 197"/>
                  <a:gd name="T8" fmla="*/ 305 w 305"/>
                  <a:gd name="T9" fmla="*/ 13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5" h="197">
                    <a:moveTo>
                      <a:pt x="305" y="137"/>
                    </a:moveTo>
                    <a:lnTo>
                      <a:pt x="95" y="0"/>
                    </a:lnTo>
                    <a:lnTo>
                      <a:pt x="0" y="59"/>
                    </a:lnTo>
                    <a:lnTo>
                      <a:pt x="213" y="197"/>
                    </a:lnTo>
                    <a:lnTo>
                      <a:pt x="305" y="137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3" name="Freeform 222">
                <a:extLst>
                  <a:ext uri="{FF2B5EF4-FFF2-40B4-BE49-F238E27FC236}">
                    <a16:creationId xmlns:a16="http://schemas.microsoft.com/office/drawing/2014/main" id="{566925D5-D361-4D22-A580-4CBA114D9935}"/>
                  </a:ext>
                </a:extLst>
              </p:cNvPr>
              <p:cNvSpPr/>
              <p:nvPr/>
            </p:nvSpPr>
            <p:spPr bwMode="auto">
              <a:xfrm>
                <a:off x="6167438" y="3570288"/>
                <a:ext cx="484188" cy="307975"/>
              </a:xfrm>
              <a:custGeom>
                <a:avLst/>
                <a:gdLst>
                  <a:gd name="T0" fmla="*/ 0 w 305"/>
                  <a:gd name="T1" fmla="*/ 57 h 194"/>
                  <a:gd name="T2" fmla="*/ 95 w 305"/>
                  <a:gd name="T3" fmla="*/ 0 h 194"/>
                  <a:gd name="T4" fmla="*/ 305 w 305"/>
                  <a:gd name="T5" fmla="*/ 137 h 194"/>
                  <a:gd name="T6" fmla="*/ 210 w 305"/>
                  <a:gd name="T7" fmla="*/ 194 h 194"/>
                  <a:gd name="T8" fmla="*/ 0 w 305"/>
                  <a:gd name="T9" fmla="*/ 57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5" h="194">
                    <a:moveTo>
                      <a:pt x="0" y="57"/>
                    </a:moveTo>
                    <a:lnTo>
                      <a:pt x="95" y="0"/>
                    </a:lnTo>
                    <a:lnTo>
                      <a:pt x="305" y="137"/>
                    </a:lnTo>
                    <a:lnTo>
                      <a:pt x="210" y="194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4" name="Freeform 223">
                <a:extLst>
                  <a:ext uri="{FF2B5EF4-FFF2-40B4-BE49-F238E27FC236}">
                    <a16:creationId xmlns:a16="http://schemas.microsoft.com/office/drawing/2014/main" id="{696C6DDB-BC31-48EF-A7C7-9BC64987DD46}"/>
                  </a:ext>
                </a:extLst>
              </p:cNvPr>
              <p:cNvSpPr/>
              <p:nvPr/>
            </p:nvSpPr>
            <p:spPr bwMode="auto">
              <a:xfrm>
                <a:off x="6167438" y="3570288"/>
                <a:ext cx="484188" cy="307975"/>
              </a:xfrm>
              <a:custGeom>
                <a:avLst/>
                <a:gdLst>
                  <a:gd name="T0" fmla="*/ 305 w 305"/>
                  <a:gd name="T1" fmla="*/ 137 h 194"/>
                  <a:gd name="T2" fmla="*/ 95 w 305"/>
                  <a:gd name="T3" fmla="*/ 0 h 194"/>
                  <a:gd name="T4" fmla="*/ 0 w 305"/>
                  <a:gd name="T5" fmla="*/ 57 h 194"/>
                  <a:gd name="T6" fmla="*/ 210 w 305"/>
                  <a:gd name="T7" fmla="*/ 194 h 194"/>
                  <a:gd name="T8" fmla="*/ 305 w 305"/>
                  <a:gd name="T9" fmla="*/ 137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5" h="194">
                    <a:moveTo>
                      <a:pt x="305" y="137"/>
                    </a:moveTo>
                    <a:lnTo>
                      <a:pt x="95" y="0"/>
                    </a:lnTo>
                    <a:lnTo>
                      <a:pt x="0" y="57"/>
                    </a:lnTo>
                    <a:lnTo>
                      <a:pt x="210" y="194"/>
                    </a:lnTo>
                    <a:lnTo>
                      <a:pt x="305" y="137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5" name="Freeform 224">
                <a:extLst>
                  <a:ext uri="{FF2B5EF4-FFF2-40B4-BE49-F238E27FC236}">
                    <a16:creationId xmlns:a16="http://schemas.microsoft.com/office/drawing/2014/main" id="{74EE2298-CFF1-4E8F-B189-2F41B397713A}"/>
                  </a:ext>
                </a:extLst>
              </p:cNvPr>
              <p:cNvSpPr/>
              <p:nvPr/>
            </p:nvSpPr>
            <p:spPr bwMode="auto">
              <a:xfrm>
                <a:off x="5810250" y="3336925"/>
                <a:ext cx="150813" cy="192088"/>
              </a:xfrm>
              <a:custGeom>
                <a:avLst/>
                <a:gdLst>
                  <a:gd name="T0" fmla="*/ 95 w 95"/>
                  <a:gd name="T1" fmla="*/ 0 h 121"/>
                  <a:gd name="T2" fmla="*/ 95 w 95"/>
                  <a:gd name="T3" fmla="*/ 121 h 121"/>
                  <a:gd name="T4" fmla="*/ 0 w 95"/>
                  <a:gd name="T5" fmla="*/ 59 h 121"/>
                  <a:gd name="T6" fmla="*/ 95 w 95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" h="121">
                    <a:moveTo>
                      <a:pt x="95" y="0"/>
                    </a:moveTo>
                    <a:lnTo>
                      <a:pt x="95" y="121"/>
                    </a:lnTo>
                    <a:lnTo>
                      <a:pt x="0" y="59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BF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6" name="Freeform 225">
                <a:extLst>
                  <a:ext uri="{FF2B5EF4-FFF2-40B4-BE49-F238E27FC236}">
                    <a16:creationId xmlns:a16="http://schemas.microsoft.com/office/drawing/2014/main" id="{79CA8BD0-915B-4918-BC69-B8CA3D40799F}"/>
                  </a:ext>
                </a:extLst>
              </p:cNvPr>
              <p:cNvSpPr/>
              <p:nvPr/>
            </p:nvSpPr>
            <p:spPr bwMode="auto">
              <a:xfrm>
                <a:off x="6167438" y="3570288"/>
                <a:ext cx="150813" cy="187325"/>
              </a:xfrm>
              <a:custGeom>
                <a:avLst/>
                <a:gdLst>
                  <a:gd name="T0" fmla="*/ 95 w 95"/>
                  <a:gd name="T1" fmla="*/ 0 h 118"/>
                  <a:gd name="T2" fmla="*/ 95 w 95"/>
                  <a:gd name="T3" fmla="*/ 118 h 118"/>
                  <a:gd name="T4" fmla="*/ 0 w 95"/>
                  <a:gd name="T5" fmla="*/ 57 h 118"/>
                  <a:gd name="T6" fmla="*/ 95 w 95"/>
                  <a:gd name="T7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" h="118">
                    <a:moveTo>
                      <a:pt x="95" y="0"/>
                    </a:moveTo>
                    <a:lnTo>
                      <a:pt x="95" y="118"/>
                    </a:lnTo>
                    <a:lnTo>
                      <a:pt x="0" y="57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BF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7" name="Freeform 226">
                <a:extLst>
                  <a:ext uri="{FF2B5EF4-FFF2-40B4-BE49-F238E27FC236}">
                    <a16:creationId xmlns:a16="http://schemas.microsoft.com/office/drawing/2014/main" id="{D90AF03B-8822-4745-B94D-939DF633CEF6}"/>
                  </a:ext>
                </a:extLst>
              </p:cNvPr>
              <p:cNvSpPr/>
              <p:nvPr/>
            </p:nvSpPr>
            <p:spPr bwMode="auto">
              <a:xfrm>
                <a:off x="5983288" y="3235325"/>
                <a:ext cx="150813" cy="187325"/>
              </a:xfrm>
              <a:custGeom>
                <a:avLst/>
                <a:gdLst>
                  <a:gd name="T0" fmla="*/ 95 w 95"/>
                  <a:gd name="T1" fmla="*/ 0 h 118"/>
                  <a:gd name="T2" fmla="*/ 95 w 95"/>
                  <a:gd name="T3" fmla="*/ 118 h 118"/>
                  <a:gd name="T4" fmla="*/ 0 w 95"/>
                  <a:gd name="T5" fmla="*/ 57 h 118"/>
                  <a:gd name="T6" fmla="*/ 95 w 95"/>
                  <a:gd name="T7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" h="118">
                    <a:moveTo>
                      <a:pt x="95" y="0"/>
                    </a:moveTo>
                    <a:lnTo>
                      <a:pt x="95" y="118"/>
                    </a:lnTo>
                    <a:lnTo>
                      <a:pt x="0" y="57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BF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8" name="Freeform 227">
                <a:extLst>
                  <a:ext uri="{FF2B5EF4-FFF2-40B4-BE49-F238E27FC236}">
                    <a16:creationId xmlns:a16="http://schemas.microsoft.com/office/drawing/2014/main" id="{D1388C20-088F-4C68-A15A-C4AFC59DA7DE}"/>
                  </a:ext>
                </a:extLst>
              </p:cNvPr>
              <p:cNvSpPr/>
              <p:nvPr/>
            </p:nvSpPr>
            <p:spPr bwMode="auto">
              <a:xfrm>
                <a:off x="6340475" y="3465513"/>
                <a:ext cx="149225" cy="187325"/>
              </a:xfrm>
              <a:custGeom>
                <a:avLst/>
                <a:gdLst>
                  <a:gd name="T0" fmla="*/ 94 w 94"/>
                  <a:gd name="T1" fmla="*/ 0 h 118"/>
                  <a:gd name="T2" fmla="*/ 94 w 94"/>
                  <a:gd name="T3" fmla="*/ 118 h 118"/>
                  <a:gd name="T4" fmla="*/ 0 w 94"/>
                  <a:gd name="T5" fmla="*/ 56 h 118"/>
                  <a:gd name="T6" fmla="*/ 94 w 94"/>
                  <a:gd name="T7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4" h="118">
                    <a:moveTo>
                      <a:pt x="94" y="0"/>
                    </a:moveTo>
                    <a:lnTo>
                      <a:pt x="94" y="118"/>
                    </a:lnTo>
                    <a:lnTo>
                      <a:pt x="0" y="5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BF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9" name="Freeform 228">
                <a:extLst>
                  <a:ext uri="{FF2B5EF4-FFF2-40B4-BE49-F238E27FC236}">
                    <a16:creationId xmlns:a16="http://schemas.microsoft.com/office/drawing/2014/main" id="{1F7183F0-4727-4622-97BC-32DDD7919C56}"/>
                  </a:ext>
                </a:extLst>
              </p:cNvPr>
              <p:cNvSpPr/>
              <p:nvPr/>
            </p:nvSpPr>
            <p:spPr bwMode="auto">
              <a:xfrm>
                <a:off x="6156325" y="3130550"/>
                <a:ext cx="149225" cy="187325"/>
              </a:xfrm>
              <a:custGeom>
                <a:avLst/>
                <a:gdLst>
                  <a:gd name="T0" fmla="*/ 94 w 94"/>
                  <a:gd name="T1" fmla="*/ 0 h 118"/>
                  <a:gd name="T2" fmla="*/ 94 w 94"/>
                  <a:gd name="T3" fmla="*/ 118 h 118"/>
                  <a:gd name="T4" fmla="*/ 0 w 94"/>
                  <a:gd name="T5" fmla="*/ 57 h 118"/>
                  <a:gd name="T6" fmla="*/ 94 w 94"/>
                  <a:gd name="T7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4" h="118">
                    <a:moveTo>
                      <a:pt x="94" y="0"/>
                    </a:moveTo>
                    <a:lnTo>
                      <a:pt x="94" y="118"/>
                    </a:lnTo>
                    <a:lnTo>
                      <a:pt x="0" y="57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BF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0" name="Freeform 229">
                <a:extLst>
                  <a:ext uri="{FF2B5EF4-FFF2-40B4-BE49-F238E27FC236}">
                    <a16:creationId xmlns:a16="http://schemas.microsoft.com/office/drawing/2014/main" id="{2DD113A7-FD1F-460A-9E47-3DF258B5A085}"/>
                  </a:ext>
                </a:extLst>
              </p:cNvPr>
              <p:cNvSpPr/>
              <p:nvPr/>
            </p:nvSpPr>
            <p:spPr bwMode="auto">
              <a:xfrm>
                <a:off x="6513513" y="3359150"/>
                <a:ext cx="149225" cy="188913"/>
              </a:xfrm>
              <a:custGeom>
                <a:avLst/>
                <a:gdLst>
                  <a:gd name="T0" fmla="*/ 94 w 94"/>
                  <a:gd name="T1" fmla="*/ 0 h 119"/>
                  <a:gd name="T2" fmla="*/ 94 w 94"/>
                  <a:gd name="T3" fmla="*/ 119 h 119"/>
                  <a:gd name="T4" fmla="*/ 0 w 94"/>
                  <a:gd name="T5" fmla="*/ 59 h 119"/>
                  <a:gd name="T6" fmla="*/ 94 w 94"/>
                  <a:gd name="T7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4" h="119">
                    <a:moveTo>
                      <a:pt x="94" y="0"/>
                    </a:moveTo>
                    <a:lnTo>
                      <a:pt x="94" y="119"/>
                    </a:lnTo>
                    <a:lnTo>
                      <a:pt x="0" y="59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BF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1" name="Freeform 230">
                <a:extLst>
                  <a:ext uri="{FF2B5EF4-FFF2-40B4-BE49-F238E27FC236}">
                    <a16:creationId xmlns:a16="http://schemas.microsoft.com/office/drawing/2014/main" id="{24B6DBCE-7768-4870-BC86-5A4AFAD53339}"/>
                  </a:ext>
                </a:extLst>
              </p:cNvPr>
              <p:cNvSpPr/>
              <p:nvPr/>
            </p:nvSpPr>
            <p:spPr bwMode="auto">
              <a:xfrm>
                <a:off x="6329363" y="3024188"/>
                <a:ext cx="146050" cy="188913"/>
              </a:xfrm>
              <a:custGeom>
                <a:avLst/>
                <a:gdLst>
                  <a:gd name="T0" fmla="*/ 92 w 92"/>
                  <a:gd name="T1" fmla="*/ 0 h 119"/>
                  <a:gd name="T2" fmla="*/ 92 w 92"/>
                  <a:gd name="T3" fmla="*/ 119 h 119"/>
                  <a:gd name="T4" fmla="*/ 0 w 92"/>
                  <a:gd name="T5" fmla="*/ 57 h 119"/>
                  <a:gd name="T6" fmla="*/ 92 w 92"/>
                  <a:gd name="T7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2" h="119">
                    <a:moveTo>
                      <a:pt x="92" y="0"/>
                    </a:moveTo>
                    <a:lnTo>
                      <a:pt x="92" y="119"/>
                    </a:lnTo>
                    <a:lnTo>
                      <a:pt x="0" y="57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BF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2" name="Freeform 231">
                <a:extLst>
                  <a:ext uri="{FF2B5EF4-FFF2-40B4-BE49-F238E27FC236}">
                    <a16:creationId xmlns:a16="http://schemas.microsoft.com/office/drawing/2014/main" id="{5658944E-1BD2-444C-9B44-1AB3A0692E19}"/>
                  </a:ext>
                </a:extLst>
              </p:cNvPr>
              <p:cNvSpPr/>
              <p:nvPr/>
            </p:nvSpPr>
            <p:spPr bwMode="auto">
              <a:xfrm>
                <a:off x="6681788" y="3254375"/>
                <a:ext cx="150813" cy="192088"/>
              </a:xfrm>
              <a:custGeom>
                <a:avLst/>
                <a:gdLst>
                  <a:gd name="T0" fmla="*/ 95 w 95"/>
                  <a:gd name="T1" fmla="*/ 0 h 121"/>
                  <a:gd name="T2" fmla="*/ 95 w 95"/>
                  <a:gd name="T3" fmla="*/ 121 h 121"/>
                  <a:gd name="T4" fmla="*/ 0 w 95"/>
                  <a:gd name="T5" fmla="*/ 59 h 121"/>
                  <a:gd name="T6" fmla="*/ 95 w 95"/>
                  <a:gd name="T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" h="121">
                    <a:moveTo>
                      <a:pt x="95" y="0"/>
                    </a:moveTo>
                    <a:lnTo>
                      <a:pt x="95" y="121"/>
                    </a:lnTo>
                    <a:lnTo>
                      <a:pt x="0" y="59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BF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3" name="Freeform 232">
                <a:extLst>
                  <a:ext uri="{FF2B5EF4-FFF2-40B4-BE49-F238E27FC236}">
                    <a16:creationId xmlns:a16="http://schemas.microsoft.com/office/drawing/2014/main" id="{9715D149-C8F8-4416-8ADD-709930F4C95F}"/>
                  </a:ext>
                </a:extLst>
              </p:cNvPr>
              <p:cNvSpPr/>
              <p:nvPr/>
            </p:nvSpPr>
            <p:spPr bwMode="auto">
              <a:xfrm>
                <a:off x="6497638" y="2919413"/>
                <a:ext cx="150813" cy="187325"/>
              </a:xfrm>
              <a:custGeom>
                <a:avLst/>
                <a:gdLst>
                  <a:gd name="T0" fmla="*/ 95 w 95"/>
                  <a:gd name="T1" fmla="*/ 0 h 118"/>
                  <a:gd name="T2" fmla="*/ 95 w 95"/>
                  <a:gd name="T3" fmla="*/ 118 h 118"/>
                  <a:gd name="T4" fmla="*/ 0 w 95"/>
                  <a:gd name="T5" fmla="*/ 57 h 118"/>
                  <a:gd name="T6" fmla="*/ 95 w 95"/>
                  <a:gd name="T7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" h="118">
                    <a:moveTo>
                      <a:pt x="95" y="0"/>
                    </a:moveTo>
                    <a:lnTo>
                      <a:pt x="95" y="118"/>
                    </a:lnTo>
                    <a:lnTo>
                      <a:pt x="0" y="57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BF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4" name="Freeform 233">
                <a:extLst>
                  <a:ext uri="{FF2B5EF4-FFF2-40B4-BE49-F238E27FC236}">
                    <a16:creationId xmlns:a16="http://schemas.microsoft.com/office/drawing/2014/main" id="{8F0CA6C0-56C5-4369-A27B-7255F6B076DF}"/>
                  </a:ext>
                </a:extLst>
              </p:cNvPr>
              <p:cNvSpPr/>
              <p:nvPr/>
            </p:nvSpPr>
            <p:spPr bwMode="auto">
              <a:xfrm>
                <a:off x="6854825" y="3152775"/>
                <a:ext cx="149225" cy="187325"/>
              </a:xfrm>
              <a:custGeom>
                <a:avLst/>
                <a:gdLst>
                  <a:gd name="T0" fmla="*/ 94 w 94"/>
                  <a:gd name="T1" fmla="*/ 0 h 118"/>
                  <a:gd name="T2" fmla="*/ 94 w 94"/>
                  <a:gd name="T3" fmla="*/ 118 h 118"/>
                  <a:gd name="T4" fmla="*/ 0 w 94"/>
                  <a:gd name="T5" fmla="*/ 57 h 118"/>
                  <a:gd name="T6" fmla="*/ 94 w 94"/>
                  <a:gd name="T7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4" h="118">
                    <a:moveTo>
                      <a:pt x="94" y="0"/>
                    </a:moveTo>
                    <a:lnTo>
                      <a:pt x="94" y="118"/>
                    </a:lnTo>
                    <a:lnTo>
                      <a:pt x="0" y="57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BF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5" name="Freeform 234">
                <a:extLst>
                  <a:ext uri="{FF2B5EF4-FFF2-40B4-BE49-F238E27FC236}">
                    <a16:creationId xmlns:a16="http://schemas.microsoft.com/office/drawing/2014/main" id="{C26F8262-BD81-4A44-8A9D-6CCD5CF1596F}"/>
                  </a:ext>
                </a:extLst>
              </p:cNvPr>
              <p:cNvSpPr/>
              <p:nvPr/>
            </p:nvSpPr>
            <p:spPr bwMode="auto">
              <a:xfrm>
                <a:off x="6670675" y="2814638"/>
                <a:ext cx="150813" cy="187325"/>
              </a:xfrm>
              <a:custGeom>
                <a:avLst/>
                <a:gdLst>
                  <a:gd name="T0" fmla="*/ 95 w 95"/>
                  <a:gd name="T1" fmla="*/ 0 h 118"/>
                  <a:gd name="T2" fmla="*/ 95 w 95"/>
                  <a:gd name="T3" fmla="*/ 118 h 118"/>
                  <a:gd name="T4" fmla="*/ 0 w 95"/>
                  <a:gd name="T5" fmla="*/ 56 h 118"/>
                  <a:gd name="T6" fmla="*/ 95 w 95"/>
                  <a:gd name="T7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" h="118">
                    <a:moveTo>
                      <a:pt x="95" y="0"/>
                    </a:moveTo>
                    <a:lnTo>
                      <a:pt x="95" y="118"/>
                    </a:lnTo>
                    <a:lnTo>
                      <a:pt x="0" y="56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BF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6" name="Freeform 235">
                <a:extLst>
                  <a:ext uri="{FF2B5EF4-FFF2-40B4-BE49-F238E27FC236}">
                    <a16:creationId xmlns:a16="http://schemas.microsoft.com/office/drawing/2014/main" id="{8E8E8A6A-93D0-49DB-A49D-D2F35289722F}"/>
                  </a:ext>
                </a:extLst>
              </p:cNvPr>
              <p:cNvSpPr/>
              <p:nvPr/>
            </p:nvSpPr>
            <p:spPr bwMode="auto">
              <a:xfrm>
                <a:off x="7027863" y="3046413"/>
                <a:ext cx="149225" cy="188913"/>
              </a:xfrm>
              <a:custGeom>
                <a:avLst/>
                <a:gdLst>
                  <a:gd name="T0" fmla="*/ 94 w 94"/>
                  <a:gd name="T1" fmla="*/ 0 h 119"/>
                  <a:gd name="T2" fmla="*/ 94 w 94"/>
                  <a:gd name="T3" fmla="*/ 119 h 119"/>
                  <a:gd name="T4" fmla="*/ 0 w 94"/>
                  <a:gd name="T5" fmla="*/ 57 h 119"/>
                  <a:gd name="T6" fmla="*/ 94 w 94"/>
                  <a:gd name="T7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4" h="119">
                    <a:moveTo>
                      <a:pt x="94" y="0"/>
                    </a:moveTo>
                    <a:lnTo>
                      <a:pt x="94" y="119"/>
                    </a:lnTo>
                    <a:lnTo>
                      <a:pt x="0" y="57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BF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238A174-3492-4FB3-8355-CDFB0F86DEAA}"/>
                </a:ext>
              </a:extLst>
            </p:cNvPr>
            <p:cNvGrpSpPr/>
            <p:nvPr/>
          </p:nvGrpSpPr>
          <p:grpSpPr>
            <a:xfrm>
              <a:off x="8793162" y="2917032"/>
              <a:ext cx="488951" cy="374650"/>
              <a:chOff x="2727325" y="2122488"/>
              <a:chExt cx="488951" cy="37465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3" name="Freeform 248">
                <a:extLst>
                  <a:ext uri="{FF2B5EF4-FFF2-40B4-BE49-F238E27FC236}">
                    <a16:creationId xmlns:a16="http://schemas.microsoft.com/office/drawing/2014/main" id="{08A0DACE-8314-4C21-A858-4CFA7A0D2915}"/>
                  </a:ext>
                </a:extLst>
              </p:cNvPr>
              <p:cNvSpPr/>
              <p:nvPr/>
            </p:nvSpPr>
            <p:spPr bwMode="auto">
              <a:xfrm>
                <a:off x="2727325" y="2122488"/>
                <a:ext cx="488950" cy="307975"/>
              </a:xfrm>
              <a:custGeom>
                <a:avLst/>
                <a:gdLst>
                  <a:gd name="T0" fmla="*/ 0 w 308"/>
                  <a:gd name="T1" fmla="*/ 56 h 194"/>
                  <a:gd name="T2" fmla="*/ 95 w 308"/>
                  <a:gd name="T3" fmla="*/ 0 h 194"/>
                  <a:gd name="T4" fmla="*/ 308 w 308"/>
                  <a:gd name="T5" fmla="*/ 137 h 194"/>
                  <a:gd name="T6" fmla="*/ 213 w 308"/>
                  <a:gd name="T7" fmla="*/ 194 h 194"/>
                  <a:gd name="T8" fmla="*/ 0 w 308"/>
                  <a:gd name="T9" fmla="*/ 56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194">
                    <a:moveTo>
                      <a:pt x="0" y="56"/>
                    </a:moveTo>
                    <a:lnTo>
                      <a:pt x="95" y="0"/>
                    </a:lnTo>
                    <a:lnTo>
                      <a:pt x="308" y="137"/>
                    </a:lnTo>
                    <a:lnTo>
                      <a:pt x="213" y="194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4" name="Freeform 249">
                <a:extLst>
                  <a:ext uri="{FF2B5EF4-FFF2-40B4-BE49-F238E27FC236}">
                    <a16:creationId xmlns:a16="http://schemas.microsoft.com/office/drawing/2014/main" id="{A1291400-D05B-47FC-AA72-7AEDC00C880D}"/>
                  </a:ext>
                </a:extLst>
              </p:cNvPr>
              <p:cNvSpPr/>
              <p:nvPr/>
            </p:nvSpPr>
            <p:spPr bwMode="auto">
              <a:xfrm>
                <a:off x="2727325" y="2211388"/>
                <a:ext cx="338138" cy="285750"/>
              </a:xfrm>
              <a:custGeom>
                <a:avLst/>
                <a:gdLst>
                  <a:gd name="T0" fmla="*/ 2 w 213"/>
                  <a:gd name="T1" fmla="*/ 0 h 180"/>
                  <a:gd name="T2" fmla="*/ 0 w 213"/>
                  <a:gd name="T3" fmla="*/ 43 h 180"/>
                  <a:gd name="T4" fmla="*/ 213 w 213"/>
                  <a:gd name="T5" fmla="*/ 180 h 180"/>
                  <a:gd name="T6" fmla="*/ 211 w 213"/>
                  <a:gd name="T7" fmla="*/ 138 h 180"/>
                  <a:gd name="T8" fmla="*/ 2 w 213"/>
                  <a:gd name="T9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3" h="180">
                    <a:moveTo>
                      <a:pt x="2" y="0"/>
                    </a:moveTo>
                    <a:lnTo>
                      <a:pt x="0" y="43"/>
                    </a:lnTo>
                    <a:lnTo>
                      <a:pt x="213" y="180"/>
                    </a:lnTo>
                    <a:lnTo>
                      <a:pt x="211" y="13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5" name="Freeform 250">
                <a:extLst>
                  <a:ext uri="{FF2B5EF4-FFF2-40B4-BE49-F238E27FC236}">
                    <a16:creationId xmlns:a16="http://schemas.microsoft.com/office/drawing/2014/main" id="{83FF4895-76A6-4C9F-B653-6CEE3C2DFD4B}"/>
                  </a:ext>
                </a:extLst>
              </p:cNvPr>
              <p:cNvSpPr/>
              <p:nvPr/>
            </p:nvSpPr>
            <p:spPr bwMode="auto">
              <a:xfrm>
                <a:off x="3062288" y="2339975"/>
                <a:ext cx="153988" cy="157163"/>
              </a:xfrm>
              <a:custGeom>
                <a:avLst/>
                <a:gdLst>
                  <a:gd name="T0" fmla="*/ 97 w 97"/>
                  <a:gd name="T1" fmla="*/ 0 h 99"/>
                  <a:gd name="T2" fmla="*/ 97 w 97"/>
                  <a:gd name="T3" fmla="*/ 43 h 99"/>
                  <a:gd name="T4" fmla="*/ 2 w 97"/>
                  <a:gd name="T5" fmla="*/ 99 h 99"/>
                  <a:gd name="T6" fmla="*/ 0 w 97"/>
                  <a:gd name="T7" fmla="*/ 57 h 99"/>
                  <a:gd name="T8" fmla="*/ 97 w 97"/>
                  <a:gd name="T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99">
                    <a:moveTo>
                      <a:pt x="97" y="0"/>
                    </a:moveTo>
                    <a:lnTo>
                      <a:pt x="97" y="43"/>
                    </a:lnTo>
                    <a:lnTo>
                      <a:pt x="2" y="99"/>
                    </a:lnTo>
                    <a:lnTo>
                      <a:pt x="0" y="57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D3D3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07E2EEB-F219-4EAC-AFD5-7EAA1C55ECB8}"/>
                </a:ext>
              </a:extLst>
            </p:cNvPr>
            <p:cNvGrpSpPr/>
            <p:nvPr/>
          </p:nvGrpSpPr>
          <p:grpSpPr>
            <a:xfrm>
              <a:off x="8624094" y="3017044"/>
              <a:ext cx="488951" cy="374650"/>
              <a:chOff x="2727325" y="2122488"/>
              <a:chExt cx="488951" cy="37465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0" name="Freeform 248">
                <a:extLst>
                  <a:ext uri="{FF2B5EF4-FFF2-40B4-BE49-F238E27FC236}">
                    <a16:creationId xmlns:a16="http://schemas.microsoft.com/office/drawing/2014/main" id="{B38DA366-2872-467F-BF17-4D35FCE5300B}"/>
                  </a:ext>
                </a:extLst>
              </p:cNvPr>
              <p:cNvSpPr/>
              <p:nvPr/>
            </p:nvSpPr>
            <p:spPr bwMode="auto">
              <a:xfrm>
                <a:off x="2727325" y="2122488"/>
                <a:ext cx="488950" cy="307975"/>
              </a:xfrm>
              <a:custGeom>
                <a:avLst/>
                <a:gdLst>
                  <a:gd name="T0" fmla="*/ 0 w 308"/>
                  <a:gd name="T1" fmla="*/ 56 h 194"/>
                  <a:gd name="T2" fmla="*/ 95 w 308"/>
                  <a:gd name="T3" fmla="*/ 0 h 194"/>
                  <a:gd name="T4" fmla="*/ 308 w 308"/>
                  <a:gd name="T5" fmla="*/ 137 h 194"/>
                  <a:gd name="T6" fmla="*/ 213 w 308"/>
                  <a:gd name="T7" fmla="*/ 194 h 194"/>
                  <a:gd name="T8" fmla="*/ 0 w 308"/>
                  <a:gd name="T9" fmla="*/ 56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194">
                    <a:moveTo>
                      <a:pt x="0" y="56"/>
                    </a:moveTo>
                    <a:lnTo>
                      <a:pt x="95" y="0"/>
                    </a:lnTo>
                    <a:lnTo>
                      <a:pt x="308" y="137"/>
                    </a:lnTo>
                    <a:lnTo>
                      <a:pt x="213" y="194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1" name="Freeform 249">
                <a:extLst>
                  <a:ext uri="{FF2B5EF4-FFF2-40B4-BE49-F238E27FC236}">
                    <a16:creationId xmlns:a16="http://schemas.microsoft.com/office/drawing/2014/main" id="{AC5C9310-E06E-4EF8-97FB-BBDA3EF88B57}"/>
                  </a:ext>
                </a:extLst>
              </p:cNvPr>
              <p:cNvSpPr/>
              <p:nvPr/>
            </p:nvSpPr>
            <p:spPr bwMode="auto">
              <a:xfrm>
                <a:off x="2727325" y="2211388"/>
                <a:ext cx="338138" cy="285750"/>
              </a:xfrm>
              <a:custGeom>
                <a:avLst/>
                <a:gdLst>
                  <a:gd name="T0" fmla="*/ 2 w 213"/>
                  <a:gd name="T1" fmla="*/ 0 h 180"/>
                  <a:gd name="T2" fmla="*/ 0 w 213"/>
                  <a:gd name="T3" fmla="*/ 43 h 180"/>
                  <a:gd name="T4" fmla="*/ 213 w 213"/>
                  <a:gd name="T5" fmla="*/ 180 h 180"/>
                  <a:gd name="T6" fmla="*/ 211 w 213"/>
                  <a:gd name="T7" fmla="*/ 138 h 180"/>
                  <a:gd name="T8" fmla="*/ 2 w 213"/>
                  <a:gd name="T9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3" h="180">
                    <a:moveTo>
                      <a:pt x="2" y="0"/>
                    </a:moveTo>
                    <a:lnTo>
                      <a:pt x="0" y="43"/>
                    </a:lnTo>
                    <a:lnTo>
                      <a:pt x="213" y="180"/>
                    </a:lnTo>
                    <a:lnTo>
                      <a:pt x="211" y="13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2" name="Freeform 250">
                <a:extLst>
                  <a:ext uri="{FF2B5EF4-FFF2-40B4-BE49-F238E27FC236}">
                    <a16:creationId xmlns:a16="http://schemas.microsoft.com/office/drawing/2014/main" id="{854331D7-9D2A-404D-963E-236BA83A8D78}"/>
                  </a:ext>
                </a:extLst>
              </p:cNvPr>
              <p:cNvSpPr/>
              <p:nvPr/>
            </p:nvSpPr>
            <p:spPr bwMode="auto">
              <a:xfrm>
                <a:off x="3062288" y="2339975"/>
                <a:ext cx="153988" cy="157163"/>
              </a:xfrm>
              <a:custGeom>
                <a:avLst/>
                <a:gdLst>
                  <a:gd name="T0" fmla="*/ 97 w 97"/>
                  <a:gd name="T1" fmla="*/ 0 h 99"/>
                  <a:gd name="T2" fmla="*/ 97 w 97"/>
                  <a:gd name="T3" fmla="*/ 43 h 99"/>
                  <a:gd name="T4" fmla="*/ 2 w 97"/>
                  <a:gd name="T5" fmla="*/ 99 h 99"/>
                  <a:gd name="T6" fmla="*/ 0 w 97"/>
                  <a:gd name="T7" fmla="*/ 57 h 99"/>
                  <a:gd name="T8" fmla="*/ 97 w 97"/>
                  <a:gd name="T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99">
                    <a:moveTo>
                      <a:pt x="97" y="0"/>
                    </a:moveTo>
                    <a:lnTo>
                      <a:pt x="97" y="43"/>
                    </a:lnTo>
                    <a:lnTo>
                      <a:pt x="2" y="99"/>
                    </a:lnTo>
                    <a:lnTo>
                      <a:pt x="0" y="57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D3D3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9BC19938-A30E-4437-8BB8-A999A83FDA21}"/>
                </a:ext>
              </a:extLst>
            </p:cNvPr>
            <p:cNvGrpSpPr/>
            <p:nvPr/>
          </p:nvGrpSpPr>
          <p:grpSpPr>
            <a:xfrm>
              <a:off x="7800975" y="1932781"/>
              <a:ext cx="1179513" cy="1336676"/>
              <a:chOff x="5653088" y="1752600"/>
              <a:chExt cx="1179513" cy="133667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6" name="Freeform 259">
                <a:extLst>
                  <a:ext uri="{FF2B5EF4-FFF2-40B4-BE49-F238E27FC236}">
                    <a16:creationId xmlns:a16="http://schemas.microsoft.com/office/drawing/2014/main" id="{B647CE7A-1723-4122-98EA-DEF5178534C2}"/>
                  </a:ext>
                </a:extLst>
              </p:cNvPr>
              <p:cNvSpPr/>
              <p:nvPr/>
            </p:nvSpPr>
            <p:spPr bwMode="auto">
              <a:xfrm>
                <a:off x="5719763" y="1763713"/>
                <a:ext cx="1011238" cy="1268413"/>
              </a:xfrm>
              <a:custGeom>
                <a:avLst/>
                <a:gdLst>
                  <a:gd name="T0" fmla="*/ 20 w 269"/>
                  <a:gd name="T1" fmla="*/ 0 h 337"/>
                  <a:gd name="T2" fmla="*/ 73 w 269"/>
                  <a:gd name="T3" fmla="*/ 110 h 337"/>
                  <a:gd name="T4" fmla="*/ 269 w 269"/>
                  <a:gd name="T5" fmla="*/ 337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9" h="337">
                    <a:moveTo>
                      <a:pt x="20" y="0"/>
                    </a:moveTo>
                    <a:cubicBezTo>
                      <a:pt x="20" y="0"/>
                      <a:pt x="0" y="61"/>
                      <a:pt x="73" y="110"/>
                    </a:cubicBezTo>
                    <a:cubicBezTo>
                      <a:pt x="149" y="161"/>
                      <a:pt x="257" y="275"/>
                      <a:pt x="269" y="337"/>
                    </a:cubicBezTo>
                  </a:path>
                </a:pathLst>
              </a:custGeom>
              <a:noFill/>
              <a:ln w="30163" cap="rnd">
                <a:solidFill>
                  <a:srgbClr val="EDEDE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7" name="Freeform 260">
                <a:extLst>
                  <a:ext uri="{FF2B5EF4-FFF2-40B4-BE49-F238E27FC236}">
                    <a16:creationId xmlns:a16="http://schemas.microsoft.com/office/drawing/2014/main" id="{971DBEB8-86D4-4ECF-834D-41414A81DB9E}"/>
                  </a:ext>
                </a:extLst>
              </p:cNvPr>
              <p:cNvSpPr/>
              <p:nvPr/>
            </p:nvSpPr>
            <p:spPr bwMode="auto">
              <a:xfrm>
                <a:off x="5653088" y="1752600"/>
                <a:ext cx="1020763" cy="1260475"/>
              </a:xfrm>
              <a:custGeom>
                <a:avLst/>
                <a:gdLst>
                  <a:gd name="T0" fmla="*/ 22 w 272"/>
                  <a:gd name="T1" fmla="*/ 0 h 335"/>
                  <a:gd name="T2" fmla="*/ 73 w 272"/>
                  <a:gd name="T3" fmla="*/ 117 h 335"/>
                  <a:gd name="T4" fmla="*/ 272 w 272"/>
                  <a:gd name="T5" fmla="*/ 335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2" h="335">
                    <a:moveTo>
                      <a:pt x="22" y="0"/>
                    </a:moveTo>
                    <a:cubicBezTo>
                      <a:pt x="22" y="0"/>
                      <a:pt x="0" y="67"/>
                      <a:pt x="73" y="117"/>
                    </a:cubicBezTo>
                    <a:cubicBezTo>
                      <a:pt x="149" y="168"/>
                      <a:pt x="260" y="272"/>
                      <a:pt x="272" y="335"/>
                    </a:cubicBezTo>
                  </a:path>
                </a:pathLst>
              </a:custGeom>
              <a:noFill/>
              <a:ln w="30163" cap="rnd">
                <a:solidFill>
                  <a:srgbClr val="EDEDE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" name="Freeform 261">
                <a:extLst>
                  <a:ext uri="{FF2B5EF4-FFF2-40B4-BE49-F238E27FC236}">
                    <a16:creationId xmlns:a16="http://schemas.microsoft.com/office/drawing/2014/main" id="{B607653F-4ABD-446A-BDAA-D5AEEEFD902E}"/>
                  </a:ext>
                </a:extLst>
              </p:cNvPr>
              <p:cNvSpPr/>
              <p:nvPr/>
            </p:nvSpPr>
            <p:spPr bwMode="auto">
              <a:xfrm>
                <a:off x="5780088" y="1774825"/>
                <a:ext cx="1006475" cy="1284288"/>
              </a:xfrm>
              <a:custGeom>
                <a:avLst/>
                <a:gdLst>
                  <a:gd name="T0" fmla="*/ 16 w 268"/>
                  <a:gd name="T1" fmla="*/ 0 h 341"/>
                  <a:gd name="T2" fmla="*/ 72 w 268"/>
                  <a:gd name="T3" fmla="*/ 104 h 341"/>
                  <a:gd name="T4" fmla="*/ 268 w 268"/>
                  <a:gd name="T5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8" h="341">
                    <a:moveTo>
                      <a:pt x="16" y="0"/>
                    </a:moveTo>
                    <a:cubicBezTo>
                      <a:pt x="16" y="0"/>
                      <a:pt x="0" y="52"/>
                      <a:pt x="72" y="104"/>
                    </a:cubicBezTo>
                    <a:cubicBezTo>
                      <a:pt x="144" y="156"/>
                      <a:pt x="257" y="274"/>
                      <a:pt x="268" y="341"/>
                    </a:cubicBezTo>
                  </a:path>
                </a:pathLst>
              </a:custGeom>
              <a:noFill/>
              <a:ln w="30163" cap="rnd">
                <a:solidFill>
                  <a:srgbClr val="EDEDE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9" name="Freeform 262">
                <a:extLst>
                  <a:ext uri="{FF2B5EF4-FFF2-40B4-BE49-F238E27FC236}">
                    <a16:creationId xmlns:a16="http://schemas.microsoft.com/office/drawing/2014/main" id="{70487679-F496-4C2B-8360-5F528F00CD0C}"/>
                  </a:ext>
                </a:extLst>
              </p:cNvPr>
              <p:cNvSpPr/>
              <p:nvPr/>
            </p:nvSpPr>
            <p:spPr bwMode="auto">
              <a:xfrm>
                <a:off x="5843588" y="1782763"/>
                <a:ext cx="989013" cy="1306513"/>
              </a:xfrm>
              <a:custGeom>
                <a:avLst/>
                <a:gdLst>
                  <a:gd name="T0" fmla="*/ 12 w 263"/>
                  <a:gd name="T1" fmla="*/ 0 h 347"/>
                  <a:gd name="T2" fmla="*/ 64 w 263"/>
                  <a:gd name="T3" fmla="*/ 96 h 347"/>
                  <a:gd name="T4" fmla="*/ 263 w 263"/>
                  <a:gd name="T5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3" h="347">
                    <a:moveTo>
                      <a:pt x="12" y="0"/>
                    </a:moveTo>
                    <a:cubicBezTo>
                      <a:pt x="12" y="0"/>
                      <a:pt x="0" y="43"/>
                      <a:pt x="64" y="96"/>
                    </a:cubicBezTo>
                    <a:cubicBezTo>
                      <a:pt x="132" y="152"/>
                      <a:pt x="261" y="278"/>
                      <a:pt x="263" y="347"/>
                    </a:cubicBezTo>
                  </a:path>
                </a:pathLst>
              </a:custGeom>
              <a:noFill/>
              <a:ln w="30163" cap="rnd">
                <a:solidFill>
                  <a:srgbClr val="EDEDE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95F72BBB-871D-4C25-A475-F9F555B1DADF}"/>
                </a:ext>
              </a:extLst>
            </p:cNvPr>
            <p:cNvGrpSpPr/>
            <p:nvPr/>
          </p:nvGrpSpPr>
          <p:grpSpPr>
            <a:xfrm>
              <a:off x="9005093" y="1791493"/>
              <a:ext cx="1284288" cy="1277938"/>
              <a:chOff x="6858000" y="1644650"/>
              <a:chExt cx="1284288" cy="12779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2" name="Freeform 251">
                <a:extLst>
                  <a:ext uri="{FF2B5EF4-FFF2-40B4-BE49-F238E27FC236}">
                    <a16:creationId xmlns:a16="http://schemas.microsoft.com/office/drawing/2014/main" id="{8E628518-AA9E-4C2A-8F9B-5F1A42AE94C0}"/>
                  </a:ext>
                </a:extLst>
              </p:cNvPr>
              <p:cNvSpPr/>
              <p:nvPr/>
            </p:nvSpPr>
            <p:spPr bwMode="auto">
              <a:xfrm>
                <a:off x="6858000" y="1644650"/>
                <a:ext cx="1179513" cy="1225550"/>
              </a:xfrm>
              <a:custGeom>
                <a:avLst/>
                <a:gdLst>
                  <a:gd name="T0" fmla="*/ 314 w 314"/>
                  <a:gd name="T1" fmla="*/ 0 h 326"/>
                  <a:gd name="T2" fmla="*/ 0 w 314"/>
                  <a:gd name="T3" fmla="*/ 32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14" h="326">
                    <a:moveTo>
                      <a:pt x="314" y="0"/>
                    </a:moveTo>
                    <a:cubicBezTo>
                      <a:pt x="314" y="0"/>
                      <a:pt x="13" y="246"/>
                      <a:pt x="0" y="326"/>
                    </a:cubicBezTo>
                  </a:path>
                </a:pathLst>
              </a:custGeom>
              <a:noFill/>
              <a:ln w="30163" cap="rnd">
                <a:solidFill>
                  <a:srgbClr val="EDEDE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3" name="Freeform 252">
                <a:extLst>
                  <a:ext uri="{FF2B5EF4-FFF2-40B4-BE49-F238E27FC236}">
                    <a16:creationId xmlns:a16="http://schemas.microsoft.com/office/drawing/2014/main" id="{48EE215D-AC45-4904-B805-32E3B48195AB}"/>
                  </a:ext>
                </a:extLst>
              </p:cNvPr>
              <p:cNvSpPr/>
              <p:nvPr/>
            </p:nvSpPr>
            <p:spPr bwMode="auto">
              <a:xfrm>
                <a:off x="6896100" y="1662113"/>
                <a:ext cx="1179513" cy="1227138"/>
              </a:xfrm>
              <a:custGeom>
                <a:avLst/>
                <a:gdLst>
                  <a:gd name="T0" fmla="*/ 314 w 314"/>
                  <a:gd name="T1" fmla="*/ 0 h 326"/>
                  <a:gd name="T2" fmla="*/ 0 w 314"/>
                  <a:gd name="T3" fmla="*/ 32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14" h="326">
                    <a:moveTo>
                      <a:pt x="314" y="0"/>
                    </a:moveTo>
                    <a:cubicBezTo>
                      <a:pt x="314" y="0"/>
                      <a:pt x="13" y="246"/>
                      <a:pt x="0" y="326"/>
                    </a:cubicBezTo>
                  </a:path>
                </a:pathLst>
              </a:custGeom>
              <a:noFill/>
              <a:ln w="30163" cap="rnd">
                <a:solidFill>
                  <a:srgbClr val="EDEDE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4" name="Freeform 253">
                <a:extLst>
                  <a:ext uri="{FF2B5EF4-FFF2-40B4-BE49-F238E27FC236}">
                    <a16:creationId xmlns:a16="http://schemas.microsoft.com/office/drawing/2014/main" id="{9D6B092E-D355-4D65-89BE-19E7A6027779}"/>
                  </a:ext>
                </a:extLst>
              </p:cNvPr>
              <p:cNvSpPr/>
              <p:nvPr/>
            </p:nvSpPr>
            <p:spPr bwMode="auto">
              <a:xfrm>
                <a:off x="6929438" y="1677988"/>
                <a:ext cx="1179513" cy="1225550"/>
              </a:xfrm>
              <a:custGeom>
                <a:avLst/>
                <a:gdLst>
                  <a:gd name="T0" fmla="*/ 314 w 314"/>
                  <a:gd name="T1" fmla="*/ 0 h 326"/>
                  <a:gd name="T2" fmla="*/ 0 w 314"/>
                  <a:gd name="T3" fmla="*/ 32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14" h="326">
                    <a:moveTo>
                      <a:pt x="314" y="0"/>
                    </a:moveTo>
                    <a:cubicBezTo>
                      <a:pt x="314" y="0"/>
                      <a:pt x="13" y="246"/>
                      <a:pt x="0" y="326"/>
                    </a:cubicBezTo>
                  </a:path>
                </a:pathLst>
              </a:custGeom>
              <a:noFill/>
              <a:ln w="30163" cap="rnd">
                <a:solidFill>
                  <a:srgbClr val="EDEDE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5" name="Freeform 254">
                <a:extLst>
                  <a:ext uri="{FF2B5EF4-FFF2-40B4-BE49-F238E27FC236}">
                    <a16:creationId xmlns:a16="http://schemas.microsoft.com/office/drawing/2014/main" id="{6CD03AEC-945B-4FA0-849B-334366A18359}"/>
                  </a:ext>
                </a:extLst>
              </p:cNvPr>
              <p:cNvSpPr/>
              <p:nvPr/>
            </p:nvSpPr>
            <p:spPr bwMode="auto">
              <a:xfrm>
                <a:off x="6962775" y="1697038"/>
                <a:ext cx="1179513" cy="1225550"/>
              </a:xfrm>
              <a:custGeom>
                <a:avLst/>
                <a:gdLst>
                  <a:gd name="T0" fmla="*/ 314 w 314"/>
                  <a:gd name="T1" fmla="*/ 0 h 326"/>
                  <a:gd name="T2" fmla="*/ 0 w 314"/>
                  <a:gd name="T3" fmla="*/ 32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14" h="326">
                    <a:moveTo>
                      <a:pt x="314" y="0"/>
                    </a:moveTo>
                    <a:cubicBezTo>
                      <a:pt x="314" y="0"/>
                      <a:pt x="13" y="246"/>
                      <a:pt x="0" y="326"/>
                    </a:cubicBezTo>
                  </a:path>
                </a:pathLst>
              </a:custGeom>
              <a:noFill/>
              <a:ln w="30163" cap="rnd">
                <a:solidFill>
                  <a:srgbClr val="EDEDED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8A132D9C-0F12-4AEB-A343-F535D788138A}"/>
                </a:ext>
              </a:extLst>
            </p:cNvPr>
            <p:cNvGrpSpPr/>
            <p:nvPr/>
          </p:nvGrpSpPr>
          <p:grpSpPr>
            <a:xfrm>
              <a:off x="9509847" y="1233383"/>
              <a:ext cx="1459055" cy="963816"/>
              <a:chOff x="7824789" y="-1520825"/>
              <a:chExt cx="608013" cy="4016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8" name="Freeform 677">
                <a:extLst>
                  <a:ext uri="{FF2B5EF4-FFF2-40B4-BE49-F238E27FC236}">
                    <a16:creationId xmlns:a16="http://schemas.microsoft.com/office/drawing/2014/main" id="{ABA7496B-6912-4E18-B8FE-068D71065C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27964" y="-1501775"/>
                <a:ext cx="601663" cy="382588"/>
              </a:xfrm>
              <a:custGeom>
                <a:avLst/>
                <a:gdLst>
                  <a:gd name="T0" fmla="*/ 158 w 160"/>
                  <a:gd name="T1" fmla="*/ 47 h 102"/>
                  <a:gd name="T2" fmla="*/ 157 w 160"/>
                  <a:gd name="T3" fmla="*/ 47 h 102"/>
                  <a:gd name="T4" fmla="*/ 89 w 160"/>
                  <a:gd name="T5" fmla="*/ 3 h 102"/>
                  <a:gd name="T6" fmla="*/ 75 w 160"/>
                  <a:gd name="T7" fmla="*/ 3 h 102"/>
                  <a:gd name="T8" fmla="*/ 3 w 160"/>
                  <a:gd name="T9" fmla="*/ 46 h 102"/>
                  <a:gd name="T10" fmla="*/ 3 w 160"/>
                  <a:gd name="T11" fmla="*/ 47 h 102"/>
                  <a:gd name="T12" fmla="*/ 0 w 160"/>
                  <a:gd name="T13" fmla="*/ 46 h 102"/>
                  <a:gd name="T14" fmla="*/ 0 w 160"/>
                  <a:gd name="T15" fmla="*/ 51 h 102"/>
                  <a:gd name="T16" fmla="*/ 0 w 160"/>
                  <a:gd name="T17" fmla="*/ 51 h 102"/>
                  <a:gd name="T18" fmla="*/ 0 w 160"/>
                  <a:gd name="T19" fmla="*/ 51 h 102"/>
                  <a:gd name="T20" fmla="*/ 0 w 160"/>
                  <a:gd name="T21" fmla="*/ 51 h 102"/>
                  <a:gd name="T22" fmla="*/ 3 w 160"/>
                  <a:gd name="T23" fmla="*/ 55 h 102"/>
                  <a:gd name="T24" fmla="*/ 70 w 160"/>
                  <a:gd name="T25" fmla="*/ 99 h 102"/>
                  <a:gd name="T26" fmla="*/ 85 w 160"/>
                  <a:gd name="T27" fmla="*/ 99 h 102"/>
                  <a:gd name="T28" fmla="*/ 156 w 160"/>
                  <a:gd name="T29" fmla="*/ 56 h 102"/>
                  <a:gd name="T30" fmla="*/ 160 w 160"/>
                  <a:gd name="T31" fmla="*/ 51 h 102"/>
                  <a:gd name="T32" fmla="*/ 160 w 160"/>
                  <a:gd name="T33" fmla="*/ 51 h 102"/>
                  <a:gd name="T34" fmla="*/ 160 w 160"/>
                  <a:gd name="T35" fmla="*/ 46 h 102"/>
                  <a:gd name="T36" fmla="*/ 158 w 160"/>
                  <a:gd name="T37" fmla="*/ 47 h 102"/>
                  <a:gd name="T38" fmla="*/ 20 w 160"/>
                  <a:gd name="T39" fmla="*/ 53 h 102"/>
                  <a:gd name="T40" fmla="*/ 13 w 160"/>
                  <a:gd name="T41" fmla="*/ 53 h 102"/>
                  <a:gd name="T42" fmla="*/ 13 w 160"/>
                  <a:gd name="T43" fmla="*/ 49 h 102"/>
                  <a:gd name="T44" fmla="*/ 20 w 160"/>
                  <a:gd name="T45" fmla="*/ 49 h 102"/>
                  <a:gd name="T46" fmla="*/ 20 w 160"/>
                  <a:gd name="T47" fmla="*/ 53 h 102"/>
                  <a:gd name="T48" fmla="*/ 82 w 160"/>
                  <a:gd name="T49" fmla="*/ 93 h 102"/>
                  <a:gd name="T50" fmla="*/ 74 w 160"/>
                  <a:gd name="T51" fmla="*/ 93 h 102"/>
                  <a:gd name="T52" fmla="*/ 74 w 160"/>
                  <a:gd name="T53" fmla="*/ 88 h 102"/>
                  <a:gd name="T54" fmla="*/ 82 w 160"/>
                  <a:gd name="T55" fmla="*/ 88 h 102"/>
                  <a:gd name="T56" fmla="*/ 82 w 160"/>
                  <a:gd name="T57" fmla="*/ 93 h 102"/>
                  <a:gd name="T58" fmla="*/ 85 w 160"/>
                  <a:gd name="T59" fmla="*/ 14 h 102"/>
                  <a:gd name="T60" fmla="*/ 78 w 160"/>
                  <a:gd name="T61" fmla="*/ 14 h 102"/>
                  <a:gd name="T62" fmla="*/ 78 w 160"/>
                  <a:gd name="T63" fmla="*/ 9 h 102"/>
                  <a:gd name="T64" fmla="*/ 86 w 160"/>
                  <a:gd name="T65" fmla="*/ 9 h 102"/>
                  <a:gd name="T66" fmla="*/ 85 w 160"/>
                  <a:gd name="T67" fmla="*/ 14 h 102"/>
                  <a:gd name="T68" fmla="*/ 147 w 160"/>
                  <a:gd name="T69" fmla="*/ 53 h 102"/>
                  <a:gd name="T70" fmla="*/ 146 w 160"/>
                  <a:gd name="T71" fmla="*/ 54 h 102"/>
                  <a:gd name="T72" fmla="*/ 139 w 160"/>
                  <a:gd name="T73" fmla="*/ 54 h 102"/>
                  <a:gd name="T74" fmla="*/ 139 w 160"/>
                  <a:gd name="T75" fmla="*/ 49 h 102"/>
                  <a:gd name="T76" fmla="*/ 147 w 160"/>
                  <a:gd name="T77" fmla="*/ 49 h 102"/>
                  <a:gd name="T78" fmla="*/ 147 w 160"/>
                  <a:gd name="T79" fmla="*/ 53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0" h="102">
                    <a:moveTo>
                      <a:pt x="158" y="47"/>
                    </a:moveTo>
                    <a:cubicBezTo>
                      <a:pt x="157" y="47"/>
                      <a:pt x="157" y="47"/>
                      <a:pt x="157" y="47"/>
                    </a:cubicBezTo>
                    <a:cubicBezTo>
                      <a:pt x="89" y="3"/>
                      <a:pt x="89" y="3"/>
                      <a:pt x="89" y="3"/>
                    </a:cubicBezTo>
                    <a:cubicBezTo>
                      <a:pt x="85" y="0"/>
                      <a:pt x="79" y="0"/>
                      <a:pt x="75" y="3"/>
                    </a:cubicBezTo>
                    <a:cubicBezTo>
                      <a:pt x="3" y="46"/>
                      <a:pt x="3" y="46"/>
                      <a:pt x="3" y="46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3"/>
                      <a:pt x="1" y="54"/>
                      <a:pt x="3" y="55"/>
                    </a:cubicBezTo>
                    <a:cubicBezTo>
                      <a:pt x="70" y="99"/>
                      <a:pt x="70" y="99"/>
                      <a:pt x="70" y="99"/>
                    </a:cubicBezTo>
                    <a:cubicBezTo>
                      <a:pt x="74" y="102"/>
                      <a:pt x="81" y="102"/>
                      <a:pt x="85" y="99"/>
                    </a:cubicBezTo>
                    <a:cubicBezTo>
                      <a:pt x="156" y="56"/>
                      <a:pt x="156" y="56"/>
                      <a:pt x="156" y="56"/>
                    </a:cubicBezTo>
                    <a:cubicBezTo>
                      <a:pt x="159" y="55"/>
                      <a:pt x="160" y="53"/>
                      <a:pt x="160" y="51"/>
                    </a:cubicBezTo>
                    <a:cubicBezTo>
                      <a:pt x="160" y="51"/>
                      <a:pt x="160" y="51"/>
                      <a:pt x="160" y="51"/>
                    </a:cubicBezTo>
                    <a:cubicBezTo>
                      <a:pt x="160" y="46"/>
                      <a:pt x="160" y="46"/>
                      <a:pt x="160" y="46"/>
                    </a:cubicBezTo>
                    <a:lnTo>
                      <a:pt x="158" y="47"/>
                    </a:lnTo>
                    <a:close/>
                    <a:moveTo>
                      <a:pt x="20" y="53"/>
                    </a:moveTo>
                    <a:cubicBezTo>
                      <a:pt x="18" y="55"/>
                      <a:pt x="15" y="55"/>
                      <a:pt x="13" y="53"/>
                    </a:cubicBezTo>
                    <a:cubicBezTo>
                      <a:pt x="11" y="52"/>
                      <a:pt x="11" y="50"/>
                      <a:pt x="13" y="49"/>
                    </a:cubicBezTo>
                    <a:cubicBezTo>
                      <a:pt x="15" y="47"/>
                      <a:pt x="18" y="47"/>
                      <a:pt x="20" y="49"/>
                    </a:cubicBezTo>
                    <a:cubicBezTo>
                      <a:pt x="23" y="50"/>
                      <a:pt x="22" y="52"/>
                      <a:pt x="20" y="53"/>
                    </a:cubicBezTo>
                    <a:close/>
                    <a:moveTo>
                      <a:pt x="82" y="93"/>
                    </a:moveTo>
                    <a:cubicBezTo>
                      <a:pt x="79" y="94"/>
                      <a:pt x="76" y="94"/>
                      <a:pt x="74" y="93"/>
                    </a:cubicBezTo>
                    <a:cubicBezTo>
                      <a:pt x="72" y="92"/>
                      <a:pt x="72" y="90"/>
                      <a:pt x="74" y="88"/>
                    </a:cubicBezTo>
                    <a:cubicBezTo>
                      <a:pt x="76" y="87"/>
                      <a:pt x="80" y="87"/>
                      <a:pt x="82" y="88"/>
                    </a:cubicBezTo>
                    <a:cubicBezTo>
                      <a:pt x="84" y="90"/>
                      <a:pt x="84" y="92"/>
                      <a:pt x="82" y="93"/>
                    </a:cubicBezTo>
                    <a:close/>
                    <a:moveTo>
                      <a:pt x="85" y="14"/>
                    </a:moveTo>
                    <a:cubicBezTo>
                      <a:pt x="83" y="15"/>
                      <a:pt x="80" y="15"/>
                      <a:pt x="78" y="14"/>
                    </a:cubicBezTo>
                    <a:cubicBezTo>
                      <a:pt x="76" y="12"/>
                      <a:pt x="76" y="10"/>
                      <a:pt x="78" y="9"/>
                    </a:cubicBezTo>
                    <a:cubicBezTo>
                      <a:pt x="80" y="8"/>
                      <a:pt x="83" y="8"/>
                      <a:pt x="86" y="9"/>
                    </a:cubicBezTo>
                    <a:cubicBezTo>
                      <a:pt x="88" y="10"/>
                      <a:pt x="87" y="12"/>
                      <a:pt x="85" y="14"/>
                    </a:cubicBezTo>
                    <a:close/>
                    <a:moveTo>
                      <a:pt x="147" y="53"/>
                    </a:moveTo>
                    <a:cubicBezTo>
                      <a:pt x="146" y="54"/>
                      <a:pt x="146" y="54"/>
                      <a:pt x="146" y="54"/>
                    </a:cubicBezTo>
                    <a:cubicBezTo>
                      <a:pt x="144" y="55"/>
                      <a:pt x="141" y="55"/>
                      <a:pt x="139" y="54"/>
                    </a:cubicBezTo>
                    <a:cubicBezTo>
                      <a:pt x="137" y="52"/>
                      <a:pt x="137" y="50"/>
                      <a:pt x="139" y="49"/>
                    </a:cubicBezTo>
                    <a:cubicBezTo>
                      <a:pt x="141" y="47"/>
                      <a:pt x="145" y="47"/>
                      <a:pt x="147" y="49"/>
                    </a:cubicBezTo>
                    <a:cubicBezTo>
                      <a:pt x="149" y="50"/>
                      <a:pt x="149" y="52"/>
                      <a:pt x="147" y="53"/>
                    </a:cubicBezTo>
                    <a:close/>
                  </a:path>
                </a:pathLst>
              </a:custGeom>
              <a:solidFill>
                <a:srgbClr val="D2D1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" name="Freeform 678">
                <a:extLst>
                  <a:ext uri="{FF2B5EF4-FFF2-40B4-BE49-F238E27FC236}">
                    <a16:creationId xmlns:a16="http://schemas.microsoft.com/office/drawing/2014/main" id="{0EA4B21F-5319-4A8E-9975-10EF29B39D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24789" y="-1520825"/>
                <a:ext cx="608013" cy="382588"/>
              </a:xfrm>
              <a:custGeom>
                <a:avLst/>
                <a:gdLst>
                  <a:gd name="T0" fmla="*/ 14 w 162"/>
                  <a:gd name="T1" fmla="*/ 53 h 102"/>
                  <a:gd name="T2" fmla="*/ 14 w 162"/>
                  <a:gd name="T3" fmla="*/ 48 h 102"/>
                  <a:gd name="T4" fmla="*/ 21 w 162"/>
                  <a:gd name="T5" fmla="*/ 48 h 102"/>
                  <a:gd name="T6" fmla="*/ 21 w 162"/>
                  <a:gd name="T7" fmla="*/ 53 h 102"/>
                  <a:gd name="T8" fmla="*/ 14 w 162"/>
                  <a:gd name="T9" fmla="*/ 53 h 102"/>
                  <a:gd name="T10" fmla="*/ 75 w 162"/>
                  <a:gd name="T11" fmla="*/ 93 h 102"/>
                  <a:gd name="T12" fmla="*/ 75 w 162"/>
                  <a:gd name="T13" fmla="*/ 88 h 102"/>
                  <a:gd name="T14" fmla="*/ 83 w 162"/>
                  <a:gd name="T15" fmla="*/ 88 h 102"/>
                  <a:gd name="T16" fmla="*/ 83 w 162"/>
                  <a:gd name="T17" fmla="*/ 93 h 102"/>
                  <a:gd name="T18" fmla="*/ 75 w 162"/>
                  <a:gd name="T19" fmla="*/ 93 h 102"/>
                  <a:gd name="T20" fmla="*/ 79 w 162"/>
                  <a:gd name="T21" fmla="*/ 13 h 102"/>
                  <a:gd name="T22" fmla="*/ 79 w 162"/>
                  <a:gd name="T23" fmla="*/ 9 h 102"/>
                  <a:gd name="T24" fmla="*/ 87 w 162"/>
                  <a:gd name="T25" fmla="*/ 9 h 102"/>
                  <a:gd name="T26" fmla="*/ 86 w 162"/>
                  <a:gd name="T27" fmla="*/ 14 h 102"/>
                  <a:gd name="T28" fmla="*/ 79 w 162"/>
                  <a:gd name="T29" fmla="*/ 13 h 102"/>
                  <a:gd name="T30" fmla="*/ 140 w 162"/>
                  <a:gd name="T31" fmla="*/ 53 h 102"/>
                  <a:gd name="T32" fmla="*/ 140 w 162"/>
                  <a:gd name="T33" fmla="*/ 48 h 102"/>
                  <a:gd name="T34" fmla="*/ 148 w 162"/>
                  <a:gd name="T35" fmla="*/ 49 h 102"/>
                  <a:gd name="T36" fmla="*/ 148 w 162"/>
                  <a:gd name="T37" fmla="*/ 53 h 102"/>
                  <a:gd name="T38" fmla="*/ 140 w 162"/>
                  <a:gd name="T39" fmla="*/ 53 h 102"/>
                  <a:gd name="T40" fmla="*/ 158 w 162"/>
                  <a:gd name="T41" fmla="*/ 46 h 102"/>
                  <a:gd name="T42" fmla="*/ 90 w 162"/>
                  <a:gd name="T43" fmla="*/ 3 h 102"/>
                  <a:gd name="T44" fmla="*/ 76 w 162"/>
                  <a:gd name="T45" fmla="*/ 2 h 102"/>
                  <a:gd name="T46" fmla="*/ 4 w 162"/>
                  <a:gd name="T47" fmla="*/ 46 h 102"/>
                  <a:gd name="T48" fmla="*/ 4 w 162"/>
                  <a:gd name="T49" fmla="*/ 55 h 102"/>
                  <a:gd name="T50" fmla="*/ 71 w 162"/>
                  <a:gd name="T51" fmla="*/ 99 h 102"/>
                  <a:gd name="T52" fmla="*/ 86 w 162"/>
                  <a:gd name="T53" fmla="*/ 99 h 102"/>
                  <a:gd name="T54" fmla="*/ 157 w 162"/>
                  <a:gd name="T55" fmla="*/ 56 h 102"/>
                  <a:gd name="T56" fmla="*/ 158 w 162"/>
                  <a:gd name="T57" fmla="*/ 46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62" h="102">
                    <a:moveTo>
                      <a:pt x="14" y="53"/>
                    </a:moveTo>
                    <a:cubicBezTo>
                      <a:pt x="12" y="52"/>
                      <a:pt x="12" y="50"/>
                      <a:pt x="14" y="48"/>
                    </a:cubicBezTo>
                    <a:cubicBezTo>
                      <a:pt x="16" y="47"/>
                      <a:pt x="19" y="47"/>
                      <a:pt x="21" y="48"/>
                    </a:cubicBezTo>
                    <a:cubicBezTo>
                      <a:pt x="24" y="50"/>
                      <a:pt x="23" y="52"/>
                      <a:pt x="21" y="53"/>
                    </a:cubicBezTo>
                    <a:cubicBezTo>
                      <a:pt x="19" y="54"/>
                      <a:pt x="16" y="54"/>
                      <a:pt x="14" y="53"/>
                    </a:cubicBezTo>
                    <a:moveTo>
                      <a:pt x="75" y="93"/>
                    </a:moveTo>
                    <a:cubicBezTo>
                      <a:pt x="73" y="91"/>
                      <a:pt x="73" y="89"/>
                      <a:pt x="75" y="88"/>
                    </a:cubicBezTo>
                    <a:cubicBezTo>
                      <a:pt x="77" y="87"/>
                      <a:pt x="81" y="87"/>
                      <a:pt x="83" y="88"/>
                    </a:cubicBezTo>
                    <a:cubicBezTo>
                      <a:pt x="85" y="89"/>
                      <a:pt x="85" y="92"/>
                      <a:pt x="83" y="93"/>
                    </a:cubicBezTo>
                    <a:cubicBezTo>
                      <a:pt x="80" y="94"/>
                      <a:pt x="77" y="94"/>
                      <a:pt x="75" y="93"/>
                    </a:cubicBezTo>
                    <a:moveTo>
                      <a:pt x="79" y="13"/>
                    </a:moveTo>
                    <a:cubicBezTo>
                      <a:pt x="77" y="12"/>
                      <a:pt x="77" y="10"/>
                      <a:pt x="79" y="9"/>
                    </a:cubicBezTo>
                    <a:cubicBezTo>
                      <a:pt x="81" y="7"/>
                      <a:pt x="84" y="7"/>
                      <a:pt x="87" y="9"/>
                    </a:cubicBezTo>
                    <a:cubicBezTo>
                      <a:pt x="89" y="10"/>
                      <a:pt x="88" y="12"/>
                      <a:pt x="86" y="14"/>
                    </a:cubicBezTo>
                    <a:cubicBezTo>
                      <a:pt x="84" y="15"/>
                      <a:pt x="81" y="15"/>
                      <a:pt x="79" y="13"/>
                    </a:cubicBezTo>
                    <a:moveTo>
                      <a:pt x="140" y="53"/>
                    </a:moveTo>
                    <a:cubicBezTo>
                      <a:pt x="138" y="52"/>
                      <a:pt x="138" y="50"/>
                      <a:pt x="140" y="48"/>
                    </a:cubicBezTo>
                    <a:cubicBezTo>
                      <a:pt x="142" y="47"/>
                      <a:pt x="146" y="47"/>
                      <a:pt x="148" y="49"/>
                    </a:cubicBezTo>
                    <a:cubicBezTo>
                      <a:pt x="150" y="50"/>
                      <a:pt x="150" y="52"/>
                      <a:pt x="148" y="53"/>
                    </a:cubicBezTo>
                    <a:cubicBezTo>
                      <a:pt x="145" y="55"/>
                      <a:pt x="142" y="55"/>
                      <a:pt x="140" y="53"/>
                    </a:cubicBezTo>
                    <a:moveTo>
                      <a:pt x="158" y="46"/>
                    </a:moveTo>
                    <a:cubicBezTo>
                      <a:pt x="90" y="3"/>
                      <a:pt x="90" y="3"/>
                      <a:pt x="90" y="3"/>
                    </a:cubicBezTo>
                    <a:cubicBezTo>
                      <a:pt x="86" y="0"/>
                      <a:pt x="80" y="0"/>
                      <a:pt x="76" y="2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0" y="48"/>
                      <a:pt x="0" y="53"/>
                      <a:pt x="4" y="55"/>
                    </a:cubicBezTo>
                    <a:cubicBezTo>
                      <a:pt x="71" y="99"/>
                      <a:pt x="71" y="99"/>
                      <a:pt x="71" y="99"/>
                    </a:cubicBezTo>
                    <a:cubicBezTo>
                      <a:pt x="75" y="102"/>
                      <a:pt x="82" y="102"/>
                      <a:pt x="86" y="99"/>
                    </a:cubicBezTo>
                    <a:cubicBezTo>
                      <a:pt x="157" y="56"/>
                      <a:pt x="157" y="56"/>
                      <a:pt x="157" y="56"/>
                    </a:cubicBezTo>
                    <a:cubicBezTo>
                      <a:pt x="161" y="53"/>
                      <a:pt x="162" y="49"/>
                      <a:pt x="158" y="46"/>
                    </a:cubicBezTo>
                  </a:path>
                </a:pathLst>
              </a:custGeom>
              <a:solidFill>
                <a:srgbClr val="F3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" name="Freeform 679">
                <a:extLst>
                  <a:ext uri="{FF2B5EF4-FFF2-40B4-BE49-F238E27FC236}">
                    <a16:creationId xmlns:a16="http://schemas.microsoft.com/office/drawing/2014/main" id="{54D32048-3016-4C0A-8B56-0618D0BF85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28026" y="-1352550"/>
                <a:ext cx="74613" cy="46038"/>
              </a:xfrm>
              <a:custGeom>
                <a:avLst/>
                <a:gdLst>
                  <a:gd name="T0" fmla="*/ 16 w 20"/>
                  <a:gd name="T1" fmla="*/ 2 h 12"/>
                  <a:gd name="T2" fmla="*/ 4 w 20"/>
                  <a:gd name="T3" fmla="*/ 2 h 12"/>
                  <a:gd name="T4" fmla="*/ 4 w 20"/>
                  <a:gd name="T5" fmla="*/ 10 h 12"/>
                  <a:gd name="T6" fmla="*/ 16 w 20"/>
                  <a:gd name="T7" fmla="*/ 10 h 12"/>
                  <a:gd name="T8" fmla="*/ 16 w 20"/>
                  <a:gd name="T9" fmla="*/ 2 h 12"/>
                  <a:gd name="T10" fmla="*/ 14 w 20"/>
                  <a:gd name="T11" fmla="*/ 8 h 12"/>
                  <a:gd name="T12" fmla="*/ 6 w 20"/>
                  <a:gd name="T13" fmla="*/ 8 h 12"/>
                  <a:gd name="T14" fmla="*/ 6 w 20"/>
                  <a:gd name="T15" fmla="*/ 3 h 12"/>
                  <a:gd name="T16" fmla="*/ 14 w 20"/>
                  <a:gd name="T17" fmla="*/ 3 h 12"/>
                  <a:gd name="T18" fmla="*/ 14 w 20"/>
                  <a:gd name="T1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12">
                    <a:moveTo>
                      <a:pt x="16" y="2"/>
                    </a:moveTo>
                    <a:cubicBezTo>
                      <a:pt x="13" y="0"/>
                      <a:pt x="7" y="0"/>
                      <a:pt x="4" y="2"/>
                    </a:cubicBezTo>
                    <a:cubicBezTo>
                      <a:pt x="0" y="4"/>
                      <a:pt x="0" y="7"/>
                      <a:pt x="4" y="10"/>
                    </a:cubicBezTo>
                    <a:cubicBezTo>
                      <a:pt x="7" y="12"/>
                      <a:pt x="12" y="12"/>
                      <a:pt x="16" y="10"/>
                    </a:cubicBezTo>
                    <a:cubicBezTo>
                      <a:pt x="19" y="8"/>
                      <a:pt x="20" y="4"/>
                      <a:pt x="16" y="2"/>
                    </a:cubicBezTo>
                    <a:close/>
                    <a:moveTo>
                      <a:pt x="14" y="8"/>
                    </a:moveTo>
                    <a:cubicBezTo>
                      <a:pt x="11" y="9"/>
                      <a:pt x="8" y="9"/>
                      <a:pt x="6" y="8"/>
                    </a:cubicBezTo>
                    <a:cubicBezTo>
                      <a:pt x="4" y="7"/>
                      <a:pt x="4" y="5"/>
                      <a:pt x="6" y="3"/>
                    </a:cubicBezTo>
                    <a:cubicBezTo>
                      <a:pt x="8" y="2"/>
                      <a:pt x="12" y="2"/>
                      <a:pt x="14" y="3"/>
                    </a:cubicBezTo>
                    <a:cubicBezTo>
                      <a:pt x="16" y="5"/>
                      <a:pt x="16" y="7"/>
                      <a:pt x="14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" name="Freeform 680">
                <a:extLst>
                  <a:ext uri="{FF2B5EF4-FFF2-40B4-BE49-F238E27FC236}">
                    <a16:creationId xmlns:a16="http://schemas.microsoft.com/office/drawing/2014/main" id="{B3AB3335-2010-43C8-82F3-0CC33FA44D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99426" y="-1501775"/>
                <a:ext cx="71438" cy="44450"/>
              </a:xfrm>
              <a:custGeom>
                <a:avLst/>
                <a:gdLst>
                  <a:gd name="T0" fmla="*/ 16 w 19"/>
                  <a:gd name="T1" fmla="*/ 2 h 12"/>
                  <a:gd name="T2" fmla="*/ 4 w 19"/>
                  <a:gd name="T3" fmla="*/ 2 h 12"/>
                  <a:gd name="T4" fmla="*/ 3 w 19"/>
                  <a:gd name="T5" fmla="*/ 10 h 12"/>
                  <a:gd name="T6" fmla="*/ 16 w 19"/>
                  <a:gd name="T7" fmla="*/ 10 h 12"/>
                  <a:gd name="T8" fmla="*/ 16 w 19"/>
                  <a:gd name="T9" fmla="*/ 2 h 12"/>
                  <a:gd name="T10" fmla="*/ 13 w 19"/>
                  <a:gd name="T11" fmla="*/ 9 h 12"/>
                  <a:gd name="T12" fmla="*/ 6 w 19"/>
                  <a:gd name="T13" fmla="*/ 8 h 12"/>
                  <a:gd name="T14" fmla="*/ 6 w 19"/>
                  <a:gd name="T15" fmla="*/ 4 h 12"/>
                  <a:gd name="T16" fmla="*/ 14 w 19"/>
                  <a:gd name="T17" fmla="*/ 4 h 12"/>
                  <a:gd name="T18" fmla="*/ 13 w 19"/>
                  <a:gd name="T19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12">
                    <a:moveTo>
                      <a:pt x="16" y="2"/>
                    </a:moveTo>
                    <a:cubicBezTo>
                      <a:pt x="13" y="0"/>
                      <a:pt x="7" y="0"/>
                      <a:pt x="4" y="2"/>
                    </a:cubicBezTo>
                    <a:cubicBezTo>
                      <a:pt x="0" y="4"/>
                      <a:pt x="0" y="8"/>
                      <a:pt x="3" y="10"/>
                    </a:cubicBezTo>
                    <a:cubicBezTo>
                      <a:pt x="7" y="12"/>
                      <a:pt x="12" y="12"/>
                      <a:pt x="16" y="10"/>
                    </a:cubicBezTo>
                    <a:cubicBezTo>
                      <a:pt x="19" y="8"/>
                      <a:pt x="19" y="4"/>
                      <a:pt x="16" y="2"/>
                    </a:cubicBezTo>
                    <a:close/>
                    <a:moveTo>
                      <a:pt x="13" y="9"/>
                    </a:moveTo>
                    <a:cubicBezTo>
                      <a:pt x="11" y="10"/>
                      <a:pt x="8" y="10"/>
                      <a:pt x="6" y="8"/>
                    </a:cubicBezTo>
                    <a:cubicBezTo>
                      <a:pt x="4" y="7"/>
                      <a:pt x="4" y="5"/>
                      <a:pt x="6" y="4"/>
                    </a:cubicBezTo>
                    <a:cubicBezTo>
                      <a:pt x="8" y="2"/>
                      <a:pt x="11" y="2"/>
                      <a:pt x="14" y="4"/>
                    </a:cubicBezTo>
                    <a:cubicBezTo>
                      <a:pt x="16" y="5"/>
                      <a:pt x="15" y="7"/>
                      <a:pt x="13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2" name="Freeform 681">
                <a:extLst>
                  <a:ext uri="{FF2B5EF4-FFF2-40B4-BE49-F238E27FC236}">
                    <a16:creationId xmlns:a16="http://schemas.microsoft.com/office/drawing/2014/main" id="{8010E9A0-C7BB-422A-80E9-3C03B36634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83551" y="-1204913"/>
                <a:ext cx="74613" cy="44450"/>
              </a:xfrm>
              <a:custGeom>
                <a:avLst/>
                <a:gdLst>
                  <a:gd name="T0" fmla="*/ 16 w 20"/>
                  <a:gd name="T1" fmla="*/ 2 h 12"/>
                  <a:gd name="T2" fmla="*/ 4 w 20"/>
                  <a:gd name="T3" fmla="*/ 2 h 12"/>
                  <a:gd name="T4" fmla="*/ 4 w 20"/>
                  <a:gd name="T5" fmla="*/ 10 h 12"/>
                  <a:gd name="T6" fmla="*/ 16 w 20"/>
                  <a:gd name="T7" fmla="*/ 10 h 12"/>
                  <a:gd name="T8" fmla="*/ 16 w 20"/>
                  <a:gd name="T9" fmla="*/ 2 h 12"/>
                  <a:gd name="T10" fmla="*/ 14 w 20"/>
                  <a:gd name="T11" fmla="*/ 9 h 12"/>
                  <a:gd name="T12" fmla="*/ 6 w 20"/>
                  <a:gd name="T13" fmla="*/ 9 h 12"/>
                  <a:gd name="T14" fmla="*/ 6 w 20"/>
                  <a:gd name="T15" fmla="*/ 4 h 12"/>
                  <a:gd name="T16" fmla="*/ 14 w 20"/>
                  <a:gd name="T17" fmla="*/ 4 h 12"/>
                  <a:gd name="T18" fmla="*/ 14 w 20"/>
                  <a:gd name="T19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12">
                    <a:moveTo>
                      <a:pt x="16" y="2"/>
                    </a:moveTo>
                    <a:cubicBezTo>
                      <a:pt x="13" y="0"/>
                      <a:pt x="7" y="0"/>
                      <a:pt x="4" y="2"/>
                    </a:cubicBezTo>
                    <a:cubicBezTo>
                      <a:pt x="0" y="4"/>
                      <a:pt x="0" y="8"/>
                      <a:pt x="4" y="10"/>
                    </a:cubicBezTo>
                    <a:cubicBezTo>
                      <a:pt x="7" y="12"/>
                      <a:pt x="12" y="12"/>
                      <a:pt x="16" y="10"/>
                    </a:cubicBezTo>
                    <a:cubicBezTo>
                      <a:pt x="19" y="8"/>
                      <a:pt x="20" y="4"/>
                      <a:pt x="16" y="2"/>
                    </a:cubicBezTo>
                    <a:close/>
                    <a:moveTo>
                      <a:pt x="14" y="9"/>
                    </a:moveTo>
                    <a:cubicBezTo>
                      <a:pt x="11" y="10"/>
                      <a:pt x="8" y="10"/>
                      <a:pt x="6" y="9"/>
                    </a:cubicBezTo>
                    <a:cubicBezTo>
                      <a:pt x="4" y="7"/>
                      <a:pt x="4" y="5"/>
                      <a:pt x="6" y="4"/>
                    </a:cubicBezTo>
                    <a:cubicBezTo>
                      <a:pt x="8" y="2"/>
                      <a:pt x="12" y="2"/>
                      <a:pt x="14" y="4"/>
                    </a:cubicBezTo>
                    <a:cubicBezTo>
                      <a:pt x="16" y="5"/>
                      <a:pt x="16" y="7"/>
                      <a:pt x="14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3" name="Freeform 682">
                <a:extLst>
                  <a:ext uri="{FF2B5EF4-FFF2-40B4-BE49-F238E27FC236}">
                    <a16:creationId xmlns:a16="http://schemas.microsoft.com/office/drawing/2014/main" id="{E7B66ED4-1D42-4C2A-BD53-8FE480B684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54951" y="-1355725"/>
                <a:ext cx="71438" cy="49213"/>
              </a:xfrm>
              <a:custGeom>
                <a:avLst/>
                <a:gdLst>
                  <a:gd name="T0" fmla="*/ 16 w 19"/>
                  <a:gd name="T1" fmla="*/ 3 h 13"/>
                  <a:gd name="T2" fmla="*/ 4 w 19"/>
                  <a:gd name="T3" fmla="*/ 3 h 13"/>
                  <a:gd name="T4" fmla="*/ 3 w 19"/>
                  <a:gd name="T5" fmla="*/ 10 h 13"/>
                  <a:gd name="T6" fmla="*/ 16 w 19"/>
                  <a:gd name="T7" fmla="*/ 10 h 13"/>
                  <a:gd name="T8" fmla="*/ 16 w 19"/>
                  <a:gd name="T9" fmla="*/ 3 h 13"/>
                  <a:gd name="T10" fmla="*/ 13 w 19"/>
                  <a:gd name="T11" fmla="*/ 9 h 13"/>
                  <a:gd name="T12" fmla="*/ 6 w 19"/>
                  <a:gd name="T13" fmla="*/ 9 h 13"/>
                  <a:gd name="T14" fmla="*/ 6 w 19"/>
                  <a:gd name="T15" fmla="*/ 4 h 13"/>
                  <a:gd name="T16" fmla="*/ 14 w 19"/>
                  <a:gd name="T17" fmla="*/ 4 h 13"/>
                  <a:gd name="T18" fmla="*/ 13 w 19"/>
                  <a:gd name="T19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13">
                    <a:moveTo>
                      <a:pt x="16" y="3"/>
                    </a:moveTo>
                    <a:cubicBezTo>
                      <a:pt x="13" y="0"/>
                      <a:pt x="7" y="0"/>
                      <a:pt x="4" y="3"/>
                    </a:cubicBezTo>
                    <a:cubicBezTo>
                      <a:pt x="0" y="5"/>
                      <a:pt x="0" y="8"/>
                      <a:pt x="3" y="10"/>
                    </a:cubicBezTo>
                    <a:cubicBezTo>
                      <a:pt x="7" y="13"/>
                      <a:pt x="12" y="13"/>
                      <a:pt x="16" y="10"/>
                    </a:cubicBezTo>
                    <a:cubicBezTo>
                      <a:pt x="19" y="8"/>
                      <a:pt x="19" y="5"/>
                      <a:pt x="16" y="3"/>
                    </a:cubicBezTo>
                    <a:close/>
                    <a:moveTo>
                      <a:pt x="13" y="9"/>
                    </a:moveTo>
                    <a:cubicBezTo>
                      <a:pt x="11" y="10"/>
                      <a:pt x="8" y="10"/>
                      <a:pt x="6" y="9"/>
                    </a:cubicBezTo>
                    <a:cubicBezTo>
                      <a:pt x="4" y="8"/>
                      <a:pt x="4" y="5"/>
                      <a:pt x="6" y="4"/>
                    </a:cubicBezTo>
                    <a:cubicBezTo>
                      <a:pt x="8" y="3"/>
                      <a:pt x="11" y="3"/>
                      <a:pt x="14" y="4"/>
                    </a:cubicBezTo>
                    <a:cubicBezTo>
                      <a:pt x="16" y="5"/>
                      <a:pt x="15" y="8"/>
                      <a:pt x="13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4" name="Freeform 683">
                <a:extLst>
                  <a:ext uri="{FF2B5EF4-FFF2-40B4-BE49-F238E27FC236}">
                    <a16:creationId xmlns:a16="http://schemas.microsoft.com/office/drawing/2014/main" id="{286BB04A-9D3E-4C13-B4E6-72BF57E773F6}"/>
                  </a:ext>
                </a:extLst>
              </p:cNvPr>
              <p:cNvSpPr/>
              <p:nvPr/>
            </p:nvSpPr>
            <p:spPr bwMode="auto">
              <a:xfrm>
                <a:off x="8053389" y="-1389063"/>
                <a:ext cx="150813" cy="93663"/>
              </a:xfrm>
              <a:custGeom>
                <a:avLst/>
                <a:gdLst>
                  <a:gd name="T0" fmla="*/ 83 w 95"/>
                  <a:gd name="T1" fmla="*/ 21 h 59"/>
                  <a:gd name="T2" fmla="*/ 47 w 95"/>
                  <a:gd name="T3" fmla="*/ 0 h 59"/>
                  <a:gd name="T4" fmla="*/ 12 w 95"/>
                  <a:gd name="T5" fmla="*/ 21 h 59"/>
                  <a:gd name="T6" fmla="*/ 0 w 95"/>
                  <a:gd name="T7" fmla="*/ 21 h 59"/>
                  <a:gd name="T8" fmla="*/ 0 w 95"/>
                  <a:gd name="T9" fmla="*/ 28 h 59"/>
                  <a:gd name="T10" fmla="*/ 45 w 95"/>
                  <a:gd name="T11" fmla="*/ 59 h 59"/>
                  <a:gd name="T12" fmla="*/ 95 w 95"/>
                  <a:gd name="T13" fmla="*/ 30 h 59"/>
                  <a:gd name="T14" fmla="*/ 95 w 95"/>
                  <a:gd name="T15" fmla="*/ 21 h 59"/>
                  <a:gd name="T16" fmla="*/ 83 w 95"/>
                  <a:gd name="T17" fmla="*/ 2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5" h="59">
                    <a:moveTo>
                      <a:pt x="83" y="21"/>
                    </a:moveTo>
                    <a:lnTo>
                      <a:pt x="47" y="0"/>
                    </a:lnTo>
                    <a:lnTo>
                      <a:pt x="12" y="21"/>
                    </a:lnTo>
                    <a:lnTo>
                      <a:pt x="0" y="21"/>
                    </a:lnTo>
                    <a:lnTo>
                      <a:pt x="0" y="28"/>
                    </a:lnTo>
                    <a:lnTo>
                      <a:pt x="45" y="59"/>
                    </a:lnTo>
                    <a:lnTo>
                      <a:pt x="95" y="30"/>
                    </a:lnTo>
                    <a:lnTo>
                      <a:pt x="95" y="21"/>
                    </a:lnTo>
                    <a:lnTo>
                      <a:pt x="83" y="21"/>
                    </a:lnTo>
                    <a:close/>
                  </a:path>
                </a:pathLst>
              </a:custGeom>
              <a:solidFill>
                <a:srgbClr val="D2D1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5" name="Freeform 684">
                <a:extLst>
                  <a:ext uri="{FF2B5EF4-FFF2-40B4-BE49-F238E27FC236}">
                    <a16:creationId xmlns:a16="http://schemas.microsoft.com/office/drawing/2014/main" id="{05A4BD9F-B7D2-4FAB-BD60-FFAE48695E5B}"/>
                  </a:ext>
                </a:extLst>
              </p:cNvPr>
              <p:cNvSpPr/>
              <p:nvPr/>
            </p:nvSpPr>
            <p:spPr bwMode="auto">
              <a:xfrm>
                <a:off x="8053389" y="-1400175"/>
                <a:ext cx="150813" cy="93663"/>
              </a:xfrm>
              <a:custGeom>
                <a:avLst/>
                <a:gdLst>
                  <a:gd name="T0" fmla="*/ 0 w 95"/>
                  <a:gd name="T1" fmla="*/ 28 h 59"/>
                  <a:gd name="T2" fmla="*/ 47 w 95"/>
                  <a:gd name="T3" fmla="*/ 0 h 59"/>
                  <a:gd name="T4" fmla="*/ 95 w 95"/>
                  <a:gd name="T5" fmla="*/ 28 h 59"/>
                  <a:gd name="T6" fmla="*/ 45 w 95"/>
                  <a:gd name="T7" fmla="*/ 59 h 59"/>
                  <a:gd name="T8" fmla="*/ 0 w 95"/>
                  <a:gd name="T9" fmla="*/ 28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59">
                    <a:moveTo>
                      <a:pt x="0" y="28"/>
                    </a:moveTo>
                    <a:lnTo>
                      <a:pt x="47" y="0"/>
                    </a:lnTo>
                    <a:lnTo>
                      <a:pt x="95" y="28"/>
                    </a:lnTo>
                    <a:lnTo>
                      <a:pt x="45" y="59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6" name="Freeform 685">
                <a:extLst>
                  <a:ext uri="{FF2B5EF4-FFF2-40B4-BE49-F238E27FC236}">
                    <a16:creationId xmlns:a16="http://schemas.microsoft.com/office/drawing/2014/main" id="{8867F432-E1CA-4897-93DC-F3AEE3693C3A}"/>
                  </a:ext>
                </a:extLst>
              </p:cNvPr>
              <p:cNvSpPr/>
              <p:nvPr/>
            </p:nvSpPr>
            <p:spPr bwMode="auto">
              <a:xfrm>
                <a:off x="8053389" y="-1400175"/>
                <a:ext cx="150813" cy="93663"/>
              </a:xfrm>
              <a:custGeom>
                <a:avLst/>
                <a:gdLst>
                  <a:gd name="T0" fmla="*/ 95 w 95"/>
                  <a:gd name="T1" fmla="*/ 28 h 59"/>
                  <a:gd name="T2" fmla="*/ 47 w 95"/>
                  <a:gd name="T3" fmla="*/ 0 h 59"/>
                  <a:gd name="T4" fmla="*/ 0 w 95"/>
                  <a:gd name="T5" fmla="*/ 28 h 59"/>
                  <a:gd name="T6" fmla="*/ 45 w 95"/>
                  <a:gd name="T7" fmla="*/ 59 h 59"/>
                  <a:gd name="T8" fmla="*/ 95 w 95"/>
                  <a:gd name="T9" fmla="*/ 28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59">
                    <a:moveTo>
                      <a:pt x="95" y="28"/>
                    </a:moveTo>
                    <a:lnTo>
                      <a:pt x="47" y="0"/>
                    </a:lnTo>
                    <a:lnTo>
                      <a:pt x="0" y="28"/>
                    </a:lnTo>
                    <a:lnTo>
                      <a:pt x="45" y="59"/>
                    </a:lnTo>
                    <a:lnTo>
                      <a:pt x="95" y="28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7" name="Freeform 686">
                <a:extLst>
                  <a:ext uri="{FF2B5EF4-FFF2-40B4-BE49-F238E27FC236}">
                    <a16:creationId xmlns:a16="http://schemas.microsoft.com/office/drawing/2014/main" id="{0EC3B687-9084-438F-8D89-264A3EC0DDF8}"/>
                  </a:ext>
                </a:extLst>
              </p:cNvPr>
              <p:cNvSpPr/>
              <p:nvPr/>
            </p:nvSpPr>
            <p:spPr bwMode="auto">
              <a:xfrm>
                <a:off x="8053389" y="-1400175"/>
                <a:ext cx="150813" cy="93663"/>
              </a:xfrm>
              <a:custGeom>
                <a:avLst/>
                <a:gdLst>
                  <a:gd name="T0" fmla="*/ 95 w 95"/>
                  <a:gd name="T1" fmla="*/ 28 h 59"/>
                  <a:gd name="T2" fmla="*/ 47 w 95"/>
                  <a:gd name="T3" fmla="*/ 0 h 59"/>
                  <a:gd name="T4" fmla="*/ 0 w 95"/>
                  <a:gd name="T5" fmla="*/ 28 h 59"/>
                  <a:gd name="T6" fmla="*/ 45 w 95"/>
                  <a:gd name="T7" fmla="*/ 59 h 59"/>
                  <a:gd name="T8" fmla="*/ 95 w 95"/>
                  <a:gd name="T9" fmla="*/ 28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59">
                    <a:moveTo>
                      <a:pt x="95" y="28"/>
                    </a:moveTo>
                    <a:lnTo>
                      <a:pt x="47" y="0"/>
                    </a:lnTo>
                    <a:lnTo>
                      <a:pt x="0" y="28"/>
                    </a:lnTo>
                    <a:lnTo>
                      <a:pt x="45" y="59"/>
                    </a:lnTo>
                    <a:lnTo>
                      <a:pt x="95" y="2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8" name="Freeform 687">
                <a:extLst>
                  <a:ext uri="{FF2B5EF4-FFF2-40B4-BE49-F238E27FC236}">
                    <a16:creationId xmlns:a16="http://schemas.microsoft.com/office/drawing/2014/main" id="{B54DDE05-1B32-4881-BEA8-C6A6574D7C8D}"/>
                  </a:ext>
                </a:extLst>
              </p:cNvPr>
              <p:cNvSpPr/>
              <p:nvPr/>
            </p:nvSpPr>
            <p:spPr bwMode="auto">
              <a:xfrm>
                <a:off x="8124826" y="-1374775"/>
                <a:ext cx="41275" cy="30163"/>
              </a:xfrm>
              <a:custGeom>
                <a:avLst/>
                <a:gdLst>
                  <a:gd name="T0" fmla="*/ 8 w 11"/>
                  <a:gd name="T1" fmla="*/ 1 h 8"/>
                  <a:gd name="T2" fmla="*/ 6 w 11"/>
                  <a:gd name="T3" fmla="*/ 0 h 8"/>
                  <a:gd name="T4" fmla="*/ 0 w 11"/>
                  <a:gd name="T5" fmla="*/ 4 h 8"/>
                  <a:gd name="T6" fmla="*/ 1 w 11"/>
                  <a:gd name="T7" fmla="*/ 5 h 8"/>
                  <a:gd name="T8" fmla="*/ 1 w 11"/>
                  <a:gd name="T9" fmla="*/ 6 h 8"/>
                  <a:gd name="T10" fmla="*/ 6 w 11"/>
                  <a:gd name="T11" fmla="*/ 6 h 8"/>
                  <a:gd name="T12" fmla="*/ 9 w 11"/>
                  <a:gd name="T13" fmla="*/ 8 h 8"/>
                  <a:gd name="T14" fmla="*/ 8 w 11"/>
                  <a:gd name="T1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8">
                    <a:moveTo>
                      <a:pt x="8" y="1"/>
                    </a:moveTo>
                    <a:cubicBezTo>
                      <a:pt x="7" y="1"/>
                      <a:pt x="6" y="0"/>
                      <a:pt x="6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1" y="6"/>
                      <a:pt x="10" y="3"/>
                      <a:pt x="8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9" name="Freeform 688">
                <a:extLst>
                  <a:ext uri="{FF2B5EF4-FFF2-40B4-BE49-F238E27FC236}">
                    <a16:creationId xmlns:a16="http://schemas.microsoft.com/office/drawing/2014/main" id="{0113965A-45CC-4054-8A10-2A144F7EBA04}"/>
                  </a:ext>
                </a:extLst>
              </p:cNvPr>
              <p:cNvSpPr/>
              <p:nvPr/>
            </p:nvSpPr>
            <p:spPr bwMode="auto">
              <a:xfrm>
                <a:off x="8110539" y="-1347788"/>
                <a:ext cx="44450" cy="14288"/>
              </a:xfrm>
              <a:custGeom>
                <a:avLst/>
                <a:gdLst>
                  <a:gd name="T0" fmla="*/ 12 w 12"/>
                  <a:gd name="T1" fmla="*/ 2 h 4"/>
                  <a:gd name="T2" fmla="*/ 9 w 12"/>
                  <a:gd name="T3" fmla="*/ 0 h 4"/>
                  <a:gd name="T4" fmla="*/ 5 w 12"/>
                  <a:gd name="T5" fmla="*/ 0 h 4"/>
                  <a:gd name="T6" fmla="*/ 0 w 12"/>
                  <a:gd name="T7" fmla="*/ 3 h 4"/>
                  <a:gd name="T8" fmla="*/ 11 w 12"/>
                  <a:gd name="T9" fmla="*/ 2 h 4"/>
                  <a:gd name="T10" fmla="*/ 12 w 12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4">
                    <a:moveTo>
                      <a:pt x="12" y="2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4"/>
                      <a:pt x="8" y="4"/>
                      <a:pt x="11" y="2"/>
                    </a:cubicBezTo>
                    <a:cubicBezTo>
                      <a:pt x="12" y="2"/>
                      <a:pt x="12" y="2"/>
                      <a:pt x="12" y="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0" name="Freeform 689">
                <a:extLst>
                  <a:ext uri="{FF2B5EF4-FFF2-40B4-BE49-F238E27FC236}">
                    <a16:creationId xmlns:a16="http://schemas.microsoft.com/office/drawing/2014/main" id="{645915E5-3FFB-439D-A88C-29560ED8E02A}"/>
                  </a:ext>
                </a:extLst>
              </p:cNvPr>
              <p:cNvSpPr/>
              <p:nvPr/>
            </p:nvSpPr>
            <p:spPr bwMode="auto">
              <a:xfrm>
                <a:off x="8105776" y="-1377950"/>
                <a:ext cx="34925" cy="14288"/>
              </a:xfrm>
              <a:custGeom>
                <a:avLst/>
                <a:gdLst>
                  <a:gd name="T0" fmla="*/ 9 w 9"/>
                  <a:gd name="T1" fmla="*/ 1 h 4"/>
                  <a:gd name="T2" fmla="*/ 0 w 9"/>
                  <a:gd name="T3" fmla="*/ 2 h 4"/>
                  <a:gd name="T4" fmla="*/ 4 w 9"/>
                  <a:gd name="T5" fmla="*/ 4 h 4"/>
                  <a:gd name="T6" fmla="*/ 9 w 9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4">
                    <a:moveTo>
                      <a:pt x="9" y="1"/>
                    </a:moveTo>
                    <a:cubicBezTo>
                      <a:pt x="6" y="0"/>
                      <a:pt x="3" y="0"/>
                      <a:pt x="0" y="2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9" y="1"/>
                      <a:pt x="9" y="1"/>
                      <a:pt x="9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1" name="Freeform 690">
                <a:extLst>
                  <a:ext uri="{FF2B5EF4-FFF2-40B4-BE49-F238E27FC236}">
                    <a16:creationId xmlns:a16="http://schemas.microsoft.com/office/drawing/2014/main" id="{80685EC2-E3F9-43CB-A2BA-411CC099C9AE}"/>
                  </a:ext>
                </a:extLst>
              </p:cNvPr>
              <p:cNvSpPr/>
              <p:nvPr/>
            </p:nvSpPr>
            <p:spPr bwMode="auto">
              <a:xfrm>
                <a:off x="8091489" y="-1370013"/>
                <a:ext cx="33338" cy="33338"/>
              </a:xfrm>
              <a:custGeom>
                <a:avLst/>
                <a:gdLst>
                  <a:gd name="T0" fmla="*/ 9 w 9"/>
                  <a:gd name="T1" fmla="*/ 4 h 9"/>
                  <a:gd name="T2" fmla="*/ 3 w 9"/>
                  <a:gd name="T3" fmla="*/ 0 h 9"/>
                  <a:gd name="T4" fmla="*/ 3 w 9"/>
                  <a:gd name="T5" fmla="*/ 8 h 9"/>
                  <a:gd name="T6" fmla="*/ 4 w 9"/>
                  <a:gd name="T7" fmla="*/ 9 h 9"/>
                  <a:gd name="T8" fmla="*/ 9 w 9"/>
                  <a:gd name="T9" fmla="*/ 5 h 9"/>
                  <a:gd name="T10" fmla="*/ 9 w 9"/>
                  <a:gd name="T11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9" y="4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3"/>
                      <a:pt x="0" y="6"/>
                      <a:pt x="3" y="8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4"/>
                      <a:pt x="9" y="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CC92AE5C-5D45-4CE3-92C7-B56D858C1C28}"/>
                </a:ext>
              </a:extLst>
            </p:cNvPr>
            <p:cNvGrpSpPr/>
            <p:nvPr/>
          </p:nvGrpSpPr>
          <p:grpSpPr>
            <a:xfrm>
              <a:off x="7753022" y="861159"/>
              <a:ext cx="1411515" cy="1130782"/>
              <a:chOff x="4337264" y="1772745"/>
              <a:chExt cx="1707936" cy="136824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Freeform 130">
                <a:extLst>
                  <a:ext uri="{FF2B5EF4-FFF2-40B4-BE49-F238E27FC236}">
                    <a16:creationId xmlns:a16="http://schemas.microsoft.com/office/drawing/2014/main" id="{53B9EC53-24AF-43E0-810F-E614476535A5}"/>
                  </a:ext>
                </a:extLst>
              </p:cNvPr>
              <p:cNvSpPr/>
              <p:nvPr/>
            </p:nvSpPr>
            <p:spPr bwMode="auto">
              <a:xfrm>
                <a:off x="4404192" y="2613620"/>
                <a:ext cx="393017" cy="527371"/>
              </a:xfrm>
              <a:custGeom>
                <a:avLst/>
                <a:gdLst>
                  <a:gd name="T0" fmla="*/ 0 w 781"/>
                  <a:gd name="T1" fmla="*/ 0 h 1048"/>
                  <a:gd name="T2" fmla="*/ 0 w 781"/>
                  <a:gd name="T3" fmla="*/ 544 h 1048"/>
                  <a:gd name="T4" fmla="*/ 781 w 781"/>
                  <a:gd name="T5" fmla="*/ 1048 h 1048"/>
                  <a:gd name="T6" fmla="*/ 781 w 781"/>
                  <a:gd name="T7" fmla="*/ 506 h 1048"/>
                  <a:gd name="T8" fmla="*/ 0 w 781"/>
                  <a:gd name="T9" fmla="*/ 0 h 1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1" h="1048">
                    <a:moveTo>
                      <a:pt x="0" y="0"/>
                    </a:moveTo>
                    <a:lnTo>
                      <a:pt x="0" y="544"/>
                    </a:lnTo>
                    <a:lnTo>
                      <a:pt x="781" y="1048"/>
                    </a:lnTo>
                    <a:lnTo>
                      <a:pt x="781" y="5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1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" name="Freeform 131">
                <a:extLst>
                  <a:ext uri="{FF2B5EF4-FFF2-40B4-BE49-F238E27FC236}">
                    <a16:creationId xmlns:a16="http://schemas.microsoft.com/office/drawing/2014/main" id="{62A91784-3837-43A0-8A5D-B8145331E9AB}"/>
                  </a:ext>
                </a:extLst>
              </p:cNvPr>
              <p:cNvSpPr/>
              <p:nvPr/>
            </p:nvSpPr>
            <p:spPr bwMode="auto">
              <a:xfrm>
                <a:off x="4797209" y="2782701"/>
                <a:ext cx="147947" cy="358290"/>
              </a:xfrm>
              <a:custGeom>
                <a:avLst/>
                <a:gdLst>
                  <a:gd name="T0" fmla="*/ 0 w 294"/>
                  <a:gd name="T1" fmla="*/ 712 h 712"/>
                  <a:gd name="T2" fmla="*/ 294 w 294"/>
                  <a:gd name="T3" fmla="*/ 518 h 712"/>
                  <a:gd name="T4" fmla="*/ 294 w 294"/>
                  <a:gd name="T5" fmla="*/ 0 h 712"/>
                  <a:gd name="T6" fmla="*/ 0 w 294"/>
                  <a:gd name="T7" fmla="*/ 170 h 712"/>
                  <a:gd name="T8" fmla="*/ 0 w 294"/>
                  <a:gd name="T9" fmla="*/ 712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4" h="712">
                    <a:moveTo>
                      <a:pt x="0" y="712"/>
                    </a:moveTo>
                    <a:lnTo>
                      <a:pt x="294" y="518"/>
                    </a:lnTo>
                    <a:lnTo>
                      <a:pt x="294" y="0"/>
                    </a:lnTo>
                    <a:lnTo>
                      <a:pt x="0" y="170"/>
                    </a:lnTo>
                    <a:lnTo>
                      <a:pt x="0" y="712"/>
                    </a:lnTo>
                    <a:close/>
                  </a:path>
                </a:pathLst>
              </a:custGeom>
              <a:solidFill>
                <a:srgbClr val="BEBE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" name="Freeform 132">
                <a:extLst>
                  <a:ext uri="{FF2B5EF4-FFF2-40B4-BE49-F238E27FC236}">
                    <a16:creationId xmlns:a16="http://schemas.microsoft.com/office/drawing/2014/main" id="{D4F4423B-9815-46F9-9000-1D50A663D798}"/>
                  </a:ext>
                </a:extLst>
              </p:cNvPr>
              <p:cNvSpPr/>
              <p:nvPr/>
            </p:nvSpPr>
            <p:spPr bwMode="auto">
              <a:xfrm>
                <a:off x="4484205" y="2663439"/>
                <a:ext cx="67935" cy="301427"/>
              </a:xfrm>
              <a:custGeom>
                <a:avLst/>
                <a:gdLst>
                  <a:gd name="T0" fmla="*/ 130 w 135"/>
                  <a:gd name="T1" fmla="*/ 78 h 599"/>
                  <a:gd name="T2" fmla="*/ 0 w 135"/>
                  <a:gd name="T3" fmla="*/ 0 h 599"/>
                  <a:gd name="T4" fmla="*/ 2 w 135"/>
                  <a:gd name="T5" fmla="*/ 308 h 599"/>
                  <a:gd name="T6" fmla="*/ 57 w 135"/>
                  <a:gd name="T7" fmla="*/ 341 h 599"/>
                  <a:gd name="T8" fmla="*/ 59 w 135"/>
                  <a:gd name="T9" fmla="*/ 585 h 599"/>
                  <a:gd name="T10" fmla="*/ 83 w 135"/>
                  <a:gd name="T11" fmla="*/ 599 h 599"/>
                  <a:gd name="T12" fmla="*/ 80 w 135"/>
                  <a:gd name="T13" fmla="*/ 355 h 599"/>
                  <a:gd name="T14" fmla="*/ 135 w 135"/>
                  <a:gd name="T15" fmla="*/ 388 h 599"/>
                  <a:gd name="T16" fmla="*/ 130 w 135"/>
                  <a:gd name="T17" fmla="*/ 78 h 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599">
                    <a:moveTo>
                      <a:pt x="130" y="78"/>
                    </a:moveTo>
                    <a:lnTo>
                      <a:pt x="0" y="0"/>
                    </a:lnTo>
                    <a:lnTo>
                      <a:pt x="2" y="308"/>
                    </a:lnTo>
                    <a:lnTo>
                      <a:pt x="57" y="341"/>
                    </a:lnTo>
                    <a:lnTo>
                      <a:pt x="59" y="585"/>
                    </a:lnTo>
                    <a:lnTo>
                      <a:pt x="83" y="599"/>
                    </a:lnTo>
                    <a:lnTo>
                      <a:pt x="80" y="355"/>
                    </a:lnTo>
                    <a:lnTo>
                      <a:pt x="135" y="388"/>
                    </a:lnTo>
                    <a:lnTo>
                      <a:pt x="130" y="78"/>
                    </a:lnTo>
                    <a:close/>
                  </a:path>
                </a:pathLst>
              </a:custGeom>
              <a:solidFill>
                <a:srgbClr val="BEBE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" name="Freeform 133">
                <a:extLst>
                  <a:ext uri="{FF2B5EF4-FFF2-40B4-BE49-F238E27FC236}">
                    <a16:creationId xmlns:a16="http://schemas.microsoft.com/office/drawing/2014/main" id="{88E7A54E-6320-42BC-BF71-ACEC9F1CEF16}"/>
                  </a:ext>
                </a:extLst>
              </p:cNvPr>
              <p:cNvSpPr/>
              <p:nvPr/>
            </p:nvSpPr>
            <p:spPr bwMode="auto">
              <a:xfrm>
                <a:off x="4631649" y="2762069"/>
                <a:ext cx="67935" cy="302936"/>
              </a:xfrm>
              <a:custGeom>
                <a:avLst/>
                <a:gdLst>
                  <a:gd name="T0" fmla="*/ 133 w 135"/>
                  <a:gd name="T1" fmla="*/ 81 h 602"/>
                  <a:gd name="T2" fmla="*/ 0 w 135"/>
                  <a:gd name="T3" fmla="*/ 0 h 602"/>
                  <a:gd name="T4" fmla="*/ 5 w 135"/>
                  <a:gd name="T5" fmla="*/ 310 h 602"/>
                  <a:gd name="T6" fmla="*/ 57 w 135"/>
                  <a:gd name="T7" fmla="*/ 341 h 602"/>
                  <a:gd name="T8" fmla="*/ 59 w 135"/>
                  <a:gd name="T9" fmla="*/ 587 h 602"/>
                  <a:gd name="T10" fmla="*/ 86 w 135"/>
                  <a:gd name="T11" fmla="*/ 602 h 602"/>
                  <a:gd name="T12" fmla="*/ 83 w 135"/>
                  <a:gd name="T13" fmla="*/ 355 h 602"/>
                  <a:gd name="T14" fmla="*/ 135 w 135"/>
                  <a:gd name="T15" fmla="*/ 389 h 602"/>
                  <a:gd name="T16" fmla="*/ 133 w 135"/>
                  <a:gd name="T17" fmla="*/ 81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602">
                    <a:moveTo>
                      <a:pt x="133" y="81"/>
                    </a:moveTo>
                    <a:lnTo>
                      <a:pt x="0" y="0"/>
                    </a:lnTo>
                    <a:lnTo>
                      <a:pt x="5" y="310"/>
                    </a:lnTo>
                    <a:lnTo>
                      <a:pt x="57" y="341"/>
                    </a:lnTo>
                    <a:lnTo>
                      <a:pt x="59" y="587"/>
                    </a:lnTo>
                    <a:lnTo>
                      <a:pt x="86" y="602"/>
                    </a:lnTo>
                    <a:lnTo>
                      <a:pt x="83" y="355"/>
                    </a:lnTo>
                    <a:lnTo>
                      <a:pt x="135" y="389"/>
                    </a:lnTo>
                    <a:lnTo>
                      <a:pt x="133" y="81"/>
                    </a:lnTo>
                    <a:close/>
                  </a:path>
                </a:pathLst>
              </a:custGeom>
              <a:solidFill>
                <a:srgbClr val="BEBE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" name="Freeform 134">
                <a:extLst>
                  <a:ext uri="{FF2B5EF4-FFF2-40B4-BE49-F238E27FC236}">
                    <a16:creationId xmlns:a16="http://schemas.microsoft.com/office/drawing/2014/main" id="{780B6A36-BB08-454A-B0CF-838E381926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45819" y="1835647"/>
                <a:ext cx="1691833" cy="1058768"/>
              </a:xfrm>
              <a:custGeom>
                <a:avLst/>
                <a:gdLst>
                  <a:gd name="T0" fmla="*/ 1419 w 1420"/>
                  <a:gd name="T1" fmla="*/ 283 h 889"/>
                  <a:gd name="T2" fmla="*/ 1419 w 1420"/>
                  <a:gd name="T3" fmla="*/ 229 h 889"/>
                  <a:gd name="T4" fmla="*/ 1385 w 1420"/>
                  <a:gd name="T5" fmla="*/ 246 h 889"/>
                  <a:gd name="T6" fmla="*/ 1031 w 1420"/>
                  <a:gd name="T7" fmla="*/ 16 h 889"/>
                  <a:gd name="T8" fmla="*/ 942 w 1420"/>
                  <a:gd name="T9" fmla="*/ 16 h 889"/>
                  <a:gd name="T10" fmla="*/ 35 w 1420"/>
                  <a:gd name="T11" fmla="*/ 567 h 889"/>
                  <a:gd name="T12" fmla="*/ 1 w 1420"/>
                  <a:gd name="T13" fmla="*/ 549 h 889"/>
                  <a:gd name="T14" fmla="*/ 1 w 1420"/>
                  <a:gd name="T15" fmla="*/ 603 h 889"/>
                  <a:gd name="T16" fmla="*/ 1 w 1420"/>
                  <a:gd name="T17" fmla="*/ 608 h 889"/>
                  <a:gd name="T18" fmla="*/ 17 w 1420"/>
                  <a:gd name="T19" fmla="*/ 633 h 889"/>
                  <a:gd name="T20" fmla="*/ 388 w 1420"/>
                  <a:gd name="T21" fmla="*/ 874 h 889"/>
                  <a:gd name="T22" fmla="*/ 478 w 1420"/>
                  <a:gd name="T23" fmla="*/ 874 h 889"/>
                  <a:gd name="T24" fmla="*/ 1400 w 1420"/>
                  <a:gd name="T25" fmla="*/ 313 h 889"/>
                  <a:gd name="T26" fmla="*/ 1419 w 1420"/>
                  <a:gd name="T27" fmla="*/ 283 h 889"/>
                  <a:gd name="T28" fmla="*/ 399 w 1420"/>
                  <a:gd name="T29" fmla="*/ 571 h 889"/>
                  <a:gd name="T30" fmla="*/ 501 w 1420"/>
                  <a:gd name="T31" fmla="*/ 572 h 889"/>
                  <a:gd name="T32" fmla="*/ 498 w 1420"/>
                  <a:gd name="T33" fmla="*/ 636 h 889"/>
                  <a:gd name="T34" fmla="*/ 396 w 1420"/>
                  <a:gd name="T35" fmla="*/ 636 h 889"/>
                  <a:gd name="T36" fmla="*/ 399 w 1420"/>
                  <a:gd name="T37" fmla="*/ 571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20" h="889">
                    <a:moveTo>
                      <a:pt x="1419" y="283"/>
                    </a:moveTo>
                    <a:cubicBezTo>
                      <a:pt x="1419" y="229"/>
                      <a:pt x="1419" y="229"/>
                      <a:pt x="1419" y="229"/>
                    </a:cubicBezTo>
                    <a:cubicBezTo>
                      <a:pt x="1385" y="246"/>
                      <a:pt x="1385" y="246"/>
                      <a:pt x="1385" y="246"/>
                    </a:cubicBezTo>
                    <a:cubicBezTo>
                      <a:pt x="1031" y="16"/>
                      <a:pt x="1031" y="16"/>
                      <a:pt x="1031" y="16"/>
                    </a:cubicBezTo>
                    <a:cubicBezTo>
                      <a:pt x="1007" y="0"/>
                      <a:pt x="967" y="0"/>
                      <a:pt x="942" y="16"/>
                    </a:cubicBezTo>
                    <a:cubicBezTo>
                      <a:pt x="35" y="567"/>
                      <a:pt x="35" y="567"/>
                      <a:pt x="35" y="567"/>
                    </a:cubicBezTo>
                    <a:cubicBezTo>
                      <a:pt x="1" y="549"/>
                      <a:pt x="1" y="549"/>
                      <a:pt x="1" y="549"/>
                    </a:cubicBezTo>
                    <a:cubicBezTo>
                      <a:pt x="1" y="603"/>
                      <a:pt x="1" y="603"/>
                      <a:pt x="1" y="603"/>
                    </a:cubicBezTo>
                    <a:cubicBezTo>
                      <a:pt x="0" y="604"/>
                      <a:pt x="0" y="606"/>
                      <a:pt x="1" y="608"/>
                    </a:cubicBezTo>
                    <a:cubicBezTo>
                      <a:pt x="1" y="617"/>
                      <a:pt x="7" y="626"/>
                      <a:pt x="17" y="633"/>
                    </a:cubicBezTo>
                    <a:cubicBezTo>
                      <a:pt x="388" y="874"/>
                      <a:pt x="388" y="874"/>
                      <a:pt x="388" y="874"/>
                    </a:cubicBezTo>
                    <a:cubicBezTo>
                      <a:pt x="412" y="889"/>
                      <a:pt x="452" y="889"/>
                      <a:pt x="478" y="874"/>
                    </a:cubicBezTo>
                    <a:cubicBezTo>
                      <a:pt x="1400" y="313"/>
                      <a:pt x="1400" y="313"/>
                      <a:pt x="1400" y="313"/>
                    </a:cubicBezTo>
                    <a:cubicBezTo>
                      <a:pt x="1413" y="305"/>
                      <a:pt x="1420" y="294"/>
                      <a:pt x="1419" y="283"/>
                    </a:cubicBezTo>
                    <a:moveTo>
                      <a:pt x="399" y="571"/>
                    </a:moveTo>
                    <a:cubicBezTo>
                      <a:pt x="428" y="554"/>
                      <a:pt x="474" y="554"/>
                      <a:pt x="501" y="572"/>
                    </a:cubicBezTo>
                    <a:cubicBezTo>
                      <a:pt x="528" y="590"/>
                      <a:pt x="527" y="618"/>
                      <a:pt x="498" y="636"/>
                    </a:cubicBezTo>
                    <a:cubicBezTo>
                      <a:pt x="469" y="654"/>
                      <a:pt x="423" y="654"/>
                      <a:pt x="396" y="636"/>
                    </a:cubicBezTo>
                    <a:cubicBezTo>
                      <a:pt x="368" y="618"/>
                      <a:pt x="369" y="589"/>
                      <a:pt x="399" y="571"/>
                    </a:cubicBezTo>
                  </a:path>
                </a:pathLst>
              </a:custGeom>
              <a:solidFill>
                <a:srgbClr val="C9C9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" name="Freeform 135">
                <a:extLst>
                  <a:ext uri="{FF2B5EF4-FFF2-40B4-BE49-F238E27FC236}">
                    <a16:creationId xmlns:a16="http://schemas.microsoft.com/office/drawing/2014/main" id="{F73A0FAD-D9F5-4200-883E-FFB3919410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37264" y="1772745"/>
                <a:ext cx="1707936" cy="1057258"/>
              </a:xfrm>
              <a:custGeom>
                <a:avLst/>
                <a:gdLst>
                  <a:gd name="T0" fmla="*/ 403 w 1433"/>
                  <a:gd name="T1" fmla="*/ 635 h 888"/>
                  <a:gd name="T2" fmla="*/ 406 w 1433"/>
                  <a:gd name="T3" fmla="*/ 571 h 888"/>
                  <a:gd name="T4" fmla="*/ 508 w 1433"/>
                  <a:gd name="T5" fmla="*/ 571 h 888"/>
                  <a:gd name="T6" fmla="*/ 505 w 1433"/>
                  <a:gd name="T7" fmla="*/ 635 h 888"/>
                  <a:gd name="T8" fmla="*/ 403 w 1433"/>
                  <a:gd name="T9" fmla="*/ 635 h 888"/>
                  <a:gd name="T10" fmla="*/ 1409 w 1433"/>
                  <a:gd name="T11" fmla="*/ 256 h 888"/>
                  <a:gd name="T12" fmla="*/ 1038 w 1433"/>
                  <a:gd name="T13" fmla="*/ 15 h 888"/>
                  <a:gd name="T14" fmla="*/ 949 w 1433"/>
                  <a:gd name="T15" fmla="*/ 15 h 888"/>
                  <a:gd name="T16" fmla="*/ 27 w 1433"/>
                  <a:gd name="T17" fmla="*/ 576 h 888"/>
                  <a:gd name="T18" fmla="*/ 24 w 1433"/>
                  <a:gd name="T19" fmla="*/ 632 h 888"/>
                  <a:gd name="T20" fmla="*/ 395 w 1433"/>
                  <a:gd name="T21" fmla="*/ 873 h 888"/>
                  <a:gd name="T22" fmla="*/ 485 w 1433"/>
                  <a:gd name="T23" fmla="*/ 873 h 888"/>
                  <a:gd name="T24" fmla="*/ 1407 w 1433"/>
                  <a:gd name="T25" fmla="*/ 312 h 888"/>
                  <a:gd name="T26" fmla="*/ 1409 w 1433"/>
                  <a:gd name="T27" fmla="*/ 256 h 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33" h="888">
                    <a:moveTo>
                      <a:pt x="403" y="635"/>
                    </a:moveTo>
                    <a:cubicBezTo>
                      <a:pt x="375" y="617"/>
                      <a:pt x="377" y="588"/>
                      <a:pt x="406" y="571"/>
                    </a:cubicBezTo>
                    <a:cubicBezTo>
                      <a:pt x="435" y="553"/>
                      <a:pt x="481" y="553"/>
                      <a:pt x="508" y="571"/>
                    </a:cubicBezTo>
                    <a:cubicBezTo>
                      <a:pt x="535" y="589"/>
                      <a:pt x="534" y="618"/>
                      <a:pt x="505" y="635"/>
                    </a:cubicBezTo>
                    <a:cubicBezTo>
                      <a:pt x="476" y="653"/>
                      <a:pt x="430" y="653"/>
                      <a:pt x="403" y="635"/>
                    </a:cubicBezTo>
                    <a:moveTo>
                      <a:pt x="1409" y="256"/>
                    </a:move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14" y="0"/>
                      <a:pt x="974" y="0"/>
                      <a:pt x="949" y="15"/>
                    </a:cubicBezTo>
                    <a:cubicBezTo>
                      <a:pt x="27" y="576"/>
                      <a:pt x="27" y="576"/>
                      <a:pt x="27" y="576"/>
                    </a:cubicBezTo>
                    <a:cubicBezTo>
                      <a:pt x="1" y="591"/>
                      <a:pt x="0" y="616"/>
                      <a:pt x="24" y="632"/>
                    </a:cubicBezTo>
                    <a:cubicBezTo>
                      <a:pt x="395" y="873"/>
                      <a:pt x="395" y="873"/>
                      <a:pt x="395" y="873"/>
                    </a:cubicBezTo>
                    <a:cubicBezTo>
                      <a:pt x="419" y="888"/>
                      <a:pt x="459" y="888"/>
                      <a:pt x="485" y="873"/>
                    </a:cubicBezTo>
                    <a:cubicBezTo>
                      <a:pt x="1407" y="312"/>
                      <a:pt x="1407" y="312"/>
                      <a:pt x="1407" y="312"/>
                    </a:cubicBezTo>
                    <a:cubicBezTo>
                      <a:pt x="1432" y="297"/>
                      <a:pt x="1433" y="272"/>
                      <a:pt x="1409" y="256"/>
                    </a:cubicBezTo>
                  </a:path>
                </a:pathLst>
              </a:custGeom>
              <a:solidFill>
                <a:srgbClr val="EC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" name="Freeform 136">
                <a:extLst>
                  <a:ext uri="{FF2B5EF4-FFF2-40B4-BE49-F238E27FC236}">
                    <a16:creationId xmlns:a16="http://schemas.microsoft.com/office/drawing/2014/main" id="{CC64756B-EA6A-4C94-B3DD-C9F496F82F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81971" y="2367044"/>
                <a:ext cx="395533" cy="247583"/>
              </a:xfrm>
              <a:custGeom>
                <a:avLst/>
                <a:gdLst>
                  <a:gd name="T0" fmla="*/ 112 w 332"/>
                  <a:gd name="T1" fmla="*/ 137 h 208"/>
                  <a:gd name="T2" fmla="*/ 116 w 332"/>
                  <a:gd name="T3" fmla="*/ 72 h 208"/>
                  <a:gd name="T4" fmla="*/ 219 w 332"/>
                  <a:gd name="T5" fmla="*/ 72 h 208"/>
                  <a:gd name="T6" fmla="*/ 216 w 332"/>
                  <a:gd name="T7" fmla="*/ 137 h 208"/>
                  <a:gd name="T8" fmla="*/ 112 w 332"/>
                  <a:gd name="T9" fmla="*/ 137 h 208"/>
                  <a:gd name="T10" fmla="*/ 275 w 332"/>
                  <a:gd name="T11" fmla="*/ 38 h 208"/>
                  <a:gd name="T12" fmla="*/ 62 w 332"/>
                  <a:gd name="T13" fmla="*/ 37 h 208"/>
                  <a:gd name="T14" fmla="*/ 57 w 332"/>
                  <a:gd name="T15" fmla="*/ 171 h 208"/>
                  <a:gd name="T16" fmla="*/ 269 w 332"/>
                  <a:gd name="T17" fmla="*/ 171 h 208"/>
                  <a:gd name="T18" fmla="*/ 275 w 332"/>
                  <a:gd name="T19" fmla="*/ 3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2" h="208">
                    <a:moveTo>
                      <a:pt x="112" y="137"/>
                    </a:moveTo>
                    <a:cubicBezTo>
                      <a:pt x="85" y="119"/>
                      <a:pt x="86" y="90"/>
                      <a:pt x="116" y="72"/>
                    </a:cubicBezTo>
                    <a:cubicBezTo>
                      <a:pt x="145" y="54"/>
                      <a:pt x="191" y="54"/>
                      <a:pt x="219" y="72"/>
                    </a:cubicBezTo>
                    <a:cubicBezTo>
                      <a:pt x="247" y="90"/>
                      <a:pt x="245" y="119"/>
                      <a:pt x="216" y="137"/>
                    </a:cubicBezTo>
                    <a:cubicBezTo>
                      <a:pt x="187" y="155"/>
                      <a:pt x="140" y="155"/>
                      <a:pt x="112" y="137"/>
                    </a:cubicBezTo>
                    <a:moveTo>
                      <a:pt x="275" y="38"/>
                    </a:moveTo>
                    <a:cubicBezTo>
                      <a:pt x="218" y="1"/>
                      <a:pt x="123" y="0"/>
                      <a:pt x="62" y="37"/>
                    </a:cubicBezTo>
                    <a:cubicBezTo>
                      <a:pt x="2" y="74"/>
                      <a:pt x="0" y="134"/>
                      <a:pt x="57" y="171"/>
                    </a:cubicBezTo>
                    <a:cubicBezTo>
                      <a:pt x="114" y="208"/>
                      <a:pt x="209" y="208"/>
                      <a:pt x="269" y="171"/>
                    </a:cubicBezTo>
                    <a:cubicBezTo>
                      <a:pt x="329" y="135"/>
                      <a:pt x="332" y="75"/>
                      <a:pt x="275" y="38"/>
                    </a:cubicBezTo>
                  </a:path>
                </a:pathLst>
              </a:custGeom>
              <a:solidFill>
                <a:srgbClr val="CAB3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" name="Freeform 137">
                <a:extLst>
                  <a:ext uri="{FF2B5EF4-FFF2-40B4-BE49-F238E27FC236}">
                    <a16:creationId xmlns:a16="http://schemas.microsoft.com/office/drawing/2014/main" id="{7935AC84-7737-4178-B736-A89F53020D21}"/>
                  </a:ext>
                </a:extLst>
              </p:cNvPr>
              <p:cNvSpPr/>
              <p:nvPr/>
            </p:nvSpPr>
            <p:spPr bwMode="auto">
              <a:xfrm>
                <a:off x="5265709" y="1815518"/>
                <a:ext cx="721118" cy="432263"/>
              </a:xfrm>
              <a:custGeom>
                <a:avLst/>
                <a:gdLst>
                  <a:gd name="T0" fmla="*/ 550 w 605"/>
                  <a:gd name="T1" fmla="*/ 180 h 363"/>
                  <a:gd name="T2" fmla="*/ 328 w 605"/>
                  <a:gd name="T3" fmla="*/ 39 h 363"/>
                  <a:gd name="T4" fmla="*/ 124 w 605"/>
                  <a:gd name="T5" fmla="*/ 31 h 363"/>
                  <a:gd name="T6" fmla="*/ 59 w 605"/>
                  <a:gd name="T7" fmla="*/ 64 h 363"/>
                  <a:gd name="T8" fmla="*/ 55 w 605"/>
                  <a:gd name="T9" fmla="*/ 183 h 363"/>
                  <a:gd name="T10" fmla="*/ 277 w 605"/>
                  <a:gd name="T11" fmla="*/ 324 h 363"/>
                  <a:gd name="T12" fmla="*/ 481 w 605"/>
                  <a:gd name="T13" fmla="*/ 333 h 363"/>
                  <a:gd name="T14" fmla="*/ 545 w 605"/>
                  <a:gd name="T15" fmla="*/ 299 h 363"/>
                  <a:gd name="T16" fmla="*/ 550 w 605"/>
                  <a:gd name="T17" fmla="*/ 18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5" h="363">
                    <a:moveTo>
                      <a:pt x="550" y="180"/>
                    </a:moveTo>
                    <a:cubicBezTo>
                      <a:pt x="328" y="39"/>
                      <a:pt x="328" y="39"/>
                      <a:pt x="328" y="39"/>
                    </a:cubicBezTo>
                    <a:cubicBezTo>
                      <a:pt x="273" y="4"/>
                      <a:pt x="182" y="0"/>
                      <a:pt x="124" y="31"/>
                    </a:cubicBezTo>
                    <a:cubicBezTo>
                      <a:pt x="59" y="64"/>
                      <a:pt x="59" y="64"/>
                      <a:pt x="59" y="64"/>
                    </a:cubicBezTo>
                    <a:cubicBezTo>
                      <a:pt x="2" y="95"/>
                      <a:pt x="0" y="148"/>
                      <a:pt x="55" y="183"/>
                    </a:cubicBezTo>
                    <a:cubicBezTo>
                      <a:pt x="277" y="324"/>
                      <a:pt x="277" y="324"/>
                      <a:pt x="277" y="324"/>
                    </a:cubicBezTo>
                    <a:cubicBezTo>
                      <a:pt x="332" y="359"/>
                      <a:pt x="423" y="363"/>
                      <a:pt x="481" y="333"/>
                    </a:cubicBezTo>
                    <a:cubicBezTo>
                      <a:pt x="545" y="299"/>
                      <a:pt x="545" y="299"/>
                      <a:pt x="545" y="299"/>
                    </a:cubicBezTo>
                    <a:cubicBezTo>
                      <a:pt x="603" y="268"/>
                      <a:pt x="605" y="215"/>
                      <a:pt x="550" y="180"/>
                    </a:cubicBezTo>
                  </a:path>
                </a:pathLst>
              </a:custGeom>
              <a:solidFill>
                <a:srgbClr val="E0C3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" name="Freeform 138">
                <a:extLst>
                  <a:ext uri="{FF2B5EF4-FFF2-40B4-BE49-F238E27FC236}">
                    <a16:creationId xmlns:a16="http://schemas.microsoft.com/office/drawing/2014/main" id="{76DBF835-B49A-4599-9570-9F0BFC233F8A}"/>
                  </a:ext>
                </a:extLst>
              </p:cNvPr>
              <p:cNvSpPr/>
              <p:nvPr/>
            </p:nvSpPr>
            <p:spPr bwMode="auto">
              <a:xfrm>
                <a:off x="4571262" y="2569337"/>
                <a:ext cx="69948" cy="40257"/>
              </a:xfrm>
              <a:custGeom>
                <a:avLst/>
                <a:gdLst>
                  <a:gd name="T0" fmla="*/ 48 w 59"/>
                  <a:gd name="T1" fmla="*/ 6 h 34"/>
                  <a:gd name="T2" fmla="*/ 10 w 59"/>
                  <a:gd name="T3" fmla="*/ 6 h 34"/>
                  <a:gd name="T4" fmla="*/ 10 w 59"/>
                  <a:gd name="T5" fmla="*/ 29 h 34"/>
                  <a:gd name="T6" fmla="*/ 49 w 59"/>
                  <a:gd name="T7" fmla="*/ 28 h 34"/>
                  <a:gd name="T8" fmla="*/ 48 w 59"/>
                  <a:gd name="T9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34">
                    <a:moveTo>
                      <a:pt x="48" y="6"/>
                    </a:moveTo>
                    <a:cubicBezTo>
                      <a:pt x="38" y="0"/>
                      <a:pt x="20" y="0"/>
                      <a:pt x="10" y="6"/>
                    </a:cubicBezTo>
                    <a:cubicBezTo>
                      <a:pt x="0" y="13"/>
                      <a:pt x="0" y="23"/>
                      <a:pt x="10" y="29"/>
                    </a:cubicBezTo>
                    <a:cubicBezTo>
                      <a:pt x="21" y="34"/>
                      <a:pt x="38" y="34"/>
                      <a:pt x="49" y="28"/>
                    </a:cubicBezTo>
                    <a:cubicBezTo>
                      <a:pt x="59" y="22"/>
                      <a:pt x="59" y="12"/>
                      <a:pt x="48" y="6"/>
                    </a:cubicBezTo>
                  </a:path>
                </a:pathLst>
              </a:custGeom>
              <a:solidFill>
                <a:srgbClr val="C9C9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" name="Freeform 139">
                <a:extLst>
                  <a:ext uri="{FF2B5EF4-FFF2-40B4-BE49-F238E27FC236}">
                    <a16:creationId xmlns:a16="http://schemas.microsoft.com/office/drawing/2014/main" id="{8484404C-34ED-4ABC-BB39-9F14C1BDF59E}"/>
                  </a:ext>
                </a:extLst>
              </p:cNvPr>
              <p:cNvSpPr/>
              <p:nvPr/>
            </p:nvSpPr>
            <p:spPr bwMode="auto">
              <a:xfrm>
                <a:off x="4616552" y="2599027"/>
                <a:ext cx="71458" cy="40761"/>
              </a:xfrm>
              <a:custGeom>
                <a:avLst/>
                <a:gdLst>
                  <a:gd name="T0" fmla="*/ 49 w 60"/>
                  <a:gd name="T1" fmla="*/ 6 h 34"/>
                  <a:gd name="T2" fmla="*/ 10 w 60"/>
                  <a:gd name="T3" fmla="*/ 6 h 34"/>
                  <a:gd name="T4" fmla="*/ 11 w 60"/>
                  <a:gd name="T5" fmla="*/ 28 h 34"/>
                  <a:gd name="T6" fmla="*/ 49 w 60"/>
                  <a:gd name="T7" fmla="*/ 28 h 34"/>
                  <a:gd name="T8" fmla="*/ 49 w 60"/>
                  <a:gd name="T9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34">
                    <a:moveTo>
                      <a:pt x="49" y="6"/>
                    </a:moveTo>
                    <a:cubicBezTo>
                      <a:pt x="38" y="0"/>
                      <a:pt x="21" y="0"/>
                      <a:pt x="10" y="6"/>
                    </a:cubicBezTo>
                    <a:cubicBezTo>
                      <a:pt x="0" y="13"/>
                      <a:pt x="0" y="22"/>
                      <a:pt x="11" y="28"/>
                    </a:cubicBezTo>
                    <a:cubicBezTo>
                      <a:pt x="22" y="34"/>
                      <a:pt x="39" y="34"/>
                      <a:pt x="49" y="28"/>
                    </a:cubicBezTo>
                    <a:cubicBezTo>
                      <a:pt x="60" y="22"/>
                      <a:pt x="59" y="12"/>
                      <a:pt x="49" y="6"/>
                    </a:cubicBezTo>
                  </a:path>
                </a:pathLst>
              </a:custGeom>
              <a:solidFill>
                <a:srgbClr val="C9C9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" name="Freeform 140">
                <a:extLst>
                  <a:ext uri="{FF2B5EF4-FFF2-40B4-BE49-F238E27FC236}">
                    <a16:creationId xmlns:a16="http://schemas.microsoft.com/office/drawing/2014/main" id="{AE55AB87-9C33-4281-A8CB-9E9A4BA5C160}"/>
                  </a:ext>
                </a:extLst>
              </p:cNvPr>
              <p:cNvSpPr/>
              <p:nvPr/>
            </p:nvSpPr>
            <p:spPr bwMode="auto">
              <a:xfrm>
                <a:off x="4661339" y="2628716"/>
                <a:ext cx="71961" cy="40761"/>
              </a:xfrm>
              <a:custGeom>
                <a:avLst/>
                <a:gdLst>
                  <a:gd name="T0" fmla="*/ 49 w 60"/>
                  <a:gd name="T1" fmla="*/ 6 h 34"/>
                  <a:gd name="T2" fmla="*/ 11 w 60"/>
                  <a:gd name="T3" fmla="*/ 6 h 34"/>
                  <a:gd name="T4" fmla="*/ 11 w 60"/>
                  <a:gd name="T5" fmla="*/ 28 h 34"/>
                  <a:gd name="T6" fmla="*/ 50 w 60"/>
                  <a:gd name="T7" fmla="*/ 28 h 34"/>
                  <a:gd name="T8" fmla="*/ 49 w 60"/>
                  <a:gd name="T9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34">
                    <a:moveTo>
                      <a:pt x="49" y="6"/>
                    </a:moveTo>
                    <a:cubicBezTo>
                      <a:pt x="38" y="0"/>
                      <a:pt x="21" y="0"/>
                      <a:pt x="11" y="6"/>
                    </a:cubicBezTo>
                    <a:cubicBezTo>
                      <a:pt x="0" y="12"/>
                      <a:pt x="1" y="22"/>
                      <a:pt x="11" y="28"/>
                    </a:cubicBezTo>
                    <a:cubicBezTo>
                      <a:pt x="22" y="34"/>
                      <a:pt x="39" y="34"/>
                      <a:pt x="50" y="28"/>
                    </a:cubicBezTo>
                    <a:cubicBezTo>
                      <a:pt x="60" y="21"/>
                      <a:pt x="60" y="11"/>
                      <a:pt x="49" y="6"/>
                    </a:cubicBezTo>
                  </a:path>
                </a:pathLst>
              </a:custGeom>
              <a:solidFill>
                <a:srgbClr val="C9C9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" name="Freeform 141">
                <a:extLst>
                  <a:ext uri="{FF2B5EF4-FFF2-40B4-BE49-F238E27FC236}">
                    <a16:creationId xmlns:a16="http://schemas.microsoft.com/office/drawing/2014/main" id="{5E53D79D-E9A0-40A8-B56E-F8CAA0568CA0}"/>
                  </a:ext>
                </a:extLst>
              </p:cNvPr>
              <p:cNvSpPr/>
              <p:nvPr/>
            </p:nvSpPr>
            <p:spPr bwMode="auto">
              <a:xfrm>
                <a:off x="4708139" y="2657400"/>
                <a:ext cx="70451" cy="41767"/>
              </a:xfrm>
              <a:custGeom>
                <a:avLst/>
                <a:gdLst>
                  <a:gd name="T0" fmla="*/ 48 w 59"/>
                  <a:gd name="T1" fmla="*/ 6 h 35"/>
                  <a:gd name="T2" fmla="*/ 10 w 59"/>
                  <a:gd name="T3" fmla="*/ 7 h 35"/>
                  <a:gd name="T4" fmla="*/ 11 w 59"/>
                  <a:gd name="T5" fmla="*/ 29 h 35"/>
                  <a:gd name="T6" fmla="*/ 49 w 59"/>
                  <a:gd name="T7" fmla="*/ 29 h 35"/>
                  <a:gd name="T8" fmla="*/ 48 w 59"/>
                  <a:gd name="T9" fmla="*/ 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35">
                    <a:moveTo>
                      <a:pt x="48" y="6"/>
                    </a:moveTo>
                    <a:cubicBezTo>
                      <a:pt x="38" y="0"/>
                      <a:pt x="21" y="1"/>
                      <a:pt x="10" y="7"/>
                    </a:cubicBezTo>
                    <a:cubicBezTo>
                      <a:pt x="0" y="13"/>
                      <a:pt x="0" y="23"/>
                      <a:pt x="11" y="29"/>
                    </a:cubicBezTo>
                    <a:cubicBezTo>
                      <a:pt x="21" y="35"/>
                      <a:pt x="38" y="35"/>
                      <a:pt x="49" y="29"/>
                    </a:cubicBezTo>
                    <a:cubicBezTo>
                      <a:pt x="59" y="22"/>
                      <a:pt x="59" y="12"/>
                      <a:pt x="48" y="6"/>
                    </a:cubicBezTo>
                  </a:path>
                </a:pathLst>
              </a:custGeom>
              <a:solidFill>
                <a:srgbClr val="C9C9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4" name="Freeform 142">
                <a:extLst>
                  <a:ext uri="{FF2B5EF4-FFF2-40B4-BE49-F238E27FC236}">
                    <a16:creationId xmlns:a16="http://schemas.microsoft.com/office/drawing/2014/main" id="{9F01EFEC-E817-4D07-BBB1-7BCB2DBC9A7E}"/>
                  </a:ext>
                </a:extLst>
              </p:cNvPr>
              <p:cNvSpPr/>
              <p:nvPr/>
            </p:nvSpPr>
            <p:spPr bwMode="auto">
              <a:xfrm>
                <a:off x="4597430" y="2536125"/>
                <a:ext cx="13084" cy="58373"/>
              </a:xfrm>
              <a:custGeom>
                <a:avLst/>
                <a:gdLst>
                  <a:gd name="T0" fmla="*/ 5 w 11"/>
                  <a:gd name="T1" fmla="*/ 0 h 49"/>
                  <a:gd name="T2" fmla="*/ 0 w 11"/>
                  <a:gd name="T3" fmla="*/ 5 h 49"/>
                  <a:gd name="T4" fmla="*/ 0 w 11"/>
                  <a:gd name="T5" fmla="*/ 47 h 49"/>
                  <a:gd name="T6" fmla="*/ 5 w 11"/>
                  <a:gd name="T7" fmla="*/ 49 h 49"/>
                  <a:gd name="T8" fmla="*/ 11 w 11"/>
                  <a:gd name="T9" fmla="*/ 44 h 49"/>
                  <a:gd name="T10" fmla="*/ 10 w 11"/>
                  <a:gd name="T11" fmla="*/ 2 h 49"/>
                  <a:gd name="T12" fmla="*/ 5 w 11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49">
                    <a:moveTo>
                      <a:pt x="5" y="0"/>
                    </a:moveTo>
                    <a:cubicBezTo>
                      <a:pt x="2" y="1"/>
                      <a:pt x="0" y="3"/>
                      <a:pt x="0" y="5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9"/>
                      <a:pt x="2" y="49"/>
                      <a:pt x="5" y="49"/>
                    </a:cubicBezTo>
                    <a:cubicBezTo>
                      <a:pt x="8" y="48"/>
                      <a:pt x="11" y="46"/>
                      <a:pt x="11" y="4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8" y="0"/>
                      <a:pt x="5" y="0"/>
                    </a:cubicBezTo>
                  </a:path>
                </a:pathLst>
              </a:custGeom>
              <a:solidFill>
                <a:srgbClr val="C9C9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5" name="Freeform 143">
                <a:extLst>
                  <a:ext uri="{FF2B5EF4-FFF2-40B4-BE49-F238E27FC236}">
                    <a16:creationId xmlns:a16="http://schemas.microsoft.com/office/drawing/2014/main" id="{04329B4A-EA20-4143-B905-F84EC8B766BB}"/>
                  </a:ext>
                </a:extLst>
              </p:cNvPr>
              <p:cNvSpPr/>
              <p:nvPr/>
            </p:nvSpPr>
            <p:spPr bwMode="auto">
              <a:xfrm>
                <a:off x="4646242" y="2565815"/>
                <a:ext cx="13084" cy="58373"/>
              </a:xfrm>
              <a:custGeom>
                <a:avLst/>
                <a:gdLst>
                  <a:gd name="T0" fmla="*/ 5 w 11"/>
                  <a:gd name="T1" fmla="*/ 0 h 49"/>
                  <a:gd name="T2" fmla="*/ 0 w 11"/>
                  <a:gd name="T3" fmla="*/ 5 h 49"/>
                  <a:gd name="T4" fmla="*/ 0 w 11"/>
                  <a:gd name="T5" fmla="*/ 47 h 49"/>
                  <a:gd name="T6" fmla="*/ 5 w 11"/>
                  <a:gd name="T7" fmla="*/ 49 h 49"/>
                  <a:gd name="T8" fmla="*/ 11 w 11"/>
                  <a:gd name="T9" fmla="*/ 44 h 49"/>
                  <a:gd name="T10" fmla="*/ 10 w 11"/>
                  <a:gd name="T11" fmla="*/ 2 h 49"/>
                  <a:gd name="T12" fmla="*/ 5 w 11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49">
                    <a:moveTo>
                      <a:pt x="5" y="0"/>
                    </a:moveTo>
                    <a:cubicBezTo>
                      <a:pt x="2" y="1"/>
                      <a:pt x="0" y="3"/>
                      <a:pt x="0" y="5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9"/>
                      <a:pt x="2" y="49"/>
                      <a:pt x="5" y="49"/>
                    </a:cubicBezTo>
                    <a:cubicBezTo>
                      <a:pt x="8" y="48"/>
                      <a:pt x="11" y="46"/>
                      <a:pt x="11" y="4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8" y="0"/>
                      <a:pt x="5" y="0"/>
                    </a:cubicBezTo>
                  </a:path>
                </a:pathLst>
              </a:custGeom>
              <a:solidFill>
                <a:srgbClr val="C9C9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6" name="Freeform 144">
                <a:extLst>
                  <a:ext uri="{FF2B5EF4-FFF2-40B4-BE49-F238E27FC236}">
                    <a16:creationId xmlns:a16="http://schemas.microsoft.com/office/drawing/2014/main" id="{2BA387AC-F31F-4F3E-9B4D-84862FC2EC52}"/>
                  </a:ext>
                </a:extLst>
              </p:cNvPr>
              <p:cNvSpPr/>
              <p:nvPr/>
            </p:nvSpPr>
            <p:spPr bwMode="auto">
              <a:xfrm>
                <a:off x="4690023" y="2589466"/>
                <a:ext cx="13084" cy="59883"/>
              </a:xfrm>
              <a:custGeom>
                <a:avLst/>
                <a:gdLst>
                  <a:gd name="T0" fmla="*/ 5 w 11"/>
                  <a:gd name="T1" fmla="*/ 1 h 50"/>
                  <a:gd name="T2" fmla="*/ 0 w 11"/>
                  <a:gd name="T3" fmla="*/ 5 h 50"/>
                  <a:gd name="T4" fmla="*/ 0 w 11"/>
                  <a:gd name="T5" fmla="*/ 48 h 50"/>
                  <a:gd name="T6" fmla="*/ 6 w 11"/>
                  <a:gd name="T7" fmla="*/ 49 h 50"/>
                  <a:gd name="T8" fmla="*/ 11 w 11"/>
                  <a:gd name="T9" fmla="*/ 45 h 50"/>
                  <a:gd name="T10" fmla="*/ 11 w 11"/>
                  <a:gd name="T11" fmla="*/ 2 h 50"/>
                  <a:gd name="T12" fmla="*/ 5 w 11"/>
                  <a:gd name="T13" fmla="*/ 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50">
                    <a:moveTo>
                      <a:pt x="5" y="1"/>
                    </a:moveTo>
                    <a:cubicBezTo>
                      <a:pt x="3" y="2"/>
                      <a:pt x="0" y="4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9"/>
                      <a:pt x="3" y="50"/>
                      <a:pt x="6" y="49"/>
                    </a:cubicBezTo>
                    <a:cubicBezTo>
                      <a:pt x="9" y="48"/>
                      <a:pt x="11" y="46"/>
                      <a:pt x="11" y="45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1"/>
                      <a:pt x="8" y="0"/>
                      <a:pt x="5" y="1"/>
                    </a:cubicBezTo>
                  </a:path>
                </a:pathLst>
              </a:custGeom>
              <a:solidFill>
                <a:srgbClr val="C9C9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7" name="Freeform 145">
                <a:extLst>
                  <a:ext uri="{FF2B5EF4-FFF2-40B4-BE49-F238E27FC236}">
                    <a16:creationId xmlns:a16="http://schemas.microsoft.com/office/drawing/2014/main" id="{A3A01A2D-29A2-4346-BECC-D3462E21BEA1}"/>
                  </a:ext>
                </a:extLst>
              </p:cNvPr>
              <p:cNvSpPr/>
              <p:nvPr/>
            </p:nvSpPr>
            <p:spPr bwMode="auto">
              <a:xfrm>
                <a:off x="4735313" y="2620665"/>
                <a:ext cx="13084" cy="58373"/>
              </a:xfrm>
              <a:custGeom>
                <a:avLst/>
                <a:gdLst>
                  <a:gd name="T0" fmla="*/ 5 w 11"/>
                  <a:gd name="T1" fmla="*/ 0 h 49"/>
                  <a:gd name="T2" fmla="*/ 0 w 11"/>
                  <a:gd name="T3" fmla="*/ 5 h 49"/>
                  <a:gd name="T4" fmla="*/ 0 w 11"/>
                  <a:gd name="T5" fmla="*/ 47 h 49"/>
                  <a:gd name="T6" fmla="*/ 5 w 11"/>
                  <a:gd name="T7" fmla="*/ 49 h 49"/>
                  <a:gd name="T8" fmla="*/ 11 w 11"/>
                  <a:gd name="T9" fmla="*/ 44 h 49"/>
                  <a:gd name="T10" fmla="*/ 10 w 11"/>
                  <a:gd name="T11" fmla="*/ 2 h 49"/>
                  <a:gd name="T12" fmla="*/ 5 w 11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49">
                    <a:moveTo>
                      <a:pt x="5" y="0"/>
                    </a:moveTo>
                    <a:cubicBezTo>
                      <a:pt x="2" y="1"/>
                      <a:pt x="0" y="3"/>
                      <a:pt x="0" y="5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9"/>
                      <a:pt x="2" y="49"/>
                      <a:pt x="5" y="49"/>
                    </a:cubicBezTo>
                    <a:cubicBezTo>
                      <a:pt x="8" y="48"/>
                      <a:pt x="11" y="46"/>
                      <a:pt x="11" y="4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8" y="0"/>
                      <a:pt x="5" y="0"/>
                    </a:cubicBezTo>
                  </a:path>
                </a:pathLst>
              </a:custGeom>
              <a:solidFill>
                <a:srgbClr val="C9C9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1673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CCC47-2C6E-4E74-B759-573896A2F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模型制作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A79007-642C-4005-AF1D-618BC9546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在工作平面放置一个长方体，尺寸比测量的数据偏大</a:t>
            </a:r>
            <a:r>
              <a:rPr lang="en-US" altLang="zh-CN" dirty="0"/>
              <a:t>1-5mm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892D87-7671-4435-902B-35B223C06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112" y="2993721"/>
            <a:ext cx="7052154" cy="318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78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CC8E6-6763-4E25-96A8-BECC8685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模型制作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63D40F-E49E-4907-AB5A-DA5306BE8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复制一个大小相同的长方体并放大一定得倍数，如</a:t>
            </a:r>
            <a:r>
              <a:rPr lang="en-US" altLang="zh-CN" dirty="0"/>
              <a:t>1.2</a:t>
            </a:r>
            <a:r>
              <a:rPr lang="zh-CN" altLang="en-US" dirty="0"/>
              <a:t>倍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BE0405-274D-4B5B-BADA-E9B0B844C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742" y="2780778"/>
            <a:ext cx="7227518" cy="301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47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8165F-04DD-4172-B051-8D440948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模型制作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4AF9F-1034-47A4-A733-37FBCA1E0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菜单栏中选择</a:t>
            </a:r>
            <a:r>
              <a:rPr lang="en-US" altLang="zh-CN" dirty="0"/>
              <a:t>“</a:t>
            </a:r>
            <a:r>
              <a:rPr lang="zh-CN" altLang="en-US" dirty="0"/>
              <a:t>修改</a:t>
            </a:r>
            <a:r>
              <a:rPr lang="en-US" altLang="zh-CN" dirty="0"/>
              <a:t>”</a:t>
            </a:r>
            <a:r>
              <a:rPr lang="zh-CN" altLang="en-US" dirty="0"/>
              <a:t>，中的</a:t>
            </a:r>
            <a:r>
              <a:rPr lang="en-US" altLang="zh-CN" dirty="0"/>
              <a:t>“</a:t>
            </a:r>
            <a:r>
              <a:rPr lang="zh-CN" altLang="en-US" dirty="0"/>
              <a:t>对齐</a:t>
            </a:r>
            <a:r>
              <a:rPr lang="en-US" altLang="zh-CN" dirty="0"/>
              <a:t>”</a:t>
            </a:r>
            <a:r>
              <a:rPr lang="zh-CN" altLang="en-US" dirty="0"/>
              <a:t>选择两个长方体的上面，  将两个物体前后左右居中对齐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74B3EF-162E-4C79-BF2F-782097C8E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899" y="3068877"/>
            <a:ext cx="7640875" cy="310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05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E8BCB-B7B4-4842-B70D-FB35D208B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模型制作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014C3-D077-47A8-856C-B9C4C0CF2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“</a:t>
            </a:r>
            <a:r>
              <a:rPr lang="zh-CN" altLang="en-US" dirty="0"/>
              <a:t>修改</a:t>
            </a:r>
            <a:r>
              <a:rPr lang="en-US" altLang="zh-CN" dirty="0"/>
              <a:t>”</a:t>
            </a:r>
            <a:r>
              <a:rPr lang="zh-CN" altLang="en-US" dirty="0"/>
              <a:t>里选择</a:t>
            </a:r>
            <a:r>
              <a:rPr lang="en-US" altLang="zh-CN" dirty="0"/>
              <a:t>“</a:t>
            </a:r>
            <a:r>
              <a:rPr lang="zh-CN" altLang="en-US" dirty="0"/>
              <a:t>合并</a:t>
            </a:r>
            <a:r>
              <a:rPr lang="en-US" altLang="zh-CN" dirty="0"/>
              <a:t>”</a:t>
            </a:r>
            <a:r>
              <a:rPr lang="zh-CN" altLang="en-US" dirty="0"/>
              <a:t>，设置操作为剪切，减掉长方体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695581-DEE9-4B60-B38C-EF2082A2A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298" y="2943617"/>
            <a:ext cx="4997885" cy="291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64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BFCAD-6521-4250-B40B-365022106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模型制作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B8925B-164C-45B5-831B-01EAA48F1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放置一个大小比</a:t>
            </a:r>
            <a:r>
              <a:rPr lang="en-US" altLang="zh-CN" dirty="0"/>
              <a:t>USB</a:t>
            </a:r>
            <a:r>
              <a:rPr lang="zh-CN" altLang="en-US" dirty="0"/>
              <a:t>线插头略大的长方体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DAA017-F454-4654-8206-713DF4B50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749" y="2743200"/>
            <a:ext cx="7002048" cy="329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59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4931C-5435-418B-8808-200279A70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模型制作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3BA86F-FD95-4262-B424-2DCE98C82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位置如下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088396-CFBA-410C-9222-5D6156092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438" y="2843407"/>
            <a:ext cx="3940760" cy="255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839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49863-BF64-4B33-8D2D-636C2339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模型制作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6905A8-77C5-4F45-834F-FFD89CB20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同样的用合并剪切出一个缺口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ABE1F5-6B42-4BBD-9CDF-4488F9397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225" y="3144032"/>
            <a:ext cx="3596721" cy="244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92918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</TotalTime>
  <Words>161</Words>
  <Application>Microsoft Office PowerPoint</Application>
  <PresentationFormat>宽屏</PresentationFormat>
  <Paragraphs>22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Gill Sans MT</vt:lpstr>
      <vt:lpstr>画廊</vt:lpstr>
      <vt:lpstr>3D模型设计</vt:lpstr>
      <vt:lpstr>模型制作</vt:lpstr>
      <vt:lpstr>模型制作</vt:lpstr>
      <vt:lpstr>模型制作</vt:lpstr>
      <vt:lpstr>模型制作</vt:lpstr>
      <vt:lpstr>模型制作</vt:lpstr>
      <vt:lpstr>模型制作</vt:lpstr>
      <vt:lpstr>模型制作</vt:lpstr>
      <vt:lpstr>模型制作</vt:lpstr>
      <vt:lpstr>模型制作</vt:lpstr>
      <vt:lpstr>模型制作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3D模型设计</dc:title>
  <dc:creator>胡广洋</dc:creator>
  <cp:lastModifiedBy>胡广洋</cp:lastModifiedBy>
  <cp:revision>2</cp:revision>
  <dcterms:created xsi:type="dcterms:W3CDTF">2018-03-06T03:16:38Z</dcterms:created>
  <dcterms:modified xsi:type="dcterms:W3CDTF">2018-03-06T03:34:11Z</dcterms:modified>
</cp:coreProperties>
</file>