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0" r:id="rId2"/>
    <p:sldId id="261" r:id="rId3"/>
    <p:sldId id="380" r:id="rId4"/>
    <p:sldId id="381" r:id="rId5"/>
    <p:sldId id="370" r:id="rId6"/>
    <p:sldId id="372" r:id="rId7"/>
    <p:sldId id="382" r:id="rId8"/>
    <p:sldId id="383" r:id="rId9"/>
    <p:sldId id="384" r:id="rId10"/>
    <p:sldId id="389" r:id="rId11"/>
    <p:sldId id="391" r:id="rId12"/>
    <p:sldId id="390" r:id="rId13"/>
    <p:sldId id="392" r:id="rId14"/>
    <p:sldId id="395" r:id="rId15"/>
    <p:sldId id="394" r:id="rId16"/>
    <p:sldId id="286" r:id="rId17"/>
    <p:sldId id="385" r:id="rId18"/>
    <p:sldId id="386" r:id="rId19"/>
    <p:sldId id="387" r:id="rId20"/>
    <p:sldId id="388" r:id="rId21"/>
    <p:sldId id="297" r:id="rId22"/>
    <p:sldId id="397" r:id="rId23"/>
    <p:sldId id="398" r:id="rId24"/>
    <p:sldId id="399" r:id="rId25"/>
    <p:sldId id="400" r:id="rId26"/>
    <p:sldId id="358" r:id="rId27"/>
    <p:sldId id="401" r:id="rId28"/>
    <p:sldId id="40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CBC6"/>
    <a:srgbClr val="FFFFFF"/>
    <a:srgbClr val="4A9CCB"/>
    <a:srgbClr val="4B73A8"/>
    <a:srgbClr val="5A538C"/>
    <a:srgbClr val="345692"/>
    <a:srgbClr val="17C0D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7" d="100"/>
          <a:sy n="87" d="100"/>
        </p:scale>
        <p:origin x="-552" y="-82"/>
      </p:cViewPr>
      <p:guideLst>
        <p:guide orient="horz" pos="2124"/>
        <p:guide pos="3839"/>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AF924-5BD8-4F42-BEFE-3FD1A705B1CA}" type="datetimeFigureOut">
              <a:rPr lang="en-US" smtClean="0"/>
              <a:t>10/22/2019</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111DE-C169-40AE-8D28-0CD40262C747}" type="slidenum">
              <a:rPr lang="en-US" smtClean="0"/>
              <a:t>‹#›</a:t>
            </a:fld>
            <a:endParaRPr lang="en-US"/>
          </a:p>
        </p:txBody>
      </p:sp>
    </p:spTree>
    <p:extLst>
      <p:ext uri="{BB962C8B-B14F-4D97-AF65-F5344CB8AC3E}">
        <p14:creationId xmlns:p14="http://schemas.microsoft.com/office/powerpoint/2010/main" val="185956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621602" y="5173207"/>
            <a:ext cx="3712007" cy="539353"/>
          </a:xfrm>
          <a:prstGeom prst="rect">
            <a:avLst/>
          </a:prstGeom>
          <a:solidFill>
            <a:srgbClr val="4B73A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 name="矩形 1"/>
          <p:cNvSpPr/>
          <p:nvPr/>
        </p:nvSpPr>
        <p:spPr>
          <a:xfrm>
            <a:off x="6587953" y="551401"/>
            <a:ext cx="3712007" cy="539353"/>
          </a:xfrm>
          <a:prstGeom prst="rect">
            <a:avLst/>
          </a:prstGeom>
          <a:solidFill>
            <a:srgbClr val="4B73A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64"/>
          <p:cNvSpPr txBox="1"/>
          <p:nvPr/>
        </p:nvSpPr>
        <p:spPr>
          <a:xfrm>
            <a:off x="6609751" y="590244"/>
            <a:ext cx="3735521"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01   </a:t>
            </a:r>
            <a:r>
              <a:rPr lang="en-US" altLang="zh-CN" sz="2400" b="1" dirty="0">
                <a:solidFill>
                  <a:schemeClr val="bg1"/>
                </a:solidFill>
                <a:latin typeface="微软雅黑" panose="020B0503020204020204" pitchFamily="34" charset="-122"/>
                <a:ea typeface="微软雅黑" panose="020B0503020204020204" pitchFamily="34" charset="-122"/>
              </a:rPr>
              <a:t>Model basis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TextBox 59"/>
          <p:cNvSpPr txBox="1">
            <a:spLocks noChangeArrowheads="1"/>
          </p:cNvSpPr>
          <p:nvPr/>
        </p:nvSpPr>
        <p:spPr bwMode="auto">
          <a:xfrm flipH="1">
            <a:off x="1604324" y="2034277"/>
            <a:ext cx="3187903" cy="1753235"/>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defTabSz="685800">
              <a:defRPr/>
            </a:pPr>
            <a:endParaRPr lang="en-US" altLang="zh-CN" sz="6000" b="1"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685800">
              <a:defRPr/>
            </a:pPr>
            <a:r>
              <a:rPr lang="en-US" altLang="ko-KR" sz="4800" b="1" kern="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outline</a:t>
            </a:r>
          </a:p>
        </p:txBody>
      </p:sp>
      <p:sp>
        <p:nvSpPr>
          <p:cNvPr id="5" name="任意多边形 26"/>
          <p:cNvSpPr/>
          <p:nvPr/>
        </p:nvSpPr>
        <p:spPr>
          <a:xfrm>
            <a:off x="2736733" y="2465164"/>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1" fmla="*/ 0 w 1682088"/>
              <a:gd name="connsiteY0-2" fmla="*/ 519125 h 610565"/>
              <a:gd name="connsiteX1-3" fmla="*/ 0 w 1682088"/>
              <a:gd name="connsiteY1-4" fmla="*/ 0 h 610565"/>
              <a:gd name="connsiteX2-5" fmla="*/ 1682088 w 1682088"/>
              <a:gd name="connsiteY2-6" fmla="*/ 0 h 610565"/>
              <a:gd name="connsiteX3-7" fmla="*/ 1682088 w 1682088"/>
              <a:gd name="connsiteY3-8" fmla="*/ 519125 h 610565"/>
              <a:gd name="connsiteX4-9" fmla="*/ 91440 w 1682088"/>
              <a:gd name="connsiteY4-10" fmla="*/ 610565 h 610565"/>
              <a:gd name="connsiteX0-11" fmla="*/ 0 w 1682088"/>
              <a:gd name="connsiteY0-12" fmla="*/ 519125 h 519125"/>
              <a:gd name="connsiteX1-13" fmla="*/ 0 w 1682088"/>
              <a:gd name="connsiteY1-14" fmla="*/ 0 h 519125"/>
              <a:gd name="connsiteX2-15" fmla="*/ 1682088 w 1682088"/>
              <a:gd name="connsiteY2-16" fmla="*/ 0 h 519125"/>
              <a:gd name="connsiteX3-17" fmla="*/ 1682088 w 1682088"/>
              <a:gd name="connsiteY3-18" fmla="*/ 519125 h 519125"/>
            </a:gdLst>
            <a:ahLst/>
            <a:cxnLst>
              <a:cxn ang="0">
                <a:pos x="connsiteX0-1" y="connsiteY0-2"/>
              </a:cxn>
              <a:cxn ang="0">
                <a:pos x="connsiteX1-3" y="connsiteY1-4"/>
              </a:cxn>
              <a:cxn ang="0">
                <a:pos x="connsiteX2-5" y="connsiteY2-6"/>
              </a:cxn>
              <a:cxn ang="0">
                <a:pos x="connsiteX3-7" y="connsiteY3-8"/>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6" name="任意多边形 34"/>
          <p:cNvSpPr/>
          <p:nvPr/>
        </p:nvSpPr>
        <p:spPr>
          <a:xfrm>
            <a:off x="2046537" y="2795570"/>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8" name="矩形 7"/>
          <p:cNvSpPr/>
          <p:nvPr/>
        </p:nvSpPr>
        <p:spPr>
          <a:xfrm>
            <a:off x="6587952" y="1764600"/>
            <a:ext cx="3712007" cy="539353"/>
          </a:xfrm>
          <a:prstGeom prst="rect">
            <a:avLst/>
          </a:prstGeom>
          <a:solidFill>
            <a:srgbClr val="41CB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TextBox 64"/>
          <p:cNvSpPr txBox="1"/>
          <p:nvPr/>
        </p:nvSpPr>
        <p:spPr>
          <a:xfrm>
            <a:off x="6609751" y="1789903"/>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02   </a:t>
            </a:r>
            <a:r>
              <a:rPr lang="en-US" altLang="zh-CN" sz="2400" b="1" dirty="0" smtClean="0">
                <a:solidFill>
                  <a:schemeClr val="bg1"/>
                </a:solidFill>
                <a:latin typeface="微软雅黑" panose="020B0503020204020204" pitchFamily="34" charset="-122"/>
                <a:ea typeface="微软雅黑" panose="020B0503020204020204" pitchFamily="34" charset="-122"/>
              </a:rPr>
              <a:t>MDP</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6609941" y="3935105"/>
            <a:ext cx="3712007" cy="539353"/>
          </a:xfrm>
          <a:prstGeom prst="rect">
            <a:avLst/>
          </a:prstGeom>
          <a:solidFill>
            <a:srgbClr val="5A538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TextBox 64"/>
          <p:cNvSpPr txBox="1"/>
          <p:nvPr/>
        </p:nvSpPr>
        <p:spPr>
          <a:xfrm>
            <a:off x="6609941" y="3987570"/>
            <a:ext cx="4475639"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04   </a:t>
            </a:r>
            <a:r>
              <a:rPr lang="en-US" altLang="zh-CN" sz="2400" b="1" dirty="0" smtClean="0">
                <a:solidFill>
                  <a:schemeClr val="bg1"/>
                </a:solidFill>
                <a:latin typeface="微软雅黑" panose="020B0503020204020204" pitchFamily="34" charset="-122"/>
                <a:ea typeface="微软雅黑" panose="020B0503020204020204" pitchFamily="34" charset="-122"/>
              </a:rPr>
              <a:t>MC</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17" name="TextBox 64"/>
          <p:cNvSpPr txBox="1"/>
          <p:nvPr/>
        </p:nvSpPr>
        <p:spPr>
          <a:xfrm>
            <a:off x="6621602" y="5212050"/>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05   </a:t>
            </a:r>
            <a:r>
              <a:rPr lang="en-US" altLang="zh-CN" sz="2400" b="1" dirty="0" smtClean="0">
                <a:solidFill>
                  <a:schemeClr val="bg1"/>
                </a:solidFill>
                <a:latin typeface="微软雅黑" panose="020B0503020204020204" pitchFamily="34" charset="-122"/>
                <a:ea typeface="微软雅黑" panose="020B0503020204020204" pitchFamily="34" charset="-122"/>
              </a:rPr>
              <a:t>TD</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6609941" y="2920716"/>
            <a:ext cx="3735331" cy="539353"/>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20" name="TextBox 64"/>
          <p:cNvSpPr txBox="1"/>
          <p:nvPr/>
        </p:nvSpPr>
        <p:spPr>
          <a:xfrm>
            <a:off x="6621452" y="2965830"/>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03   </a:t>
            </a:r>
            <a:r>
              <a:rPr lang="en-US" altLang="zh-CN" sz="2400" b="1" dirty="0" smtClean="0">
                <a:solidFill>
                  <a:schemeClr val="bg1"/>
                </a:solidFill>
                <a:latin typeface="微软雅黑" panose="020B0503020204020204" pitchFamily="34" charset="-122"/>
                <a:ea typeface="微软雅黑" panose="020B0503020204020204" pitchFamily="34" charset="-122"/>
              </a:rPr>
              <a:t>DP</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94865" y="3437533"/>
            <a:ext cx="5799986" cy="1569660"/>
          </a:xfrm>
          <a:prstGeom prst="rect">
            <a:avLst/>
          </a:prstGeom>
          <a:noFill/>
        </p:spPr>
        <p:txBody>
          <a:bodyPr vert="horz" wrap="none" rtlCol="0" anchor="ctr">
            <a:spAutoFit/>
          </a:bodyPr>
          <a:lstStyle/>
          <a:p>
            <a:pPr algn="ctr"/>
            <a:r>
              <a:rPr lang="en-US" altLang="zh-CN" sz="4800" b="1" dirty="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Dynamic P</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lanning</a:t>
            </a:r>
          </a:p>
          <a:p>
            <a:pPr algn="ct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DP</a:t>
            </a: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smtClean="0">
                  <a:solidFill>
                    <a:srgbClr val="4A9CCB"/>
                  </a:solidFill>
                  <a:latin typeface="Impact" panose="020B0806030902050204" pitchFamily="34" charset="0"/>
                  <a:ea typeface="微软雅黑" panose="020B0503020204020204" pitchFamily="34" charset="-122"/>
                </a:rPr>
                <a:t>03</a:t>
              </a:r>
              <a:endParaRPr lang="en-US" altLang="ko-KR" sz="8800" kern="0" dirty="0">
                <a:solidFill>
                  <a:srgbClr val="4A9CCB"/>
                </a:solidFill>
                <a:latin typeface="Impact" panose="020B0806030902050204" pitchFamily="34" charset="0"/>
                <a:ea typeface="微软雅黑" panose="020B0503020204020204"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Tree>
    <p:extLst>
      <p:ext uri="{BB962C8B-B14F-4D97-AF65-F5344CB8AC3E}">
        <p14:creationId xmlns:p14="http://schemas.microsoft.com/office/powerpoint/2010/main" val="270217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strVal val="4*#ppt_w"/>
                                          </p:val>
                                        </p:tav>
                                        <p:tav tm="100000">
                                          <p:val>
                                            <p:strVal val="#ppt_w"/>
                                          </p:val>
                                        </p:tav>
                                      </p:tavLst>
                                    </p:anim>
                                    <p:anim calcmode="lin" valueType="num">
                                      <p:cBhvr>
                                        <p:cTn id="8" dur="350" fill="hold"/>
                                        <p:tgtEl>
                                          <p:spTgt spid="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p:cTn id="11" dur="350" fill="hold"/>
                                        <p:tgtEl>
                                          <p:spTgt spid="9"/>
                                        </p:tgtEl>
                                        <p:attrNameLst>
                                          <p:attrName>ppt_w</p:attrName>
                                        </p:attrNameLst>
                                      </p:cBhvr>
                                      <p:tavLst>
                                        <p:tav tm="0">
                                          <p:val>
                                            <p:strVal val="4*#ppt_w"/>
                                          </p:val>
                                        </p:tav>
                                        <p:tav tm="100000">
                                          <p:val>
                                            <p:strVal val="#ppt_w"/>
                                          </p:val>
                                        </p:tav>
                                      </p:tavLst>
                                    </p:anim>
                                    <p:anim calcmode="lin" valueType="num">
                                      <p:cBhvr>
                                        <p:cTn id="12" dur="35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50" fill="hold"/>
                                        <p:tgtEl>
                                          <p:spTgt spid="4"/>
                                        </p:tgtEl>
                                        <p:attrNameLst>
                                          <p:attrName>ppt_w</p:attrName>
                                        </p:attrNameLst>
                                      </p:cBhvr>
                                      <p:tavLst>
                                        <p:tav tm="0">
                                          <p:val>
                                            <p:fltVal val="0"/>
                                          </p:val>
                                        </p:tav>
                                        <p:tav tm="100000">
                                          <p:val>
                                            <p:strVal val="#ppt_w"/>
                                          </p:val>
                                        </p:tav>
                                      </p:tavLst>
                                    </p:anim>
                                    <p:anim calcmode="lin" valueType="num">
                                      <p:cBhvr>
                                        <p:cTn id="17" dur="250" fill="hold"/>
                                        <p:tgtEl>
                                          <p:spTgt spid="4"/>
                                        </p:tgtEl>
                                        <p:attrNameLst>
                                          <p:attrName>ppt_h</p:attrName>
                                        </p:attrNameLst>
                                      </p:cBhvr>
                                      <p:tavLst>
                                        <p:tav tm="0">
                                          <p:val>
                                            <p:fltVal val="0"/>
                                          </p:val>
                                        </p:tav>
                                        <p:tav tm="100000">
                                          <p:val>
                                            <p:strVal val="#ppt_h"/>
                                          </p:val>
                                        </p:tav>
                                      </p:tavLst>
                                    </p:anim>
                                    <p:animEffect transition="in" filter="fade">
                                      <p:cBhvr>
                                        <p:cTn id="18" dur="250"/>
                                        <p:tgtEl>
                                          <p:spTgt spid="4"/>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84930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Basic questions of reinforcement learning</a:t>
            </a:r>
            <a:endParaRPr lang="zh-CN" altLang="en-US" b="1" dirty="0" smtClean="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83016" y="1424354"/>
            <a:ext cx="11089884" cy="4739759"/>
          </a:xfrm>
          <a:prstGeom prst="rect">
            <a:avLst/>
          </a:prstGeom>
          <a:noFill/>
        </p:spPr>
        <p:txBody>
          <a:bodyPr wrap="square" rtlCol="0">
            <a:spAutoFit/>
          </a:bodyPr>
          <a:lstStyle/>
          <a:p>
            <a:r>
              <a:rPr lang="en-US" altLang="zh-CN" sz="2800" b="1" i="1" dirty="0" smtClean="0"/>
              <a:t>1</a:t>
            </a:r>
            <a:r>
              <a:rPr lang="zh-CN" altLang="en-US" sz="2800" b="1" i="1" dirty="0" smtClean="0"/>
              <a:t>、</a:t>
            </a:r>
            <a:r>
              <a:rPr lang="en-US" altLang="zh-CN" sz="2800" b="1" i="1" dirty="0"/>
              <a:t>Forecast </a:t>
            </a:r>
            <a:r>
              <a:rPr lang="en-US" altLang="zh-CN" sz="2800" b="1" i="1" dirty="0" smtClean="0"/>
              <a:t>problem</a:t>
            </a:r>
          </a:p>
          <a:p>
            <a:endParaRPr lang="en-US" altLang="zh-CN" sz="2400" b="1" i="1" dirty="0" smtClean="0"/>
          </a:p>
          <a:p>
            <a:r>
              <a:rPr lang="en-US" altLang="zh-CN" sz="2400" b="1" dirty="0" smtClean="0"/>
              <a:t>Input</a:t>
            </a:r>
            <a:r>
              <a:rPr lang="zh-CN" altLang="en-US" sz="2400" b="1" dirty="0" smtClean="0"/>
              <a:t>：</a:t>
            </a:r>
            <a:r>
              <a:rPr lang="en-US" altLang="zh-CN" sz="2400" dirty="0" smtClean="0"/>
              <a:t>state </a:t>
            </a:r>
            <a:r>
              <a:rPr lang="en-US" altLang="zh-CN" sz="2400" dirty="0"/>
              <a:t>set </a:t>
            </a:r>
            <a:r>
              <a:rPr lang="en-US" altLang="zh-CN" sz="2400" i="1" dirty="0"/>
              <a:t>S</a:t>
            </a:r>
            <a:r>
              <a:rPr lang="en-US" altLang="zh-CN" sz="2400" dirty="0"/>
              <a:t>, action set </a:t>
            </a:r>
            <a:r>
              <a:rPr lang="en-US" altLang="zh-CN" sz="2400" dirty="0" smtClean="0"/>
              <a:t> </a:t>
            </a:r>
            <a:r>
              <a:rPr lang="en-US" altLang="zh-CN" sz="2400" i="1" dirty="0" smtClean="0"/>
              <a:t>A</a:t>
            </a:r>
            <a:r>
              <a:rPr lang="en-US" altLang="zh-CN" sz="2400" dirty="0"/>
              <a:t>, instant reward </a:t>
            </a:r>
            <a:r>
              <a:rPr lang="en-US" altLang="zh-CN" sz="2400" i="1" dirty="0"/>
              <a:t>R</a:t>
            </a:r>
            <a:r>
              <a:rPr lang="en-US" altLang="zh-CN" sz="2400" dirty="0"/>
              <a:t>, attenuation factor </a:t>
            </a:r>
            <a:r>
              <a:rPr lang="en-US" altLang="zh-CN" sz="2400" i="1" dirty="0"/>
              <a:t>γ</a:t>
            </a:r>
            <a:r>
              <a:rPr lang="en-US" altLang="zh-CN" sz="2400" dirty="0"/>
              <a:t>, given </a:t>
            </a:r>
            <a:r>
              <a:rPr lang="en-US" altLang="zh-CN" sz="2400" dirty="0" smtClean="0"/>
              <a:t>policy </a:t>
            </a:r>
            <a:r>
              <a:rPr lang="en-US" altLang="zh-CN" sz="2400" i="1" dirty="0" smtClean="0"/>
              <a:t>π</a:t>
            </a:r>
            <a:r>
              <a:rPr lang="en-US" altLang="zh-CN" sz="2400" dirty="0"/>
              <a:t>, </a:t>
            </a:r>
            <a:r>
              <a:rPr lang="en-US" altLang="zh-CN" sz="2400" dirty="0" smtClean="0"/>
              <a:t>model </a:t>
            </a:r>
            <a:r>
              <a:rPr lang="en-US" altLang="zh-CN" sz="2400" dirty="0"/>
              <a:t>state transition probability matrix </a:t>
            </a:r>
            <a:r>
              <a:rPr lang="en-US" altLang="zh-CN" sz="2400" i="1" dirty="0"/>
              <a:t>P</a:t>
            </a:r>
            <a:endParaRPr lang="en-US" altLang="zh-CN" sz="2400" i="1" dirty="0" smtClean="0"/>
          </a:p>
          <a:p>
            <a:r>
              <a:rPr lang="en-US" altLang="zh-CN" sz="2400" b="1" dirty="0" smtClean="0"/>
              <a:t>Output</a:t>
            </a:r>
            <a:r>
              <a:rPr lang="zh-CN" altLang="en-US" sz="2400" b="1" dirty="0" smtClean="0"/>
              <a:t>：</a:t>
            </a:r>
            <a:r>
              <a:rPr lang="en-US" altLang="zh-CN" sz="2400" dirty="0"/>
              <a:t>State value function </a:t>
            </a:r>
            <a:r>
              <a:rPr lang="en-US" altLang="zh-CN" sz="2400" i="1" dirty="0"/>
              <a:t>v(π</a:t>
            </a:r>
            <a:r>
              <a:rPr lang="en-US" altLang="zh-CN" sz="2400" i="1" dirty="0" smtClean="0"/>
              <a:t>)</a:t>
            </a:r>
            <a:endParaRPr lang="en-US" altLang="zh-CN" sz="2400" dirty="0" smtClean="0"/>
          </a:p>
          <a:p>
            <a:endParaRPr lang="en-US" altLang="zh-CN" dirty="0" smtClean="0"/>
          </a:p>
          <a:p>
            <a:endParaRPr lang="en-US" altLang="zh-CN" dirty="0"/>
          </a:p>
          <a:p>
            <a:endParaRPr lang="en-US" altLang="zh-CN" dirty="0"/>
          </a:p>
          <a:p>
            <a:r>
              <a:rPr lang="en-US" altLang="zh-CN" sz="2800" b="1" i="1" dirty="0" smtClean="0"/>
              <a:t>2</a:t>
            </a:r>
            <a:r>
              <a:rPr lang="zh-CN" altLang="en-US" sz="2800" b="1" i="1" dirty="0" smtClean="0"/>
              <a:t>、</a:t>
            </a:r>
            <a:r>
              <a:rPr lang="en-US" altLang="zh-CN" sz="2800" b="1" i="1" dirty="0"/>
              <a:t>Control </a:t>
            </a:r>
            <a:r>
              <a:rPr lang="en-US" altLang="zh-CN" sz="2800" b="1" i="1" dirty="0" smtClean="0"/>
              <a:t>problem</a:t>
            </a:r>
          </a:p>
          <a:p>
            <a:endParaRPr lang="en-US" altLang="zh-CN" sz="2400" b="1" i="1" dirty="0" smtClean="0"/>
          </a:p>
          <a:p>
            <a:r>
              <a:rPr lang="en-US" altLang="zh-CN" sz="2400" b="1" dirty="0"/>
              <a:t>Input: </a:t>
            </a:r>
            <a:r>
              <a:rPr lang="en-US" altLang="zh-CN" sz="2400" b="1" dirty="0" smtClean="0"/>
              <a:t> </a:t>
            </a:r>
            <a:r>
              <a:rPr lang="en-US" altLang="zh-CN" sz="2400" dirty="0" smtClean="0"/>
              <a:t>state </a:t>
            </a:r>
            <a:r>
              <a:rPr lang="en-US" altLang="zh-CN" sz="2400" dirty="0"/>
              <a:t>set </a:t>
            </a:r>
            <a:r>
              <a:rPr lang="en-US" altLang="zh-CN" sz="2400" i="1" dirty="0"/>
              <a:t>S</a:t>
            </a:r>
            <a:r>
              <a:rPr lang="en-US" altLang="zh-CN" sz="2400" dirty="0"/>
              <a:t>, action set </a:t>
            </a:r>
            <a:r>
              <a:rPr lang="en-US" altLang="zh-CN" sz="2400" i="1" dirty="0"/>
              <a:t>A</a:t>
            </a:r>
            <a:r>
              <a:rPr lang="en-US" altLang="zh-CN" sz="2400" dirty="0"/>
              <a:t>, instant reward </a:t>
            </a:r>
            <a:r>
              <a:rPr lang="en-US" altLang="zh-CN" sz="2400" i="1" dirty="0"/>
              <a:t>R</a:t>
            </a:r>
            <a:r>
              <a:rPr lang="en-US" altLang="zh-CN" sz="2400" dirty="0"/>
              <a:t>, attenuation factor </a:t>
            </a:r>
            <a:r>
              <a:rPr lang="en-US" altLang="zh-CN" sz="2400" i="1" dirty="0"/>
              <a:t>γ</a:t>
            </a:r>
            <a:r>
              <a:rPr lang="en-US" altLang="zh-CN" sz="2400" dirty="0"/>
              <a:t>, exploration rate </a:t>
            </a:r>
            <a:r>
              <a:rPr lang="en-US" altLang="zh-CN" sz="2400" i="1" dirty="0" smtClean="0"/>
              <a:t>ε,</a:t>
            </a:r>
            <a:r>
              <a:rPr lang="en-US" altLang="zh-CN" sz="2400" dirty="0"/>
              <a:t> model state transition probability matrix </a:t>
            </a:r>
            <a:r>
              <a:rPr lang="en-US" altLang="zh-CN" sz="2400" i="1" dirty="0" smtClean="0"/>
              <a:t>P</a:t>
            </a:r>
          </a:p>
          <a:p>
            <a:r>
              <a:rPr lang="en-US" altLang="zh-CN" sz="2400" b="1" dirty="0"/>
              <a:t>Output</a:t>
            </a:r>
            <a:r>
              <a:rPr lang="en-US" altLang="zh-CN" sz="2400" b="1" dirty="0" smtClean="0"/>
              <a:t>:</a:t>
            </a:r>
            <a:r>
              <a:rPr lang="en-US" altLang="zh-CN" sz="2400" dirty="0" smtClean="0"/>
              <a:t>  optimal </a:t>
            </a:r>
            <a:r>
              <a:rPr lang="en-US" altLang="zh-CN" sz="2400" dirty="0"/>
              <a:t>action value function </a:t>
            </a:r>
            <a:r>
              <a:rPr lang="en-US" altLang="zh-CN" sz="2400" i="1" dirty="0" smtClean="0"/>
              <a:t>q*</a:t>
            </a:r>
            <a:r>
              <a:rPr lang="en-US" altLang="zh-CN" sz="2400" dirty="0" smtClean="0"/>
              <a:t> , </a:t>
            </a:r>
            <a:r>
              <a:rPr lang="en-US" altLang="zh-CN" sz="2400" dirty="0"/>
              <a:t>optimal strategy </a:t>
            </a:r>
            <a:r>
              <a:rPr lang="en-US" altLang="zh-CN" sz="2400" i="1" dirty="0" smtClean="0"/>
              <a:t>π*</a:t>
            </a:r>
            <a:endParaRPr lang="zh-CN" altLang="en-US" sz="2400" i="1" dirty="0"/>
          </a:p>
        </p:txBody>
      </p:sp>
    </p:spTree>
    <p:extLst>
      <p:ext uri="{BB962C8B-B14F-4D97-AF65-F5344CB8AC3E}">
        <p14:creationId xmlns:p14="http://schemas.microsoft.com/office/powerpoint/2010/main" val="34379110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7369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Forecast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522774" y="1292469"/>
            <a:ext cx="11250126" cy="1015663"/>
          </a:xfrm>
          <a:prstGeom prst="rect">
            <a:avLst/>
          </a:prstGeom>
          <a:noFill/>
        </p:spPr>
        <p:txBody>
          <a:bodyPr wrap="square" rtlCol="0">
            <a:spAutoFit/>
          </a:bodyPr>
          <a:lstStyle/>
          <a:p>
            <a:r>
              <a:rPr lang="en-US" altLang="zh-CN" sz="2000" b="1" i="1" dirty="0"/>
              <a:t>Basic idea: </a:t>
            </a:r>
            <a:r>
              <a:rPr lang="en-US" altLang="zh-CN" sz="2000" dirty="0"/>
              <a:t>Starting from any state value function, according to the given </a:t>
            </a:r>
            <a:r>
              <a:rPr lang="en-US" altLang="zh-CN" sz="2000" dirty="0" smtClean="0"/>
              <a:t>policy, </a:t>
            </a:r>
            <a:r>
              <a:rPr lang="en-US" altLang="zh-CN" sz="2000" dirty="0"/>
              <a:t>the state value function is updated iteratively with the Bellman expectation equation, state transition probability and reward synchronization until it converges, and the final state value function under the </a:t>
            </a:r>
            <a:r>
              <a:rPr lang="en-US" altLang="zh-CN" sz="2000" dirty="0" smtClean="0"/>
              <a:t>policy </a:t>
            </a:r>
            <a:r>
              <a:rPr lang="en-US" altLang="zh-CN" sz="2000" dirty="0"/>
              <a:t>is obtained.</a:t>
            </a:r>
            <a:endParaRPr lang="zh-CN" altLang="en-US" sz="20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27431" y="2954215"/>
            <a:ext cx="3242434" cy="3242434"/>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227431" y="3006997"/>
                <a:ext cx="121892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𝑉</m:t>
                          </m:r>
                        </m:e>
                        <m:sub>
                          <m:r>
                            <a:rPr lang="zh-CN" altLang="en-US" i="1" smtClean="0">
                              <a:latin typeface="Cambria Math"/>
                            </a:rPr>
                            <m:t>𝜋</m:t>
                          </m:r>
                        </m:sub>
                      </m:sSub>
                      <m:d>
                        <m:dPr>
                          <m:ctrlPr>
                            <a:rPr lang="en-US" altLang="zh-CN" b="0" i="1" smtClean="0">
                              <a:latin typeface="Cambria Math"/>
                            </a:rPr>
                          </m:ctrlPr>
                        </m:dPr>
                        <m:e>
                          <m:r>
                            <a:rPr lang="en-US" altLang="zh-CN" b="0" i="1" smtClean="0">
                              <a:latin typeface="Cambria Math"/>
                            </a:rPr>
                            <m:t>𝑆</m:t>
                          </m:r>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227431" y="3006997"/>
                <a:ext cx="1218929" cy="369332"/>
              </a:xfrm>
              <a:prstGeom prst="rect">
                <a:avLst/>
              </a:prstGeom>
              <a:blipFill rotWithShape="1">
                <a:blip r:embed="rId3"/>
                <a:stretch>
                  <a:fillRect/>
                </a:stretch>
              </a:blipFill>
            </p:spPr>
            <p:txBody>
              <a:bodyPr/>
              <a:lstStyle/>
              <a:p>
                <a:r>
                  <a:rPr lang="zh-CN" altLang="en-US">
                    <a:noFill/>
                  </a:rPr>
                  <a:t> </a:t>
                </a:r>
              </a:p>
            </p:txBody>
          </p:sp>
        </mc:Fallback>
      </mc:AlternateContent>
      <p:sp>
        <p:nvSpPr>
          <p:cNvPr id="9" name="TextBox 8"/>
          <p:cNvSpPr txBox="1"/>
          <p:nvPr/>
        </p:nvSpPr>
        <p:spPr>
          <a:xfrm>
            <a:off x="5838091" y="2813539"/>
            <a:ext cx="5671039" cy="1323439"/>
          </a:xfrm>
          <a:prstGeom prst="rect">
            <a:avLst/>
          </a:prstGeom>
          <a:noFill/>
        </p:spPr>
        <p:txBody>
          <a:bodyPr wrap="square" rtlCol="0">
            <a:spAutoFit/>
          </a:bodyPr>
          <a:lstStyle/>
          <a:p>
            <a:r>
              <a:rPr lang="en-US" altLang="zh-CN" sz="2000" dirty="0" smtClean="0"/>
              <a:t>If </a:t>
            </a:r>
            <a:r>
              <a:rPr lang="en-US" altLang="zh-CN" sz="2000" dirty="0"/>
              <a:t>we have calculated the state value of all states in the </a:t>
            </a:r>
            <a:r>
              <a:rPr lang="en-US" altLang="zh-CN" sz="2000" dirty="0" smtClean="0"/>
              <a:t>k-</a:t>
            </a:r>
            <a:r>
              <a:rPr lang="en-US" altLang="zh-CN" sz="2000" dirty="0" err="1" smtClean="0"/>
              <a:t>th</a:t>
            </a:r>
            <a:r>
              <a:rPr lang="en-US" altLang="zh-CN" sz="2000" dirty="0" smtClean="0"/>
              <a:t> </a:t>
            </a:r>
            <a:r>
              <a:rPr lang="en-US" altLang="zh-CN" sz="2000" dirty="0"/>
              <a:t>iteration, then in the </a:t>
            </a:r>
            <a:r>
              <a:rPr lang="en-US" altLang="zh-CN" sz="2000" dirty="0" smtClean="0"/>
              <a:t>(k+1)-</a:t>
            </a:r>
            <a:r>
              <a:rPr lang="en-US" altLang="zh-CN" sz="2000" dirty="0" err="1" smtClean="0"/>
              <a:t>th</a:t>
            </a:r>
            <a:r>
              <a:rPr lang="en-US" altLang="zh-CN" sz="2000" dirty="0" smtClean="0"/>
              <a:t> </a:t>
            </a:r>
            <a:r>
              <a:rPr lang="en-US" altLang="zh-CN" sz="2000" dirty="0"/>
              <a:t>round we can use the state value calculated in the </a:t>
            </a:r>
            <a:r>
              <a:rPr lang="en-US" altLang="zh-CN" sz="2000" dirty="0" smtClean="0"/>
              <a:t>k-</a:t>
            </a:r>
            <a:r>
              <a:rPr lang="en-US" altLang="zh-CN" sz="2000" dirty="0" err="1" smtClean="0"/>
              <a:t>th</a:t>
            </a:r>
            <a:r>
              <a:rPr lang="en-US" altLang="zh-CN" sz="2000" dirty="0" smtClean="0"/>
              <a:t> </a:t>
            </a:r>
            <a:r>
              <a:rPr lang="en-US" altLang="zh-CN" sz="2000" dirty="0"/>
              <a:t>round to calculate the state value of the k+1th </a:t>
            </a:r>
            <a:r>
              <a:rPr lang="en-US" altLang="zh-CN" sz="2000" dirty="0" smtClean="0"/>
              <a:t>round:</a:t>
            </a:r>
            <a:endParaRPr lang="zh-CN" altLang="en-US" sz="20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821" y="4809392"/>
            <a:ext cx="5055578" cy="8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831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60372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Example of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forecast 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40" y="1666388"/>
            <a:ext cx="2529134" cy="44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157" y="2615958"/>
            <a:ext cx="2100953" cy="348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76546" y="1666388"/>
            <a:ext cx="5996354" cy="3785652"/>
          </a:xfrm>
          <a:prstGeom prst="rect">
            <a:avLst/>
          </a:prstGeom>
          <a:noFill/>
        </p:spPr>
        <p:txBody>
          <a:bodyPr wrap="square" rtlCol="0">
            <a:spAutoFit/>
          </a:bodyPr>
          <a:lstStyle/>
          <a:p>
            <a:r>
              <a:rPr lang="en-US" altLang="zh-CN" sz="2400" dirty="0"/>
              <a:t>the value of </a:t>
            </a:r>
            <a:r>
              <a:rPr lang="en-US" altLang="zh-CN" sz="2400" dirty="0" smtClean="0"/>
              <a:t>the end  grid : 0</a:t>
            </a:r>
          </a:p>
          <a:p>
            <a:endParaRPr lang="en-US" altLang="zh-CN" sz="2400" dirty="0" smtClean="0"/>
          </a:p>
          <a:p>
            <a:endParaRPr lang="en-US" altLang="zh-CN" sz="2400" dirty="0" smtClean="0"/>
          </a:p>
          <a:p>
            <a:r>
              <a:rPr lang="en-US" altLang="zh-CN" sz="2400" dirty="0"/>
              <a:t>Instant reward </a:t>
            </a:r>
            <a:r>
              <a:rPr lang="en-US" altLang="zh-CN" sz="2400" i="1" dirty="0" smtClean="0"/>
              <a:t>R </a:t>
            </a:r>
            <a:r>
              <a:rPr lang="en-US" altLang="zh-CN" sz="2400" dirty="0" smtClean="0"/>
              <a:t>= -1</a:t>
            </a:r>
          </a:p>
          <a:p>
            <a:endParaRPr lang="en-US" altLang="zh-CN" sz="2400" dirty="0" smtClean="0"/>
          </a:p>
          <a:p>
            <a:endParaRPr lang="en-US" altLang="zh-CN" sz="2400" dirty="0" smtClean="0"/>
          </a:p>
          <a:p>
            <a:r>
              <a:rPr lang="en-US" altLang="zh-CN" sz="2400" dirty="0" smtClean="0"/>
              <a:t>Attenuation factor</a:t>
            </a:r>
            <a:r>
              <a:rPr lang="en-US" altLang="zh-CN" sz="2400" dirty="0"/>
              <a:t> </a:t>
            </a:r>
            <a:r>
              <a:rPr lang="el-GR" altLang="zh-CN" sz="2400" i="1" dirty="0" smtClean="0"/>
              <a:t>γ</a:t>
            </a:r>
            <a:r>
              <a:rPr lang="en-US" altLang="zh-CN" sz="2400" dirty="0" smtClean="0"/>
              <a:t> </a:t>
            </a:r>
            <a:r>
              <a:rPr lang="el-GR" altLang="zh-CN" sz="2400" dirty="0" smtClean="0"/>
              <a:t>=</a:t>
            </a:r>
            <a:r>
              <a:rPr lang="en-US" altLang="zh-CN" sz="2400" dirty="0" smtClean="0"/>
              <a:t> </a:t>
            </a:r>
            <a:r>
              <a:rPr lang="el-GR" altLang="zh-CN" sz="2400" dirty="0" smtClean="0"/>
              <a:t>1</a:t>
            </a:r>
            <a:endParaRPr lang="en-US" altLang="zh-CN" sz="2400" dirty="0" smtClean="0"/>
          </a:p>
          <a:p>
            <a:endParaRPr lang="en-US" altLang="zh-CN" sz="2400" dirty="0" smtClean="0"/>
          </a:p>
          <a:p>
            <a:r>
              <a:rPr lang="el-GR" altLang="zh-CN" sz="2400" dirty="0"/>
              <a:t/>
            </a:r>
            <a:br>
              <a:rPr lang="el-GR" altLang="zh-CN" sz="2400" dirty="0"/>
            </a:br>
            <a:r>
              <a:rPr lang="en-US" altLang="zh-CN" sz="2400" dirty="0"/>
              <a:t>State transition probability </a:t>
            </a:r>
            <a:r>
              <a:rPr lang="en-US" altLang="zh-CN" sz="2400" i="1" dirty="0" smtClean="0"/>
              <a:t>P </a:t>
            </a:r>
            <a:r>
              <a:rPr lang="en-US" altLang="zh-CN" sz="2400" dirty="0" smtClean="0"/>
              <a:t>= 1</a:t>
            </a:r>
            <a:endParaRPr lang="zh-CN" altLang="en-US" sz="2400" dirty="0"/>
          </a:p>
        </p:txBody>
      </p:sp>
    </p:spTree>
    <p:extLst>
      <p:ext uri="{BB962C8B-B14F-4D97-AF65-F5344CB8AC3E}">
        <p14:creationId xmlns:p14="http://schemas.microsoft.com/office/powerpoint/2010/main" val="27718817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603721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Example of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forecast 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40" y="1666388"/>
            <a:ext cx="2529134" cy="443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3157" y="2615958"/>
            <a:ext cx="2100953" cy="3485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715000" y="1433146"/>
            <a:ext cx="6093069" cy="1200329"/>
          </a:xfrm>
          <a:prstGeom prst="rect">
            <a:avLst/>
          </a:prstGeom>
          <a:noFill/>
        </p:spPr>
        <p:txBody>
          <a:bodyPr wrap="square" rtlCol="0">
            <a:spAutoFit/>
          </a:bodyPr>
          <a:lstStyle/>
          <a:p>
            <a:r>
              <a:rPr lang="en-US" altLang="zh-CN" dirty="0"/>
              <a:t>First we initialize the state value of all the grids to </a:t>
            </a:r>
            <a:r>
              <a:rPr lang="en-US" altLang="zh-CN" dirty="0" smtClean="0"/>
              <a:t>0 (k = 0).</a:t>
            </a:r>
          </a:p>
          <a:p>
            <a:endParaRPr lang="en-US" altLang="zh-CN" dirty="0" smtClean="0"/>
          </a:p>
          <a:p>
            <a:r>
              <a:rPr lang="en-US" altLang="zh-CN" dirty="0" smtClean="0"/>
              <a:t>When k = 1 :</a:t>
            </a:r>
          </a:p>
          <a:p>
            <a:endParaRPr lang="zh-CN" altLang="en-US"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999" y="2406340"/>
            <a:ext cx="4588117" cy="45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63875"/>
            <a:ext cx="4588116" cy="44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785520" y="3666392"/>
            <a:ext cx="461665" cy="545123"/>
          </a:xfrm>
          <a:prstGeom prst="rect">
            <a:avLst/>
          </a:prstGeom>
          <a:noFill/>
        </p:spPr>
        <p:txBody>
          <a:bodyPr vert="eaVert" wrap="square" rtlCol="0">
            <a:spAutoFit/>
          </a:bodyPr>
          <a:lstStyle/>
          <a:p>
            <a:r>
              <a:rPr lang="en-US" altLang="zh-CN" dirty="0" smtClean="0"/>
              <a:t>…</a:t>
            </a:r>
            <a:endParaRPr lang="zh-CN" altLang="en-US" dirty="0"/>
          </a:p>
        </p:txBody>
      </p:sp>
      <p:sp>
        <p:nvSpPr>
          <p:cNvPr id="5" name="TextBox 4"/>
          <p:cNvSpPr txBox="1"/>
          <p:nvPr/>
        </p:nvSpPr>
        <p:spPr>
          <a:xfrm>
            <a:off x="5715000" y="4211515"/>
            <a:ext cx="5644662" cy="369332"/>
          </a:xfrm>
          <a:prstGeom prst="rect">
            <a:avLst/>
          </a:prstGeom>
          <a:noFill/>
        </p:spPr>
        <p:txBody>
          <a:bodyPr wrap="square" rtlCol="0">
            <a:spAutoFit/>
          </a:bodyPr>
          <a:lstStyle/>
          <a:p>
            <a:r>
              <a:rPr lang="en-US" altLang="zh-CN" dirty="0" smtClean="0"/>
              <a:t>When k = 2 :</a:t>
            </a:r>
            <a:endParaRPr lang="zh-CN" altLang="en-US" dirty="0"/>
          </a:p>
        </p:txBody>
      </p:sp>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4998" y="4580847"/>
            <a:ext cx="4588117" cy="47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2294" y="5269357"/>
            <a:ext cx="4588115" cy="482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78223" y="5842489"/>
            <a:ext cx="461665" cy="518746"/>
          </a:xfrm>
          <a:prstGeom prst="rect">
            <a:avLst/>
          </a:prstGeom>
          <a:noFill/>
        </p:spPr>
        <p:txBody>
          <a:bodyPr vert="eaVert" wrap="square" rtlCol="0">
            <a:spAutoFit/>
          </a:bodyPr>
          <a:lstStyle/>
          <a:p>
            <a:r>
              <a:rPr lang="en-US" altLang="zh-CN" dirty="0" smtClean="0"/>
              <a:t>…</a:t>
            </a:r>
            <a:endParaRPr lang="zh-CN" altLang="en-US" dirty="0"/>
          </a:p>
        </p:txBody>
      </p:sp>
      <p:pic>
        <p:nvPicPr>
          <p:cNvPr id="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2145" y="715814"/>
            <a:ext cx="4023217" cy="66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0005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48683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Control problem</a:t>
            </a: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32963" y="1459523"/>
            <a:ext cx="3179614" cy="369332"/>
          </a:xfrm>
          <a:prstGeom prst="rect">
            <a:avLst/>
          </a:prstGeom>
          <a:noFill/>
        </p:spPr>
        <p:txBody>
          <a:bodyPr wrap="square" rtlCol="0">
            <a:spAutoFit/>
          </a:bodyPr>
          <a:lstStyle/>
          <a:p>
            <a:r>
              <a:rPr lang="en-US" altLang="zh-CN" b="1" i="1" dirty="0"/>
              <a:t>Basic idea:</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224" y="2202107"/>
            <a:ext cx="2447046" cy="340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797" y="423071"/>
            <a:ext cx="4167555" cy="617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736623" y="423071"/>
            <a:ext cx="3305908" cy="3046988"/>
          </a:xfrm>
          <a:prstGeom prst="rect">
            <a:avLst/>
          </a:prstGeom>
          <a:noFill/>
        </p:spPr>
        <p:txBody>
          <a:bodyPr wrap="square" rtlCol="0">
            <a:spAutoFit/>
          </a:bodyPr>
          <a:lstStyle/>
          <a:p>
            <a:r>
              <a:rPr lang="en-US" altLang="zh-CN" sz="2400" b="1" i="1" dirty="0"/>
              <a:t>Greedy </a:t>
            </a:r>
            <a:r>
              <a:rPr lang="en-US" altLang="zh-CN" sz="2400" b="1" i="1" dirty="0" smtClean="0"/>
              <a:t>strategy :</a:t>
            </a:r>
          </a:p>
          <a:p>
            <a:r>
              <a:rPr lang="en-US" altLang="zh-CN" sz="2400" dirty="0"/>
              <a:t>The behavior that an individual chooses in a certain state is the state in which it can reach the state in which all of the possible states are of the greatest value.</a:t>
            </a:r>
            <a:endParaRPr lang="zh-CN" altLang="en-US" sz="2400" dirty="0"/>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6623" y="3982550"/>
            <a:ext cx="3339038" cy="181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87461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77864" y="3437533"/>
            <a:ext cx="4033989" cy="1569660"/>
          </a:xfrm>
          <a:prstGeom prst="rect">
            <a:avLst/>
          </a:prstGeom>
          <a:noFill/>
        </p:spPr>
        <p:txBody>
          <a:bodyPr vert="horz" wrap="none" rtlCol="0" anchor="ctr">
            <a:spAutoFit/>
          </a:bodyPr>
          <a:lstStyle/>
          <a:p>
            <a:pPr algn="ctr"/>
            <a:r>
              <a:rPr lang="en-US" altLang="zh-CN" sz="4800" b="1" dirty="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Monte </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Carlo</a:t>
            </a:r>
          </a:p>
          <a:p>
            <a:pPr algn="ct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MC</a:t>
            </a: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smtClean="0">
                  <a:solidFill>
                    <a:srgbClr val="4A9CCB"/>
                  </a:solidFill>
                  <a:latin typeface="Impact" panose="020B0806030902050204" pitchFamily="34" charset="0"/>
                  <a:ea typeface="微软雅黑" panose="020B0503020204020204" pitchFamily="34" charset="-122"/>
                </a:rPr>
                <a:t>04</a:t>
              </a:r>
              <a:endParaRPr lang="en-US" altLang="ko-KR" sz="8800" kern="0" dirty="0">
                <a:solidFill>
                  <a:srgbClr val="4A9CCB"/>
                </a:solidFill>
                <a:latin typeface="Impact" panose="020B0806030902050204" pitchFamily="34" charset="0"/>
                <a:ea typeface="微软雅黑" panose="020B0503020204020204"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strVal val="4*#ppt_w"/>
                                          </p:val>
                                        </p:tav>
                                        <p:tav tm="100000">
                                          <p:val>
                                            <p:strVal val="#ppt_w"/>
                                          </p:val>
                                        </p:tav>
                                      </p:tavLst>
                                    </p:anim>
                                    <p:anim calcmode="lin" valueType="num">
                                      <p:cBhvr>
                                        <p:cTn id="8" dur="350" fill="hold"/>
                                        <p:tgtEl>
                                          <p:spTgt spid="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p:cTn id="11" dur="350" fill="hold"/>
                                        <p:tgtEl>
                                          <p:spTgt spid="9"/>
                                        </p:tgtEl>
                                        <p:attrNameLst>
                                          <p:attrName>ppt_w</p:attrName>
                                        </p:attrNameLst>
                                      </p:cBhvr>
                                      <p:tavLst>
                                        <p:tav tm="0">
                                          <p:val>
                                            <p:strVal val="4*#ppt_w"/>
                                          </p:val>
                                        </p:tav>
                                        <p:tav tm="100000">
                                          <p:val>
                                            <p:strVal val="#ppt_w"/>
                                          </p:val>
                                        </p:tav>
                                      </p:tavLst>
                                    </p:anim>
                                    <p:anim calcmode="lin" valueType="num">
                                      <p:cBhvr>
                                        <p:cTn id="12" dur="35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50" fill="hold"/>
                                        <p:tgtEl>
                                          <p:spTgt spid="4"/>
                                        </p:tgtEl>
                                        <p:attrNameLst>
                                          <p:attrName>ppt_w</p:attrName>
                                        </p:attrNameLst>
                                      </p:cBhvr>
                                      <p:tavLst>
                                        <p:tav tm="0">
                                          <p:val>
                                            <p:fltVal val="0"/>
                                          </p:val>
                                        </p:tav>
                                        <p:tav tm="100000">
                                          <p:val>
                                            <p:strVal val="#ppt_w"/>
                                          </p:val>
                                        </p:tav>
                                      </p:tavLst>
                                    </p:anim>
                                    <p:anim calcmode="lin" valueType="num">
                                      <p:cBhvr>
                                        <p:cTn id="17" dur="250" fill="hold"/>
                                        <p:tgtEl>
                                          <p:spTgt spid="4"/>
                                        </p:tgtEl>
                                        <p:attrNameLst>
                                          <p:attrName>ppt_h</p:attrName>
                                        </p:attrNameLst>
                                      </p:cBhvr>
                                      <p:tavLst>
                                        <p:tav tm="0">
                                          <p:val>
                                            <p:fltVal val="0"/>
                                          </p:val>
                                        </p:tav>
                                        <p:tav tm="100000">
                                          <p:val>
                                            <p:strVal val="#ppt_h"/>
                                          </p:val>
                                        </p:tav>
                                      </p:tavLst>
                                    </p:anim>
                                    <p:animEffect transition="in" filter="fade">
                                      <p:cBhvr>
                                        <p:cTn id="18" dur="250"/>
                                        <p:tgtEl>
                                          <p:spTgt spid="4"/>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7369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Forecast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732963" y="1274885"/>
            <a:ext cx="10975584" cy="400110"/>
          </a:xfrm>
          <a:prstGeom prst="rect">
            <a:avLst/>
          </a:prstGeom>
          <a:noFill/>
        </p:spPr>
        <p:txBody>
          <a:bodyPr wrap="square" rtlCol="0">
            <a:spAutoFit/>
          </a:bodyPr>
          <a:lstStyle/>
          <a:p>
            <a:r>
              <a:rPr lang="en-US" altLang="zh-CN" sz="2000" b="1" i="1" dirty="0"/>
              <a:t>Basic idea: </a:t>
            </a:r>
            <a:r>
              <a:rPr lang="en-US" altLang="zh-CN" sz="2000" b="1" i="1" dirty="0" smtClean="0"/>
              <a:t> </a:t>
            </a:r>
            <a:r>
              <a:rPr lang="en-US" altLang="zh-CN" sz="2000" dirty="0" smtClean="0"/>
              <a:t>estimates </a:t>
            </a:r>
            <a:r>
              <a:rPr lang="en-US" altLang="zh-CN" sz="2000" dirty="0"/>
              <a:t>the true value of the state by sampling several </a:t>
            </a:r>
            <a:r>
              <a:rPr lang="en-US" altLang="zh-CN" sz="2000" dirty="0" smtClean="0"/>
              <a:t>complete state  episodes.</a:t>
            </a:r>
            <a:endParaRPr lang="zh-CN" altLang="en-US" sz="2000" dirty="0"/>
          </a:p>
        </p:txBody>
      </p:sp>
      <p:sp>
        <p:nvSpPr>
          <p:cNvPr id="4" name="TextBox 3"/>
          <p:cNvSpPr txBox="1"/>
          <p:nvPr/>
        </p:nvSpPr>
        <p:spPr>
          <a:xfrm>
            <a:off x="771058" y="1951892"/>
            <a:ext cx="10667734" cy="400110"/>
          </a:xfrm>
          <a:prstGeom prst="rect">
            <a:avLst/>
          </a:prstGeom>
          <a:noFill/>
        </p:spPr>
        <p:txBody>
          <a:bodyPr wrap="square" rtlCol="0">
            <a:spAutoFit/>
          </a:bodyPr>
          <a:lstStyle/>
          <a:p>
            <a:r>
              <a:rPr lang="en-US" altLang="zh-CN" sz="2000" dirty="0" smtClean="0"/>
              <a:t>A </a:t>
            </a:r>
            <a:r>
              <a:rPr lang="en-US" altLang="zh-CN" sz="2000" dirty="0"/>
              <a:t>sequence of states with a complete </a:t>
            </a:r>
            <a:r>
              <a:rPr lang="en-US" altLang="zh-CN" sz="2000" i="1" dirty="0"/>
              <a:t>T </a:t>
            </a:r>
            <a:r>
              <a:rPr lang="en-US" altLang="zh-CN" sz="2000" dirty="0"/>
              <a:t>state for a given </a:t>
            </a:r>
            <a:r>
              <a:rPr lang="en-US" altLang="zh-CN" sz="2000" dirty="0" smtClean="0"/>
              <a:t>policy  </a:t>
            </a:r>
            <a:r>
              <a:rPr lang="en-US" altLang="zh-CN" sz="2000" i="1" dirty="0"/>
              <a:t>π</a:t>
            </a:r>
            <a:r>
              <a:rPr lang="en-US" altLang="zh-CN" sz="2000" dirty="0"/>
              <a:t> is as </a:t>
            </a:r>
            <a:r>
              <a:rPr lang="en-US" altLang="zh-CN" sz="2000" dirty="0" smtClean="0"/>
              <a:t>follows:</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867" y="2635081"/>
            <a:ext cx="4440115" cy="416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856763" y="3325606"/>
                <a:ext cx="5122006" cy="400110"/>
              </a:xfrm>
              <a:prstGeom prst="rect">
                <a:avLst/>
              </a:prstGeom>
              <a:noFill/>
            </p:spPr>
            <p:txBody>
              <a:bodyPr wrap="square" rtlCol="0">
                <a:spAutoFit/>
              </a:bodyPr>
              <a:lstStyle/>
              <a:p>
                <a:r>
                  <a:rPr lang="en-US" altLang="zh-CN" sz="2000" dirty="0" smtClean="0"/>
                  <a:t>Value function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𝑉</m:t>
                        </m:r>
                      </m:e>
                      <m:sub>
                        <m:r>
                          <a:rPr lang="zh-CN" altLang="en-US" sz="2000" i="1" smtClean="0">
                            <a:latin typeface="Cambria Math"/>
                          </a:rPr>
                          <m:t>𝜋</m:t>
                        </m:r>
                      </m:sub>
                    </m:sSub>
                    <m:d>
                      <m:dPr>
                        <m:ctrlPr>
                          <a:rPr lang="en-US" altLang="zh-CN" sz="2000" b="0" i="1" smtClean="0">
                            <a:latin typeface="Cambria Math"/>
                          </a:rPr>
                        </m:ctrlPr>
                      </m:dPr>
                      <m:e>
                        <m:r>
                          <a:rPr lang="en-US" altLang="zh-CN" sz="2000" b="0" i="1" smtClean="0">
                            <a:latin typeface="Cambria Math"/>
                          </a:rPr>
                          <m:t>𝑠</m:t>
                        </m:r>
                      </m:e>
                    </m:d>
                    <m:r>
                      <a:rPr lang="en-US" altLang="zh-CN" sz="2000" b="0" i="1" smtClean="0">
                        <a:latin typeface="Cambria Math"/>
                      </a:rPr>
                      <m:t>:</m:t>
                    </m:r>
                  </m:oMath>
                </a14:m>
                <a:endParaRPr lang="zh-CN" altLang="en-US"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856763" y="3325606"/>
                <a:ext cx="5122006" cy="400110"/>
              </a:xfrm>
              <a:prstGeom prst="rect">
                <a:avLst/>
              </a:prstGeom>
              <a:blipFill rotWithShape="1">
                <a:blip r:embed="rId3"/>
                <a:stretch>
                  <a:fillRect l="-1310" t="-7692" b="-27692"/>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7075" y="4075964"/>
            <a:ext cx="5435698" cy="253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1058" y="4739054"/>
            <a:ext cx="10605966" cy="400110"/>
          </a:xfrm>
          <a:prstGeom prst="rect">
            <a:avLst/>
          </a:prstGeom>
          <a:noFill/>
        </p:spPr>
        <p:txBody>
          <a:bodyPr wrap="square" rtlCol="0">
            <a:spAutoFit/>
          </a:bodyPr>
          <a:lstStyle/>
          <a:p>
            <a:r>
              <a:rPr lang="en-US" altLang="zh-CN" sz="2000" dirty="0"/>
              <a:t>Find the average of all the complete </a:t>
            </a:r>
            <a:r>
              <a:rPr lang="en-US" altLang="zh-CN" sz="2000" dirty="0" smtClean="0"/>
              <a:t> </a:t>
            </a:r>
            <a:r>
              <a:rPr lang="en-US" altLang="zh-CN" sz="2000" dirty="0"/>
              <a:t>episodes</a:t>
            </a:r>
            <a:r>
              <a:rPr lang="en-US" altLang="zh-CN" sz="2000" dirty="0" smtClean="0"/>
              <a:t> </a:t>
            </a:r>
            <a:r>
              <a:rPr lang="en-US" altLang="zh-CN" sz="2000" dirty="0"/>
              <a:t>in the state when they occur and then </a:t>
            </a:r>
            <a:r>
              <a:rPr lang="en-US" altLang="zh-CN" sz="2000" dirty="0" smtClean="0"/>
              <a:t>average:</a:t>
            </a:r>
            <a:endParaRPr lang="zh-CN" altLang="en-US" sz="20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4745" y="5594214"/>
            <a:ext cx="4260360" cy="97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697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7369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Forecast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771058" y="1450731"/>
            <a:ext cx="10993050" cy="1323439"/>
          </a:xfrm>
          <a:prstGeom prst="rect">
            <a:avLst/>
          </a:prstGeom>
          <a:noFill/>
        </p:spPr>
        <p:txBody>
          <a:bodyPr wrap="square" rtlCol="0">
            <a:spAutoFit/>
          </a:bodyPr>
          <a:lstStyle/>
          <a:p>
            <a:r>
              <a:rPr lang="en-US" altLang="zh-CN" sz="2000" b="1" i="1" dirty="0"/>
              <a:t>incremental </a:t>
            </a:r>
            <a:r>
              <a:rPr lang="en-US" altLang="zh-CN" sz="2000" b="1" i="1" dirty="0" smtClean="0"/>
              <a:t>mean:</a:t>
            </a:r>
          </a:p>
          <a:p>
            <a:r>
              <a:rPr lang="en-US" altLang="zh-CN" sz="2000" dirty="0" smtClean="0"/>
              <a:t>          The </a:t>
            </a:r>
            <a:r>
              <a:rPr lang="en-US" altLang="zh-CN" sz="2000" dirty="0"/>
              <a:t>average value of the harvest is calculated in an iterative process, that is, the average value and the number of harvests obtained in the previous round of iteration are saved. When the current round of harvest is calculated, the current round harvest average and number of times can be calculated.</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789" y="2957145"/>
            <a:ext cx="7302012" cy="89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71058" y="4202723"/>
            <a:ext cx="10674546" cy="400110"/>
          </a:xfrm>
          <a:prstGeom prst="rect">
            <a:avLst/>
          </a:prstGeom>
          <a:noFill/>
        </p:spPr>
        <p:txBody>
          <a:bodyPr wrap="square" rtlCol="0">
            <a:spAutoFit/>
          </a:bodyPr>
          <a:lstStyle/>
          <a:p>
            <a:r>
              <a:rPr lang="en-US" altLang="zh-CN" sz="2000" dirty="0"/>
              <a:t>Rewrite state value </a:t>
            </a:r>
            <a:r>
              <a:rPr lang="en-US" altLang="zh-CN" sz="2000" dirty="0" smtClean="0"/>
              <a:t>formula:</a:t>
            </a:r>
            <a:endParaRPr lang="zh-CN" alt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75" y="4981453"/>
            <a:ext cx="4080240" cy="1259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6198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418253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ε - greedy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algorithm</a:t>
            </a: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674224" y="1345223"/>
            <a:ext cx="10905245" cy="1015663"/>
          </a:xfrm>
          <a:prstGeom prst="rect">
            <a:avLst/>
          </a:prstGeom>
          <a:noFill/>
        </p:spPr>
        <p:txBody>
          <a:bodyPr wrap="square" rtlCol="0">
            <a:spAutoFit/>
          </a:bodyPr>
          <a:lstStyle/>
          <a:p>
            <a:r>
              <a:rPr lang="en-US" altLang="zh-CN" sz="2000" dirty="0" smtClean="0"/>
              <a:t>            The </a:t>
            </a:r>
            <a:r>
              <a:rPr lang="en-US" altLang="zh-CN" sz="2000" dirty="0"/>
              <a:t>ε-greedy algorithm greedily chooses the behavior that is currently considered to be the maximum behavioral value by setting a small ε value, using the probability of 1−ε, and randomly choosing the behavior from all m optional behaviors with the probability of ε.</a:t>
            </a:r>
            <a:endParaRPr lang="zh-CN"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231" y="2807677"/>
            <a:ext cx="5585144" cy="999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302" y="4201746"/>
            <a:ext cx="4230316" cy="2348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966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10139" y="3642002"/>
            <a:ext cx="3924472" cy="1569660"/>
          </a:xfrm>
          <a:prstGeom prst="rect">
            <a:avLst/>
          </a:prstGeom>
          <a:noFill/>
        </p:spPr>
        <p:txBody>
          <a:bodyPr vert="horz" wrap="none" rtlCol="0" anchor="ctr">
            <a:spAutoFit/>
          </a:bodyPr>
          <a:lstStyle/>
          <a:p>
            <a:pPr algn="ctr"/>
            <a:r>
              <a:rPr lang="en-US" altLang="zh-CN" sz="4800" b="1" dirty="0">
                <a:solidFill>
                  <a:srgbClr val="5A538C"/>
                </a:solidFill>
                <a:latin typeface="微软雅黑" panose="020B0503020204020204" pitchFamily="34" charset="-122"/>
                <a:ea typeface="微软雅黑" panose="020B0503020204020204" pitchFamily="34" charset="-122"/>
                <a:cs typeface="微软雅黑" panose="020B0503020204020204" pitchFamily="34" charset="-122"/>
              </a:rPr>
              <a:t>Model </a:t>
            </a:r>
            <a:r>
              <a:rPr lang="en-US" altLang="zh-CN" sz="4800" b="1" dirty="0" smtClean="0">
                <a:solidFill>
                  <a:srgbClr val="5A538C"/>
                </a:solidFill>
                <a:latin typeface="微软雅黑" panose="020B0503020204020204" pitchFamily="34" charset="-122"/>
                <a:ea typeface="微软雅黑" panose="020B0503020204020204" pitchFamily="34" charset="-122"/>
                <a:cs typeface="微软雅黑" panose="020B0503020204020204" pitchFamily="34" charset="-122"/>
              </a:rPr>
              <a:t>Basis</a:t>
            </a:r>
            <a:endParaRPr lang="en-US" altLang="zh-CN" sz="4800" b="1" dirty="0">
              <a:solidFill>
                <a:srgbClr val="5A538C"/>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sz="4800" b="1" dirty="0">
              <a:solidFill>
                <a:srgbClr val="5A538C"/>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a:solidFill>
                    <a:srgbClr val="5A538C"/>
                  </a:solidFill>
                  <a:latin typeface="Impact" panose="020B0806030902050204" pitchFamily="34" charset="0"/>
                  <a:ea typeface="微软雅黑" panose="020B0503020204020204" pitchFamily="34" charset="-122"/>
                </a:rPr>
                <a:t>01</a:t>
              </a:r>
              <a:endParaRPr lang="en-US" altLang="ko-KR" sz="8800" kern="0" dirty="0">
                <a:solidFill>
                  <a:srgbClr val="5A538C"/>
                </a:solidFill>
                <a:latin typeface="Impact" panose="020B0806030902050204" pitchFamily="34" charset="0"/>
                <a:ea typeface="微软雅黑" panose="020B0503020204020204"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strVal val="4*#ppt_w"/>
                                          </p:val>
                                        </p:tav>
                                        <p:tav tm="100000">
                                          <p:val>
                                            <p:strVal val="#ppt_w"/>
                                          </p:val>
                                        </p:tav>
                                      </p:tavLst>
                                    </p:anim>
                                    <p:anim calcmode="lin" valueType="num">
                                      <p:cBhvr>
                                        <p:cTn id="8" dur="350" fill="hold"/>
                                        <p:tgtEl>
                                          <p:spTgt spid="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p:cTn id="11" dur="350" fill="hold"/>
                                        <p:tgtEl>
                                          <p:spTgt spid="9"/>
                                        </p:tgtEl>
                                        <p:attrNameLst>
                                          <p:attrName>ppt_w</p:attrName>
                                        </p:attrNameLst>
                                      </p:cBhvr>
                                      <p:tavLst>
                                        <p:tav tm="0">
                                          <p:val>
                                            <p:strVal val="4*#ppt_w"/>
                                          </p:val>
                                        </p:tav>
                                        <p:tav tm="100000">
                                          <p:val>
                                            <p:strVal val="#ppt_w"/>
                                          </p:val>
                                        </p:tav>
                                      </p:tavLst>
                                    </p:anim>
                                    <p:anim calcmode="lin" valueType="num">
                                      <p:cBhvr>
                                        <p:cTn id="12" dur="35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50" fill="hold"/>
                                        <p:tgtEl>
                                          <p:spTgt spid="4"/>
                                        </p:tgtEl>
                                        <p:attrNameLst>
                                          <p:attrName>ppt_w</p:attrName>
                                        </p:attrNameLst>
                                      </p:cBhvr>
                                      <p:tavLst>
                                        <p:tav tm="0">
                                          <p:val>
                                            <p:fltVal val="0"/>
                                          </p:val>
                                        </p:tav>
                                        <p:tav tm="100000">
                                          <p:val>
                                            <p:strVal val="#ppt_w"/>
                                          </p:val>
                                        </p:tav>
                                      </p:tavLst>
                                    </p:anim>
                                    <p:anim calcmode="lin" valueType="num">
                                      <p:cBhvr>
                                        <p:cTn id="17" dur="250" fill="hold"/>
                                        <p:tgtEl>
                                          <p:spTgt spid="4"/>
                                        </p:tgtEl>
                                        <p:attrNameLst>
                                          <p:attrName>ppt_h</p:attrName>
                                        </p:attrNameLst>
                                      </p:cBhvr>
                                      <p:tavLst>
                                        <p:tav tm="0">
                                          <p:val>
                                            <p:fltVal val="0"/>
                                          </p:val>
                                        </p:tav>
                                        <p:tav tm="100000">
                                          <p:val>
                                            <p:strVal val="#ppt_h"/>
                                          </p:val>
                                        </p:tav>
                                      </p:tavLst>
                                    </p:anim>
                                    <p:animEffect transition="in" filter="fade">
                                      <p:cBhvr>
                                        <p:cTn id="18" dur="250"/>
                                        <p:tgtEl>
                                          <p:spTgt spid="4"/>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48683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Control problem</a:t>
            </a: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74488" y="1230922"/>
            <a:ext cx="11779764" cy="954107"/>
          </a:xfrm>
          <a:prstGeom prst="rect">
            <a:avLst/>
          </a:prstGeom>
          <a:noFill/>
        </p:spPr>
        <p:txBody>
          <a:bodyPr wrap="square" rtlCol="0">
            <a:spAutoFit/>
          </a:bodyPr>
          <a:lstStyle/>
          <a:p>
            <a:pPr marL="457200" indent="-457200">
              <a:buAutoNum type="arabicPeriod"/>
            </a:pPr>
            <a:r>
              <a:rPr lang="en-US" altLang="zh-CN" dirty="0" smtClean="0"/>
              <a:t>Initialize </a:t>
            </a:r>
            <a:r>
              <a:rPr lang="en-US" altLang="zh-CN" dirty="0"/>
              <a:t>all the action values </a:t>
            </a:r>
            <a:r>
              <a:rPr lang="en-US" altLang="zh-CN" i="1" dirty="0"/>
              <a:t>Q(s, a)</a:t>
            </a:r>
            <a:r>
              <a:rPr lang="en-US" altLang="zh-CN" dirty="0"/>
              <a:t> = 0, the number of states </a:t>
            </a:r>
            <a:r>
              <a:rPr lang="en-US" altLang="zh-CN" i="1" dirty="0"/>
              <a:t>N(s, a) </a:t>
            </a:r>
            <a:r>
              <a:rPr lang="en-US" altLang="zh-CN" dirty="0"/>
              <a:t>= 0, the number of samples </a:t>
            </a:r>
            <a:r>
              <a:rPr lang="en-US" altLang="zh-CN" i="1" dirty="0"/>
              <a:t>k </a:t>
            </a:r>
            <a:r>
              <a:rPr lang="en-US" altLang="zh-CN" dirty="0"/>
              <a:t>= 0, randomly initialize a strategy </a:t>
            </a:r>
            <a:r>
              <a:rPr lang="en-US" altLang="zh-CN" i="1" dirty="0" smtClean="0"/>
              <a:t>π</a:t>
            </a:r>
          </a:p>
          <a:p>
            <a:r>
              <a:rPr lang="en-US" altLang="zh-CN" dirty="0"/>
              <a:t>2</a:t>
            </a:r>
            <a:r>
              <a:rPr lang="en-US" altLang="zh-CN" dirty="0" smtClean="0"/>
              <a:t>.     </a:t>
            </a:r>
            <a:r>
              <a:rPr lang="en-US" altLang="zh-CN" dirty="0"/>
              <a:t>k=k+1, the </a:t>
            </a:r>
            <a:r>
              <a:rPr lang="en-US" altLang="zh-CN" dirty="0" smtClean="0"/>
              <a:t>k-</a:t>
            </a:r>
            <a:r>
              <a:rPr lang="en-US" altLang="zh-CN" dirty="0" err="1" smtClean="0"/>
              <a:t>th</a:t>
            </a:r>
            <a:r>
              <a:rPr lang="en-US" altLang="zh-CN" dirty="0" smtClean="0"/>
              <a:t> </a:t>
            </a:r>
            <a:r>
              <a:rPr lang="en-US" altLang="zh-CN" dirty="0"/>
              <a:t>Monte Carlo sampling based on the strategy π, to obtain a complete </a:t>
            </a:r>
            <a:r>
              <a:rPr lang="en-US" altLang="zh-CN" dirty="0" smtClean="0"/>
              <a:t>episode </a:t>
            </a:r>
            <a:r>
              <a:rPr lang="en-US" altLang="zh-CN" dirty="0"/>
              <a:t>of states:</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134" y="2187956"/>
            <a:ext cx="4089027" cy="37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274490" y="2672861"/>
                <a:ext cx="11183815" cy="646331"/>
              </a:xfrm>
              <a:prstGeom prst="rect">
                <a:avLst/>
              </a:prstGeom>
              <a:noFill/>
            </p:spPr>
            <p:txBody>
              <a:bodyPr wrap="square" rtlCol="0">
                <a:spAutoFit/>
              </a:bodyPr>
              <a:lstStyle/>
              <a:p>
                <a:r>
                  <a:rPr lang="en-US" altLang="zh-CN" dirty="0" smtClean="0"/>
                  <a:t>3</a:t>
                </a:r>
                <a:r>
                  <a:rPr lang="en-US" altLang="zh-CN" sz="1600" dirty="0" smtClean="0"/>
                  <a:t>.</a:t>
                </a:r>
                <a:r>
                  <a:rPr lang="en-US" altLang="zh-CN" dirty="0" smtClean="0"/>
                  <a:t>   For </a:t>
                </a:r>
                <a:r>
                  <a:rPr lang="en-US" altLang="zh-CN" dirty="0"/>
                  <a:t>each state behavior pair </a:t>
                </a:r>
                <a:r>
                  <a:rPr lang="en-US" altLang="zh-CN" i="1" dirty="0" smtClean="0"/>
                  <a:t>(</a:t>
                </a:r>
                <a14:m>
                  <m:oMath xmlns:m="http://schemas.openxmlformats.org/officeDocument/2006/math">
                    <m:sSub>
                      <m:sSubPr>
                        <m:ctrlPr>
                          <a:rPr lang="en-US" altLang="zh-CN" i="1" smtClean="0">
                            <a:latin typeface="Cambria Math"/>
                          </a:rPr>
                        </m:ctrlPr>
                      </m:sSubPr>
                      <m:e>
                        <m:r>
                          <a:rPr lang="en-US" altLang="zh-CN" b="0" i="1" smtClean="0">
                            <a:latin typeface="Cambria Math"/>
                          </a:rPr>
                          <m:t>𝑆</m:t>
                        </m:r>
                      </m:e>
                      <m:sub>
                        <m:r>
                          <a:rPr lang="en-US" altLang="zh-CN" b="0" i="1" smtClean="0">
                            <a:latin typeface="Cambria Math"/>
                          </a:rPr>
                          <m:t>𝑡</m:t>
                        </m:r>
                      </m:sub>
                    </m:sSub>
                  </m:oMath>
                </a14:m>
                <a:r>
                  <a:rPr lang="en-US" altLang="zh-CN" i="1" dirty="0" smtClean="0"/>
                  <a:t>, </a:t>
                </a:r>
                <a14:m>
                  <m:oMath xmlns:m="http://schemas.openxmlformats.org/officeDocument/2006/math">
                    <m:sSub>
                      <m:sSubPr>
                        <m:ctrlPr>
                          <a:rPr lang="en-US" altLang="zh-CN" i="1" dirty="0" smtClean="0">
                            <a:latin typeface="Cambria Math"/>
                          </a:rPr>
                        </m:ctrlPr>
                      </m:sSubPr>
                      <m:e>
                        <m:r>
                          <a:rPr lang="en-US" altLang="zh-CN" b="0" i="1" dirty="0" smtClean="0">
                            <a:latin typeface="Cambria Math"/>
                          </a:rPr>
                          <m:t>𝐴</m:t>
                        </m:r>
                      </m:e>
                      <m:sub>
                        <m:r>
                          <a:rPr lang="en-US" altLang="zh-CN" b="0" i="1" dirty="0" smtClean="0">
                            <a:latin typeface="Cambria Math"/>
                          </a:rPr>
                          <m:t>𝑡</m:t>
                        </m:r>
                      </m:sub>
                    </m:sSub>
                  </m:oMath>
                </a14:m>
                <a:r>
                  <a:rPr lang="en-US" altLang="zh-CN" i="1" dirty="0"/>
                  <a:t>)</a:t>
                </a:r>
                <a:r>
                  <a:rPr lang="en-US" altLang="zh-CN" dirty="0"/>
                  <a:t> appearing in the </a:t>
                </a:r>
                <a:r>
                  <a:rPr lang="en-US" altLang="zh-CN" dirty="0" smtClean="0"/>
                  <a:t>episodes of </a:t>
                </a:r>
                <a:r>
                  <a:rPr lang="en-US" altLang="zh-CN" dirty="0"/>
                  <a:t>states, calculate its harvest </a:t>
                </a:r>
                <a14:m>
                  <m:oMath xmlns:m="http://schemas.openxmlformats.org/officeDocument/2006/math">
                    <m:sSub>
                      <m:sSubPr>
                        <m:ctrlPr>
                          <a:rPr lang="en-US" altLang="zh-CN" i="1" smtClean="0">
                            <a:latin typeface="Cambria Math"/>
                          </a:rPr>
                        </m:ctrlPr>
                      </m:sSubPr>
                      <m:e>
                        <m:r>
                          <a:rPr lang="en-US" altLang="zh-CN" b="0" i="1" smtClean="0">
                            <a:latin typeface="Cambria Math"/>
                          </a:rPr>
                          <m:t>𝐺</m:t>
                        </m:r>
                      </m:e>
                      <m:sub>
                        <m:r>
                          <a:rPr lang="en-US" altLang="zh-CN" b="0" i="1" smtClean="0">
                            <a:latin typeface="Cambria Math"/>
                          </a:rPr>
                          <m:t>𝑡</m:t>
                        </m:r>
                      </m:sub>
                    </m:sSub>
                  </m:oMath>
                </a14:m>
                <a:r>
                  <a:rPr lang="en-US" altLang="zh-CN" dirty="0" smtClean="0"/>
                  <a:t>, </a:t>
                </a:r>
                <a:r>
                  <a:rPr lang="en-US" altLang="zh-CN" dirty="0"/>
                  <a:t>update its count </a:t>
                </a:r>
                <a:r>
                  <a:rPr lang="en-US" altLang="zh-CN" i="1" dirty="0"/>
                  <a:t>N(s, a) </a:t>
                </a:r>
                <a:r>
                  <a:rPr lang="en-US" altLang="zh-CN" dirty="0"/>
                  <a:t>and behavior value function </a:t>
                </a:r>
                <a:r>
                  <a:rPr lang="en-US" altLang="zh-CN" i="1" dirty="0"/>
                  <a:t>Q(s, a</a:t>
                </a:r>
                <a:r>
                  <a:rPr lang="en-US" altLang="zh-CN" i="1" dirty="0" smtClean="0"/>
                  <a:t>):</a:t>
                </a:r>
                <a:endParaRPr lang="zh-CN" altLang="en-US" i="1" dirty="0"/>
              </a:p>
            </p:txBody>
          </p:sp>
        </mc:Choice>
        <mc:Fallback>
          <p:sp>
            <p:nvSpPr>
              <p:cNvPr id="3" name="TextBox 2"/>
              <p:cNvSpPr txBox="1">
                <a:spLocks noRot="1" noChangeAspect="1" noMove="1" noResize="1" noEditPoints="1" noAdjustHandles="1" noChangeArrowheads="1" noChangeShapeType="1" noTextEdit="1"/>
              </p:cNvSpPr>
              <p:nvPr/>
            </p:nvSpPr>
            <p:spPr>
              <a:xfrm>
                <a:off x="274490" y="2672861"/>
                <a:ext cx="11183815" cy="646331"/>
              </a:xfrm>
              <a:prstGeom prst="rect">
                <a:avLst/>
              </a:prstGeom>
              <a:blipFill rotWithShape="1">
                <a:blip r:embed="rId3"/>
                <a:stretch>
                  <a:fillRect l="-436" t="-4717" b="-14151"/>
                </a:stretch>
              </a:blipFill>
            </p:spPr>
            <p:txBody>
              <a:bodyPr/>
              <a:lstStyle/>
              <a:p>
                <a:r>
                  <a:rPr lang="zh-CN" altLang="en-US">
                    <a:noFill/>
                  </a:rPr>
                  <a:t> </a:t>
                </a:r>
              </a:p>
            </p:txBody>
          </p:sp>
        </mc:Fallback>
      </mc:AlternateContent>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456" y="3349969"/>
            <a:ext cx="4251827" cy="1340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4488" y="4782987"/>
            <a:ext cx="11188698" cy="369332"/>
          </a:xfrm>
          <a:prstGeom prst="rect">
            <a:avLst/>
          </a:prstGeom>
          <a:noFill/>
        </p:spPr>
        <p:txBody>
          <a:bodyPr wrap="square" rtlCol="0">
            <a:spAutoFit/>
          </a:bodyPr>
          <a:lstStyle/>
          <a:p>
            <a:r>
              <a:rPr lang="en-US" altLang="zh-CN" dirty="0"/>
              <a:t>4. Update the current ε-greedy algorithm based on the newly calculated action value:</a:t>
            </a:r>
            <a:endParaRPr lang="zh-CN" altLang="en-US" dirty="0"/>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688" y="5266619"/>
            <a:ext cx="4451415" cy="61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6086" y="5266619"/>
            <a:ext cx="1346632" cy="61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4488" y="6031521"/>
            <a:ext cx="11061007" cy="646331"/>
          </a:xfrm>
          <a:prstGeom prst="rect">
            <a:avLst/>
          </a:prstGeom>
          <a:noFill/>
        </p:spPr>
        <p:txBody>
          <a:bodyPr wrap="square" rtlCol="0">
            <a:spAutoFit/>
          </a:bodyPr>
          <a:lstStyle/>
          <a:p>
            <a:r>
              <a:rPr lang="en-US" altLang="zh-CN" dirty="0" smtClean="0"/>
              <a:t>5. </a:t>
            </a:r>
            <a:r>
              <a:rPr lang="en-US" altLang="zh-CN" dirty="0"/>
              <a:t>If all </a:t>
            </a:r>
            <a:r>
              <a:rPr lang="en-US" altLang="zh-CN" i="1" dirty="0"/>
              <a:t>Q(s, a) </a:t>
            </a:r>
            <a:r>
              <a:rPr lang="en-US" altLang="zh-CN" dirty="0"/>
              <a:t>converge, then all corresponding </a:t>
            </a:r>
            <a:r>
              <a:rPr lang="en-US" altLang="zh-CN" i="1" dirty="0"/>
              <a:t>Q(s, a) </a:t>
            </a:r>
            <a:r>
              <a:rPr lang="en-US" altLang="zh-CN" dirty="0"/>
              <a:t>is the optimal action value function </a:t>
            </a:r>
            <a:r>
              <a:rPr lang="en-US" altLang="zh-CN" i="1" dirty="0" smtClean="0"/>
              <a:t>q*</a:t>
            </a:r>
            <a:r>
              <a:rPr lang="en-US" altLang="zh-CN" dirty="0" smtClean="0"/>
              <a:t>. </a:t>
            </a:r>
            <a:r>
              <a:rPr lang="en-US" altLang="zh-CN" dirty="0"/>
              <a:t>The corresponding strategy </a:t>
            </a:r>
            <a:r>
              <a:rPr lang="en-US" altLang="zh-CN" i="1" dirty="0"/>
              <a:t>π(</a:t>
            </a:r>
            <a:r>
              <a:rPr lang="en-US" altLang="zh-CN" i="1" dirty="0" err="1"/>
              <a:t>a|s</a:t>
            </a:r>
            <a:r>
              <a:rPr lang="en-US" altLang="zh-CN" i="1" dirty="0"/>
              <a:t>)</a:t>
            </a:r>
            <a:r>
              <a:rPr lang="en-US" altLang="zh-CN" dirty="0"/>
              <a:t> is the optimal strategy </a:t>
            </a:r>
            <a:r>
              <a:rPr lang="en-US" altLang="zh-CN" i="1" dirty="0" smtClean="0"/>
              <a:t>π*</a:t>
            </a:r>
            <a:r>
              <a:rPr lang="en-US" altLang="zh-CN" dirty="0" smtClean="0"/>
              <a:t>. </a:t>
            </a:r>
            <a:r>
              <a:rPr lang="en-US" altLang="zh-CN" dirty="0"/>
              <a:t>Otherwise go to the second step.</a:t>
            </a:r>
            <a:endParaRPr lang="zh-CN" altLang="en-US" dirty="0"/>
          </a:p>
        </p:txBody>
      </p:sp>
    </p:spTree>
    <p:extLst>
      <p:ext uri="{BB962C8B-B14F-4D97-AF65-F5344CB8AC3E}">
        <p14:creationId xmlns:p14="http://schemas.microsoft.com/office/powerpoint/2010/main" val="3383026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19649" y="3654241"/>
            <a:ext cx="5752087" cy="1569660"/>
          </a:xfrm>
          <a:prstGeom prst="rect">
            <a:avLst/>
          </a:prstGeom>
          <a:noFill/>
        </p:spPr>
        <p:txBody>
          <a:bodyPr vert="horz" wrap="none" rtlCol="0" anchor="ctr">
            <a:spAutoFit/>
          </a:bodyPr>
          <a:lstStyle/>
          <a:p>
            <a:pPr algn="ctr"/>
            <a:r>
              <a:rPr lang="en-US" altLang="zh-CN" sz="4800" b="1" dirty="0">
                <a:solidFill>
                  <a:srgbClr val="4B73A8"/>
                </a:solidFill>
                <a:latin typeface="微软雅黑" panose="020B0503020204020204" pitchFamily="34" charset="-122"/>
                <a:ea typeface="微软雅黑" panose="020B0503020204020204" pitchFamily="34" charset="-122"/>
                <a:cs typeface="微软雅黑" panose="020B0503020204020204" pitchFamily="34" charset="-122"/>
              </a:rPr>
              <a:t>Timing </a:t>
            </a:r>
            <a:r>
              <a:rPr lang="en-US" altLang="zh-CN" sz="4800" b="1" dirty="0" smtClean="0">
                <a:solidFill>
                  <a:srgbClr val="4B73A8"/>
                </a:solidFill>
                <a:latin typeface="微软雅黑" panose="020B0503020204020204" pitchFamily="34" charset="-122"/>
                <a:ea typeface="微软雅黑" panose="020B0503020204020204" pitchFamily="34" charset="-122"/>
                <a:cs typeface="微软雅黑" panose="020B0503020204020204" pitchFamily="34" charset="-122"/>
              </a:rPr>
              <a:t>Difference</a:t>
            </a:r>
          </a:p>
          <a:p>
            <a:pPr algn="ctr"/>
            <a:r>
              <a:rPr lang="en-US" altLang="zh-CN" sz="4800" b="1" dirty="0" smtClean="0">
                <a:solidFill>
                  <a:srgbClr val="4B73A8"/>
                </a:solidFill>
                <a:latin typeface="微软雅黑" panose="020B0503020204020204" pitchFamily="34" charset="-122"/>
                <a:ea typeface="微软雅黑" panose="020B0503020204020204" pitchFamily="34" charset="-122"/>
                <a:cs typeface="微软雅黑" panose="020B0503020204020204" pitchFamily="34" charset="-122"/>
              </a:rPr>
              <a:t>(TD)</a:t>
            </a:r>
            <a:endParaRPr lang="en-US" altLang="zh-CN" sz="4800" b="1" dirty="0">
              <a:solidFill>
                <a:srgbClr val="4B73A8"/>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7"/>
          <p:cNvGrpSpPr/>
          <p:nvPr/>
        </p:nvGrpSpPr>
        <p:grpSpPr>
          <a:xfrm>
            <a:off x="5023040" y="1569814"/>
            <a:ext cx="2498670" cy="1861185"/>
            <a:chOff x="2757770" y="2361929"/>
            <a:chExt cx="2498670" cy="1861185"/>
          </a:xfrm>
        </p:grpSpPr>
        <p:sp>
          <p:nvSpPr>
            <p:cNvPr id="5" name="TextBox 59"/>
            <p:cNvSpPr txBox="1">
              <a:spLocks noChangeArrowheads="1"/>
            </p:cNvSpPr>
            <p:nvPr/>
          </p:nvSpPr>
          <p:spPr bwMode="auto">
            <a:xfrm flipH="1">
              <a:off x="3115977" y="2361929"/>
              <a:ext cx="1782258" cy="1861185"/>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smtClean="0">
                  <a:solidFill>
                    <a:srgbClr val="4B73A8"/>
                  </a:solidFill>
                  <a:latin typeface="Impact" panose="020B0806030902050204" pitchFamily="34" charset="0"/>
                  <a:ea typeface="微软雅黑" panose="020B0503020204020204" pitchFamily="34" charset="-122"/>
                </a:rPr>
                <a:t>05</a:t>
              </a:r>
              <a:endParaRPr lang="en-US" altLang="ko-KR" sz="8800" kern="0" dirty="0">
                <a:solidFill>
                  <a:srgbClr val="4B73A8"/>
                </a:solidFill>
                <a:latin typeface="Impact" panose="020B0806030902050204" pitchFamily="34" charset="0"/>
                <a:ea typeface="微软雅黑" panose="020B0503020204020204"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73A8"/>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B73A8"/>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B73A8"/>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B73A8"/>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strVal val="4*#ppt_w"/>
                                          </p:val>
                                        </p:tav>
                                        <p:tav tm="100000">
                                          <p:val>
                                            <p:strVal val="#ppt_w"/>
                                          </p:val>
                                        </p:tav>
                                      </p:tavLst>
                                    </p:anim>
                                    <p:anim calcmode="lin" valueType="num">
                                      <p:cBhvr>
                                        <p:cTn id="8" dur="350" fill="hold"/>
                                        <p:tgtEl>
                                          <p:spTgt spid="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p:cTn id="11" dur="350" fill="hold"/>
                                        <p:tgtEl>
                                          <p:spTgt spid="9"/>
                                        </p:tgtEl>
                                        <p:attrNameLst>
                                          <p:attrName>ppt_w</p:attrName>
                                        </p:attrNameLst>
                                      </p:cBhvr>
                                      <p:tavLst>
                                        <p:tav tm="0">
                                          <p:val>
                                            <p:strVal val="4*#ppt_w"/>
                                          </p:val>
                                        </p:tav>
                                        <p:tav tm="100000">
                                          <p:val>
                                            <p:strVal val="#ppt_w"/>
                                          </p:val>
                                        </p:tav>
                                      </p:tavLst>
                                    </p:anim>
                                    <p:anim calcmode="lin" valueType="num">
                                      <p:cBhvr>
                                        <p:cTn id="12" dur="35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50" fill="hold"/>
                                        <p:tgtEl>
                                          <p:spTgt spid="4"/>
                                        </p:tgtEl>
                                        <p:attrNameLst>
                                          <p:attrName>ppt_w</p:attrName>
                                        </p:attrNameLst>
                                      </p:cBhvr>
                                      <p:tavLst>
                                        <p:tav tm="0">
                                          <p:val>
                                            <p:fltVal val="0"/>
                                          </p:val>
                                        </p:tav>
                                        <p:tav tm="100000">
                                          <p:val>
                                            <p:strVal val="#ppt_w"/>
                                          </p:val>
                                        </p:tav>
                                      </p:tavLst>
                                    </p:anim>
                                    <p:anim calcmode="lin" valueType="num">
                                      <p:cBhvr>
                                        <p:cTn id="17" dur="250" fill="hold"/>
                                        <p:tgtEl>
                                          <p:spTgt spid="4"/>
                                        </p:tgtEl>
                                        <p:attrNameLst>
                                          <p:attrName>ppt_h</p:attrName>
                                        </p:attrNameLst>
                                      </p:cBhvr>
                                      <p:tavLst>
                                        <p:tav tm="0">
                                          <p:val>
                                            <p:fltVal val="0"/>
                                          </p:val>
                                        </p:tav>
                                        <p:tav tm="100000">
                                          <p:val>
                                            <p:strVal val="#ppt_h"/>
                                          </p:val>
                                        </p:tav>
                                      </p:tavLst>
                                    </p:anim>
                                    <p:animEffect transition="in" filter="fade">
                                      <p:cBhvr>
                                        <p:cTn id="18" dur="250"/>
                                        <p:tgtEl>
                                          <p:spTgt spid="4"/>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75190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Timing </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Difference</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8924192" y="423071"/>
            <a:ext cx="3079322" cy="5016758"/>
          </a:xfrm>
          <a:prstGeom prst="rect">
            <a:avLst/>
          </a:prstGeom>
          <a:noFill/>
        </p:spPr>
        <p:txBody>
          <a:bodyPr wrap="square" rtlCol="0">
            <a:spAutoFit/>
          </a:bodyPr>
          <a:lstStyle/>
          <a:p>
            <a:r>
              <a:rPr lang="en-US" altLang="zh-CN" sz="2000" b="1" i="1" dirty="0"/>
              <a:t>Monte Carlo </a:t>
            </a:r>
            <a:r>
              <a:rPr lang="en-US" altLang="zh-CN" sz="2000" b="1" i="1" dirty="0" smtClean="0"/>
              <a:t>:</a:t>
            </a:r>
          </a:p>
          <a:p>
            <a:r>
              <a:rPr lang="en-US" altLang="zh-CN" sz="2000" i="1" dirty="0" smtClean="0"/>
              <a:t> All </a:t>
            </a:r>
            <a:r>
              <a:rPr lang="en-US" altLang="zh-CN" sz="2000" i="1" dirty="0"/>
              <a:t>sample episodes</a:t>
            </a:r>
            <a:r>
              <a:rPr lang="en-US" altLang="zh-CN" sz="2000" i="1" dirty="0" smtClean="0"/>
              <a:t> </a:t>
            </a:r>
            <a:r>
              <a:rPr lang="en-US" altLang="zh-CN" sz="2000" i="1" dirty="0"/>
              <a:t>are undergoing a complete </a:t>
            </a:r>
            <a:r>
              <a:rPr lang="en-US" altLang="zh-CN" sz="2000" dirty="0"/>
              <a:t>episode</a:t>
            </a:r>
            <a:r>
              <a:rPr lang="en-US" altLang="zh-CN" sz="2000" i="1" dirty="0" smtClean="0"/>
              <a:t> </a:t>
            </a:r>
            <a:r>
              <a:rPr lang="en-US" altLang="zh-CN" sz="2000" i="1" dirty="0"/>
              <a:t>of </a:t>
            </a:r>
            <a:r>
              <a:rPr lang="en-US" altLang="zh-CN" sz="2000" i="1" dirty="0" smtClean="0"/>
              <a:t>states</a:t>
            </a:r>
          </a:p>
          <a:p>
            <a:endParaRPr lang="en-US" altLang="zh-CN" sz="2000" i="1" dirty="0" smtClean="0"/>
          </a:p>
          <a:p>
            <a:endParaRPr lang="en-US" altLang="zh-CN" sz="2000" i="1" dirty="0"/>
          </a:p>
          <a:p>
            <a:endParaRPr lang="en-US" altLang="zh-CN" sz="2000" i="1" dirty="0" smtClean="0"/>
          </a:p>
          <a:p>
            <a:endParaRPr lang="en-US" altLang="zh-CN" sz="2000" i="1" dirty="0"/>
          </a:p>
          <a:p>
            <a:endParaRPr lang="en-US" altLang="zh-CN" sz="2000" i="1" dirty="0"/>
          </a:p>
          <a:p>
            <a:r>
              <a:rPr lang="en-US" altLang="zh-CN" sz="2000" b="1" i="1" dirty="0"/>
              <a:t>Timing Difference : </a:t>
            </a:r>
            <a:endParaRPr lang="en-US" altLang="zh-CN" sz="2000" b="1" i="1" dirty="0" smtClean="0"/>
          </a:p>
          <a:p>
            <a:r>
              <a:rPr lang="en-US" altLang="zh-CN" sz="2000" i="1" dirty="0" smtClean="0"/>
              <a:t>Only </a:t>
            </a:r>
            <a:r>
              <a:rPr lang="en-US" altLang="zh-CN" sz="2000" i="1" dirty="0"/>
              <a:t>need two consecutive states and corresponding rewards</a:t>
            </a:r>
          </a:p>
          <a:p>
            <a:endParaRPr lang="en-US" altLang="zh-CN" sz="2000" i="1" dirty="0" smtClean="0"/>
          </a:p>
          <a:p>
            <a:endParaRPr lang="en-US" altLang="zh-CN" sz="2000" i="1" dirty="0"/>
          </a:p>
          <a:p>
            <a:endParaRPr lang="en-US" altLang="zh-CN" sz="2000" i="1" dirty="0"/>
          </a:p>
        </p:txBody>
      </p:sp>
      <p:sp>
        <p:nvSpPr>
          <p:cNvPr id="3" name="TextBox 2"/>
          <p:cNvSpPr txBox="1"/>
          <p:nvPr/>
        </p:nvSpPr>
        <p:spPr>
          <a:xfrm>
            <a:off x="522773" y="1195417"/>
            <a:ext cx="2805453" cy="400110"/>
          </a:xfrm>
          <a:prstGeom prst="rect">
            <a:avLst/>
          </a:prstGeom>
          <a:noFill/>
        </p:spPr>
        <p:txBody>
          <a:bodyPr wrap="square" rtlCol="0">
            <a:spAutoFit/>
          </a:bodyPr>
          <a:lstStyle/>
          <a:p>
            <a:r>
              <a:rPr lang="en-US" altLang="zh-CN" sz="2000" dirty="0" smtClean="0"/>
              <a:t>Return </a:t>
            </a:r>
            <a:r>
              <a:rPr lang="en-US" altLang="zh-CN" sz="2000" dirty="0"/>
              <a:t>in Monte </a:t>
            </a:r>
            <a:r>
              <a:rPr lang="en-US" altLang="zh-CN" sz="2000" dirty="0" smtClean="0"/>
              <a:t>Carlo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060" y="1213673"/>
            <a:ext cx="3747205" cy="381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2774" y="1731447"/>
            <a:ext cx="7012234" cy="400110"/>
          </a:xfrm>
          <a:prstGeom prst="rect">
            <a:avLst/>
          </a:prstGeom>
          <a:noFill/>
        </p:spPr>
        <p:txBody>
          <a:bodyPr wrap="square" rtlCol="0">
            <a:spAutoFit/>
          </a:bodyPr>
          <a:lstStyle/>
          <a:p>
            <a:r>
              <a:rPr lang="en-US" altLang="zh-CN" sz="2000" dirty="0"/>
              <a:t>Bellman </a:t>
            </a:r>
            <a:r>
              <a:rPr lang="en-US" altLang="zh-CN" sz="2000" dirty="0" smtClean="0"/>
              <a:t>equation : </a:t>
            </a:r>
            <a:endParaRPr lang="zh-CN" altLang="en-US" sz="2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7060" y="1743233"/>
            <a:ext cx="3637851" cy="38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522773" y="2426796"/>
                <a:ext cx="10782153" cy="400110"/>
              </a:xfrm>
              <a:prstGeom prst="rect">
                <a:avLst/>
              </a:prstGeom>
              <a:noFill/>
            </p:spPr>
            <p:txBody>
              <a:bodyPr wrap="square" rtlCol="0">
                <a:spAutoFit/>
              </a:bodyPr>
              <a:lstStyle/>
              <a:p>
                <a:r>
                  <a:rPr lang="en-US" altLang="zh-CN" sz="2000" b="1" dirty="0" smtClean="0"/>
                  <a:t>We can use </a:t>
                </a:r>
                <a14:m>
                  <m:oMath xmlns:m="http://schemas.openxmlformats.org/officeDocument/2006/math">
                    <m:sSub>
                      <m:sSubPr>
                        <m:ctrlPr>
                          <a:rPr lang="en-US" altLang="zh-CN" sz="2000" b="1" i="1" smtClean="0">
                            <a:latin typeface="Cambria Math"/>
                          </a:rPr>
                        </m:ctrlPr>
                      </m:sSubPr>
                      <m:e>
                        <m:r>
                          <a:rPr lang="en-US" altLang="zh-CN" sz="2000" b="1" i="1" smtClean="0">
                            <a:latin typeface="Cambria Math"/>
                          </a:rPr>
                          <m:t>𝑹</m:t>
                        </m:r>
                      </m:e>
                      <m:sub>
                        <m:r>
                          <a:rPr lang="en-US" altLang="zh-CN" sz="2000" b="1" i="1" smtClean="0">
                            <a:latin typeface="Cambria Math"/>
                          </a:rPr>
                          <m:t>𝒕</m:t>
                        </m:r>
                        <m:r>
                          <a:rPr lang="en-US" altLang="zh-CN" sz="2000" b="1" i="1" smtClean="0">
                            <a:latin typeface="Cambria Math"/>
                          </a:rPr>
                          <m:t>+</m:t>
                        </m:r>
                        <m:r>
                          <a:rPr lang="en-US" altLang="zh-CN" sz="2000" b="1" i="1" smtClean="0">
                            <a:latin typeface="Cambria Math"/>
                          </a:rPr>
                          <m:t>𝟏</m:t>
                        </m:r>
                      </m:sub>
                    </m:sSub>
                  </m:oMath>
                </a14:m>
                <a:r>
                  <a:rPr lang="en-US" altLang="zh-CN" sz="2000" b="1" dirty="0" smtClean="0"/>
                  <a:t>+</a:t>
                </a:r>
                <a14:m>
                  <m:oMath xmlns:m="http://schemas.openxmlformats.org/officeDocument/2006/math">
                    <m:r>
                      <a:rPr lang="en-US" altLang="zh-CN" sz="2000" b="1" i="1" dirty="0" smtClean="0">
                        <a:latin typeface="Cambria Math"/>
                      </a:rPr>
                      <m:t>𝜸</m:t>
                    </m:r>
                    <m:sSub>
                      <m:sSubPr>
                        <m:ctrlPr>
                          <a:rPr lang="en-US" altLang="zh-CN" sz="2000" b="1" i="1" dirty="0" smtClean="0">
                            <a:latin typeface="Cambria Math"/>
                          </a:rPr>
                        </m:ctrlPr>
                      </m:sSubPr>
                      <m:e>
                        <m:r>
                          <a:rPr lang="en-US" altLang="zh-CN" sz="2000" b="1" i="1" dirty="0" smtClean="0">
                            <a:latin typeface="Cambria Math"/>
                          </a:rPr>
                          <m:t>𝑽</m:t>
                        </m:r>
                      </m:e>
                      <m:sub>
                        <m:r>
                          <a:rPr lang="zh-CN" altLang="en-US" sz="2000" b="1" i="1" dirty="0" smtClean="0">
                            <a:latin typeface="Cambria Math"/>
                          </a:rPr>
                          <m:t>𝝅</m:t>
                        </m:r>
                      </m:sub>
                    </m:sSub>
                    <m:r>
                      <a:rPr lang="en-US" altLang="zh-CN" sz="2000" b="1" i="1" dirty="0" smtClean="0">
                        <a:latin typeface="Cambria Math"/>
                      </a:rPr>
                      <m:t>(</m:t>
                    </m:r>
                    <m:sSub>
                      <m:sSubPr>
                        <m:ctrlPr>
                          <a:rPr lang="en-US" altLang="zh-CN" sz="2000" b="1" i="1" dirty="0" smtClean="0">
                            <a:latin typeface="Cambria Math"/>
                          </a:rPr>
                        </m:ctrlPr>
                      </m:sSubPr>
                      <m:e>
                        <m:r>
                          <a:rPr lang="en-US" altLang="zh-CN" sz="2000" b="1" i="1" dirty="0" smtClean="0">
                            <a:latin typeface="Cambria Math"/>
                          </a:rPr>
                          <m:t>𝑺</m:t>
                        </m:r>
                      </m:e>
                      <m:sub>
                        <m:r>
                          <a:rPr lang="en-US" altLang="zh-CN" sz="2000" b="1" i="1" dirty="0" smtClean="0">
                            <a:latin typeface="Cambria Math"/>
                          </a:rPr>
                          <m:t>𝒕</m:t>
                        </m:r>
                        <m:r>
                          <a:rPr lang="en-US" altLang="zh-CN" sz="2000" b="1" i="1" dirty="0" smtClean="0">
                            <a:latin typeface="Cambria Math"/>
                          </a:rPr>
                          <m:t>+</m:t>
                        </m:r>
                        <m:r>
                          <a:rPr lang="en-US" altLang="zh-CN" sz="2000" b="1" i="1" dirty="0" smtClean="0">
                            <a:latin typeface="Cambria Math"/>
                          </a:rPr>
                          <m:t>𝟏</m:t>
                        </m:r>
                      </m:sub>
                    </m:sSub>
                    <m:r>
                      <a:rPr lang="en-US" altLang="zh-CN" sz="2000" b="1" i="1" dirty="0">
                        <a:latin typeface="Cambria Math"/>
                      </a:rPr>
                      <m:t>)</m:t>
                    </m:r>
                  </m:oMath>
                </a14:m>
                <a:r>
                  <a:rPr lang="en-US" altLang="zh-CN" sz="2000" b="1" dirty="0"/>
                  <a:t> to approximate </a:t>
                </a:r>
                <a14:m>
                  <m:oMath xmlns:m="http://schemas.openxmlformats.org/officeDocument/2006/math">
                    <m:sSub>
                      <m:sSubPr>
                        <m:ctrlPr>
                          <a:rPr lang="en-US" altLang="zh-CN" sz="2000" b="1" i="1" dirty="0" smtClean="0">
                            <a:latin typeface="Cambria Math"/>
                          </a:rPr>
                        </m:ctrlPr>
                      </m:sSubPr>
                      <m:e>
                        <m:r>
                          <a:rPr lang="en-US" altLang="zh-CN" sz="2000" b="1" i="1" dirty="0" smtClean="0">
                            <a:latin typeface="Cambria Math"/>
                          </a:rPr>
                          <m:t>𝑮</m:t>
                        </m:r>
                      </m:e>
                      <m:sub>
                        <m:r>
                          <a:rPr lang="en-US" altLang="zh-CN" sz="2000" b="1" i="1" dirty="0" smtClean="0">
                            <a:latin typeface="Cambria Math"/>
                          </a:rPr>
                          <m:t>𝒕</m:t>
                        </m:r>
                      </m:sub>
                    </m:sSub>
                  </m:oMath>
                </a14:m>
                <a:r>
                  <a:rPr lang="en-US" altLang="zh-CN" sz="2000" b="1" dirty="0"/>
                  <a:t> instead of </a:t>
                </a:r>
                <a14:m>
                  <m:oMath xmlns:m="http://schemas.openxmlformats.org/officeDocument/2006/math">
                    <m:sSub>
                      <m:sSubPr>
                        <m:ctrlPr>
                          <a:rPr lang="en-US" altLang="zh-CN" sz="2000" b="1" i="1" smtClean="0">
                            <a:latin typeface="Cambria Math"/>
                          </a:rPr>
                        </m:ctrlPr>
                      </m:sSubPr>
                      <m:e>
                        <m:r>
                          <a:rPr lang="en-US" altLang="zh-CN" sz="2000" b="1" i="1" smtClean="0">
                            <a:latin typeface="Cambria Math"/>
                          </a:rPr>
                          <m:t>𝑮</m:t>
                        </m:r>
                      </m:e>
                      <m:sub>
                        <m:r>
                          <a:rPr lang="en-US" altLang="zh-CN" sz="2000" b="1" i="1" smtClean="0">
                            <a:latin typeface="Cambria Math"/>
                          </a:rPr>
                          <m:t>𝒕</m:t>
                        </m:r>
                      </m:sub>
                    </m:sSub>
                  </m:oMath>
                </a14:m>
                <a:r>
                  <a:rPr lang="en-US" altLang="zh-CN" sz="2000" b="1" dirty="0" smtClean="0"/>
                  <a:t>.</a:t>
                </a:r>
                <a:endParaRPr lang="zh-CN" altLang="en-US" sz="20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522773" y="2426796"/>
                <a:ext cx="10782153" cy="400110"/>
              </a:xfrm>
              <a:prstGeom prst="rect">
                <a:avLst/>
              </a:prstGeom>
              <a:blipFill rotWithShape="1">
                <a:blip r:embed="rId4"/>
                <a:stretch>
                  <a:fillRect l="-622" t="-7576" b="-25758"/>
                </a:stretch>
              </a:blipFill>
            </p:spPr>
            <p:txBody>
              <a:bodyPr/>
              <a:lstStyle/>
              <a:p>
                <a:r>
                  <a:rPr lang="zh-CN" altLang="en-US">
                    <a:noFill/>
                  </a:rPr>
                  <a:t> </a:t>
                </a:r>
              </a:p>
            </p:txBody>
          </p:sp>
        </mc:Fallback>
      </mc:AlternateContent>
      <p:sp>
        <p:nvSpPr>
          <p:cNvPr id="12" name="TextBox 11"/>
          <p:cNvSpPr txBox="1"/>
          <p:nvPr/>
        </p:nvSpPr>
        <p:spPr>
          <a:xfrm>
            <a:off x="425940" y="4066438"/>
            <a:ext cx="11514014" cy="677108"/>
          </a:xfrm>
          <a:prstGeom prst="rect">
            <a:avLst/>
          </a:prstGeom>
          <a:noFill/>
        </p:spPr>
        <p:txBody>
          <a:bodyPr wrap="square" rtlCol="0">
            <a:spAutoFit/>
          </a:bodyPr>
          <a:lstStyle/>
          <a:p>
            <a:r>
              <a:rPr lang="en-US" altLang="zh-CN" sz="2000" dirty="0"/>
              <a:t>Value function iterative expression of Monte Carlo </a:t>
            </a:r>
            <a:r>
              <a:rPr lang="en-US" altLang="zh-CN" sz="2000" dirty="0" smtClean="0"/>
              <a:t>method:</a:t>
            </a:r>
          </a:p>
          <a:p>
            <a:endParaRPr lang="zh-CN" altLang="en-US" dirty="0"/>
          </a:p>
        </p:txBody>
      </p:sp>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6590" y="4567700"/>
            <a:ext cx="3178418" cy="63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22774" y="3121269"/>
            <a:ext cx="7977407" cy="400110"/>
          </a:xfrm>
          <a:prstGeom prst="rect">
            <a:avLst/>
          </a:prstGeom>
          <a:noFill/>
        </p:spPr>
        <p:txBody>
          <a:bodyPr wrap="square" rtlCol="0">
            <a:spAutoFit/>
          </a:bodyPr>
          <a:lstStyle/>
          <a:p>
            <a:r>
              <a:rPr lang="en-US" altLang="zh-CN" sz="2000" i="1" dirty="0" smtClean="0"/>
              <a:t>G(t) </a:t>
            </a:r>
            <a:r>
              <a:rPr lang="en-US" altLang="zh-CN" sz="2000" dirty="0"/>
              <a:t>in Timing </a:t>
            </a:r>
            <a:r>
              <a:rPr lang="en-US" altLang="zh-CN" sz="2000" dirty="0" smtClean="0"/>
              <a:t>Difference:</a:t>
            </a:r>
            <a:endParaRPr lang="en-US" altLang="zh-CN" sz="2000" dirty="0"/>
          </a:p>
        </p:txBody>
      </p:sp>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5871" y="3521379"/>
            <a:ext cx="2115956" cy="44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6" name="TextBox 15"/>
              <p:cNvSpPr txBox="1"/>
              <p:nvPr/>
            </p:nvSpPr>
            <p:spPr>
              <a:xfrm>
                <a:off x="425940" y="5205045"/>
                <a:ext cx="11417180" cy="707886"/>
              </a:xfrm>
              <a:prstGeom prst="rect">
                <a:avLst/>
              </a:prstGeom>
              <a:noFill/>
            </p:spPr>
            <p:txBody>
              <a:bodyPr wrap="square" rtlCol="0">
                <a:spAutoFit/>
              </a:bodyPr>
              <a:lstStyle/>
              <a:p>
                <a:r>
                  <a:rPr lang="en-US" altLang="zh-CN" sz="2000" dirty="0" smtClean="0"/>
                  <a:t>In the Timing Difference </a:t>
                </a:r>
                <a:r>
                  <a:rPr lang="en-US" altLang="zh-CN" sz="2000" dirty="0"/>
                  <a:t>we have no complete sequence and the corresponding number of times </a:t>
                </a:r>
                <a14:m>
                  <m:oMath xmlns:m="http://schemas.openxmlformats.org/officeDocument/2006/math">
                    <m:r>
                      <a:rPr lang="en-US" altLang="zh-CN" sz="2000" i="1" dirty="0" smtClean="0">
                        <a:latin typeface="Cambria Math"/>
                      </a:rPr>
                      <m:t>𝑁</m:t>
                    </m:r>
                    <m:r>
                      <a:rPr lang="en-US" altLang="zh-CN" sz="2000" i="1" dirty="0" smtClean="0">
                        <a:latin typeface="Cambria Math"/>
                      </a:rPr>
                      <m:t>(</m:t>
                    </m:r>
                    <m:sSub>
                      <m:sSubPr>
                        <m:ctrlPr>
                          <a:rPr lang="en-US" altLang="zh-CN" sz="2000" i="1" dirty="0" smtClean="0">
                            <a:latin typeface="Cambria Math"/>
                          </a:rPr>
                        </m:ctrlPr>
                      </m:sSubPr>
                      <m:e>
                        <m:r>
                          <a:rPr lang="en-US" altLang="zh-CN" sz="2000" b="0" i="1" dirty="0" smtClean="0">
                            <a:latin typeface="Cambria Math"/>
                          </a:rPr>
                          <m:t>𝑆</m:t>
                        </m:r>
                      </m:e>
                      <m:sub>
                        <m:r>
                          <a:rPr lang="en-US" altLang="zh-CN" sz="2000" b="0" i="1" dirty="0" smtClean="0">
                            <a:latin typeface="Cambria Math"/>
                          </a:rPr>
                          <m:t>𝑡</m:t>
                        </m:r>
                      </m:sub>
                    </m:sSub>
                    <m:r>
                      <a:rPr lang="en-US" altLang="zh-CN" sz="2000" i="1" dirty="0" smtClean="0">
                        <a:latin typeface="Cambria Math"/>
                      </a:rPr>
                      <m:t>)</m:t>
                    </m:r>
                  </m:oMath>
                </a14:m>
                <a:r>
                  <a:rPr lang="en-US" altLang="zh-CN" sz="2000" dirty="0"/>
                  <a:t>, we replace it with a coefficient </a:t>
                </a:r>
                <a:r>
                  <a:rPr lang="en-US" altLang="zh-CN" sz="2000" i="1" dirty="0"/>
                  <a:t>α</a:t>
                </a:r>
                <a:r>
                  <a:rPr lang="en-US" altLang="zh-CN" sz="2000" dirty="0"/>
                  <a:t> of [0,1</a:t>
                </a:r>
                <a:r>
                  <a:rPr lang="en-US" altLang="zh-CN" sz="2000" dirty="0" smtClean="0"/>
                  <a:t>]:</a:t>
                </a:r>
                <a:endParaRPr lang="zh-CN" alt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25940" y="5205045"/>
                <a:ext cx="11417180" cy="707886"/>
              </a:xfrm>
              <a:prstGeom prst="rect">
                <a:avLst/>
              </a:prstGeom>
              <a:blipFill rotWithShape="1">
                <a:blip r:embed="rId7"/>
                <a:stretch>
                  <a:fillRect l="-587" t="-4310" b="-14655"/>
                </a:stretch>
              </a:blipFill>
            </p:spPr>
            <p:txBody>
              <a:bodyPr/>
              <a:lstStyle/>
              <a:p>
                <a:r>
                  <a:rPr lang="zh-CN" altLang="en-US">
                    <a:noFill/>
                  </a:rPr>
                  <a:t> </a:t>
                </a:r>
              </a:p>
            </p:txBody>
          </p:sp>
        </mc:Fallback>
      </mc:AlternateContent>
      <p:pic>
        <p:nvPicPr>
          <p:cNvPr id="1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5303" y="5899847"/>
            <a:ext cx="3620991" cy="76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29420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73690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Forecast 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425940" y="1283677"/>
            <a:ext cx="11426091" cy="707886"/>
          </a:xfrm>
          <a:prstGeom prst="rect">
            <a:avLst/>
          </a:prstGeom>
          <a:noFill/>
        </p:spPr>
        <p:txBody>
          <a:bodyPr wrap="square" rtlCol="0">
            <a:spAutoFit/>
          </a:bodyPr>
          <a:lstStyle/>
          <a:p>
            <a:r>
              <a:rPr lang="en-US" altLang="zh-CN" sz="2000" dirty="0" smtClean="0"/>
              <a:t>States : A , B  ,Model : Unknown , </a:t>
            </a:r>
            <a:r>
              <a:rPr lang="en-US" altLang="zh-CN" sz="2000" dirty="0"/>
              <a:t>Attenuation factor </a:t>
            </a:r>
            <a:r>
              <a:rPr lang="el-GR" altLang="zh-CN" sz="2000" i="1" dirty="0" smtClean="0"/>
              <a:t>γ</a:t>
            </a:r>
            <a:r>
              <a:rPr lang="el-GR" altLang="zh-CN" sz="2000" dirty="0" smtClean="0"/>
              <a:t>=1</a:t>
            </a:r>
            <a:r>
              <a:rPr lang="en-US" altLang="zh-CN" sz="2000" dirty="0" smtClean="0"/>
              <a:t>.A </a:t>
            </a:r>
            <a:r>
              <a:rPr lang="en-US" altLang="zh-CN" sz="2000" dirty="0"/>
              <a:t>total of 8 complete status episodes</a:t>
            </a:r>
            <a:r>
              <a:rPr lang="en-US" altLang="zh-CN" sz="2000" dirty="0" smtClean="0"/>
              <a:t> </a:t>
            </a:r>
            <a:r>
              <a:rPr lang="en-US" altLang="zh-CN" sz="2000" dirty="0"/>
              <a:t>are as follows</a:t>
            </a:r>
            <a:r>
              <a:rPr lang="en-US" altLang="zh-CN" sz="2000" dirty="0" smtClean="0"/>
              <a:t>:</a:t>
            </a:r>
          </a:p>
          <a:p>
            <a:endParaRPr lang="en-US" altLang="zh-C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515" y="1833300"/>
            <a:ext cx="5440939"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5940" y="2481600"/>
            <a:ext cx="11206164" cy="400110"/>
          </a:xfrm>
          <a:prstGeom prst="rect">
            <a:avLst/>
          </a:prstGeom>
          <a:noFill/>
        </p:spPr>
        <p:txBody>
          <a:bodyPr wrap="square" rtlCol="0">
            <a:spAutoFit/>
          </a:bodyPr>
          <a:lstStyle/>
          <a:p>
            <a:r>
              <a:rPr lang="en-US" altLang="zh-CN" sz="2000" dirty="0"/>
              <a:t>Forecast problem with Monte </a:t>
            </a:r>
            <a:r>
              <a:rPr lang="en-US" altLang="zh-CN" sz="2000" dirty="0" smtClean="0"/>
              <a:t>Carlo : </a:t>
            </a:r>
            <a:endParaRPr lang="zh-CN" alt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378" y="3041587"/>
            <a:ext cx="3238726" cy="44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333" y="3041588"/>
            <a:ext cx="5327208" cy="448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0405" y="3066011"/>
            <a:ext cx="6506189" cy="400110"/>
          </a:xfrm>
          <a:prstGeom prst="rect">
            <a:avLst/>
          </a:prstGeom>
          <a:noFill/>
        </p:spPr>
        <p:txBody>
          <a:bodyPr wrap="square" rtlCol="0">
            <a:spAutoFit/>
          </a:bodyPr>
          <a:lstStyle/>
          <a:p>
            <a:r>
              <a:rPr lang="en-US" altLang="zh-CN" sz="2000" dirty="0" smtClean="0"/>
              <a:t>(                                                                                                  )</a:t>
            </a:r>
            <a:endParaRPr lang="zh-CN" altLang="en-US" sz="2000"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202" y="3664798"/>
            <a:ext cx="2912516" cy="50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020405" y="3732715"/>
            <a:ext cx="6506189" cy="400110"/>
          </a:xfrm>
          <a:prstGeom prst="rect">
            <a:avLst/>
          </a:prstGeom>
          <a:noFill/>
        </p:spPr>
        <p:txBody>
          <a:bodyPr wrap="square" rtlCol="0">
            <a:spAutoFit/>
          </a:bodyPr>
          <a:lstStyle/>
          <a:p>
            <a:r>
              <a:rPr lang="en-US" altLang="zh-CN" sz="2000" dirty="0" smtClean="0"/>
              <a:t>(                                                                                                  )</a:t>
            </a:r>
            <a:endParaRPr lang="zh-CN" altLang="en-US" sz="2000"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637" y="3732715"/>
            <a:ext cx="3215848" cy="43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5940" y="4378569"/>
            <a:ext cx="11267829" cy="400110"/>
          </a:xfrm>
          <a:prstGeom prst="rect">
            <a:avLst/>
          </a:prstGeom>
          <a:noFill/>
        </p:spPr>
        <p:txBody>
          <a:bodyPr wrap="square" rtlCol="0">
            <a:spAutoFit/>
          </a:bodyPr>
          <a:lstStyle/>
          <a:p>
            <a:r>
              <a:rPr lang="en-US" altLang="zh-CN" sz="2000" dirty="0"/>
              <a:t>Forecast problem with Timing </a:t>
            </a:r>
            <a:r>
              <a:rPr lang="en-US" altLang="zh-CN" sz="2000" dirty="0" smtClean="0"/>
              <a:t>Difference </a:t>
            </a:r>
            <a:r>
              <a:rPr lang="en-US" altLang="zh-CN" sz="2000" dirty="0"/>
              <a:t>: </a:t>
            </a:r>
            <a:endParaRPr lang="zh-CN" altLang="en-US" sz="2000" dirty="0"/>
          </a:p>
        </p:txBody>
      </p:sp>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202" y="4945733"/>
            <a:ext cx="2912516" cy="501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020404" y="4996569"/>
            <a:ext cx="6506189" cy="400110"/>
          </a:xfrm>
          <a:prstGeom prst="rect">
            <a:avLst/>
          </a:prstGeom>
          <a:noFill/>
        </p:spPr>
        <p:txBody>
          <a:bodyPr wrap="square" rtlCol="0">
            <a:spAutoFit/>
          </a:bodyPr>
          <a:lstStyle/>
          <a:p>
            <a:r>
              <a:rPr lang="en-US" altLang="zh-CN" sz="2000" dirty="0" smtClean="0"/>
              <a:t>(                                                                                                  )</a:t>
            </a:r>
            <a:endParaRPr lang="zh-CN" altLang="en-US" sz="2000" dirty="0"/>
          </a:p>
        </p:txBody>
      </p:sp>
      <p:pic>
        <p:nvPicPr>
          <p:cNvPr id="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8637" y="4992233"/>
            <a:ext cx="3215848" cy="433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9202" y="5860928"/>
            <a:ext cx="2443391" cy="47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TextBox 19"/>
          <p:cNvSpPr txBox="1"/>
          <p:nvPr/>
        </p:nvSpPr>
        <p:spPr>
          <a:xfrm>
            <a:off x="5020402" y="5900546"/>
            <a:ext cx="6506189" cy="400110"/>
          </a:xfrm>
          <a:prstGeom prst="rect">
            <a:avLst/>
          </a:prstGeom>
          <a:noFill/>
        </p:spPr>
        <p:txBody>
          <a:bodyPr wrap="square" rtlCol="0">
            <a:spAutoFit/>
          </a:bodyPr>
          <a:lstStyle/>
          <a:p>
            <a:r>
              <a:rPr lang="en-US" altLang="zh-CN" sz="2000" dirty="0" smtClean="0"/>
              <a:t>(                                                                                                  )</a:t>
            </a:r>
            <a:endParaRPr lang="zh-CN" altLang="en-US" sz="2000" dirty="0"/>
          </a:p>
        </p:txBody>
      </p: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8637" y="5860928"/>
            <a:ext cx="3365744" cy="428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99074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511766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N step T</a:t>
            </a: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iming Difference</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22774" y="1380392"/>
            <a:ext cx="11127034" cy="400110"/>
          </a:xfrm>
          <a:prstGeom prst="rect">
            <a:avLst/>
          </a:prstGeom>
          <a:noFill/>
        </p:spPr>
        <p:txBody>
          <a:bodyPr wrap="square" rtlCol="0">
            <a:spAutoFit/>
          </a:bodyPr>
          <a:lstStyle/>
          <a:p>
            <a:r>
              <a:rPr lang="en-US" altLang="zh-CN" sz="2000" dirty="0" smtClean="0"/>
              <a:t>In TD , </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450" y="1780502"/>
            <a:ext cx="2193681" cy="428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22774" y="2391508"/>
            <a:ext cx="10764568" cy="400110"/>
          </a:xfrm>
          <a:prstGeom prst="rect">
            <a:avLst/>
          </a:prstGeom>
          <a:noFill/>
        </p:spPr>
        <p:txBody>
          <a:bodyPr wrap="square" rtlCol="0">
            <a:spAutoFit/>
          </a:bodyPr>
          <a:lstStyle/>
          <a:p>
            <a:r>
              <a:rPr lang="en-US" altLang="zh-CN" sz="2000" dirty="0" smtClean="0"/>
              <a:t>Two steps more,</a:t>
            </a:r>
            <a:endParaRPr lang="zh-CN" altLang="en-US" sz="20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847" y="3030089"/>
            <a:ext cx="3036887" cy="48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2774" y="3842208"/>
            <a:ext cx="11127034" cy="400110"/>
          </a:xfrm>
          <a:prstGeom prst="rect">
            <a:avLst/>
          </a:prstGeom>
          <a:noFill/>
        </p:spPr>
        <p:txBody>
          <a:bodyPr wrap="square" rtlCol="0">
            <a:spAutoFit/>
          </a:bodyPr>
          <a:lstStyle/>
          <a:p>
            <a:r>
              <a:rPr lang="en-US" altLang="zh-CN" sz="2000" dirty="0" smtClean="0"/>
              <a:t>N steps more,</a:t>
            </a:r>
            <a:endParaRPr lang="zh-CN" altLang="en-US" sz="2000"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6138" y="4457754"/>
            <a:ext cx="4720304" cy="47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5" name="TextBox 4"/>
              <p:cNvSpPr txBox="1"/>
              <p:nvPr/>
            </p:nvSpPr>
            <p:spPr>
              <a:xfrm>
                <a:off x="522774" y="5627077"/>
                <a:ext cx="10761785" cy="400110"/>
              </a:xfrm>
              <a:prstGeom prst="rect">
                <a:avLst/>
              </a:prstGeom>
              <a:noFill/>
            </p:spPr>
            <p:txBody>
              <a:bodyPr wrap="square" rtlCol="0">
                <a:spAutoFit/>
              </a:bodyPr>
              <a:lstStyle/>
              <a:p>
                <a:r>
                  <a:rPr lang="en-US" altLang="zh-CN" sz="2000" dirty="0" smtClean="0"/>
                  <a:t>When n </a:t>
                </a:r>
                <a14:m>
                  <m:oMath xmlns:m="http://schemas.openxmlformats.org/officeDocument/2006/math">
                    <m:r>
                      <a:rPr lang="en-US" altLang="zh-CN" sz="2000" i="1" smtClean="0">
                        <a:latin typeface="Cambria Math"/>
                        <a:ea typeface="Cambria Math"/>
                      </a:rPr>
                      <m:t>→</m:t>
                    </m:r>
                    <m:r>
                      <a:rPr lang="en-US" altLang="zh-CN" sz="2000" b="0" i="1" smtClean="0">
                        <a:latin typeface="Cambria Math"/>
                        <a:ea typeface="Cambria Math"/>
                      </a:rPr>
                      <m:t> ∞</m:t>
                    </m:r>
                  </m:oMath>
                </a14:m>
                <a:r>
                  <a:rPr lang="zh-CN" altLang="en-US" sz="2000" dirty="0" smtClean="0"/>
                  <a:t>  </a:t>
                </a:r>
                <a:r>
                  <a:rPr lang="en-US" altLang="zh-CN" sz="2000" dirty="0"/>
                  <a:t>, Timing </a:t>
                </a:r>
                <a:r>
                  <a:rPr lang="en-US" altLang="zh-CN" sz="2000" dirty="0" smtClean="0"/>
                  <a:t>Difference</a:t>
                </a:r>
                <a:r>
                  <a:rPr lang="zh-CN" altLang="en-US" sz="2000" dirty="0" smtClean="0"/>
                  <a:t>  </a:t>
                </a:r>
                <a14:m>
                  <m:oMath xmlns:m="http://schemas.openxmlformats.org/officeDocument/2006/math">
                    <m:r>
                      <a:rPr lang="zh-CN" altLang="en-US" sz="2000" i="1" smtClean="0">
                        <a:latin typeface="Cambria Math"/>
                      </a:rPr>
                      <m:t>→</m:t>
                    </m:r>
                  </m:oMath>
                </a14:m>
                <a:r>
                  <a:rPr lang="en-US" altLang="zh-CN" sz="2000" dirty="0" smtClean="0"/>
                  <a:t> </a:t>
                </a:r>
                <a:r>
                  <a:rPr lang="en-US" altLang="zh-CN" sz="2000" dirty="0"/>
                  <a:t>Monte Carlo</a:t>
                </a:r>
                <a:r>
                  <a:rPr lang="en-US" altLang="zh-CN" sz="2000" dirty="0" smtClean="0"/>
                  <a:t>  </a:t>
                </a:r>
                <a:endParaRPr lang="en-US" altLang="zh-CN" sz="2000" dirty="0"/>
              </a:p>
            </p:txBody>
          </p:sp>
        </mc:Choice>
        <mc:Fallback>
          <p:sp>
            <p:nvSpPr>
              <p:cNvPr id="5" name="TextBox 4"/>
              <p:cNvSpPr txBox="1">
                <a:spLocks noRot="1" noChangeAspect="1" noMove="1" noResize="1" noEditPoints="1" noAdjustHandles="1" noChangeArrowheads="1" noChangeShapeType="1" noTextEdit="1"/>
              </p:cNvSpPr>
              <p:nvPr/>
            </p:nvSpPr>
            <p:spPr>
              <a:xfrm>
                <a:off x="522774" y="5627077"/>
                <a:ext cx="10761785" cy="400110"/>
              </a:xfrm>
              <a:prstGeom prst="rect">
                <a:avLst/>
              </a:prstGeom>
              <a:blipFill rotWithShape="1">
                <a:blip r:embed="rId5"/>
                <a:stretch>
                  <a:fillRect l="-623"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4327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134522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TD(</a:t>
            </a:r>
            <a:r>
              <a:rPr lang="el-GR" altLang="zh-CN" b="1" dirty="0">
                <a:solidFill>
                  <a:schemeClr val="tx1">
                    <a:lumMod val="65000"/>
                    <a:lumOff val="35000"/>
                  </a:schemeClr>
                </a:solidFill>
                <a:latin typeface="Arial" panose="020B0604020202020204" pitchFamily="34" charset="0"/>
                <a:cs typeface="Arial" panose="020B0604020202020204" pitchFamily="34" charset="0"/>
                <a:sym typeface="+mn-ea"/>
              </a:rPr>
              <a:t>λ)</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22774" y="1380392"/>
            <a:ext cx="11285295" cy="707886"/>
          </a:xfrm>
          <a:prstGeom prst="rect">
            <a:avLst/>
          </a:prstGeom>
          <a:noFill/>
        </p:spPr>
        <p:txBody>
          <a:bodyPr wrap="square" rtlCol="0">
            <a:spAutoFit/>
          </a:bodyPr>
          <a:lstStyle/>
          <a:p>
            <a:r>
              <a:rPr lang="en-US" altLang="zh-CN" sz="2000" dirty="0" smtClean="0"/>
              <a:t>    N </a:t>
            </a:r>
            <a:r>
              <a:rPr lang="en-US" altLang="zh-CN" sz="2000" dirty="0"/>
              <a:t>Step Timing Difference How many steps to select as a better calculation parameter is a </a:t>
            </a:r>
            <a:r>
              <a:rPr lang="en-US" altLang="zh-CN" sz="2000" dirty="0" err="1"/>
              <a:t>hyperparameter</a:t>
            </a:r>
            <a:r>
              <a:rPr lang="en-US" altLang="zh-CN" sz="2000" dirty="0"/>
              <a:t> tuning problem that needs to be tried.</a:t>
            </a:r>
            <a:endParaRPr lang="zh-CN" altLang="en-US" sz="2000" dirty="0"/>
          </a:p>
        </p:txBody>
      </p:sp>
      <mc:AlternateContent xmlns:mc="http://schemas.openxmlformats.org/markup-compatibility/2006">
        <mc:Choice xmlns:a14="http://schemas.microsoft.com/office/drawing/2010/main" Requires="a14">
          <p:sp>
            <p:nvSpPr>
              <p:cNvPr id="3" name="TextBox 2"/>
              <p:cNvSpPr txBox="1"/>
              <p:nvPr/>
            </p:nvSpPr>
            <p:spPr>
              <a:xfrm>
                <a:off x="522774" y="2347519"/>
                <a:ext cx="10993168" cy="734240"/>
              </a:xfrm>
              <a:prstGeom prst="rect">
                <a:avLst/>
              </a:prstGeom>
              <a:noFill/>
            </p:spPr>
            <p:txBody>
              <a:bodyPr wrap="square" rtlCol="0">
                <a:spAutoFit/>
              </a:bodyPr>
              <a:lstStyle/>
              <a:p>
                <a:pPr/>
                <a14:m>
                  <m:oMath xmlns:m="http://schemas.openxmlformats.org/officeDocument/2006/math">
                    <m:r>
                      <m:rPr>
                        <m:sty m:val="p"/>
                      </m:rPr>
                      <a:rPr lang="en-US" altLang="zh-CN" sz="2000" i="1" smtClean="0">
                        <a:latin typeface="Cambria Math"/>
                      </a:rPr>
                      <m:t>λ</m:t>
                    </m:r>
                    <m:r>
                      <a:rPr lang="en-US" altLang="zh-CN" sz="2000" i="1" smtClean="0">
                        <a:latin typeface="Cambria Math"/>
                        <a:ea typeface="Cambria Math"/>
                      </a:rPr>
                      <m:t>∈</m:t>
                    </m:r>
                    <m:d>
                      <m:dPr>
                        <m:begChr m:val="["/>
                        <m:endChr m:val="]"/>
                        <m:ctrlPr>
                          <a:rPr lang="en-US" altLang="zh-CN" sz="2000" b="0" i="1" smtClean="0">
                            <a:latin typeface="Cambria Math"/>
                            <a:ea typeface="Cambria Math"/>
                          </a:rPr>
                        </m:ctrlPr>
                      </m:dPr>
                      <m:e>
                        <m:r>
                          <a:rPr lang="en-US" altLang="zh-CN" sz="2000" b="0" i="0" smtClean="0">
                            <a:latin typeface="Cambria Math"/>
                            <a:ea typeface="Cambria Math"/>
                          </a:rPr>
                          <m:t>0,1</m:t>
                        </m:r>
                      </m:e>
                    </m:d>
                  </m:oMath>
                </a14:m>
                <a:r>
                  <a:rPr lang="zh-CN" altLang="en-US" sz="2000" dirty="0" smtClean="0"/>
                  <a:t> </a:t>
                </a:r>
                <a:r>
                  <a:rPr lang="en-US" altLang="zh-CN" sz="2000" dirty="0"/>
                  <a:t>, Defining λ− </a:t>
                </a:r>
                <a:r>
                  <a:rPr lang="en-US" altLang="zh-CN" sz="2000" dirty="0" smtClean="0"/>
                  <a:t>return </a:t>
                </a:r>
                <a:r>
                  <a:rPr lang="en-US" altLang="zh-CN" sz="2000" dirty="0"/>
                  <a:t>is the sum of n from 1 to ∞ all steps multiplied by the sum of the weights, The weight of each step is </a:t>
                </a:r>
                <a14:m>
                  <m:oMath xmlns:m="http://schemas.openxmlformats.org/officeDocument/2006/math">
                    <m:r>
                      <a:rPr lang="en-US" altLang="zh-CN" sz="2000" i="1" dirty="0" smtClean="0">
                        <a:latin typeface="Cambria Math"/>
                      </a:rPr>
                      <m:t>(1−</m:t>
                    </m:r>
                    <m:r>
                      <a:rPr lang="en-US" altLang="zh-CN" sz="2000" i="1" dirty="0" smtClean="0">
                        <a:latin typeface="Cambria Math"/>
                      </a:rPr>
                      <m:t>𝜆</m:t>
                    </m:r>
                    <m:r>
                      <a:rPr lang="en-US" altLang="zh-CN" sz="2000" i="1" dirty="0" smtClean="0">
                        <a:latin typeface="Cambria Math"/>
                      </a:rPr>
                      <m:t>)</m:t>
                    </m:r>
                    <m:sSup>
                      <m:sSupPr>
                        <m:ctrlPr>
                          <a:rPr lang="en-US" altLang="zh-CN" sz="2000" i="1" dirty="0" smtClean="0">
                            <a:latin typeface="Cambria Math"/>
                          </a:rPr>
                        </m:ctrlPr>
                      </m:sSupPr>
                      <m:e>
                        <m:r>
                          <a:rPr lang="en-US" altLang="zh-CN" sz="2000" b="0" i="1" dirty="0" smtClean="0">
                            <a:latin typeface="Cambria Math"/>
                          </a:rPr>
                          <m:t>𝜆</m:t>
                        </m:r>
                      </m:e>
                      <m:sup>
                        <m:r>
                          <a:rPr lang="en-US" altLang="zh-CN" sz="2000" b="0" i="1" dirty="0" smtClean="0">
                            <a:latin typeface="Cambria Math"/>
                          </a:rPr>
                          <m:t>𝑛</m:t>
                        </m:r>
                        <m:r>
                          <a:rPr lang="en-US" altLang="zh-CN" sz="2000" b="0" i="1" dirty="0" smtClean="0">
                            <a:latin typeface="Cambria Math"/>
                          </a:rPr>
                          <m:t>−1</m:t>
                        </m:r>
                      </m:sup>
                    </m:sSup>
                  </m:oMath>
                </a14:m>
                <a:r>
                  <a:rPr lang="en-US" altLang="zh-CN" sz="2000" dirty="0" smtClean="0"/>
                  <a:t>.</a:t>
                </a:r>
                <a:endParaRPr lang="zh-CN" alt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522774" y="2347519"/>
                <a:ext cx="10993168" cy="734240"/>
              </a:xfrm>
              <a:prstGeom prst="rect">
                <a:avLst/>
              </a:prstGeom>
              <a:blipFill rotWithShape="1">
                <a:blip r:embed="rId2"/>
                <a:stretch>
                  <a:fillRect l="-610" t="-4132" b="-9917"/>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026" y="3081759"/>
            <a:ext cx="2340661" cy="546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22774" y="3800444"/>
            <a:ext cx="11118241" cy="400110"/>
          </a:xfrm>
          <a:prstGeom prst="rect">
            <a:avLst/>
          </a:prstGeom>
          <a:noFill/>
        </p:spPr>
        <p:txBody>
          <a:bodyPr wrap="square" rtlCol="0">
            <a:spAutoFit/>
          </a:bodyPr>
          <a:lstStyle/>
          <a:p>
            <a:r>
              <a:rPr lang="en-US" altLang="zh-CN" sz="2000" dirty="0"/>
              <a:t>Iterative formula for the value function of TD(λ):</a:t>
            </a:r>
            <a:endParaRPr lang="zh-CN" altLang="en-US" sz="2000"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6212" y="4371060"/>
            <a:ext cx="3506290" cy="761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2774" y="5398477"/>
            <a:ext cx="11133845" cy="1015663"/>
          </a:xfrm>
          <a:prstGeom prst="rect">
            <a:avLst/>
          </a:prstGeom>
          <a:noFill/>
        </p:spPr>
        <p:txBody>
          <a:bodyPr wrap="square" rtlCol="0">
            <a:spAutoFit/>
          </a:bodyPr>
          <a:lstStyle/>
          <a:p>
            <a:r>
              <a:rPr lang="en-US" altLang="zh-CN" sz="2000" dirty="0" smtClean="0"/>
              <a:t>          The </a:t>
            </a:r>
            <a:r>
              <a:rPr lang="en-US" altLang="zh-CN" sz="2000" dirty="0"/>
              <a:t>TD must undergo a complete </a:t>
            </a:r>
            <a:r>
              <a:rPr lang="en-US" altLang="zh-CN" sz="2000" dirty="0" smtClean="0"/>
              <a:t>episode </a:t>
            </a:r>
            <a:r>
              <a:rPr lang="en-US" altLang="zh-CN" sz="2000" dirty="0"/>
              <a:t>of states to obtain an instant reward for each state including the termination state in order to update the value of the current state. This is the same as the Monte Carlo method, so TD(λ) has the same disadvantages as the Monte Carlo method.</a:t>
            </a:r>
            <a:endParaRPr lang="zh-CN" altLang="en-US" sz="2000" dirty="0"/>
          </a:p>
        </p:txBody>
      </p:sp>
    </p:spTree>
    <p:extLst>
      <p:ext uri="{BB962C8B-B14F-4D97-AF65-F5344CB8AC3E}">
        <p14:creationId xmlns:p14="http://schemas.microsoft.com/office/powerpoint/2010/main" val="3227130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3"/>
          <p:cNvSpPr>
            <a:spLocks noChangeArrowheads="1"/>
          </p:cNvSpPr>
          <p:nvPr/>
        </p:nvSpPr>
        <p:spPr bwMode="auto">
          <a:xfrm>
            <a:off x="771063" y="522078"/>
            <a:ext cx="3373021" cy="107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Control problem</a:t>
            </a:r>
          </a:p>
          <a:p>
            <a:pPr eaLnBrk="1" hangingPunct="1">
              <a:spcBef>
                <a:spcPct val="0"/>
              </a:spcBef>
              <a:buFont typeface="Arial" panose="020B0604020202020204" pitchFamily="34" charset="0"/>
              <a:buNone/>
            </a:pPr>
            <a:endParaRPr lang="zh-CN" altLang="en-US"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20"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425940" y="1301262"/>
            <a:ext cx="11408506" cy="1015663"/>
          </a:xfrm>
          <a:prstGeom prst="rect">
            <a:avLst/>
          </a:prstGeom>
          <a:noFill/>
        </p:spPr>
        <p:txBody>
          <a:bodyPr wrap="square" rtlCol="0">
            <a:spAutoFit/>
          </a:bodyPr>
          <a:lstStyle/>
          <a:p>
            <a:r>
              <a:rPr lang="en-US" altLang="zh-CN" sz="2000" b="1" i="1" dirty="0" smtClean="0"/>
              <a:t>SARSA </a:t>
            </a:r>
            <a:r>
              <a:rPr lang="en-US" altLang="zh-CN" sz="2000" b="1" i="1" dirty="0"/>
              <a:t>: </a:t>
            </a:r>
            <a:r>
              <a:rPr lang="en-US" altLang="zh-CN" sz="2000" dirty="0"/>
              <a:t>Using Time Series Difference Solving to Reinforce Learning Control Problems, </a:t>
            </a:r>
            <a:r>
              <a:rPr lang="en-US" altLang="zh-CN" sz="2000" dirty="0" smtClean="0"/>
              <a:t>belongs </a:t>
            </a:r>
            <a:r>
              <a:rPr lang="en-US" altLang="zh-CN" sz="2000" dirty="0"/>
              <a:t>to online control, that is, always use a </a:t>
            </a:r>
            <a:r>
              <a:rPr lang="en-US" altLang="zh-CN" sz="2000" dirty="0" smtClean="0"/>
              <a:t>strategy(</a:t>
            </a:r>
            <a:r>
              <a:rPr lang="el-GR" altLang="zh-CN" sz="2000" dirty="0"/>
              <a:t>ϵ-</a:t>
            </a:r>
            <a:r>
              <a:rPr lang="en-US" altLang="zh-CN" sz="2000" dirty="0"/>
              <a:t>greedy algorithm) to update the value function and select new </a:t>
            </a:r>
            <a:r>
              <a:rPr lang="en-US" altLang="zh-CN" sz="2000" dirty="0" smtClean="0"/>
              <a:t>actions.</a:t>
            </a:r>
            <a:endParaRPr lang="zh-CN" alt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072" y="2316925"/>
            <a:ext cx="4698242" cy="660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5940" y="4558750"/>
            <a:ext cx="5464788" cy="400110"/>
          </a:xfrm>
          <a:prstGeom prst="rect">
            <a:avLst/>
          </a:prstGeom>
          <a:noFill/>
        </p:spPr>
        <p:txBody>
          <a:bodyPr wrap="square" rtlCol="0">
            <a:spAutoFit/>
          </a:bodyPr>
          <a:lstStyle/>
          <a:p>
            <a:r>
              <a:rPr lang="en-US" altLang="zh-CN" sz="2000" dirty="0"/>
              <a:t>Update formula of value </a:t>
            </a:r>
            <a:r>
              <a:rPr lang="en-US" altLang="zh-CN" sz="2000" dirty="0" smtClean="0"/>
              <a:t>function:</a:t>
            </a:r>
            <a:endParaRPr lang="zh-CN" altLang="en-US" sz="20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796" y="5459109"/>
            <a:ext cx="5228794" cy="57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5940" y="3332284"/>
            <a:ext cx="10854472" cy="1015663"/>
          </a:xfrm>
          <a:prstGeom prst="rect">
            <a:avLst/>
          </a:prstGeom>
          <a:noFill/>
        </p:spPr>
        <p:txBody>
          <a:bodyPr wrap="square" rtlCol="0">
            <a:spAutoFit/>
          </a:bodyPr>
          <a:lstStyle/>
          <a:p>
            <a:r>
              <a:rPr lang="en-US" altLang="zh-CN" dirty="0" smtClean="0"/>
              <a:t>     </a:t>
            </a:r>
            <a:r>
              <a:rPr lang="en-US" altLang="zh-CN" sz="2000" dirty="0" smtClean="0"/>
              <a:t>In </a:t>
            </a:r>
            <a:r>
              <a:rPr lang="en-US" altLang="zh-CN" sz="2000" dirty="0"/>
              <a:t>the current state S select an action A, the system goes to state S', in the new state S', selects an action A' based on the ε-greedy method, we do not perform this action A', just to update our Value function</a:t>
            </a:r>
            <a:endParaRPr lang="zh-CN" altLang="en-US" sz="2000" dirty="0"/>
          </a:p>
        </p:txBody>
      </p:sp>
    </p:spTree>
    <p:extLst>
      <p:ext uri="{BB962C8B-B14F-4D97-AF65-F5344CB8AC3E}">
        <p14:creationId xmlns:p14="http://schemas.microsoft.com/office/powerpoint/2010/main" val="26476233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348683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mn-ea"/>
              </a:rPr>
              <a:t>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mn-ea"/>
              </a:rPr>
              <a:t>Control problem</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25940" y="1257300"/>
            <a:ext cx="11346960" cy="5016758"/>
          </a:xfrm>
          <a:prstGeom prst="rect">
            <a:avLst/>
          </a:prstGeom>
          <a:noFill/>
        </p:spPr>
        <p:txBody>
          <a:bodyPr wrap="square" rtlCol="0">
            <a:spAutoFit/>
          </a:bodyPr>
          <a:lstStyle/>
          <a:p>
            <a:pPr marL="457200" indent="-457200">
              <a:buAutoNum type="arabicPeriod"/>
            </a:pPr>
            <a:endParaRPr lang="en-US" altLang="zh-CN" sz="2000" dirty="0" smtClean="0"/>
          </a:p>
          <a:p>
            <a:pPr marL="457200" indent="-457200">
              <a:buAutoNum type="arabicPeriod"/>
            </a:pPr>
            <a:r>
              <a:rPr lang="en-US" altLang="zh-CN" sz="2000" dirty="0" smtClean="0"/>
              <a:t>Randomly </a:t>
            </a:r>
            <a:r>
              <a:rPr lang="en-US" altLang="zh-CN" sz="2000" dirty="0"/>
              <a:t>initialize the value of all states and actions. Q. For the termination state, its Q value is initialized to 0</a:t>
            </a:r>
            <a:r>
              <a:rPr lang="en-US" altLang="zh-CN" sz="2000" dirty="0" smtClean="0"/>
              <a:t>.</a:t>
            </a:r>
          </a:p>
          <a:p>
            <a:endParaRPr lang="en-US" altLang="zh-CN" sz="2000" dirty="0" smtClean="0"/>
          </a:p>
          <a:p>
            <a:endParaRPr lang="en-US" altLang="zh-CN" sz="2000" dirty="0" smtClean="0"/>
          </a:p>
          <a:p>
            <a:pPr marL="457200" indent="-457200">
              <a:buAutoNum type="arabicPeriod" startAt="2"/>
            </a:pPr>
            <a:r>
              <a:rPr lang="en-US" altLang="zh-CN" sz="2000" dirty="0" smtClean="0"/>
              <a:t>for </a:t>
            </a:r>
            <a:r>
              <a:rPr lang="en-US" altLang="zh-CN" sz="2000" dirty="0"/>
              <a:t>i from 1 to T, </a:t>
            </a:r>
            <a:endParaRPr lang="en-US" altLang="zh-CN" sz="2000" dirty="0" smtClean="0"/>
          </a:p>
          <a:p>
            <a:pPr marL="457200" indent="-457200">
              <a:buAutoNum type="arabicPeriod" startAt="2"/>
            </a:pPr>
            <a:endParaRPr lang="en-US" altLang="zh-CN" sz="2000" dirty="0" smtClean="0"/>
          </a:p>
          <a:p>
            <a:r>
              <a:rPr lang="en-US" altLang="zh-CN" sz="2000" dirty="0"/>
              <a:t>                 a) Initialize S to be the first state of the current state sequence. Set A to the action selected by the ε-greedy method in the current state S</a:t>
            </a:r>
            <a:r>
              <a:rPr lang="en-US" altLang="zh-CN" sz="2000" dirty="0" smtClean="0"/>
              <a:t>.</a:t>
            </a:r>
          </a:p>
          <a:p>
            <a:r>
              <a:rPr lang="en-US" altLang="zh-CN" sz="2000" dirty="0"/>
              <a:t>                 b) Execute current action A in state S, get new state S' and reward </a:t>
            </a:r>
            <a:r>
              <a:rPr lang="en-US" altLang="zh-CN" sz="2000" dirty="0" smtClean="0"/>
              <a:t>R.</a:t>
            </a:r>
          </a:p>
          <a:p>
            <a:r>
              <a:rPr lang="en-US" altLang="zh-CN" sz="2000" dirty="0"/>
              <a:t>                 c) Select a new action A' in state S' using the ε-greedy </a:t>
            </a:r>
            <a:r>
              <a:rPr lang="en-US" altLang="zh-CN" sz="2000" dirty="0" smtClean="0"/>
              <a:t>method</a:t>
            </a:r>
          </a:p>
          <a:p>
            <a:r>
              <a:rPr lang="en-US" altLang="zh-CN" sz="2000" dirty="0"/>
              <a:t>                 d) Update the value function Q(S,A</a:t>
            </a:r>
            <a:r>
              <a:rPr lang="en-US" altLang="zh-CN" sz="2000" dirty="0" smtClean="0"/>
              <a:t>):</a:t>
            </a:r>
          </a:p>
          <a:p>
            <a:endParaRPr lang="en-US" altLang="zh-CN" sz="2000" dirty="0" smtClean="0"/>
          </a:p>
          <a:p>
            <a:r>
              <a:rPr lang="en-US" altLang="zh-CN" sz="2000" dirty="0"/>
              <a:t> </a:t>
            </a:r>
            <a:r>
              <a:rPr lang="en-US" altLang="zh-CN" sz="2000" dirty="0" smtClean="0"/>
              <a:t>                </a:t>
            </a:r>
          </a:p>
          <a:p>
            <a:r>
              <a:rPr lang="en-US" altLang="zh-CN" sz="2000" dirty="0"/>
              <a:t> </a:t>
            </a:r>
            <a:r>
              <a:rPr lang="en-US" altLang="zh-CN" sz="2000" dirty="0" smtClean="0"/>
              <a:t>                </a:t>
            </a:r>
            <a:r>
              <a:rPr lang="en-US" altLang="zh-CN" sz="2000" dirty="0"/>
              <a:t>e) S=S′,A=A′</a:t>
            </a:r>
            <a:r>
              <a:rPr lang="en-US" altLang="zh-CN" sz="2000" dirty="0"/>
              <a:t/>
            </a:r>
            <a:br>
              <a:rPr lang="en-US" altLang="zh-CN" sz="2000" dirty="0"/>
            </a:br>
            <a:r>
              <a:rPr lang="en-US" altLang="zh-CN" sz="2000" dirty="0"/>
              <a:t>                </a:t>
            </a:r>
            <a:r>
              <a:rPr lang="en-US" altLang="zh-CN" sz="2000" dirty="0" smtClean="0"/>
              <a:t> </a:t>
            </a:r>
            <a:r>
              <a:rPr lang="en-US" altLang="zh-CN" sz="2000" dirty="0"/>
              <a:t>f) If S' is the termination state, the current round is iterated, otherwise go to step b)</a:t>
            </a:r>
            <a:endParaRPr lang="zh-CN" alt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5875" y="5110528"/>
            <a:ext cx="4867085" cy="39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5089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671" y="2290327"/>
            <a:ext cx="11429644" cy="110799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6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FOR LISTENING !</a:t>
            </a:r>
            <a:endParaRPr lang="zh-CN" altLang="en-US" sz="6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3198289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771063" y="511918"/>
            <a:ext cx="667200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Model of</a:t>
            </a:r>
            <a:r>
              <a:rPr lang="en-US" altLang="zh-CN"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 Reinforcement learning </a:t>
            </a: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https://images2015.cnblogs.com/blog/1042406/201612/1042406-20161214141510979-111047394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https://images2018.cnblogs.com/blog/1042406/201807/1042406-20180729163058011-29042735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74" y="1679328"/>
            <a:ext cx="4566586" cy="45665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5451231" y="1567711"/>
                <a:ext cx="6435969" cy="4678204"/>
              </a:xfrm>
              <a:prstGeom prst="rect">
                <a:avLst/>
              </a:prstGeom>
              <a:noFill/>
            </p:spPr>
            <p:txBody>
              <a:bodyPr wrap="square" rtlCol="0">
                <a:spAutoFit/>
              </a:bodyPr>
              <a:lstStyle/>
              <a:p>
                <a:r>
                  <a:rPr lang="en-US" altLang="zh-CN" sz="2800" i="1" dirty="0" smtClean="0"/>
                  <a:t>State of the environment </a:t>
                </a:r>
                <a:r>
                  <a:rPr lang="en-US" altLang="zh-CN" sz="2800" dirty="0" smtClean="0"/>
                  <a:t>:  </a:t>
                </a:r>
                <a:r>
                  <a:rPr lang="en-US" altLang="zh-CN" sz="2800" i="1" dirty="0" smtClean="0"/>
                  <a:t>S</a:t>
                </a:r>
              </a:p>
              <a:p>
                <a:r>
                  <a:rPr lang="en-US" altLang="zh-CN" sz="2800" i="1" dirty="0"/>
                  <a:t>The state of the environment at t </a:t>
                </a:r>
                <a:r>
                  <a:rPr lang="en-US" altLang="zh-CN" sz="2800" i="1" dirty="0" smtClean="0"/>
                  <a:t>time</a:t>
                </a:r>
                <a:r>
                  <a:rPr lang="en-US" altLang="zh-CN" sz="2800" dirty="0" smtClean="0"/>
                  <a:t>: </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𝑆</m:t>
                        </m:r>
                      </m:e>
                      <m:sub>
                        <m:r>
                          <a:rPr lang="en-US" altLang="zh-CN" sz="2800" b="0" i="1" smtClean="0">
                            <a:latin typeface="Cambria Math"/>
                          </a:rPr>
                          <m:t>𝑡</m:t>
                        </m:r>
                      </m:sub>
                    </m:sSub>
                  </m:oMath>
                </a14:m>
                <a:endParaRPr lang="en-US" altLang="zh-CN" sz="2800" dirty="0" smtClean="0"/>
              </a:p>
              <a:p>
                <a:endParaRPr lang="en-US" altLang="zh-CN" sz="2800" dirty="0" smtClean="0"/>
              </a:p>
              <a:p>
                <a:endParaRPr lang="en-US" altLang="zh-CN" sz="2800" dirty="0" smtClean="0"/>
              </a:p>
              <a:p>
                <a:r>
                  <a:rPr lang="en-US" altLang="zh-CN" sz="2800" i="1" dirty="0"/>
                  <a:t>Individual </a:t>
                </a:r>
                <a:r>
                  <a:rPr lang="en-US" altLang="zh-CN" sz="2800" i="1" dirty="0" smtClean="0"/>
                  <a:t>action</a:t>
                </a:r>
                <a:r>
                  <a:rPr lang="en-US" altLang="zh-CN" sz="2800" dirty="0" smtClean="0"/>
                  <a:t>: A</a:t>
                </a:r>
              </a:p>
              <a:p>
                <a:r>
                  <a:rPr lang="en-US" altLang="zh-CN" sz="2800" i="1" dirty="0"/>
                  <a:t>Individual </a:t>
                </a:r>
                <a:r>
                  <a:rPr lang="en-US" altLang="zh-CN" sz="2800" i="1" dirty="0" smtClean="0"/>
                  <a:t>action</a:t>
                </a:r>
                <a:r>
                  <a:rPr lang="en-US" altLang="zh-CN" sz="2800" i="1" dirty="0"/>
                  <a:t> at t </a:t>
                </a:r>
                <a:r>
                  <a:rPr lang="en-US" altLang="zh-CN" sz="2800" i="1" dirty="0" smtClean="0"/>
                  <a:t>time</a:t>
                </a:r>
                <a:r>
                  <a:rPr lang="en-US" altLang="zh-CN" sz="2800" dirty="0" smtClean="0"/>
                  <a:t>:</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𝐴</m:t>
                        </m:r>
                      </m:e>
                      <m:sub>
                        <m:r>
                          <a:rPr lang="en-US" altLang="zh-CN" sz="2800" b="0" i="1" smtClean="0">
                            <a:latin typeface="Cambria Math"/>
                          </a:rPr>
                          <m:t>𝑡</m:t>
                        </m:r>
                      </m:sub>
                    </m:sSub>
                  </m:oMath>
                </a14:m>
                <a:endParaRPr lang="en-US" altLang="zh-CN" sz="2800" dirty="0" smtClean="0"/>
              </a:p>
              <a:p>
                <a:endParaRPr lang="en-US" altLang="zh-CN" sz="2800" dirty="0" smtClean="0"/>
              </a:p>
              <a:p>
                <a:endParaRPr lang="en-US" altLang="zh-CN" sz="2800" dirty="0"/>
              </a:p>
              <a:p>
                <a:r>
                  <a:rPr lang="en-US" altLang="zh-CN" sz="2800" i="1" dirty="0"/>
                  <a:t>Environmental </a:t>
                </a:r>
                <a:r>
                  <a:rPr lang="en-US" altLang="zh-CN" sz="2800" i="1" dirty="0" smtClean="0"/>
                  <a:t>reward</a:t>
                </a:r>
                <a:r>
                  <a:rPr lang="en-US" altLang="zh-CN" sz="2800" dirty="0" smtClean="0"/>
                  <a:t>:</a:t>
                </a:r>
                <a:r>
                  <a:rPr lang="zh-CN" altLang="en-US" sz="2800" dirty="0" smtClean="0"/>
                  <a:t> </a:t>
                </a:r>
                <a:r>
                  <a:rPr lang="en-US" altLang="zh-CN" sz="2800" dirty="0" smtClean="0"/>
                  <a:t>R</a:t>
                </a:r>
              </a:p>
              <a:p>
                <a:r>
                  <a:rPr lang="en-US" altLang="zh-CN" sz="2800" i="1" dirty="0"/>
                  <a:t>Environmental </a:t>
                </a:r>
                <a:r>
                  <a:rPr lang="en-US" altLang="zh-CN" sz="2800" i="1" dirty="0" smtClean="0"/>
                  <a:t>reward</a:t>
                </a:r>
                <a:r>
                  <a:rPr lang="en-US" altLang="zh-CN" sz="2800" i="1" dirty="0"/>
                  <a:t> at t </a:t>
                </a:r>
                <a:r>
                  <a:rPr lang="en-US" altLang="zh-CN" sz="2800" i="1" dirty="0" smtClean="0"/>
                  <a:t>time</a:t>
                </a:r>
                <a:r>
                  <a:rPr lang="en-US" altLang="zh-CN" sz="2800" dirty="0" smtClean="0"/>
                  <a:t>:</a:t>
                </a:r>
                <a14:m>
                  <m:oMath xmlns:m="http://schemas.openxmlformats.org/officeDocument/2006/math">
                    <m:sSub>
                      <m:sSubPr>
                        <m:ctrlPr>
                          <a:rPr lang="en-US" altLang="zh-CN" sz="2800" i="1" smtClean="0">
                            <a:latin typeface="Cambria Math"/>
                          </a:rPr>
                        </m:ctrlPr>
                      </m:sSubPr>
                      <m:e>
                        <m:r>
                          <a:rPr lang="en-US" altLang="zh-CN" sz="2800" b="0" i="1" smtClean="0">
                            <a:latin typeface="Cambria Math"/>
                          </a:rPr>
                          <m:t>𝑅</m:t>
                        </m:r>
                      </m:e>
                      <m:sub>
                        <m:r>
                          <a:rPr lang="en-US" altLang="zh-CN" sz="2800" b="0" i="1" smtClean="0">
                            <a:latin typeface="Cambria Math"/>
                          </a:rPr>
                          <m:t>𝑡</m:t>
                        </m:r>
                      </m:sub>
                    </m:sSub>
                  </m:oMath>
                </a14:m>
                <a:endParaRPr lang="en-US" altLang="zh-CN" sz="2800" dirty="0"/>
              </a:p>
              <a:p>
                <a:endParaRPr lang="en-US" altLang="zh-CN"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5451231" y="1567711"/>
                <a:ext cx="6435969" cy="4678204"/>
              </a:xfrm>
              <a:prstGeom prst="rect">
                <a:avLst/>
              </a:prstGeom>
              <a:blipFill rotWithShape="1">
                <a:blip r:embed="rId3"/>
                <a:stretch>
                  <a:fillRect l="-1894" t="-1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40741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771063" y="511918"/>
            <a:ext cx="680825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Model of Reinforcement </a:t>
            </a:r>
            <a:r>
              <a:rPr lang="en-US" altLang="zh-CN" b="1" dirty="0" smtClean="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rPr>
              <a:t>Learning </a:t>
            </a:r>
            <a:endParaRPr lang="en-US" altLang="zh-CN" b="1" dirty="0">
              <a:solidFill>
                <a:schemeClr val="tx1">
                  <a:lumMod val="65000"/>
                  <a:lumOff val="35000"/>
                </a:schemeClr>
              </a:solidFill>
              <a:latin typeface="Arial" panose="020B0604020202020204" pitchFamily="34" charset="0"/>
              <a:ea typeface="宋体" panose="02010600030101010101" pitchFamily="2" charset="-122"/>
              <a:cs typeface="Arial" panose="020B0604020202020204" pitchFamily="34" charset="0"/>
            </a:endParaRP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2" descr="https://images2015.cnblogs.com/blog/1042406/201612/1042406-20161214141510979-1110473944.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606485" y="1422398"/>
            <a:ext cx="10885061" cy="461665"/>
          </a:xfrm>
          <a:prstGeom prst="rect">
            <a:avLst/>
          </a:prstGeom>
        </p:spPr>
        <p:txBody>
          <a:bodyPr wrap="square">
            <a:spAutoFit/>
          </a:bodyPr>
          <a:lstStyle/>
          <a:p>
            <a:r>
              <a:rPr lang="en-US" altLang="zh-CN" sz="2400" dirty="0" smtClean="0">
                <a:latin typeface="+mj-lt"/>
              </a:rPr>
              <a:t>            </a:t>
            </a:r>
            <a:endParaRPr lang="zh-CN" altLang="en-US" sz="2400" dirty="0"/>
          </a:p>
        </p:txBody>
      </p:sp>
      <mc:AlternateContent xmlns:mc="http://schemas.openxmlformats.org/markup-compatibility/2006" xmlns:a14="http://schemas.microsoft.com/office/drawing/2010/main">
        <mc:Choice Requires="a14">
          <p:sp>
            <p:nvSpPr>
              <p:cNvPr id="4" name="TextBox 3"/>
              <p:cNvSpPr txBox="1"/>
              <p:nvPr/>
            </p:nvSpPr>
            <p:spPr>
              <a:xfrm>
                <a:off x="397575" y="1241820"/>
                <a:ext cx="11302880" cy="5608458"/>
              </a:xfrm>
              <a:prstGeom prst="rect">
                <a:avLst/>
              </a:prstGeom>
              <a:noFill/>
            </p:spPr>
            <p:txBody>
              <a:bodyPr wrap="square" rtlCol="0">
                <a:spAutoFit/>
              </a:bodyPr>
              <a:lstStyle/>
              <a:p>
                <a:r>
                  <a:rPr lang="en-US" altLang="zh-CN" sz="2400" b="1" i="1" dirty="0" smtClean="0"/>
                  <a:t>Individual policy</a:t>
                </a:r>
                <a:r>
                  <a:rPr lang="en-US" altLang="zh-CN" sz="2400" b="1" dirty="0" smtClean="0"/>
                  <a:t>: </a:t>
                </a:r>
                <a:r>
                  <a:rPr lang="el-GR" altLang="zh-CN" sz="2400" b="1" dirty="0" smtClean="0"/>
                  <a:t>π</a:t>
                </a:r>
                <a:r>
                  <a:rPr lang="en-US" altLang="zh-CN" sz="2400" b="1" dirty="0"/>
                  <a:t>      </a:t>
                </a:r>
                <a:endParaRPr lang="en-US" altLang="zh-CN" sz="2400" b="1" dirty="0" smtClean="0"/>
              </a:p>
              <a:p>
                <a:r>
                  <a:rPr lang="en-US" altLang="zh-CN" sz="2200" dirty="0" smtClean="0"/>
                  <a:t>Individuals </a:t>
                </a:r>
                <a:r>
                  <a:rPr lang="en-US" altLang="zh-CN" sz="2200" dirty="0"/>
                  <a:t>choose actions based on </a:t>
                </a:r>
                <a:r>
                  <a:rPr lang="en-US" altLang="zh-CN" sz="2200" dirty="0" smtClean="0"/>
                  <a:t>policy  π</a:t>
                </a:r>
                <a:r>
                  <a:rPr lang="en-US" altLang="zh-CN" sz="2200" dirty="0"/>
                  <a:t>, </a:t>
                </a:r>
                <a:r>
                  <a:rPr lang="en-US" altLang="zh-CN" sz="2200" dirty="0" smtClean="0"/>
                  <a:t>generally a conditional </a:t>
                </a:r>
                <a:r>
                  <a:rPr lang="en-US" altLang="zh-CN" sz="2200" dirty="0"/>
                  <a:t>probability </a:t>
                </a:r>
                <a:r>
                  <a:rPr lang="en-US" altLang="zh-CN" sz="2200" dirty="0" smtClean="0"/>
                  <a:t>distribution </a:t>
                </a:r>
                <a:r>
                  <a:rPr lang="en-US" altLang="zh-CN" sz="2200" dirty="0"/>
                  <a:t> </a:t>
                </a:r>
                <a:r>
                  <a:rPr lang="el-GR" altLang="zh-CN" sz="2200" i="1" dirty="0" smtClean="0"/>
                  <a:t>π(</a:t>
                </a:r>
                <a:r>
                  <a:rPr lang="en-US" altLang="zh-CN" sz="2200" i="1" dirty="0" err="1"/>
                  <a:t>a|s</a:t>
                </a:r>
                <a:r>
                  <a:rPr lang="en-US" altLang="zh-CN" sz="2200" i="1" dirty="0"/>
                  <a:t>)</a:t>
                </a:r>
                <a:r>
                  <a:rPr lang="en-US" altLang="zh-CN" sz="2200" i="1" dirty="0" smtClean="0"/>
                  <a:t> , </a:t>
                </a:r>
                <a:r>
                  <a:rPr lang="en-US" altLang="zh-CN" sz="2200" dirty="0"/>
                  <a:t>which means the probability of taking action </a:t>
                </a:r>
                <a:r>
                  <a:rPr lang="en-US" altLang="zh-CN" sz="2200" i="1" dirty="0" smtClean="0"/>
                  <a:t>a</a:t>
                </a:r>
                <a:r>
                  <a:rPr lang="en-US" altLang="zh-CN" sz="2200" dirty="0" smtClean="0"/>
                  <a:t> </a:t>
                </a:r>
                <a:r>
                  <a:rPr lang="en-US" altLang="zh-CN" sz="2200" dirty="0"/>
                  <a:t>in state </a:t>
                </a:r>
                <a:r>
                  <a:rPr lang="en-US" altLang="zh-CN" sz="2200" i="1" dirty="0"/>
                  <a:t>s</a:t>
                </a:r>
                <a:r>
                  <a:rPr lang="en-US" altLang="zh-CN" sz="2200" i="1" dirty="0" smtClean="0"/>
                  <a:t> .</a:t>
                </a:r>
              </a:p>
              <a:p>
                <a:r>
                  <a:rPr lang="en-US" altLang="zh-CN" sz="2400" b="1" i="1" dirty="0" smtClean="0"/>
                  <a:t>Value:  </a:t>
                </a:r>
                <a14:m>
                  <m:oMath xmlns:m="http://schemas.openxmlformats.org/officeDocument/2006/math">
                    <m:sSub>
                      <m:sSubPr>
                        <m:ctrlPr>
                          <a:rPr lang="en-US" altLang="zh-CN" sz="2400" b="1" i="1" smtClean="0">
                            <a:latin typeface="Cambria Math"/>
                          </a:rPr>
                        </m:ctrlPr>
                      </m:sSubPr>
                      <m:e>
                        <m:r>
                          <a:rPr lang="en-US" altLang="zh-CN" sz="2400" b="1" i="1" smtClean="0">
                            <a:latin typeface="Cambria Math"/>
                          </a:rPr>
                          <m:t>𝑽</m:t>
                        </m:r>
                      </m:e>
                      <m:sub>
                        <m:r>
                          <a:rPr lang="zh-CN" altLang="en-US" sz="2400" b="1" i="1" smtClean="0">
                            <a:latin typeface="Cambria Math"/>
                          </a:rPr>
                          <m:t>𝝅</m:t>
                        </m:r>
                      </m:sub>
                    </m:sSub>
                    <m:r>
                      <a:rPr lang="en-US" altLang="zh-CN" sz="2400" b="1" i="1" smtClean="0">
                        <a:latin typeface="Cambria Math"/>
                      </a:rPr>
                      <m:t>(</m:t>
                    </m:r>
                    <m:r>
                      <a:rPr lang="en-US" altLang="zh-CN" sz="2400" b="1" i="1" smtClean="0">
                        <a:latin typeface="Cambria Math"/>
                      </a:rPr>
                      <m:t>𝒔</m:t>
                    </m:r>
                    <m:r>
                      <a:rPr lang="en-US" altLang="zh-CN" sz="2400" b="1" i="1" smtClean="0">
                        <a:latin typeface="Cambria Math"/>
                      </a:rPr>
                      <m:t>)</m:t>
                    </m:r>
                  </m:oMath>
                </a14:m>
                <a:endParaRPr lang="en-US" altLang="zh-CN" sz="2400" b="1" i="1" dirty="0" smtClean="0"/>
              </a:p>
              <a:p>
                <a:r>
                  <a:rPr lang="en-US" altLang="zh-CN" sz="2200" dirty="0"/>
                  <a:t>Generally a expectation </a:t>
                </a:r>
                <a:r>
                  <a:rPr lang="en-US" altLang="zh-CN" sz="2200" dirty="0" smtClean="0"/>
                  <a:t>function,</a:t>
                </a:r>
                <a:r>
                  <a:rPr lang="en-US" altLang="zh-CN" sz="2200" dirty="0"/>
                  <a:t> which means </a:t>
                </a:r>
                <a:r>
                  <a:rPr lang="en-US" altLang="zh-CN" sz="2200" dirty="0" smtClean="0"/>
                  <a:t>the </a:t>
                </a:r>
                <a:r>
                  <a:rPr lang="en-US" altLang="zh-CN" sz="2200" dirty="0"/>
                  <a:t>value of the individual taking action after the </a:t>
                </a:r>
                <a:r>
                  <a:rPr lang="en-US" altLang="zh-CN" sz="2200" dirty="0" smtClean="0"/>
                  <a:t>police </a:t>
                </a:r>
                <a:r>
                  <a:rPr lang="en-US" altLang="zh-CN" sz="2200" dirty="0"/>
                  <a:t>π and state </a:t>
                </a:r>
                <a:r>
                  <a:rPr lang="en-US" altLang="zh-CN" sz="2200" dirty="0" smtClean="0"/>
                  <a:t>s.</a:t>
                </a:r>
              </a:p>
              <a:p>
                <a:endParaRPr lang="en-US" altLang="zh-CN" sz="2200" dirty="0" smtClean="0"/>
              </a:p>
              <a:p>
                <a:r>
                  <a:rPr lang="en-US" altLang="zh-CN" sz="2400" b="1" i="1" dirty="0"/>
                  <a:t>Reward attenuation </a:t>
                </a:r>
                <a:r>
                  <a:rPr lang="en-US" altLang="zh-CN" sz="2400" b="1" i="1" dirty="0" smtClean="0"/>
                  <a:t>factor: γ</a:t>
                </a:r>
              </a:p>
              <a:p>
                <a:r>
                  <a:rPr lang="en-US" altLang="zh-CN" sz="2200" dirty="0"/>
                  <a:t>Valued between [0,1</a:t>
                </a:r>
                <a:r>
                  <a:rPr lang="en-US" altLang="zh-CN" sz="2200" dirty="0" smtClean="0"/>
                  <a:t>]</a:t>
                </a:r>
                <a:r>
                  <a:rPr lang="zh-CN" altLang="en-US" sz="2200" dirty="0"/>
                  <a:t>，</a:t>
                </a:r>
                <a:r>
                  <a:rPr lang="en-US" altLang="zh-CN" sz="2200" dirty="0" smtClean="0"/>
                  <a:t> it determines </a:t>
                </a:r>
                <a:r>
                  <a:rPr lang="en-US" altLang="zh-CN" sz="2200" dirty="0"/>
                  <a:t>the decay rate of subsequent </a:t>
                </a:r>
                <a:r>
                  <a:rPr lang="en-US" altLang="zh-CN" sz="2200" dirty="0" smtClean="0"/>
                  <a:t>rewards.</a:t>
                </a:r>
              </a:p>
              <a:p>
                <a:r>
                  <a:rPr lang="en-US" altLang="zh-CN" sz="2400" b="1" i="1" dirty="0"/>
                  <a:t>State transition </a:t>
                </a:r>
                <a:r>
                  <a:rPr lang="en-US" altLang="zh-CN" sz="2400" b="1" i="1" dirty="0" smtClean="0"/>
                  <a:t>model</a:t>
                </a:r>
                <a:r>
                  <a:rPr lang="zh-CN" altLang="en-US" sz="2400" b="1" i="1" dirty="0" smtClean="0"/>
                  <a:t>：</a:t>
                </a:r>
                <a:r>
                  <a:rPr lang="zh-CN" altLang="zh-CN" sz="2400" b="1" i="1" dirty="0"/>
                  <a:t> </a:t>
                </a:r>
                <a14:m>
                  <m:oMath xmlns:m="http://schemas.openxmlformats.org/officeDocument/2006/math">
                    <m:sSubSup>
                      <m:sSubSupPr>
                        <m:ctrlPr>
                          <a:rPr lang="zh-CN" altLang="zh-CN" sz="2400" b="1" i="1">
                            <a:latin typeface="Cambria Math"/>
                          </a:rPr>
                        </m:ctrlPr>
                      </m:sSubSupPr>
                      <m:e>
                        <m:r>
                          <a:rPr lang="en-US" altLang="zh-CN" sz="2400" b="1" i="1">
                            <a:latin typeface="Cambria Math"/>
                          </a:rPr>
                          <m:t>𝑷</m:t>
                        </m:r>
                      </m:e>
                      <m:sub>
                        <m:r>
                          <a:rPr lang="en-US" altLang="zh-CN" sz="2400" b="1" i="1">
                            <a:latin typeface="Cambria Math"/>
                          </a:rPr>
                          <m:t>𝒔𝒔</m:t>
                        </m:r>
                        <m:r>
                          <a:rPr lang="en-US" altLang="zh-CN" sz="2400" b="1" i="1">
                            <a:latin typeface="Cambria Math"/>
                          </a:rPr>
                          <m:t>′</m:t>
                        </m:r>
                      </m:sub>
                      <m:sup>
                        <m:r>
                          <a:rPr lang="en-US" altLang="zh-CN" sz="2400" b="1" i="1">
                            <a:latin typeface="Cambria Math"/>
                          </a:rPr>
                          <m:t>𝒂</m:t>
                        </m:r>
                      </m:sup>
                    </m:sSubSup>
                  </m:oMath>
                </a14:m>
                <a:endParaRPr lang="en-US" altLang="zh-CN" sz="2400" b="1" i="1" dirty="0" smtClean="0"/>
              </a:p>
              <a:p>
                <a:r>
                  <a:rPr lang="en-US" altLang="zh-CN" sz="2200" dirty="0"/>
                  <a:t>It can be expressed as a probability model, that is, the probability of taking action a under state s and going to the next state </a:t>
                </a:r>
                <a:r>
                  <a:rPr lang="en-US" altLang="zh-CN" sz="2200" dirty="0" smtClean="0"/>
                  <a:t>s‘.</a:t>
                </a:r>
                <a:endParaRPr lang="zh-CN" altLang="zh-CN" sz="2200" dirty="0"/>
              </a:p>
              <a:p>
                <a:r>
                  <a:rPr lang="en-US" altLang="zh-CN" sz="2400" b="1" i="1" dirty="0"/>
                  <a:t>Exploratory </a:t>
                </a:r>
                <a:r>
                  <a:rPr lang="en-US" altLang="zh-CN" sz="2400" b="1" i="1" dirty="0" smtClean="0"/>
                  <a:t>rate : ε</a:t>
                </a:r>
              </a:p>
              <a:p>
                <a:r>
                  <a:rPr lang="en-US" altLang="zh-CN" sz="2200" dirty="0"/>
                  <a:t>When we train to select the optimal action, there will be a certain probability ε not to select the action that maximizes the current round of iteration, but choose other actions.</a:t>
                </a:r>
                <a:r>
                  <a:rPr lang="en-US" altLang="zh-CN" dirty="0"/>
                  <a:t/>
                </a:r>
                <a:br>
                  <a:rPr lang="en-US" altLang="zh-CN" dirty="0"/>
                </a:br>
                <a:endParaRPr lang="en-US" altLang="zh-CN" dirty="0"/>
              </a:p>
            </p:txBody>
          </p:sp>
        </mc:Choice>
        <mc:Fallback xmlns="">
          <p:sp>
            <p:nvSpPr>
              <p:cNvPr id="4" name="TextBox 3"/>
              <p:cNvSpPr txBox="1">
                <a:spLocks noRot="1" noChangeAspect="1" noMove="1" noResize="1" noEditPoints="1" noAdjustHandles="1" noChangeArrowheads="1" noChangeShapeType="1" noTextEdit="1"/>
              </p:cNvSpPr>
              <p:nvPr/>
            </p:nvSpPr>
            <p:spPr>
              <a:xfrm>
                <a:off x="397575" y="1241820"/>
                <a:ext cx="11302880" cy="5608458"/>
              </a:xfrm>
              <a:prstGeom prst="rect">
                <a:avLst/>
              </a:prstGeom>
              <a:blipFill rotWithShape="1">
                <a:blip r:embed="rId2"/>
                <a:stretch>
                  <a:fillRect l="-809" t="-870"/>
                </a:stretch>
              </a:blipFill>
            </p:spPr>
            <p:txBody>
              <a:bodyPr/>
              <a:lstStyle/>
              <a:p>
                <a:r>
                  <a:rPr lang="zh-CN" altLang="en-US">
                    <a:noFill/>
                  </a:rPr>
                  <a:t> </a:t>
                </a:r>
              </a:p>
            </p:txBody>
          </p:sp>
        </mc:Fallback>
      </mc:AlternateContent>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332285"/>
            <a:ext cx="5913195" cy="364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39460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41596" y="3437533"/>
            <a:ext cx="7906523" cy="1569660"/>
          </a:xfrm>
          <a:prstGeom prst="rect">
            <a:avLst/>
          </a:prstGeom>
          <a:noFill/>
        </p:spPr>
        <p:txBody>
          <a:bodyPr vert="horz" wrap="none" rtlCol="0" anchor="ctr">
            <a:spAutoFit/>
          </a:bodyPr>
          <a:lstStyle/>
          <a:p>
            <a:pPr algn="ctr"/>
            <a:r>
              <a:rPr lang="en-US" altLang="zh-CN" sz="4800" b="1" dirty="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Markov </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Decision Process</a:t>
            </a:r>
          </a:p>
          <a:p>
            <a:pPr algn="ct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MDP</a:t>
            </a:r>
            <a:r>
              <a:rPr lang="zh-CN" altLang="en-US" sz="4800" b="1" dirty="0" smtClean="0">
                <a:solidFill>
                  <a:srgbClr val="4A9CCB"/>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685800">
                <a:defRPr/>
              </a:pPr>
              <a:r>
                <a:rPr lang="en-US" altLang="zh-CN" sz="11500" kern="0" dirty="0" smtClean="0">
                  <a:solidFill>
                    <a:srgbClr val="4A9CCB"/>
                  </a:solidFill>
                  <a:latin typeface="Impact" panose="020B0806030902050204" pitchFamily="34" charset="0"/>
                  <a:ea typeface="微软雅黑" panose="020B0503020204020204" pitchFamily="34" charset="-122"/>
                </a:rPr>
                <a:t>02</a:t>
              </a:r>
              <a:endParaRPr lang="en-US" altLang="ko-KR" sz="8800" kern="0" dirty="0">
                <a:solidFill>
                  <a:srgbClr val="4A9CCB"/>
                </a:solidFill>
                <a:latin typeface="Impact" panose="020B0806030902050204" pitchFamily="34" charset="0"/>
                <a:ea typeface="微软雅黑" panose="020B0503020204020204"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A9CCB"/>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1" fmla="*/ 1054278 w 1845118"/>
              <a:gd name="connsiteY0-2" fmla="*/ 539460 h 1113172"/>
              <a:gd name="connsiteX1-3" fmla="*/ 0 w 1845118"/>
              <a:gd name="connsiteY1-4" fmla="*/ 539460 h 1113172"/>
              <a:gd name="connsiteX2-5" fmla="*/ 0 w 1845118"/>
              <a:gd name="connsiteY2-6" fmla="*/ 0 h 1113172"/>
              <a:gd name="connsiteX3-7" fmla="*/ 1845118 w 1845118"/>
              <a:gd name="connsiteY3-8" fmla="*/ 0 h 1113172"/>
              <a:gd name="connsiteX4-9" fmla="*/ 1845118 w 1845118"/>
              <a:gd name="connsiteY4-10" fmla="*/ 1113172 h 1113172"/>
              <a:gd name="connsiteX5-11" fmla="*/ 1054278 w 1845118"/>
              <a:gd name="connsiteY5-12" fmla="*/ 1113172 h 1113172"/>
              <a:gd name="connsiteX6" fmla="*/ 1145718 w 1845118"/>
              <a:gd name="connsiteY6" fmla="*/ 630900 h 1113172"/>
              <a:gd name="connsiteX0-13" fmla="*/ 1054278 w 1845118"/>
              <a:gd name="connsiteY0-14" fmla="*/ 539460 h 1113172"/>
              <a:gd name="connsiteX1-15" fmla="*/ 0 w 1845118"/>
              <a:gd name="connsiteY1-16" fmla="*/ 539460 h 1113172"/>
              <a:gd name="connsiteX2-17" fmla="*/ 0 w 1845118"/>
              <a:gd name="connsiteY2-18" fmla="*/ 0 h 1113172"/>
              <a:gd name="connsiteX3-19" fmla="*/ 1845118 w 1845118"/>
              <a:gd name="connsiteY3-20" fmla="*/ 0 h 1113172"/>
              <a:gd name="connsiteX4-21" fmla="*/ 1845118 w 1845118"/>
              <a:gd name="connsiteY4-22" fmla="*/ 1113172 h 1113172"/>
              <a:gd name="connsiteX5-23" fmla="*/ 1054278 w 1845118"/>
              <a:gd name="connsiteY5-24" fmla="*/ 1113172 h 1113172"/>
              <a:gd name="connsiteX0-25" fmla="*/ 0 w 1845118"/>
              <a:gd name="connsiteY0-26" fmla="*/ 539460 h 1113172"/>
              <a:gd name="connsiteX1-27" fmla="*/ 0 w 1845118"/>
              <a:gd name="connsiteY1-28" fmla="*/ 0 h 1113172"/>
              <a:gd name="connsiteX2-29" fmla="*/ 1845118 w 1845118"/>
              <a:gd name="connsiteY2-30" fmla="*/ 0 h 1113172"/>
              <a:gd name="connsiteX3-31" fmla="*/ 1845118 w 1845118"/>
              <a:gd name="connsiteY3-32" fmla="*/ 1113172 h 1113172"/>
              <a:gd name="connsiteX4-33" fmla="*/ 1054278 w 1845118"/>
              <a:gd name="connsiteY4-34" fmla="*/ 1113172 h 1113172"/>
              <a:gd name="connsiteX0-35" fmla="*/ 0 w 1845118"/>
              <a:gd name="connsiteY0-36" fmla="*/ 539460 h 1113172"/>
              <a:gd name="connsiteX1-37" fmla="*/ 0 w 1845118"/>
              <a:gd name="connsiteY1-38" fmla="*/ 0 h 1113172"/>
              <a:gd name="connsiteX2-39" fmla="*/ 1845118 w 1845118"/>
              <a:gd name="connsiteY2-40" fmla="*/ 0 h 1113172"/>
              <a:gd name="connsiteX3-41" fmla="*/ 1845118 w 1845118"/>
              <a:gd name="connsiteY3-42" fmla="*/ 1113172 h 1113172"/>
            </a:gdLst>
            <a:ahLst/>
            <a:cxnLst>
              <a:cxn ang="0">
                <a:pos x="connsiteX0-1" y="connsiteY0-2"/>
              </a:cxn>
              <a:cxn ang="0">
                <a:pos x="connsiteX1-3" y="connsiteY1-4"/>
              </a:cxn>
              <a:cxn ang="0">
                <a:pos x="connsiteX2-5" y="connsiteY2-6"/>
              </a:cxn>
              <a:cxn ang="0">
                <a:pos x="connsiteX3-7" y="connsiteY3-8"/>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1" fmla="*/ 618105 w 2362498"/>
              <a:gd name="connsiteY0-2" fmla="*/ 1612423 h 1827878"/>
              <a:gd name="connsiteX1-3" fmla="*/ 2362498 w 2362498"/>
              <a:gd name="connsiteY1-4" fmla="*/ 1612423 h 1827878"/>
              <a:gd name="connsiteX2-5" fmla="*/ 2362498 w 2362498"/>
              <a:gd name="connsiteY2-6" fmla="*/ 1827878 h 1827878"/>
              <a:gd name="connsiteX3-7" fmla="*/ 839514 w 2362498"/>
              <a:gd name="connsiteY3-8" fmla="*/ 1827878 h 1827878"/>
              <a:gd name="connsiteX4-9" fmla="*/ 433218 w 2362498"/>
              <a:gd name="connsiteY4-10" fmla="*/ 1827878 h 1827878"/>
              <a:gd name="connsiteX5-11" fmla="*/ 433218 w 2362498"/>
              <a:gd name="connsiteY5-12" fmla="*/ 1826314 h 1827878"/>
              <a:gd name="connsiteX6-13" fmla="*/ 0 w 2362498"/>
              <a:gd name="connsiteY6-14" fmla="*/ 1826314 h 1827878"/>
              <a:gd name="connsiteX7-15" fmla="*/ 0 w 2362498"/>
              <a:gd name="connsiteY7-16" fmla="*/ 0 h 1827878"/>
              <a:gd name="connsiteX8-17" fmla="*/ 618105 w 2362498"/>
              <a:gd name="connsiteY8-18" fmla="*/ 0 h 1827878"/>
              <a:gd name="connsiteX9" fmla="*/ 709545 w 2362498"/>
              <a:gd name="connsiteY9" fmla="*/ 1703863 h 1827878"/>
              <a:gd name="connsiteX0-19" fmla="*/ 618105 w 2362498"/>
              <a:gd name="connsiteY0-20" fmla="*/ 1612423 h 1827878"/>
              <a:gd name="connsiteX1-21" fmla="*/ 2362498 w 2362498"/>
              <a:gd name="connsiteY1-22" fmla="*/ 1612423 h 1827878"/>
              <a:gd name="connsiteX2-23" fmla="*/ 2362498 w 2362498"/>
              <a:gd name="connsiteY2-24" fmla="*/ 1827878 h 1827878"/>
              <a:gd name="connsiteX3-25" fmla="*/ 839514 w 2362498"/>
              <a:gd name="connsiteY3-26" fmla="*/ 1827878 h 1827878"/>
              <a:gd name="connsiteX4-27" fmla="*/ 433218 w 2362498"/>
              <a:gd name="connsiteY4-28" fmla="*/ 1827878 h 1827878"/>
              <a:gd name="connsiteX5-29" fmla="*/ 433218 w 2362498"/>
              <a:gd name="connsiteY5-30" fmla="*/ 1826314 h 1827878"/>
              <a:gd name="connsiteX6-31" fmla="*/ 0 w 2362498"/>
              <a:gd name="connsiteY6-32" fmla="*/ 1826314 h 1827878"/>
              <a:gd name="connsiteX7-33" fmla="*/ 0 w 2362498"/>
              <a:gd name="connsiteY7-34" fmla="*/ 0 h 1827878"/>
              <a:gd name="connsiteX8-35" fmla="*/ 618105 w 2362498"/>
              <a:gd name="connsiteY8-36" fmla="*/ 0 h 1827878"/>
              <a:gd name="connsiteX0-37" fmla="*/ 2362498 w 2362498"/>
              <a:gd name="connsiteY0-38" fmla="*/ 1612423 h 1827878"/>
              <a:gd name="connsiteX1-39" fmla="*/ 2362498 w 2362498"/>
              <a:gd name="connsiteY1-40" fmla="*/ 1827878 h 1827878"/>
              <a:gd name="connsiteX2-41" fmla="*/ 839514 w 2362498"/>
              <a:gd name="connsiteY2-42" fmla="*/ 1827878 h 1827878"/>
              <a:gd name="connsiteX3-43" fmla="*/ 433218 w 2362498"/>
              <a:gd name="connsiteY3-44" fmla="*/ 1827878 h 1827878"/>
              <a:gd name="connsiteX4-45" fmla="*/ 433218 w 2362498"/>
              <a:gd name="connsiteY4-46" fmla="*/ 1826314 h 1827878"/>
              <a:gd name="connsiteX5-47" fmla="*/ 0 w 2362498"/>
              <a:gd name="connsiteY5-48" fmla="*/ 1826314 h 1827878"/>
              <a:gd name="connsiteX6-49" fmla="*/ 0 w 2362498"/>
              <a:gd name="connsiteY6-50" fmla="*/ 0 h 1827878"/>
              <a:gd name="connsiteX7-51" fmla="*/ 618105 w 2362498"/>
              <a:gd name="connsiteY7-52" fmla="*/ 0 h 18278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4A9CCB"/>
              </a:solidFill>
            </a:endParaRPr>
          </a:p>
        </p:txBody>
      </p:sp>
    </p:spTree>
    <p:extLst>
      <p:ext uri="{BB962C8B-B14F-4D97-AF65-F5344CB8AC3E}">
        <p14:creationId xmlns:p14="http://schemas.microsoft.com/office/powerpoint/2010/main" val="6959152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strVal val="4*#ppt_w"/>
                                          </p:val>
                                        </p:tav>
                                        <p:tav tm="100000">
                                          <p:val>
                                            <p:strVal val="#ppt_w"/>
                                          </p:val>
                                        </p:tav>
                                      </p:tavLst>
                                    </p:anim>
                                    <p:anim calcmode="lin" valueType="num">
                                      <p:cBhvr>
                                        <p:cTn id="8" dur="350" fill="hold"/>
                                        <p:tgtEl>
                                          <p:spTgt spid="8"/>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p:cTn id="11" dur="350" fill="hold"/>
                                        <p:tgtEl>
                                          <p:spTgt spid="9"/>
                                        </p:tgtEl>
                                        <p:attrNameLst>
                                          <p:attrName>ppt_w</p:attrName>
                                        </p:attrNameLst>
                                      </p:cBhvr>
                                      <p:tavLst>
                                        <p:tav tm="0">
                                          <p:val>
                                            <p:strVal val="4*#ppt_w"/>
                                          </p:val>
                                        </p:tav>
                                        <p:tav tm="100000">
                                          <p:val>
                                            <p:strVal val="#ppt_w"/>
                                          </p:val>
                                        </p:tav>
                                      </p:tavLst>
                                    </p:anim>
                                    <p:anim calcmode="lin" valueType="num">
                                      <p:cBhvr>
                                        <p:cTn id="12" dur="350" fill="hold"/>
                                        <p:tgtEl>
                                          <p:spTgt spid="9"/>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250" fill="hold"/>
                                        <p:tgtEl>
                                          <p:spTgt spid="4"/>
                                        </p:tgtEl>
                                        <p:attrNameLst>
                                          <p:attrName>ppt_w</p:attrName>
                                        </p:attrNameLst>
                                      </p:cBhvr>
                                      <p:tavLst>
                                        <p:tav tm="0">
                                          <p:val>
                                            <p:fltVal val="0"/>
                                          </p:val>
                                        </p:tav>
                                        <p:tav tm="100000">
                                          <p:val>
                                            <p:strVal val="#ppt_w"/>
                                          </p:val>
                                        </p:tav>
                                      </p:tavLst>
                                    </p:anim>
                                    <p:anim calcmode="lin" valueType="num">
                                      <p:cBhvr>
                                        <p:cTn id="17" dur="250" fill="hold"/>
                                        <p:tgtEl>
                                          <p:spTgt spid="4"/>
                                        </p:tgtEl>
                                        <p:attrNameLst>
                                          <p:attrName>ppt_h</p:attrName>
                                        </p:attrNameLst>
                                      </p:cBhvr>
                                      <p:tavLst>
                                        <p:tav tm="0">
                                          <p:val>
                                            <p:fltVal val="0"/>
                                          </p:val>
                                        </p:tav>
                                        <p:tav tm="100000">
                                          <p:val>
                                            <p:strVal val="#ppt_h"/>
                                          </p:val>
                                        </p:tav>
                                      </p:tavLst>
                                    </p:anim>
                                    <p:animEffect transition="in" filter="fade">
                                      <p:cBhvr>
                                        <p:cTn id="18" dur="250"/>
                                        <p:tgtEl>
                                          <p:spTgt spid="4"/>
                                        </p:tgtEl>
                                      </p:cBhvr>
                                    </p:animEffect>
                                  </p:childTnLst>
                                </p:cTn>
                              </p:par>
                            </p:childTnLst>
                          </p:cTn>
                        </p:par>
                        <p:par>
                          <p:cTn id="19" fill="hold">
                            <p:stCondLst>
                              <p:cond delay="1000"/>
                            </p:stCondLst>
                            <p:childTnLst>
                              <p:par>
                                <p:cTn id="20" presetID="16" presetClass="entr" presetSubtype="37"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207619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prstClr val="black">
                    <a:lumMod val="65000"/>
                    <a:lumOff val="35000"/>
                  </a:prstClr>
                </a:solidFill>
                <a:latin typeface="Arial" panose="020B0604020202020204" pitchFamily="34" charset="0"/>
                <a:cs typeface="Arial" panose="020B0604020202020204" pitchFamily="34" charset="0"/>
                <a:sym typeface="+mn-ea"/>
              </a:rPr>
              <a:t>Why </a:t>
            </a:r>
            <a:r>
              <a:rPr lang="en-US" altLang="zh-CN" b="1" dirty="0" smtClean="0">
                <a:solidFill>
                  <a:prstClr val="black">
                    <a:lumMod val="65000"/>
                    <a:lumOff val="35000"/>
                  </a:prstClr>
                </a:solidFill>
                <a:latin typeface="Arial" panose="020B0604020202020204" pitchFamily="34" charset="0"/>
                <a:cs typeface="Arial" panose="020B0604020202020204" pitchFamily="34" charset="0"/>
                <a:sym typeface="+mn-ea"/>
              </a:rPr>
              <a:t>MDP</a:t>
            </a:r>
            <a:endParaRPr lang="en-US" altLang="zh-CN" b="1" dirty="0">
              <a:solidFill>
                <a:prstClr val="black">
                  <a:lumMod val="65000"/>
                  <a:lumOff val="35000"/>
                </a:prst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TextBox 4"/>
          <p:cNvSpPr txBox="1"/>
          <p:nvPr/>
        </p:nvSpPr>
        <p:spPr>
          <a:xfrm>
            <a:off x="425940" y="1362808"/>
            <a:ext cx="11487637" cy="830997"/>
          </a:xfrm>
          <a:prstGeom prst="rect">
            <a:avLst/>
          </a:prstGeom>
          <a:noFill/>
        </p:spPr>
        <p:txBody>
          <a:bodyPr wrap="square" rtlCol="0">
            <a:spAutoFit/>
          </a:bodyPr>
          <a:lstStyle/>
          <a:p>
            <a:r>
              <a:rPr lang="en-US" altLang="zh-CN" sz="2400" b="1" i="1" dirty="0" smtClean="0"/>
              <a:t>       </a:t>
            </a:r>
            <a:r>
              <a:rPr lang="en-US" altLang="zh-CN" sz="2400" i="1" dirty="0" smtClean="0"/>
              <a:t>The </a:t>
            </a:r>
            <a:r>
              <a:rPr lang="en-US" altLang="zh-CN" sz="2400" i="1" dirty="0"/>
              <a:t>real environment transformation process causes the environmental transformation model to be complex and unable to </a:t>
            </a:r>
            <a:r>
              <a:rPr lang="en-US" altLang="zh-CN" sz="2400" i="1" dirty="0" smtClean="0"/>
              <a:t>model</a:t>
            </a:r>
            <a:r>
              <a:rPr lang="en-US" altLang="zh-CN" sz="2400" i="1" dirty="0"/>
              <a:t>.</a:t>
            </a:r>
            <a:endParaRPr lang="zh-CN" altLang="en-US" sz="2400" i="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6" y="2636851"/>
            <a:ext cx="4575164" cy="72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002" y="3940347"/>
            <a:ext cx="3981684" cy="716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508" y="5278722"/>
            <a:ext cx="7896177" cy="496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7772400" y="2646064"/>
                <a:ext cx="4141177" cy="1200329"/>
              </a:xfrm>
              <a:prstGeom prst="rect">
                <a:avLst/>
              </a:prstGeom>
              <a:noFill/>
            </p:spPr>
            <p:txBody>
              <a:bodyPr wrap="square" rtlCol="0">
                <a:spAutoFit/>
              </a:bodyPr>
              <a:lstStyle/>
              <a:p>
                <a:r>
                  <a:rPr lang="en-US" altLang="zh-CN" b="1" i="1" dirty="0" smtClean="0"/>
                  <a:t>Return: </a:t>
                </a:r>
                <a14:m>
                  <m:oMath xmlns:m="http://schemas.openxmlformats.org/officeDocument/2006/math">
                    <m:sSub>
                      <m:sSubPr>
                        <m:ctrlPr>
                          <a:rPr lang="en-US" altLang="zh-CN" b="1" i="1" smtClean="0">
                            <a:latin typeface="Cambria Math"/>
                          </a:rPr>
                        </m:ctrlPr>
                      </m:sSubPr>
                      <m:e>
                        <m:r>
                          <a:rPr lang="en-US" altLang="zh-CN" b="1" i="1" smtClean="0">
                            <a:latin typeface="Cambria Math"/>
                          </a:rPr>
                          <m:t>𝑮</m:t>
                        </m:r>
                      </m:e>
                      <m:sub>
                        <m:r>
                          <a:rPr lang="en-US" altLang="zh-CN" b="1" i="1" smtClean="0">
                            <a:latin typeface="Cambria Math"/>
                          </a:rPr>
                          <m:t>𝒕</m:t>
                        </m:r>
                      </m:sub>
                    </m:sSub>
                  </m:oMath>
                </a14:m>
                <a:endParaRPr lang="en-US" altLang="zh-CN" b="1" i="1" dirty="0" smtClean="0"/>
              </a:p>
              <a:p>
                <a:r>
                  <a:rPr lang="en-US" altLang="zh-CN" dirty="0"/>
                  <a:t>The sum of the attenuation of all rewards in a MDP from the start of sampling from a state </a:t>
                </a:r>
                <a14:m>
                  <m:oMath xmlns:m="http://schemas.openxmlformats.org/officeDocument/2006/math">
                    <m:sSub>
                      <m:sSubPr>
                        <m:ctrlPr>
                          <a:rPr lang="en-US" altLang="zh-CN" i="1" smtClean="0">
                            <a:latin typeface="Cambria Math"/>
                          </a:rPr>
                        </m:ctrlPr>
                      </m:sSubPr>
                      <m:e>
                        <m:r>
                          <a:rPr lang="en-US" altLang="zh-CN" b="0" i="1" smtClean="0">
                            <a:latin typeface="Cambria Math"/>
                          </a:rPr>
                          <m:t>𝑆</m:t>
                        </m:r>
                      </m:e>
                      <m:sub>
                        <m:r>
                          <a:rPr lang="en-US" altLang="zh-CN" b="0" i="1" smtClean="0">
                            <a:latin typeface="Cambria Math"/>
                          </a:rPr>
                          <m:t>𝑡</m:t>
                        </m:r>
                      </m:sub>
                    </m:sSub>
                  </m:oMath>
                </a14:m>
                <a:r>
                  <a:rPr lang="en-US" altLang="zh-CN" dirty="0" smtClean="0"/>
                  <a:t> until </a:t>
                </a:r>
                <a:r>
                  <a:rPr lang="en-US" altLang="zh-CN" dirty="0"/>
                  <a:t>the termination state </a:t>
                </a:r>
                <a:endParaRPr lang="en-US" altLang="zh-CN"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7772400" y="2646064"/>
                <a:ext cx="4141177" cy="1200329"/>
              </a:xfrm>
              <a:prstGeom prst="rect">
                <a:avLst/>
              </a:prstGeom>
              <a:blipFill rotWithShape="1">
                <a:blip r:embed="rId5"/>
                <a:stretch>
                  <a:fillRect l="-1178"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3492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9873582"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prstClr val="black">
                    <a:lumMod val="65000"/>
                    <a:lumOff val="35000"/>
                  </a:prstClr>
                </a:solidFill>
                <a:latin typeface="Arial" panose="020B0604020202020204" pitchFamily="34" charset="0"/>
                <a:cs typeface="Arial" panose="020B0604020202020204" pitchFamily="34" charset="0"/>
                <a:sym typeface="+mn-ea"/>
              </a:rPr>
              <a:t>The Value Function of MDP and Bellman Equation</a:t>
            </a: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mc:AlternateContent xmlns:mc="http://schemas.openxmlformats.org/markup-compatibility/2006">
        <mc:Choice xmlns:a14="http://schemas.microsoft.com/office/drawing/2010/main" Requires="a14">
          <p:sp>
            <p:nvSpPr>
              <p:cNvPr id="2" name="TextBox 1"/>
              <p:cNvSpPr txBox="1"/>
              <p:nvPr/>
            </p:nvSpPr>
            <p:spPr>
              <a:xfrm>
                <a:off x="674224" y="1389184"/>
                <a:ext cx="11142638" cy="707886"/>
              </a:xfrm>
              <a:prstGeom prst="rect">
                <a:avLst/>
              </a:prstGeom>
              <a:noFill/>
            </p:spPr>
            <p:txBody>
              <a:bodyPr wrap="square" rtlCol="0">
                <a:spAutoFit/>
              </a:bodyPr>
              <a:lstStyle/>
              <a:p>
                <a:r>
                  <a:rPr lang="en-US" altLang="zh-CN" sz="2000" b="1" i="1" dirty="0" smtClean="0"/>
                  <a:t>Action value function: </a:t>
                </a:r>
                <a14:m>
                  <m:oMath xmlns:m="http://schemas.openxmlformats.org/officeDocument/2006/math">
                    <m:sSub>
                      <m:sSubPr>
                        <m:ctrlPr>
                          <a:rPr lang="en-US" altLang="zh-CN" sz="2000" b="1" i="1" smtClean="0">
                            <a:latin typeface="Cambria Math"/>
                          </a:rPr>
                        </m:ctrlPr>
                      </m:sSubPr>
                      <m:e>
                        <m:r>
                          <a:rPr lang="en-US" altLang="zh-CN" sz="2000" b="1" i="1" smtClean="0">
                            <a:latin typeface="Cambria Math"/>
                          </a:rPr>
                          <m:t>𝒒</m:t>
                        </m:r>
                      </m:e>
                      <m:sub>
                        <m:r>
                          <a:rPr lang="zh-CN" altLang="en-US" sz="2000" b="1" i="1" smtClean="0">
                            <a:latin typeface="Cambria Math"/>
                          </a:rPr>
                          <m:t>𝝅</m:t>
                        </m:r>
                      </m:sub>
                    </m:sSub>
                    <m:d>
                      <m:dPr>
                        <m:ctrlPr>
                          <a:rPr lang="en-US" altLang="zh-CN" sz="2000" b="1" i="1" smtClean="0">
                            <a:latin typeface="Cambria Math"/>
                          </a:rPr>
                        </m:ctrlPr>
                      </m:dPr>
                      <m:e>
                        <m:r>
                          <a:rPr lang="en-US" altLang="zh-CN" sz="2000" b="1" i="1" smtClean="0">
                            <a:latin typeface="Cambria Math"/>
                          </a:rPr>
                          <m:t>𝒔</m:t>
                        </m:r>
                        <m:r>
                          <a:rPr lang="en-US" altLang="zh-CN" sz="2000" b="1" i="1" smtClean="0">
                            <a:latin typeface="Cambria Math"/>
                          </a:rPr>
                          <m:t>,</m:t>
                        </m:r>
                        <m:r>
                          <a:rPr lang="en-US" altLang="zh-CN" sz="2000" b="1" i="1" smtClean="0">
                            <a:latin typeface="Cambria Math"/>
                          </a:rPr>
                          <m:t>𝒂</m:t>
                        </m:r>
                      </m:e>
                    </m:d>
                  </m:oMath>
                </a14:m>
                <a:endParaRPr lang="en-US" altLang="zh-CN" sz="2000" b="0" dirty="0" smtClean="0"/>
              </a:p>
              <a:p>
                <a:r>
                  <a:rPr lang="en-US" altLang="zh-CN" sz="2000" dirty="0" smtClean="0"/>
                  <a:t>The </a:t>
                </a:r>
                <a:r>
                  <a:rPr lang="en-US" altLang="zh-CN" sz="2000" dirty="0"/>
                  <a:t>value brought by action a under state s</a:t>
                </a:r>
                <a:endParaRPr lang="zh-CN" alt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674224" y="1389184"/>
                <a:ext cx="11142638" cy="707886"/>
              </a:xfrm>
              <a:prstGeom prst="rect">
                <a:avLst/>
              </a:prstGeom>
              <a:blipFill rotWithShape="1">
                <a:blip r:embed="rId2"/>
                <a:stretch>
                  <a:fillRect l="-602" t="-4310" b="-14655"/>
                </a:stretch>
              </a:blipFill>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172" y="1244721"/>
            <a:ext cx="3184373" cy="43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689" y="1857435"/>
            <a:ext cx="5016988" cy="33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3" name="TextBox 2"/>
              <p:cNvSpPr txBox="1"/>
              <p:nvPr/>
            </p:nvSpPr>
            <p:spPr>
              <a:xfrm>
                <a:off x="732963" y="2505808"/>
                <a:ext cx="11180614" cy="1077218"/>
              </a:xfrm>
              <a:prstGeom prst="rect">
                <a:avLst/>
              </a:prstGeom>
              <a:noFill/>
            </p:spPr>
            <p:txBody>
              <a:bodyPr wrap="square" rtlCol="0">
                <a:spAutoFit/>
              </a:bodyPr>
              <a:lstStyle/>
              <a:p>
                <a:r>
                  <a:rPr lang="en-US" altLang="zh-CN" sz="2000" b="1" i="1" dirty="0" smtClean="0"/>
                  <a:t>Bellman equation:  </a:t>
                </a:r>
                <a:r>
                  <a:rPr lang="en-US" altLang="zh-CN" sz="2000" dirty="0" smtClean="0"/>
                  <a:t>according </a:t>
                </a:r>
                <a:r>
                  <a:rPr lang="en-US" altLang="zh-CN" sz="2000" dirty="0"/>
                  <a:t>to the expression of the value function, we can deduce the recursive relationship of the value function based on the </a:t>
                </a:r>
                <a:r>
                  <a:rPr lang="en-US" altLang="zh-CN" sz="2000" dirty="0" smtClean="0"/>
                  <a:t>state, for </a:t>
                </a:r>
                <a14:m>
                  <m:oMath xmlns:m="http://schemas.openxmlformats.org/officeDocument/2006/math">
                    <m:sSub>
                      <m:sSubPr>
                        <m:ctrlPr>
                          <a:rPr lang="en-US" altLang="zh-CN" sz="2000" i="1" smtClean="0">
                            <a:latin typeface="Cambria Math"/>
                          </a:rPr>
                        </m:ctrlPr>
                      </m:sSubPr>
                      <m:e>
                        <m:r>
                          <a:rPr lang="en-US" altLang="zh-CN" sz="2000" b="0" i="1" smtClean="0">
                            <a:latin typeface="Cambria Math"/>
                          </a:rPr>
                          <m:t>𝑣</m:t>
                        </m:r>
                      </m:e>
                      <m:sub>
                        <m:r>
                          <a:rPr lang="zh-CN" altLang="en-US" sz="2000" i="1" smtClean="0">
                            <a:latin typeface="Cambria Math"/>
                          </a:rPr>
                          <m:t>𝜋</m:t>
                        </m:r>
                      </m:sub>
                    </m:sSub>
                    <m:d>
                      <m:dPr>
                        <m:ctrlPr>
                          <a:rPr lang="en-US" altLang="zh-CN" sz="2000" b="0" i="1" smtClean="0">
                            <a:latin typeface="Cambria Math"/>
                          </a:rPr>
                        </m:ctrlPr>
                      </m:dPr>
                      <m:e>
                        <m:r>
                          <a:rPr lang="en-US" altLang="zh-CN" sz="2000" b="0" i="1" smtClean="0">
                            <a:latin typeface="Cambria Math"/>
                          </a:rPr>
                          <m:t>𝑠</m:t>
                        </m:r>
                      </m:e>
                    </m:d>
                    <m:r>
                      <a:rPr lang="en-US" altLang="zh-CN" sz="2000" b="0" i="1" smtClean="0">
                        <a:latin typeface="Cambria Math"/>
                      </a:rPr>
                      <m:t>,</m:t>
                    </m:r>
                  </m:oMath>
                </a14:m>
                <a:endParaRPr lang="en-US" altLang="zh-CN" sz="2000" b="0" dirty="0" smtClean="0"/>
              </a:p>
              <a:p>
                <a:endParaRPr lang="zh-CN" altLang="en-US" sz="2400" dirty="0"/>
              </a:p>
            </p:txBody>
          </p:sp>
        </mc:Choice>
        <mc:Fallback>
          <p:sp>
            <p:nvSpPr>
              <p:cNvPr id="3" name="TextBox 2"/>
              <p:cNvSpPr txBox="1">
                <a:spLocks noRot="1" noChangeAspect="1" noMove="1" noResize="1" noEditPoints="1" noAdjustHandles="1" noChangeArrowheads="1" noChangeShapeType="1" noTextEdit="1"/>
              </p:cNvSpPr>
              <p:nvPr/>
            </p:nvSpPr>
            <p:spPr>
              <a:xfrm>
                <a:off x="732963" y="2505808"/>
                <a:ext cx="11180614" cy="1077218"/>
              </a:xfrm>
              <a:prstGeom prst="rect">
                <a:avLst/>
              </a:prstGeom>
              <a:blipFill rotWithShape="1">
                <a:blip r:embed="rId5"/>
                <a:stretch>
                  <a:fillRect l="-545" t="-2825"/>
                </a:stretch>
              </a:blipFill>
            </p:spPr>
            <p:txBody>
              <a:bodyPr/>
              <a:lstStyle/>
              <a:p>
                <a:r>
                  <a:rPr lang="zh-CN" altLang="en-US">
                    <a:noFill/>
                  </a:rPr>
                  <a:t> </a:t>
                </a:r>
              </a:p>
            </p:txBody>
          </p:sp>
        </mc:Fallback>
      </mc:AlternateContent>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0363" y="3380033"/>
            <a:ext cx="7168237" cy="127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74224" y="4919393"/>
            <a:ext cx="11045804" cy="707886"/>
          </a:xfrm>
          <a:prstGeom prst="rect">
            <a:avLst/>
          </a:prstGeom>
          <a:noFill/>
        </p:spPr>
        <p:txBody>
          <a:bodyPr wrap="square" rtlCol="0">
            <a:spAutoFit/>
          </a:bodyPr>
          <a:lstStyle/>
          <a:p>
            <a:r>
              <a:rPr lang="en-US" altLang="zh-CN" sz="2000" dirty="0" smtClean="0"/>
              <a:t>            The </a:t>
            </a:r>
            <a:r>
              <a:rPr lang="en-US" altLang="zh-CN" sz="2000" dirty="0"/>
              <a:t>value of a state is composed of the reward of the state and the subsequent state value combined in a certain attenuation ratio.</a:t>
            </a:r>
            <a:endParaRPr lang="zh-CN" altLang="en-US" sz="2000" dirty="0"/>
          </a:p>
        </p:txBody>
      </p:sp>
      <p:pic>
        <p:nvPicPr>
          <p:cNvPr id="512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0053" y="5897319"/>
            <a:ext cx="5699401" cy="43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5324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4578479"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prstClr val="black">
                    <a:lumMod val="65000"/>
                    <a:lumOff val="35000"/>
                  </a:prstClr>
                </a:solidFill>
                <a:latin typeface="Arial" panose="020B0604020202020204" pitchFamily="34" charset="0"/>
                <a:cs typeface="Arial" panose="020B0604020202020204" pitchFamily="34" charset="0"/>
                <a:sym typeface="+mn-ea"/>
              </a:rPr>
              <a:t>Recursive </a:t>
            </a:r>
            <a:r>
              <a:rPr lang="en-US" altLang="zh-CN" b="1" dirty="0" smtClean="0">
                <a:solidFill>
                  <a:prstClr val="black">
                    <a:lumMod val="65000"/>
                    <a:lumOff val="35000"/>
                  </a:prstClr>
                </a:solidFill>
                <a:latin typeface="Arial" panose="020B0604020202020204" pitchFamily="34" charset="0"/>
                <a:cs typeface="Arial" panose="020B0604020202020204" pitchFamily="34" charset="0"/>
                <a:sym typeface="+mn-ea"/>
              </a:rPr>
              <a:t>relationship</a:t>
            </a:r>
            <a:endParaRPr lang="en-US" altLang="zh-CN" b="1" dirty="0">
              <a:solidFill>
                <a:prstClr val="black">
                  <a:lumMod val="65000"/>
                  <a:lumOff val="35000"/>
                </a:prstClr>
              </a:solidFill>
              <a:latin typeface="Arial" panose="020B0604020202020204" pitchFamily="34" charset="0"/>
              <a:cs typeface="Arial" panose="020B0604020202020204" pitchFamily="34" charset="0"/>
              <a:sym typeface="+mn-ea"/>
            </a:endParaRP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1570" y="1228156"/>
            <a:ext cx="3273636" cy="89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8087" y="2677747"/>
            <a:ext cx="4460599" cy="85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225" y="4120906"/>
            <a:ext cx="5064325" cy="748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534" y="5378206"/>
            <a:ext cx="5937707" cy="779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6515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3"/>
          <p:cNvSpPr>
            <a:spLocks noChangeArrowheads="1"/>
          </p:cNvSpPr>
          <p:nvPr/>
        </p:nvSpPr>
        <p:spPr bwMode="auto">
          <a:xfrm>
            <a:off x="732963" y="510648"/>
            <a:ext cx="459931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b="1" dirty="0">
                <a:solidFill>
                  <a:prstClr val="black">
                    <a:lumMod val="65000"/>
                    <a:lumOff val="35000"/>
                  </a:prstClr>
                </a:solidFill>
                <a:latin typeface="Arial" panose="020B0604020202020204" pitchFamily="34" charset="0"/>
                <a:cs typeface="Arial" panose="020B0604020202020204" pitchFamily="34" charset="0"/>
                <a:sym typeface="+mn-ea"/>
              </a:rPr>
              <a:t>Optimal value function</a:t>
            </a:r>
          </a:p>
        </p:txBody>
      </p:sp>
      <p:sp>
        <p:nvSpPr>
          <p:cNvPr id="45"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1" fmla="*/ 0 w 3171687"/>
              <a:gd name="connsiteY0-2" fmla="*/ 0 h 2069635"/>
              <a:gd name="connsiteX1-3" fmla="*/ 3171687 w 3171687"/>
              <a:gd name="connsiteY1-4" fmla="*/ 0 h 2069635"/>
              <a:gd name="connsiteX2-5" fmla="*/ 3171687 w 3171687"/>
              <a:gd name="connsiteY2-6" fmla="*/ 2069635 h 2069635"/>
              <a:gd name="connsiteX3-7" fmla="*/ 0 w 3171687"/>
              <a:gd name="connsiteY3-8" fmla="*/ 2069635 h 2069635"/>
              <a:gd name="connsiteX4-9" fmla="*/ 0 w 3171687"/>
              <a:gd name="connsiteY4-10" fmla="*/ 1810069 h 2069635"/>
              <a:gd name="connsiteX5-11" fmla="*/ 979903 w 3171687"/>
              <a:gd name="connsiteY5-12" fmla="*/ 1810069 h 2069635"/>
              <a:gd name="connsiteX6-13" fmla="*/ 979903 w 3171687"/>
              <a:gd name="connsiteY6-14" fmla="*/ 259565 h 2069635"/>
              <a:gd name="connsiteX7-15" fmla="*/ 0 w 3171687"/>
              <a:gd name="connsiteY7-16" fmla="*/ 259565 h 2069635"/>
              <a:gd name="connsiteX8-17" fmla="*/ 0 w 3171687"/>
              <a:gd name="connsiteY8-18" fmla="*/ 0 h 2069635"/>
              <a:gd name="connsiteX0-19" fmla="*/ 979903 w 3171687"/>
              <a:gd name="connsiteY0-20" fmla="*/ 1810069 h 2069635"/>
              <a:gd name="connsiteX1-21" fmla="*/ 979903 w 3171687"/>
              <a:gd name="connsiteY1-22" fmla="*/ 259565 h 2069635"/>
              <a:gd name="connsiteX2-23" fmla="*/ 0 w 3171687"/>
              <a:gd name="connsiteY2-24" fmla="*/ 259565 h 2069635"/>
              <a:gd name="connsiteX3-25" fmla="*/ 0 w 3171687"/>
              <a:gd name="connsiteY3-26" fmla="*/ 0 h 2069635"/>
              <a:gd name="connsiteX4-27" fmla="*/ 3171687 w 3171687"/>
              <a:gd name="connsiteY4-28" fmla="*/ 0 h 2069635"/>
              <a:gd name="connsiteX5-29" fmla="*/ 3171687 w 3171687"/>
              <a:gd name="connsiteY5-30" fmla="*/ 2069635 h 2069635"/>
              <a:gd name="connsiteX6-31" fmla="*/ 0 w 3171687"/>
              <a:gd name="connsiteY6-32" fmla="*/ 2069635 h 2069635"/>
              <a:gd name="connsiteX7-33" fmla="*/ 0 w 3171687"/>
              <a:gd name="connsiteY7-34" fmla="*/ 1810069 h 2069635"/>
              <a:gd name="connsiteX8-35" fmla="*/ 1071343 w 3171687"/>
              <a:gd name="connsiteY8-36" fmla="*/ 1901509 h 2069635"/>
              <a:gd name="connsiteX0-37" fmla="*/ 979903 w 3171687"/>
              <a:gd name="connsiteY0-38" fmla="*/ 1810069 h 2069635"/>
              <a:gd name="connsiteX1-39" fmla="*/ 979903 w 3171687"/>
              <a:gd name="connsiteY1-40" fmla="*/ 259565 h 2069635"/>
              <a:gd name="connsiteX2-41" fmla="*/ 0 w 3171687"/>
              <a:gd name="connsiteY2-42" fmla="*/ 259565 h 2069635"/>
              <a:gd name="connsiteX3-43" fmla="*/ 0 w 3171687"/>
              <a:gd name="connsiteY3-44" fmla="*/ 0 h 2069635"/>
              <a:gd name="connsiteX4-45" fmla="*/ 3171687 w 3171687"/>
              <a:gd name="connsiteY4-46" fmla="*/ 0 h 2069635"/>
              <a:gd name="connsiteX5-47" fmla="*/ 3171687 w 3171687"/>
              <a:gd name="connsiteY5-48" fmla="*/ 2069635 h 2069635"/>
              <a:gd name="connsiteX6-49" fmla="*/ 0 w 3171687"/>
              <a:gd name="connsiteY6-50" fmla="*/ 2069635 h 2069635"/>
              <a:gd name="connsiteX7-51" fmla="*/ 0 w 3171687"/>
              <a:gd name="connsiteY7-52" fmla="*/ 1810069 h 2069635"/>
              <a:gd name="connsiteX0-53" fmla="*/ 979903 w 3171687"/>
              <a:gd name="connsiteY0-54" fmla="*/ 259565 h 2069635"/>
              <a:gd name="connsiteX1-55" fmla="*/ 0 w 3171687"/>
              <a:gd name="connsiteY1-56" fmla="*/ 259565 h 2069635"/>
              <a:gd name="connsiteX2-57" fmla="*/ 0 w 3171687"/>
              <a:gd name="connsiteY2-58" fmla="*/ 0 h 2069635"/>
              <a:gd name="connsiteX3-59" fmla="*/ 3171687 w 3171687"/>
              <a:gd name="connsiteY3-60" fmla="*/ 0 h 2069635"/>
              <a:gd name="connsiteX4-61" fmla="*/ 3171687 w 3171687"/>
              <a:gd name="connsiteY4-62" fmla="*/ 2069635 h 2069635"/>
              <a:gd name="connsiteX5-63" fmla="*/ 0 w 3171687"/>
              <a:gd name="connsiteY5-64" fmla="*/ 2069635 h 2069635"/>
              <a:gd name="connsiteX6-65" fmla="*/ 0 w 3171687"/>
              <a:gd name="connsiteY6-66" fmla="*/ 1810069 h 2069635"/>
              <a:gd name="connsiteX0-67" fmla="*/ 0 w 3171687"/>
              <a:gd name="connsiteY0-68" fmla="*/ 259565 h 2069635"/>
              <a:gd name="connsiteX1-69" fmla="*/ 0 w 3171687"/>
              <a:gd name="connsiteY1-70" fmla="*/ 0 h 2069635"/>
              <a:gd name="connsiteX2-71" fmla="*/ 3171687 w 3171687"/>
              <a:gd name="connsiteY2-72" fmla="*/ 0 h 2069635"/>
              <a:gd name="connsiteX3-73" fmla="*/ 3171687 w 3171687"/>
              <a:gd name="connsiteY3-74" fmla="*/ 2069635 h 2069635"/>
              <a:gd name="connsiteX4-75" fmla="*/ 0 w 3171687"/>
              <a:gd name="connsiteY4-76" fmla="*/ 2069635 h 2069635"/>
              <a:gd name="connsiteX5-77" fmla="*/ 0 w 3171687"/>
              <a:gd name="connsiteY5-78" fmla="*/ 1810069 h 206963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1" fmla="*/ 1013277 w 2253807"/>
              <a:gd name="connsiteY0-2" fmla="*/ 700070 h 1262130"/>
              <a:gd name="connsiteX1-3" fmla="*/ 0 w 2253807"/>
              <a:gd name="connsiteY1-4" fmla="*/ 700070 h 1262130"/>
              <a:gd name="connsiteX2-5" fmla="*/ 0 w 2253807"/>
              <a:gd name="connsiteY2-6" fmla="*/ 0 h 1262130"/>
              <a:gd name="connsiteX3-7" fmla="*/ 2253807 w 2253807"/>
              <a:gd name="connsiteY3-8" fmla="*/ 0 h 1262130"/>
              <a:gd name="connsiteX4-9" fmla="*/ 2253807 w 2253807"/>
              <a:gd name="connsiteY4-10" fmla="*/ 1262130 h 1262130"/>
              <a:gd name="connsiteX5-11" fmla="*/ 1013277 w 2253807"/>
              <a:gd name="connsiteY5-12" fmla="*/ 1262130 h 1262130"/>
              <a:gd name="connsiteX6-13" fmla="*/ 1104717 w 2253807"/>
              <a:gd name="connsiteY6-14" fmla="*/ 791510 h 1262130"/>
              <a:gd name="connsiteX0-15" fmla="*/ 1013277 w 2253807"/>
              <a:gd name="connsiteY0-16" fmla="*/ 700070 h 1262130"/>
              <a:gd name="connsiteX1-17" fmla="*/ 0 w 2253807"/>
              <a:gd name="connsiteY1-18" fmla="*/ 700070 h 1262130"/>
              <a:gd name="connsiteX2-19" fmla="*/ 0 w 2253807"/>
              <a:gd name="connsiteY2-20" fmla="*/ 0 h 1262130"/>
              <a:gd name="connsiteX3-21" fmla="*/ 2253807 w 2253807"/>
              <a:gd name="connsiteY3-22" fmla="*/ 0 h 1262130"/>
              <a:gd name="connsiteX4-23" fmla="*/ 2253807 w 2253807"/>
              <a:gd name="connsiteY4-24" fmla="*/ 1262130 h 1262130"/>
              <a:gd name="connsiteX5-25" fmla="*/ 1013277 w 2253807"/>
              <a:gd name="connsiteY5-26" fmla="*/ 1262130 h 1262130"/>
              <a:gd name="connsiteX0-27" fmla="*/ 0 w 2253807"/>
              <a:gd name="connsiteY0-28" fmla="*/ 700070 h 1262130"/>
              <a:gd name="connsiteX1-29" fmla="*/ 0 w 2253807"/>
              <a:gd name="connsiteY1-30" fmla="*/ 0 h 1262130"/>
              <a:gd name="connsiteX2-31" fmla="*/ 2253807 w 2253807"/>
              <a:gd name="connsiteY2-32" fmla="*/ 0 h 1262130"/>
              <a:gd name="connsiteX3-33" fmla="*/ 2253807 w 2253807"/>
              <a:gd name="connsiteY3-34" fmla="*/ 1262130 h 1262130"/>
              <a:gd name="connsiteX4-35" fmla="*/ 1013277 w 2253807"/>
              <a:gd name="connsiteY4-36" fmla="*/ 1262130 h 126213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TextBox 1"/>
          <p:cNvSpPr txBox="1"/>
          <p:nvPr/>
        </p:nvSpPr>
        <p:spPr>
          <a:xfrm>
            <a:off x="8868509" y="1991563"/>
            <a:ext cx="2963007" cy="1754326"/>
          </a:xfrm>
          <a:prstGeom prst="rect">
            <a:avLst/>
          </a:prstGeom>
          <a:noFill/>
        </p:spPr>
        <p:txBody>
          <a:bodyPr wrap="square" rtlCol="0">
            <a:spAutoFit/>
          </a:bodyPr>
          <a:lstStyle/>
          <a:p>
            <a:r>
              <a:rPr lang="en-US" altLang="zh-CN" b="1" i="1" dirty="0"/>
              <a:t>Optimal </a:t>
            </a:r>
            <a:r>
              <a:rPr lang="en-US" altLang="zh-CN" b="1" i="1" dirty="0" smtClean="0"/>
              <a:t>policy:  </a:t>
            </a:r>
            <a:r>
              <a:rPr lang="el-GR" altLang="zh-CN" b="1" i="1" dirty="0" smtClean="0"/>
              <a:t>π</a:t>
            </a:r>
            <a:r>
              <a:rPr lang="zh-CN" altLang="en-US" b="1" i="1" dirty="0" smtClean="0"/>
              <a:t>*</a:t>
            </a:r>
            <a:endParaRPr lang="en-US" altLang="zh-CN" b="1" i="1" dirty="0" smtClean="0"/>
          </a:p>
          <a:p>
            <a:r>
              <a:rPr lang="en-US" altLang="zh-CN" dirty="0"/>
              <a:t>The optimal strategy allows individuals to gain more than always other strategies in the process of interacting with the environment.</a:t>
            </a:r>
            <a:endParaRPr lang="zh-CN" altLang="en-US" dirty="0"/>
          </a:p>
        </p:txBody>
      </p:sp>
      <p:sp>
        <p:nvSpPr>
          <p:cNvPr id="3" name="TextBox 2"/>
          <p:cNvSpPr txBox="1"/>
          <p:nvPr/>
        </p:nvSpPr>
        <p:spPr>
          <a:xfrm>
            <a:off x="425940" y="1283677"/>
            <a:ext cx="8085014" cy="707886"/>
          </a:xfrm>
          <a:prstGeom prst="rect">
            <a:avLst/>
          </a:prstGeom>
          <a:noFill/>
        </p:spPr>
        <p:txBody>
          <a:bodyPr wrap="square" rtlCol="0">
            <a:spAutoFit/>
          </a:bodyPr>
          <a:lstStyle/>
          <a:p>
            <a:r>
              <a:rPr lang="en-US" altLang="zh-CN" sz="2000" dirty="0" smtClean="0"/>
              <a:t>          Defining </a:t>
            </a:r>
            <a:r>
              <a:rPr lang="en-US" altLang="zh-CN" sz="2000" dirty="0"/>
              <a:t>the optimal state value function and the optimal action value function is the largest of many similar functions generated under all </a:t>
            </a:r>
            <a:r>
              <a:rPr lang="en-US" altLang="zh-CN" sz="2000" dirty="0" smtClean="0"/>
              <a:t>policies</a:t>
            </a:r>
            <a:r>
              <a:rPr lang="zh-CN" altLang="en-US" sz="2000" dirty="0" smtClean="0"/>
              <a:t>：</a:t>
            </a:r>
            <a:endParaRPr lang="zh-CN" alt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367" y="2048718"/>
            <a:ext cx="2509848" cy="55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122" y="2073483"/>
            <a:ext cx="3075187" cy="52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9525" y="2743199"/>
            <a:ext cx="7917841" cy="707886"/>
          </a:xfrm>
          <a:prstGeom prst="rect">
            <a:avLst/>
          </a:prstGeom>
          <a:noFill/>
        </p:spPr>
        <p:txBody>
          <a:bodyPr wrap="square" rtlCol="0">
            <a:spAutoFit/>
          </a:bodyPr>
          <a:lstStyle/>
          <a:p>
            <a:r>
              <a:rPr lang="en-US" altLang="zh-CN" sz="2000" dirty="0" smtClean="0"/>
              <a:t>         For </a:t>
            </a:r>
            <a:r>
              <a:rPr lang="en-US" altLang="zh-CN" sz="2000" dirty="0"/>
              <a:t>an optimal policy</a:t>
            </a:r>
            <a:r>
              <a:rPr lang="en-US" altLang="zh-CN" sz="2000" dirty="0" smtClean="0"/>
              <a:t>, </a:t>
            </a:r>
            <a:r>
              <a:rPr lang="en-US" altLang="zh-CN" sz="2000" dirty="0"/>
              <a:t>based on the action value function we can define:</a:t>
            </a:r>
            <a:endParaRPr lang="zh-CN" altLang="en-US" sz="2000" dirty="0"/>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367" y="3451085"/>
            <a:ext cx="4548986"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4223" y="4475285"/>
            <a:ext cx="10966791" cy="707886"/>
          </a:xfrm>
          <a:prstGeom prst="rect">
            <a:avLst/>
          </a:prstGeom>
          <a:noFill/>
        </p:spPr>
        <p:txBody>
          <a:bodyPr wrap="square" rtlCol="0">
            <a:spAutoFit/>
          </a:bodyPr>
          <a:lstStyle/>
          <a:p>
            <a:r>
              <a:rPr lang="en-US" altLang="zh-CN" sz="2000" dirty="0" smtClean="0"/>
              <a:t>        As </a:t>
            </a:r>
            <a:r>
              <a:rPr lang="en-US" altLang="zh-CN" sz="2000" dirty="0"/>
              <a:t>long as we find the largest state value function or action value function, the corresponding strategy </a:t>
            </a:r>
            <a:r>
              <a:rPr lang="en-US" altLang="zh-CN" sz="2000" dirty="0" smtClean="0"/>
              <a:t>π* </a:t>
            </a:r>
            <a:r>
              <a:rPr lang="en-US" altLang="zh-CN" sz="2000" dirty="0"/>
              <a:t>is the solution to our reinforcement learning problem.</a:t>
            </a:r>
            <a:endParaRPr lang="zh-CN" altLang="en-US" sz="2000" dirty="0"/>
          </a:p>
        </p:txBody>
      </p:sp>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7367" y="5558448"/>
            <a:ext cx="2727377" cy="56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9154" y="5558448"/>
            <a:ext cx="3729355" cy="6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9457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2484</TotalTime>
  <Words>1719</Words>
  <Application>Microsoft Office PowerPoint</Application>
  <PresentationFormat>自定义</PresentationFormat>
  <Paragraphs>169</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第一PPT模板网-WWW.1PPT.COM</dc:creator>
  <cp:keywords>第一PPT模板网-WWW.1PPT.COM</cp:keywords>
  <cp:lastModifiedBy>mzy</cp:lastModifiedBy>
  <cp:revision>262</cp:revision>
  <dcterms:created xsi:type="dcterms:W3CDTF">2017-08-18T03:02:00Z</dcterms:created>
  <dcterms:modified xsi:type="dcterms:W3CDTF">2019-10-22T03:52:05Z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