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451" r:id="rId2"/>
    <p:sldId id="444" r:id="rId3"/>
    <p:sldId id="442" r:id="rId4"/>
    <p:sldId id="446" r:id="rId5"/>
    <p:sldId id="448" r:id="rId6"/>
    <p:sldId id="450" r:id="rId7"/>
    <p:sldId id="453" r:id="rId8"/>
    <p:sldId id="455" r:id="rId9"/>
    <p:sldId id="457" r:id="rId10"/>
    <p:sldId id="461" r:id="rId11"/>
    <p:sldId id="463" r:id="rId12"/>
    <p:sldId id="464" r:id="rId13"/>
    <p:sldId id="465" r:id="rId14"/>
    <p:sldId id="466" r:id="rId15"/>
    <p:sldId id="467" r:id="rId16"/>
    <p:sldId id="468" r:id="rId17"/>
    <p:sldId id="469" r:id="rId18"/>
    <p:sldId id="470" r:id="rId19"/>
    <p:sldId id="471" r:id="rId20"/>
    <p:sldId id="472" r:id="rId21"/>
    <p:sldId id="4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0" d="100"/>
          <a:sy n="60" d="100"/>
        </p:scale>
        <p:origin x="8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090E1-A006-4A88-93CE-09A7FD4261B8}" type="datetimeFigureOut">
              <a:rPr lang="en-SG" smtClean="0"/>
              <a:t>19/9/2022</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0C5B54-57A8-4778-A478-24B2620F196C}" type="slidenum">
              <a:rPr lang="en-SG" smtClean="0"/>
              <a:t>‹#›</a:t>
            </a:fld>
            <a:endParaRPr lang="en-SG"/>
          </a:p>
        </p:txBody>
      </p:sp>
    </p:spTree>
    <p:extLst>
      <p:ext uri="{BB962C8B-B14F-4D97-AF65-F5344CB8AC3E}">
        <p14:creationId xmlns:p14="http://schemas.microsoft.com/office/powerpoint/2010/main" val="3560258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797B8-7449-C22E-EC61-E82696B373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718FCB75-284D-37A0-9B4C-B423171DD6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73654EB-EDE4-4F52-E04B-D2E585795DF6}"/>
              </a:ext>
            </a:extLst>
          </p:cNvPr>
          <p:cNvSpPr>
            <a:spLocks noGrp="1"/>
          </p:cNvSpPr>
          <p:nvPr>
            <p:ph type="dt" sz="half" idx="10"/>
          </p:nvPr>
        </p:nvSpPr>
        <p:spPr/>
        <p:txBody>
          <a:bodyPr/>
          <a:lstStyle/>
          <a:p>
            <a:fld id="{17F78973-8E67-4673-9C10-7EFD7F2012DD}" type="datetimeFigureOut">
              <a:rPr lang="en-SG" smtClean="0"/>
              <a:t>19/9/2022</a:t>
            </a:fld>
            <a:endParaRPr lang="en-SG"/>
          </a:p>
        </p:txBody>
      </p:sp>
      <p:sp>
        <p:nvSpPr>
          <p:cNvPr id="5" name="Footer Placeholder 4">
            <a:extLst>
              <a:ext uri="{FF2B5EF4-FFF2-40B4-BE49-F238E27FC236}">
                <a16:creationId xmlns:a16="http://schemas.microsoft.com/office/drawing/2014/main" id="{FF820C56-7DC2-8CC6-8DF5-464DE371C2C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DA5AF54-2A96-00DC-FF6E-14B235B0599F}"/>
              </a:ext>
            </a:extLst>
          </p:cNvPr>
          <p:cNvSpPr>
            <a:spLocks noGrp="1"/>
          </p:cNvSpPr>
          <p:nvPr>
            <p:ph type="sldNum" sz="quarter" idx="12"/>
          </p:nvPr>
        </p:nvSpPr>
        <p:spPr/>
        <p:txBody>
          <a:bodyPr/>
          <a:lstStyle/>
          <a:p>
            <a:fld id="{290D1341-794A-4D4C-BD7D-EF9221E6AC44}" type="slidenum">
              <a:rPr lang="en-SG" smtClean="0"/>
              <a:t>‹#›</a:t>
            </a:fld>
            <a:endParaRPr lang="en-SG"/>
          </a:p>
        </p:txBody>
      </p:sp>
    </p:spTree>
    <p:extLst>
      <p:ext uri="{BB962C8B-B14F-4D97-AF65-F5344CB8AC3E}">
        <p14:creationId xmlns:p14="http://schemas.microsoft.com/office/powerpoint/2010/main" val="3707264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7A3BA-D9CE-DD22-CAA7-12B1D0D55AD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9850FFB2-98F7-F734-9C11-B8B46E05B7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BE93762-E760-4DC7-DBFE-3F0C3227068F}"/>
              </a:ext>
            </a:extLst>
          </p:cNvPr>
          <p:cNvSpPr>
            <a:spLocks noGrp="1"/>
          </p:cNvSpPr>
          <p:nvPr>
            <p:ph type="dt" sz="half" idx="10"/>
          </p:nvPr>
        </p:nvSpPr>
        <p:spPr/>
        <p:txBody>
          <a:bodyPr/>
          <a:lstStyle/>
          <a:p>
            <a:fld id="{17F78973-8E67-4673-9C10-7EFD7F2012DD}" type="datetimeFigureOut">
              <a:rPr lang="en-SG" smtClean="0"/>
              <a:t>19/9/2022</a:t>
            </a:fld>
            <a:endParaRPr lang="en-SG"/>
          </a:p>
        </p:txBody>
      </p:sp>
      <p:sp>
        <p:nvSpPr>
          <p:cNvPr id="5" name="Footer Placeholder 4">
            <a:extLst>
              <a:ext uri="{FF2B5EF4-FFF2-40B4-BE49-F238E27FC236}">
                <a16:creationId xmlns:a16="http://schemas.microsoft.com/office/drawing/2014/main" id="{DEDD19B9-0522-5063-CB86-1F2797CECF7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DA46F66-1BF9-F200-32A6-1F11406DB0BD}"/>
              </a:ext>
            </a:extLst>
          </p:cNvPr>
          <p:cNvSpPr>
            <a:spLocks noGrp="1"/>
          </p:cNvSpPr>
          <p:nvPr>
            <p:ph type="sldNum" sz="quarter" idx="12"/>
          </p:nvPr>
        </p:nvSpPr>
        <p:spPr/>
        <p:txBody>
          <a:bodyPr/>
          <a:lstStyle/>
          <a:p>
            <a:fld id="{290D1341-794A-4D4C-BD7D-EF9221E6AC44}" type="slidenum">
              <a:rPr lang="en-SG" smtClean="0"/>
              <a:t>‹#›</a:t>
            </a:fld>
            <a:endParaRPr lang="en-SG"/>
          </a:p>
        </p:txBody>
      </p:sp>
    </p:spTree>
    <p:extLst>
      <p:ext uri="{BB962C8B-B14F-4D97-AF65-F5344CB8AC3E}">
        <p14:creationId xmlns:p14="http://schemas.microsoft.com/office/powerpoint/2010/main" val="416658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2CD140-DCAA-8981-9E97-FA1F29842A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CB3698E-F8CA-BA4F-E357-0358F5967E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36FE1BD-2E4F-62B4-6342-527E5FB43306}"/>
              </a:ext>
            </a:extLst>
          </p:cNvPr>
          <p:cNvSpPr>
            <a:spLocks noGrp="1"/>
          </p:cNvSpPr>
          <p:nvPr>
            <p:ph type="dt" sz="half" idx="10"/>
          </p:nvPr>
        </p:nvSpPr>
        <p:spPr/>
        <p:txBody>
          <a:bodyPr/>
          <a:lstStyle/>
          <a:p>
            <a:fld id="{17F78973-8E67-4673-9C10-7EFD7F2012DD}" type="datetimeFigureOut">
              <a:rPr lang="en-SG" smtClean="0"/>
              <a:t>19/9/2022</a:t>
            </a:fld>
            <a:endParaRPr lang="en-SG"/>
          </a:p>
        </p:txBody>
      </p:sp>
      <p:sp>
        <p:nvSpPr>
          <p:cNvPr id="5" name="Footer Placeholder 4">
            <a:extLst>
              <a:ext uri="{FF2B5EF4-FFF2-40B4-BE49-F238E27FC236}">
                <a16:creationId xmlns:a16="http://schemas.microsoft.com/office/drawing/2014/main" id="{E75CE73B-BEBC-312A-8BC1-51611D00866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BE3195C-C84E-7B2D-A29F-04C1FAA60CA6}"/>
              </a:ext>
            </a:extLst>
          </p:cNvPr>
          <p:cNvSpPr>
            <a:spLocks noGrp="1"/>
          </p:cNvSpPr>
          <p:nvPr>
            <p:ph type="sldNum" sz="quarter" idx="12"/>
          </p:nvPr>
        </p:nvSpPr>
        <p:spPr/>
        <p:txBody>
          <a:bodyPr/>
          <a:lstStyle/>
          <a:p>
            <a:fld id="{290D1341-794A-4D4C-BD7D-EF9221E6AC44}" type="slidenum">
              <a:rPr lang="en-SG" smtClean="0"/>
              <a:t>‹#›</a:t>
            </a:fld>
            <a:endParaRPr lang="en-SG"/>
          </a:p>
        </p:txBody>
      </p:sp>
    </p:spTree>
    <p:extLst>
      <p:ext uri="{BB962C8B-B14F-4D97-AF65-F5344CB8AC3E}">
        <p14:creationId xmlns:p14="http://schemas.microsoft.com/office/powerpoint/2010/main" val="4205714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321FC-60B3-DC48-DFD7-FDE008A408B1}"/>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9EBD4357-F982-F7A0-9B15-B306FC134E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C385D49-EF6B-8F17-B8E7-02BBC6D1869B}"/>
              </a:ext>
            </a:extLst>
          </p:cNvPr>
          <p:cNvSpPr>
            <a:spLocks noGrp="1"/>
          </p:cNvSpPr>
          <p:nvPr>
            <p:ph type="dt" sz="half" idx="10"/>
          </p:nvPr>
        </p:nvSpPr>
        <p:spPr/>
        <p:txBody>
          <a:bodyPr/>
          <a:lstStyle/>
          <a:p>
            <a:fld id="{17F78973-8E67-4673-9C10-7EFD7F2012DD}" type="datetimeFigureOut">
              <a:rPr lang="en-SG" smtClean="0"/>
              <a:t>19/9/2022</a:t>
            </a:fld>
            <a:endParaRPr lang="en-SG"/>
          </a:p>
        </p:txBody>
      </p:sp>
      <p:sp>
        <p:nvSpPr>
          <p:cNvPr id="5" name="Footer Placeholder 4">
            <a:extLst>
              <a:ext uri="{FF2B5EF4-FFF2-40B4-BE49-F238E27FC236}">
                <a16:creationId xmlns:a16="http://schemas.microsoft.com/office/drawing/2014/main" id="{D9DE001A-55F0-041F-8CE6-4E9755D7485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9FE2F04-352B-FD09-E3F6-CE6664B64913}"/>
              </a:ext>
            </a:extLst>
          </p:cNvPr>
          <p:cNvSpPr>
            <a:spLocks noGrp="1"/>
          </p:cNvSpPr>
          <p:nvPr>
            <p:ph type="sldNum" sz="quarter" idx="12"/>
          </p:nvPr>
        </p:nvSpPr>
        <p:spPr/>
        <p:txBody>
          <a:bodyPr/>
          <a:lstStyle/>
          <a:p>
            <a:fld id="{290D1341-794A-4D4C-BD7D-EF9221E6AC44}" type="slidenum">
              <a:rPr lang="en-SG" smtClean="0"/>
              <a:t>‹#›</a:t>
            </a:fld>
            <a:endParaRPr lang="en-SG"/>
          </a:p>
        </p:txBody>
      </p:sp>
    </p:spTree>
    <p:extLst>
      <p:ext uri="{BB962C8B-B14F-4D97-AF65-F5344CB8AC3E}">
        <p14:creationId xmlns:p14="http://schemas.microsoft.com/office/powerpoint/2010/main" val="833491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0AF5D-3D0E-07C0-7047-9960194C0A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C95D3A3C-D053-7695-AFD1-082983E9E8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20BD6D-8765-2A30-6BB9-DCC769598399}"/>
              </a:ext>
            </a:extLst>
          </p:cNvPr>
          <p:cNvSpPr>
            <a:spLocks noGrp="1"/>
          </p:cNvSpPr>
          <p:nvPr>
            <p:ph type="dt" sz="half" idx="10"/>
          </p:nvPr>
        </p:nvSpPr>
        <p:spPr/>
        <p:txBody>
          <a:bodyPr/>
          <a:lstStyle/>
          <a:p>
            <a:fld id="{17F78973-8E67-4673-9C10-7EFD7F2012DD}" type="datetimeFigureOut">
              <a:rPr lang="en-SG" smtClean="0"/>
              <a:t>19/9/2022</a:t>
            </a:fld>
            <a:endParaRPr lang="en-SG"/>
          </a:p>
        </p:txBody>
      </p:sp>
      <p:sp>
        <p:nvSpPr>
          <p:cNvPr id="5" name="Footer Placeholder 4">
            <a:extLst>
              <a:ext uri="{FF2B5EF4-FFF2-40B4-BE49-F238E27FC236}">
                <a16:creationId xmlns:a16="http://schemas.microsoft.com/office/drawing/2014/main" id="{9E9D79E7-C4A2-367D-A54F-42C4E4FA2AF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4630AFF-BABF-E816-BB77-EA0F1F5867C8}"/>
              </a:ext>
            </a:extLst>
          </p:cNvPr>
          <p:cNvSpPr>
            <a:spLocks noGrp="1"/>
          </p:cNvSpPr>
          <p:nvPr>
            <p:ph type="sldNum" sz="quarter" idx="12"/>
          </p:nvPr>
        </p:nvSpPr>
        <p:spPr/>
        <p:txBody>
          <a:bodyPr/>
          <a:lstStyle/>
          <a:p>
            <a:fld id="{290D1341-794A-4D4C-BD7D-EF9221E6AC44}" type="slidenum">
              <a:rPr lang="en-SG" smtClean="0"/>
              <a:t>‹#›</a:t>
            </a:fld>
            <a:endParaRPr lang="en-SG"/>
          </a:p>
        </p:txBody>
      </p:sp>
    </p:spTree>
    <p:extLst>
      <p:ext uri="{BB962C8B-B14F-4D97-AF65-F5344CB8AC3E}">
        <p14:creationId xmlns:p14="http://schemas.microsoft.com/office/powerpoint/2010/main" val="791645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54FC-FC01-0CB2-F6B2-6E4B70770E9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166E0C33-436C-CFFD-CF27-05A6D1AC36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E54218D9-F35F-A8B3-8EEC-F2A8EDC12E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9F8CC7C0-2C8D-9FF1-DA7F-F650A5015956}"/>
              </a:ext>
            </a:extLst>
          </p:cNvPr>
          <p:cNvSpPr>
            <a:spLocks noGrp="1"/>
          </p:cNvSpPr>
          <p:nvPr>
            <p:ph type="dt" sz="half" idx="10"/>
          </p:nvPr>
        </p:nvSpPr>
        <p:spPr/>
        <p:txBody>
          <a:bodyPr/>
          <a:lstStyle/>
          <a:p>
            <a:fld id="{17F78973-8E67-4673-9C10-7EFD7F2012DD}" type="datetimeFigureOut">
              <a:rPr lang="en-SG" smtClean="0"/>
              <a:t>19/9/2022</a:t>
            </a:fld>
            <a:endParaRPr lang="en-SG"/>
          </a:p>
        </p:txBody>
      </p:sp>
      <p:sp>
        <p:nvSpPr>
          <p:cNvPr id="6" name="Footer Placeholder 5">
            <a:extLst>
              <a:ext uri="{FF2B5EF4-FFF2-40B4-BE49-F238E27FC236}">
                <a16:creationId xmlns:a16="http://schemas.microsoft.com/office/drawing/2014/main" id="{02C841A0-97D8-08AB-80AE-117FF508497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73430C1-0F44-2429-3EC3-7CBB007D3C5E}"/>
              </a:ext>
            </a:extLst>
          </p:cNvPr>
          <p:cNvSpPr>
            <a:spLocks noGrp="1"/>
          </p:cNvSpPr>
          <p:nvPr>
            <p:ph type="sldNum" sz="quarter" idx="12"/>
          </p:nvPr>
        </p:nvSpPr>
        <p:spPr/>
        <p:txBody>
          <a:bodyPr/>
          <a:lstStyle/>
          <a:p>
            <a:fld id="{290D1341-794A-4D4C-BD7D-EF9221E6AC44}" type="slidenum">
              <a:rPr lang="en-SG" smtClean="0"/>
              <a:t>‹#›</a:t>
            </a:fld>
            <a:endParaRPr lang="en-SG"/>
          </a:p>
        </p:txBody>
      </p:sp>
    </p:spTree>
    <p:extLst>
      <p:ext uri="{BB962C8B-B14F-4D97-AF65-F5344CB8AC3E}">
        <p14:creationId xmlns:p14="http://schemas.microsoft.com/office/powerpoint/2010/main" val="3574198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4D3CB-D3D3-09FF-AEC1-6A545531E0E2}"/>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C2ED561-2FF9-1211-A36A-24960ADF20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C88292-8780-2D65-A6C6-CCABF38798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2D2CC123-6ED1-A869-C664-0CB6C96D75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34069B-8575-EBB5-7741-FF8FA0E6AE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4DF7C0AE-4313-61C3-ECBF-554DBA2BF178}"/>
              </a:ext>
            </a:extLst>
          </p:cNvPr>
          <p:cNvSpPr>
            <a:spLocks noGrp="1"/>
          </p:cNvSpPr>
          <p:nvPr>
            <p:ph type="dt" sz="half" idx="10"/>
          </p:nvPr>
        </p:nvSpPr>
        <p:spPr/>
        <p:txBody>
          <a:bodyPr/>
          <a:lstStyle/>
          <a:p>
            <a:fld id="{17F78973-8E67-4673-9C10-7EFD7F2012DD}" type="datetimeFigureOut">
              <a:rPr lang="en-SG" smtClean="0"/>
              <a:t>19/9/2022</a:t>
            </a:fld>
            <a:endParaRPr lang="en-SG"/>
          </a:p>
        </p:txBody>
      </p:sp>
      <p:sp>
        <p:nvSpPr>
          <p:cNvPr id="8" name="Footer Placeholder 7">
            <a:extLst>
              <a:ext uri="{FF2B5EF4-FFF2-40B4-BE49-F238E27FC236}">
                <a16:creationId xmlns:a16="http://schemas.microsoft.com/office/drawing/2014/main" id="{C8BC847D-8D7F-F0D5-178C-05E58CB1B282}"/>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469E915D-BC42-908D-7126-443DD84D18C9}"/>
              </a:ext>
            </a:extLst>
          </p:cNvPr>
          <p:cNvSpPr>
            <a:spLocks noGrp="1"/>
          </p:cNvSpPr>
          <p:nvPr>
            <p:ph type="sldNum" sz="quarter" idx="12"/>
          </p:nvPr>
        </p:nvSpPr>
        <p:spPr/>
        <p:txBody>
          <a:bodyPr/>
          <a:lstStyle/>
          <a:p>
            <a:fld id="{290D1341-794A-4D4C-BD7D-EF9221E6AC44}" type="slidenum">
              <a:rPr lang="en-SG" smtClean="0"/>
              <a:t>‹#›</a:t>
            </a:fld>
            <a:endParaRPr lang="en-SG"/>
          </a:p>
        </p:txBody>
      </p:sp>
    </p:spTree>
    <p:extLst>
      <p:ext uri="{BB962C8B-B14F-4D97-AF65-F5344CB8AC3E}">
        <p14:creationId xmlns:p14="http://schemas.microsoft.com/office/powerpoint/2010/main" val="1537455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8ABCC-44B4-B438-9FE9-8A042EB2D4CC}"/>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C381697A-F4AE-B545-D3AF-B569412ED1FF}"/>
              </a:ext>
            </a:extLst>
          </p:cNvPr>
          <p:cNvSpPr>
            <a:spLocks noGrp="1"/>
          </p:cNvSpPr>
          <p:nvPr>
            <p:ph type="dt" sz="half" idx="10"/>
          </p:nvPr>
        </p:nvSpPr>
        <p:spPr/>
        <p:txBody>
          <a:bodyPr/>
          <a:lstStyle/>
          <a:p>
            <a:fld id="{17F78973-8E67-4673-9C10-7EFD7F2012DD}" type="datetimeFigureOut">
              <a:rPr lang="en-SG" smtClean="0"/>
              <a:t>19/9/2022</a:t>
            </a:fld>
            <a:endParaRPr lang="en-SG"/>
          </a:p>
        </p:txBody>
      </p:sp>
      <p:sp>
        <p:nvSpPr>
          <p:cNvPr id="4" name="Footer Placeholder 3">
            <a:extLst>
              <a:ext uri="{FF2B5EF4-FFF2-40B4-BE49-F238E27FC236}">
                <a16:creationId xmlns:a16="http://schemas.microsoft.com/office/drawing/2014/main" id="{C9EC5B1C-2760-5267-59D8-2CA029DB6F24}"/>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0FAD2B00-EE89-1DCB-90F7-FD00F3410AA2}"/>
              </a:ext>
            </a:extLst>
          </p:cNvPr>
          <p:cNvSpPr>
            <a:spLocks noGrp="1"/>
          </p:cNvSpPr>
          <p:nvPr>
            <p:ph type="sldNum" sz="quarter" idx="12"/>
          </p:nvPr>
        </p:nvSpPr>
        <p:spPr/>
        <p:txBody>
          <a:bodyPr/>
          <a:lstStyle/>
          <a:p>
            <a:fld id="{290D1341-794A-4D4C-BD7D-EF9221E6AC44}" type="slidenum">
              <a:rPr lang="en-SG" smtClean="0"/>
              <a:t>‹#›</a:t>
            </a:fld>
            <a:endParaRPr lang="en-SG"/>
          </a:p>
        </p:txBody>
      </p:sp>
    </p:spTree>
    <p:extLst>
      <p:ext uri="{BB962C8B-B14F-4D97-AF65-F5344CB8AC3E}">
        <p14:creationId xmlns:p14="http://schemas.microsoft.com/office/powerpoint/2010/main" val="2685746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E08163-5FC3-16B1-77BC-A36706B0BD00}"/>
              </a:ext>
            </a:extLst>
          </p:cNvPr>
          <p:cNvSpPr>
            <a:spLocks noGrp="1"/>
          </p:cNvSpPr>
          <p:nvPr>
            <p:ph type="dt" sz="half" idx="10"/>
          </p:nvPr>
        </p:nvSpPr>
        <p:spPr/>
        <p:txBody>
          <a:bodyPr/>
          <a:lstStyle/>
          <a:p>
            <a:fld id="{17F78973-8E67-4673-9C10-7EFD7F2012DD}" type="datetimeFigureOut">
              <a:rPr lang="en-SG" smtClean="0"/>
              <a:t>19/9/2022</a:t>
            </a:fld>
            <a:endParaRPr lang="en-SG"/>
          </a:p>
        </p:txBody>
      </p:sp>
      <p:sp>
        <p:nvSpPr>
          <p:cNvPr id="3" name="Footer Placeholder 2">
            <a:extLst>
              <a:ext uri="{FF2B5EF4-FFF2-40B4-BE49-F238E27FC236}">
                <a16:creationId xmlns:a16="http://schemas.microsoft.com/office/drawing/2014/main" id="{974ABC27-926E-99C7-5E4B-82BDEB4D3C85}"/>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90CB921D-6A04-0729-E9FC-E59BEC8E72CA}"/>
              </a:ext>
            </a:extLst>
          </p:cNvPr>
          <p:cNvSpPr>
            <a:spLocks noGrp="1"/>
          </p:cNvSpPr>
          <p:nvPr>
            <p:ph type="sldNum" sz="quarter" idx="12"/>
          </p:nvPr>
        </p:nvSpPr>
        <p:spPr/>
        <p:txBody>
          <a:bodyPr/>
          <a:lstStyle/>
          <a:p>
            <a:fld id="{290D1341-794A-4D4C-BD7D-EF9221E6AC44}" type="slidenum">
              <a:rPr lang="en-SG" smtClean="0"/>
              <a:t>‹#›</a:t>
            </a:fld>
            <a:endParaRPr lang="en-SG"/>
          </a:p>
        </p:txBody>
      </p:sp>
    </p:spTree>
    <p:extLst>
      <p:ext uri="{BB962C8B-B14F-4D97-AF65-F5344CB8AC3E}">
        <p14:creationId xmlns:p14="http://schemas.microsoft.com/office/powerpoint/2010/main" val="387756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1F5A8-2CBC-D694-22C3-6B3316E453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C85614F2-B9CE-C351-732B-46B0A9B8FC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4B267314-3AA3-DC0D-B2C9-FAAEC89A1B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91ACC1-F389-659F-0E1B-3EFEB2B6E76F}"/>
              </a:ext>
            </a:extLst>
          </p:cNvPr>
          <p:cNvSpPr>
            <a:spLocks noGrp="1"/>
          </p:cNvSpPr>
          <p:nvPr>
            <p:ph type="dt" sz="half" idx="10"/>
          </p:nvPr>
        </p:nvSpPr>
        <p:spPr/>
        <p:txBody>
          <a:bodyPr/>
          <a:lstStyle/>
          <a:p>
            <a:fld id="{17F78973-8E67-4673-9C10-7EFD7F2012DD}" type="datetimeFigureOut">
              <a:rPr lang="en-SG" smtClean="0"/>
              <a:t>19/9/2022</a:t>
            </a:fld>
            <a:endParaRPr lang="en-SG"/>
          </a:p>
        </p:txBody>
      </p:sp>
      <p:sp>
        <p:nvSpPr>
          <p:cNvPr id="6" name="Footer Placeholder 5">
            <a:extLst>
              <a:ext uri="{FF2B5EF4-FFF2-40B4-BE49-F238E27FC236}">
                <a16:creationId xmlns:a16="http://schemas.microsoft.com/office/drawing/2014/main" id="{7618B48E-5064-5A8E-8083-35C989C2312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E6EC4A3-63E2-59C8-38B6-9C43A3BA1EAD}"/>
              </a:ext>
            </a:extLst>
          </p:cNvPr>
          <p:cNvSpPr>
            <a:spLocks noGrp="1"/>
          </p:cNvSpPr>
          <p:nvPr>
            <p:ph type="sldNum" sz="quarter" idx="12"/>
          </p:nvPr>
        </p:nvSpPr>
        <p:spPr/>
        <p:txBody>
          <a:bodyPr/>
          <a:lstStyle/>
          <a:p>
            <a:fld id="{290D1341-794A-4D4C-BD7D-EF9221E6AC44}" type="slidenum">
              <a:rPr lang="en-SG" smtClean="0"/>
              <a:t>‹#›</a:t>
            </a:fld>
            <a:endParaRPr lang="en-SG"/>
          </a:p>
        </p:txBody>
      </p:sp>
    </p:spTree>
    <p:extLst>
      <p:ext uri="{BB962C8B-B14F-4D97-AF65-F5344CB8AC3E}">
        <p14:creationId xmlns:p14="http://schemas.microsoft.com/office/powerpoint/2010/main" val="3066724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C3CFC-F42F-270B-98B4-B5E8134FEA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5373890D-A9EB-22DC-0A3B-97C7B394E0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E424E94E-F0E3-7DD7-E9C1-DB38BB2184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54F6D3-D5BE-FAF6-FECF-A8390BFCADA0}"/>
              </a:ext>
            </a:extLst>
          </p:cNvPr>
          <p:cNvSpPr>
            <a:spLocks noGrp="1"/>
          </p:cNvSpPr>
          <p:nvPr>
            <p:ph type="dt" sz="half" idx="10"/>
          </p:nvPr>
        </p:nvSpPr>
        <p:spPr/>
        <p:txBody>
          <a:bodyPr/>
          <a:lstStyle/>
          <a:p>
            <a:fld id="{17F78973-8E67-4673-9C10-7EFD7F2012DD}" type="datetimeFigureOut">
              <a:rPr lang="en-SG" smtClean="0"/>
              <a:t>19/9/2022</a:t>
            </a:fld>
            <a:endParaRPr lang="en-SG"/>
          </a:p>
        </p:txBody>
      </p:sp>
      <p:sp>
        <p:nvSpPr>
          <p:cNvPr id="6" name="Footer Placeholder 5">
            <a:extLst>
              <a:ext uri="{FF2B5EF4-FFF2-40B4-BE49-F238E27FC236}">
                <a16:creationId xmlns:a16="http://schemas.microsoft.com/office/drawing/2014/main" id="{0F462CB6-5135-2B6C-8BA9-4CEDFEECBF3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33EF995-EC3B-A4B5-21F4-DF9565B41CBB}"/>
              </a:ext>
            </a:extLst>
          </p:cNvPr>
          <p:cNvSpPr>
            <a:spLocks noGrp="1"/>
          </p:cNvSpPr>
          <p:nvPr>
            <p:ph type="sldNum" sz="quarter" idx="12"/>
          </p:nvPr>
        </p:nvSpPr>
        <p:spPr/>
        <p:txBody>
          <a:bodyPr/>
          <a:lstStyle/>
          <a:p>
            <a:fld id="{290D1341-794A-4D4C-BD7D-EF9221E6AC44}" type="slidenum">
              <a:rPr lang="en-SG" smtClean="0"/>
              <a:t>‹#›</a:t>
            </a:fld>
            <a:endParaRPr lang="en-SG"/>
          </a:p>
        </p:txBody>
      </p:sp>
    </p:spTree>
    <p:extLst>
      <p:ext uri="{BB962C8B-B14F-4D97-AF65-F5344CB8AC3E}">
        <p14:creationId xmlns:p14="http://schemas.microsoft.com/office/powerpoint/2010/main" val="2141744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AE7D15-CDD7-C142-85FB-4542A9AF70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A4D1298-4A5B-0935-65AA-717544419B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CA02AC6-55FF-280C-4393-186934DA93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F78973-8E67-4673-9C10-7EFD7F2012DD}" type="datetimeFigureOut">
              <a:rPr lang="en-SG" smtClean="0"/>
              <a:t>19/9/2022</a:t>
            </a:fld>
            <a:endParaRPr lang="en-SG"/>
          </a:p>
        </p:txBody>
      </p:sp>
      <p:sp>
        <p:nvSpPr>
          <p:cNvPr id="5" name="Footer Placeholder 4">
            <a:extLst>
              <a:ext uri="{FF2B5EF4-FFF2-40B4-BE49-F238E27FC236}">
                <a16:creationId xmlns:a16="http://schemas.microsoft.com/office/drawing/2014/main" id="{5CCDFFCA-DC55-9418-6A67-09961EB009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C7D115DE-4B81-ABE7-7787-776DC14A08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0D1341-794A-4D4C-BD7D-EF9221E6AC44}" type="slidenum">
              <a:rPr lang="en-SG" smtClean="0"/>
              <a:t>‹#›</a:t>
            </a:fld>
            <a:endParaRPr lang="en-SG"/>
          </a:p>
        </p:txBody>
      </p:sp>
    </p:spTree>
    <p:extLst>
      <p:ext uri="{BB962C8B-B14F-4D97-AF65-F5344CB8AC3E}">
        <p14:creationId xmlns:p14="http://schemas.microsoft.com/office/powerpoint/2010/main" val="9911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EB3F7E-0CE5-4EEC-9F21-CEDCD33C1E37}"/>
              </a:ext>
            </a:extLst>
          </p:cNvPr>
          <p:cNvPicPr>
            <a:picLocks noChangeAspect="1"/>
          </p:cNvPicPr>
          <p:nvPr/>
        </p:nvPicPr>
        <p:blipFill>
          <a:blip r:embed="rId2"/>
          <a:stretch>
            <a:fillRect/>
          </a:stretch>
        </p:blipFill>
        <p:spPr>
          <a:xfrm>
            <a:off x="0" y="-30866"/>
            <a:ext cx="12192000" cy="5857043"/>
          </a:xfrm>
          <a:prstGeom prst="rect">
            <a:avLst/>
          </a:prstGeom>
        </p:spPr>
      </p:pic>
      <p:sp>
        <p:nvSpPr>
          <p:cNvPr id="15" name="Title 1">
            <a:extLst>
              <a:ext uri="{FF2B5EF4-FFF2-40B4-BE49-F238E27FC236}">
                <a16:creationId xmlns:a16="http://schemas.microsoft.com/office/drawing/2014/main" id="{753D47EE-424E-42FC-9406-AACBD31FD7AF}"/>
              </a:ext>
            </a:extLst>
          </p:cNvPr>
          <p:cNvSpPr>
            <a:spLocks noGrp="1"/>
          </p:cNvSpPr>
          <p:nvPr>
            <p:ph type="title"/>
          </p:nvPr>
        </p:nvSpPr>
        <p:spPr>
          <a:xfrm>
            <a:off x="838201" y="2380822"/>
            <a:ext cx="9895951" cy="1033669"/>
          </a:xfrm>
        </p:spPr>
        <p:txBody>
          <a:bodyPr>
            <a:normAutofit/>
          </a:bodyPr>
          <a:lstStyle/>
          <a:p>
            <a:pPr algn="ctr"/>
            <a:r>
              <a:rPr lang="en-SG" b="1" dirty="0">
                <a:solidFill>
                  <a:srgbClr val="FFFFFF"/>
                </a:solidFill>
                <a:latin typeface="+mj-lt"/>
              </a:rPr>
              <a:t>Assessment  - </a:t>
            </a:r>
            <a:r>
              <a:rPr lang="en-SG" b="1">
                <a:solidFill>
                  <a:srgbClr val="FFFFFF"/>
                </a:solidFill>
                <a:latin typeface="+mj-lt"/>
              </a:rPr>
              <a:t>Answer (15min</a:t>
            </a:r>
            <a:r>
              <a:rPr lang="en-SG" b="1" dirty="0">
                <a:solidFill>
                  <a:srgbClr val="FFFFFF"/>
                </a:solidFill>
                <a:latin typeface="+mj-lt"/>
              </a:rPr>
              <a:t>)</a:t>
            </a:r>
          </a:p>
        </p:txBody>
      </p:sp>
      <p:sp>
        <p:nvSpPr>
          <p:cNvPr id="2" name="Slide Number Placeholder 1">
            <a:extLst>
              <a:ext uri="{FF2B5EF4-FFF2-40B4-BE49-F238E27FC236}">
                <a16:creationId xmlns:a16="http://schemas.microsoft.com/office/drawing/2014/main" id="{DBC3FBAB-C843-4F84-A4A5-8E6233AB810F}"/>
              </a:ext>
            </a:extLst>
          </p:cNvPr>
          <p:cNvSpPr>
            <a:spLocks noGrp="1"/>
          </p:cNvSpPr>
          <p:nvPr>
            <p:ph type="sldNum" sz="quarter" idx="12"/>
          </p:nvPr>
        </p:nvSpPr>
        <p:spPr/>
        <p:txBody>
          <a:bodyPr/>
          <a:lstStyle/>
          <a:p>
            <a:fld id="{33F988A5-A627-4BE8-A7A2-F038556E4D3A}" type="slidenum">
              <a:rPr lang="en-SG" smtClean="0">
                <a:latin typeface="+mj-lt"/>
              </a:rPr>
              <a:t>1</a:t>
            </a:fld>
            <a:endParaRPr lang="en-SG">
              <a:latin typeface="+mj-lt"/>
            </a:endParaRPr>
          </a:p>
        </p:txBody>
      </p:sp>
    </p:spTree>
    <p:extLst>
      <p:ext uri="{BB962C8B-B14F-4D97-AF65-F5344CB8AC3E}">
        <p14:creationId xmlns:p14="http://schemas.microsoft.com/office/powerpoint/2010/main" val="2924994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EB3F7E-0CE5-4EEC-9F21-CEDCD33C1E37}"/>
              </a:ext>
            </a:extLst>
          </p:cNvPr>
          <p:cNvPicPr>
            <a:picLocks noChangeAspect="1"/>
          </p:cNvPicPr>
          <p:nvPr/>
        </p:nvPicPr>
        <p:blipFill>
          <a:blip r:embed="rId2"/>
          <a:stretch>
            <a:fillRect/>
          </a:stretch>
        </p:blipFill>
        <p:spPr>
          <a:xfrm>
            <a:off x="0" y="-30865"/>
            <a:ext cx="12192000" cy="1611319"/>
          </a:xfrm>
          <a:prstGeom prst="rect">
            <a:avLst/>
          </a:prstGeom>
        </p:spPr>
      </p:pic>
      <p:sp>
        <p:nvSpPr>
          <p:cNvPr id="15" name="Title 1">
            <a:extLst>
              <a:ext uri="{FF2B5EF4-FFF2-40B4-BE49-F238E27FC236}">
                <a16:creationId xmlns:a16="http://schemas.microsoft.com/office/drawing/2014/main" id="{753D47EE-424E-42FC-9406-AACBD31FD7AF}"/>
              </a:ext>
            </a:extLst>
          </p:cNvPr>
          <p:cNvSpPr>
            <a:spLocks noGrp="1"/>
          </p:cNvSpPr>
          <p:nvPr>
            <p:ph type="title"/>
          </p:nvPr>
        </p:nvSpPr>
        <p:spPr>
          <a:xfrm>
            <a:off x="838201" y="294539"/>
            <a:ext cx="9895951" cy="1033669"/>
          </a:xfrm>
        </p:spPr>
        <p:txBody>
          <a:bodyPr>
            <a:normAutofit/>
          </a:bodyPr>
          <a:lstStyle/>
          <a:p>
            <a:r>
              <a:rPr lang="en-SG" b="1" dirty="0">
                <a:solidFill>
                  <a:srgbClr val="FFFFFF"/>
                </a:solidFill>
                <a:latin typeface="+mj-lt"/>
              </a:rPr>
              <a:t>Assessment - Answer</a:t>
            </a:r>
          </a:p>
        </p:txBody>
      </p:sp>
      <p:sp>
        <p:nvSpPr>
          <p:cNvPr id="2" name="Slide Number Placeholder 1">
            <a:extLst>
              <a:ext uri="{FF2B5EF4-FFF2-40B4-BE49-F238E27FC236}">
                <a16:creationId xmlns:a16="http://schemas.microsoft.com/office/drawing/2014/main" id="{DBC3FBAB-C843-4F84-A4A5-8E6233AB810F}"/>
              </a:ext>
            </a:extLst>
          </p:cNvPr>
          <p:cNvSpPr>
            <a:spLocks noGrp="1"/>
          </p:cNvSpPr>
          <p:nvPr>
            <p:ph type="sldNum" sz="quarter" idx="12"/>
          </p:nvPr>
        </p:nvSpPr>
        <p:spPr/>
        <p:txBody>
          <a:bodyPr/>
          <a:lstStyle/>
          <a:p>
            <a:fld id="{33F988A5-A627-4BE8-A7A2-F038556E4D3A}" type="slidenum">
              <a:rPr lang="en-SG" smtClean="0">
                <a:latin typeface="+mj-lt"/>
              </a:rPr>
              <a:t>10</a:t>
            </a:fld>
            <a:endParaRPr lang="en-SG">
              <a:latin typeface="+mj-lt"/>
            </a:endParaRPr>
          </a:p>
        </p:txBody>
      </p:sp>
      <p:sp>
        <p:nvSpPr>
          <p:cNvPr id="3" name="TextBox 2">
            <a:extLst>
              <a:ext uri="{FF2B5EF4-FFF2-40B4-BE49-F238E27FC236}">
                <a16:creationId xmlns:a16="http://schemas.microsoft.com/office/drawing/2014/main" id="{B5EBE7E7-2EF5-D344-27B3-AB450FF91371}"/>
              </a:ext>
            </a:extLst>
          </p:cNvPr>
          <p:cNvSpPr txBox="1"/>
          <p:nvPr/>
        </p:nvSpPr>
        <p:spPr>
          <a:xfrm>
            <a:off x="838200" y="1998717"/>
            <a:ext cx="10660088" cy="1896609"/>
          </a:xfrm>
          <a:prstGeom prst="rect">
            <a:avLst/>
          </a:prstGeom>
          <a:noFill/>
        </p:spPr>
        <p:txBody>
          <a:bodyPr wrap="square" rtlCol="0">
            <a:spAutoFit/>
          </a:bodyPr>
          <a:lstStyle/>
          <a:p>
            <a:pPr algn="just">
              <a:lnSpc>
                <a:spcPct val="107000"/>
              </a:lnSpc>
              <a:spcAft>
                <a:spcPts val="1067"/>
              </a:spcAft>
            </a:pPr>
            <a:r>
              <a:rPr lang="en-SG" sz="2133" dirty="0">
                <a:latin typeface="Arial" panose="020B0604020202020204" pitchFamily="34" charset="0"/>
                <a:ea typeface="SimSun" panose="02010600030101010101" pitchFamily="2" charset="-122"/>
              </a:rPr>
              <a:t>9. Which of the following split the data into 70% training and 30% testing ?</a:t>
            </a:r>
          </a:p>
          <a:p>
            <a:pPr marL="1193770" indent="-457189" algn="just">
              <a:lnSpc>
                <a:spcPct val="107000"/>
              </a:lnSpc>
              <a:spcAft>
                <a:spcPts val="1067"/>
              </a:spcAft>
              <a:buFont typeface="+mj-lt"/>
              <a:buAutoNum type="alphaUcPeriod"/>
            </a:pPr>
            <a:r>
              <a:rPr lang="en-US" sz="2133" dirty="0" err="1">
                <a:solidFill>
                  <a:srgbClr val="FF0000"/>
                </a:solidFill>
                <a:latin typeface="Times New Roman" panose="02020603050405020304" pitchFamily="18" charset="0"/>
                <a:ea typeface="SimSun" panose="02010600030101010101" pitchFamily="2" charset="-122"/>
              </a:rPr>
              <a:t>sklearn.model_selection.train_test_split</a:t>
            </a:r>
            <a:r>
              <a:rPr lang="en-US" sz="2133" dirty="0">
                <a:solidFill>
                  <a:srgbClr val="FF0000"/>
                </a:solidFill>
                <a:latin typeface="Times New Roman" panose="02020603050405020304" pitchFamily="18" charset="0"/>
                <a:ea typeface="SimSun" panose="02010600030101010101" pitchFamily="2" charset="-122"/>
              </a:rPr>
              <a:t>(X, Y, </a:t>
            </a:r>
            <a:r>
              <a:rPr lang="en-US" sz="2133" dirty="0" err="1">
                <a:solidFill>
                  <a:srgbClr val="FF0000"/>
                </a:solidFill>
                <a:latin typeface="Times New Roman" panose="02020603050405020304" pitchFamily="18" charset="0"/>
                <a:ea typeface="SimSun" panose="02010600030101010101" pitchFamily="2" charset="-122"/>
              </a:rPr>
              <a:t>test_size</a:t>
            </a:r>
            <a:r>
              <a:rPr lang="en-US" sz="2133" dirty="0">
                <a:solidFill>
                  <a:srgbClr val="FF0000"/>
                </a:solidFill>
                <a:latin typeface="Times New Roman" panose="02020603050405020304" pitchFamily="18" charset="0"/>
                <a:ea typeface="SimSun" panose="02010600030101010101" pitchFamily="2" charset="-122"/>
              </a:rPr>
              <a:t> = 0.30)</a:t>
            </a:r>
            <a:endParaRPr lang="en-SG" sz="2133" dirty="0">
              <a:solidFill>
                <a:srgbClr val="FF0000"/>
              </a:solidFill>
              <a:latin typeface="Times New Roman" panose="02020603050405020304" pitchFamily="18" charset="0"/>
              <a:ea typeface="SimSun" panose="02010600030101010101" pitchFamily="2" charset="-122"/>
            </a:endParaRPr>
          </a:p>
          <a:p>
            <a:pPr marL="1193770" indent="-457189" algn="just">
              <a:lnSpc>
                <a:spcPct val="107000"/>
              </a:lnSpc>
              <a:spcAft>
                <a:spcPts val="1067"/>
              </a:spcAft>
              <a:buFont typeface="+mj-lt"/>
              <a:buAutoNum type="alphaUcPeriod"/>
            </a:pPr>
            <a:r>
              <a:rPr lang="en-US" sz="2133" dirty="0" err="1">
                <a:latin typeface="Times New Roman" panose="02020603050405020304" pitchFamily="18" charset="0"/>
                <a:ea typeface="SimSun" panose="02010600030101010101" pitchFamily="2" charset="-122"/>
              </a:rPr>
              <a:t>sklearn.model_selection.train_test_split</a:t>
            </a:r>
            <a:r>
              <a:rPr lang="en-US" sz="2133" dirty="0">
                <a:latin typeface="Times New Roman" panose="02020603050405020304" pitchFamily="18" charset="0"/>
                <a:ea typeface="SimSun" panose="02010600030101010101" pitchFamily="2" charset="-122"/>
              </a:rPr>
              <a:t>(X, Y, </a:t>
            </a:r>
            <a:r>
              <a:rPr lang="en-US" sz="2133" dirty="0" err="1">
                <a:latin typeface="Times New Roman" panose="02020603050405020304" pitchFamily="18" charset="0"/>
                <a:ea typeface="SimSun" panose="02010600030101010101" pitchFamily="2" charset="-122"/>
              </a:rPr>
              <a:t>test_size</a:t>
            </a:r>
            <a:r>
              <a:rPr lang="en-US" sz="2133">
                <a:latin typeface="Times New Roman" panose="02020603050405020304" pitchFamily="18" charset="0"/>
                <a:ea typeface="SimSun" panose="02010600030101010101" pitchFamily="2" charset="-122"/>
              </a:rPr>
              <a:t>=0.7)</a:t>
            </a:r>
            <a:endParaRPr lang="en-SG" sz="2133" dirty="0">
              <a:latin typeface="Times New Roman" panose="02020603050405020304" pitchFamily="18" charset="0"/>
              <a:ea typeface="SimSun" panose="02010600030101010101" pitchFamily="2" charset="-122"/>
            </a:endParaRPr>
          </a:p>
          <a:p>
            <a:pPr marL="736582" algn="just">
              <a:lnSpc>
                <a:spcPct val="107000"/>
              </a:lnSpc>
              <a:spcAft>
                <a:spcPts val="1067"/>
              </a:spcAft>
            </a:pPr>
            <a:endParaRPr lang="en-SG" sz="2133"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20569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EB3F7E-0CE5-4EEC-9F21-CEDCD33C1E37}"/>
              </a:ext>
            </a:extLst>
          </p:cNvPr>
          <p:cNvPicPr>
            <a:picLocks noChangeAspect="1"/>
          </p:cNvPicPr>
          <p:nvPr/>
        </p:nvPicPr>
        <p:blipFill>
          <a:blip r:embed="rId2"/>
          <a:stretch>
            <a:fillRect/>
          </a:stretch>
        </p:blipFill>
        <p:spPr>
          <a:xfrm>
            <a:off x="0" y="-30865"/>
            <a:ext cx="12192000" cy="1611319"/>
          </a:xfrm>
          <a:prstGeom prst="rect">
            <a:avLst/>
          </a:prstGeom>
        </p:spPr>
      </p:pic>
      <p:sp>
        <p:nvSpPr>
          <p:cNvPr id="15" name="Title 1">
            <a:extLst>
              <a:ext uri="{FF2B5EF4-FFF2-40B4-BE49-F238E27FC236}">
                <a16:creationId xmlns:a16="http://schemas.microsoft.com/office/drawing/2014/main" id="{753D47EE-424E-42FC-9406-AACBD31FD7AF}"/>
              </a:ext>
            </a:extLst>
          </p:cNvPr>
          <p:cNvSpPr>
            <a:spLocks noGrp="1"/>
          </p:cNvSpPr>
          <p:nvPr>
            <p:ph type="title"/>
          </p:nvPr>
        </p:nvSpPr>
        <p:spPr>
          <a:xfrm>
            <a:off x="838201" y="294539"/>
            <a:ext cx="9895951" cy="1033669"/>
          </a:xfrm>
        </p:spPr>
        <p:txBody>
          <a:bodyPr>
            <a:normAutofit/>
          </a:bodyPr>
          <a:lstStyle/>
          <a:p>
            <a:r>
              <a:rPr lang="en-SG" b="1" dirty="0">
                <a:solidFill>
                  <a:srgbClr val="FFFFFF"/>
                </a:solidFill>
                <a:latin typeface="+mj-lt"/>
              </a:rPr>
              <a:t>Assessment - Answer</a:t>
            </a:r>
          </a:p>
        </p:txBody>
      </p:sp>
      <p:sp>
        <p:nvSpPr>
          <p:cNvPr id="2" name="Slide Number Placeholder 1">
            <a:extLst>
              <a:ext uri="{FF2B5EF4-FFF2-40B4-BE49-F238E27FC236}">
                <a16:creationId xmlns:a16="http://schemas.microsoft.com/office/drawing/2014/main" id="{DBC3FBAB-C843-4F84-A4A5-8E6233AB810F}"/>
              </a:ext>
            </a:extLst>
          </p:cNvPr>
          <p:cNvSpPr>
            <a:spLocks noGrp="1"/>
          </p:cNvSpPr>
          <p:nvPr>
            <p:ph type="sldNum" sz="quarter" idx="12"/>
          </p:nvPr>
        </p:nvSpPr>
        <p:spPr/>
        <p:txBody>
          <a:bodyPr/>
          <a:lstStyle/>
          <a:p>
            <a:fld id="{33F988A5-A627-4BE8-A7A2-F038556E4D3A}" type="slidenum">
              <a:rPr lang="en-SG" smtClean="0">
                <a:latin typeface="+mj-lt"/>
              </a:rPr>
              <a:t>11</a:t>
            </a:fld>
            <a:endParaRPr lang="en-SG">
              <a:latin typeface="+mj-lt"/>
            </a:endParaRPr>
          </a:p>
        </p:txBody>
      </p:sp>
      <p:sp>
        <p:nvSpPr>
          <p:cNvPr id="3" name="TextBox 2">
            <a:extLst>
              <a:ext uri="{FF2B5EF4-FFF2-40B4-BE49-F238E27FC236}">
                <a16:creationId xmlns:a16="http://schemas.microsoft.com/office/drawing/2014/main" id="{B5EBE7E7-2EF5-D344-27B3-AB450FF91371}"/>
              </a:ext>
            </a:extLst>
          </p:cNvPr>
          <p:cNvSpPr txBox="1"/>
          <p:nvPr/>
        </p:nvSpPr>
        <p:spPr>
          <a:xfrm>
            <a:off x="838200" y="1998716"/>
            <a:ext cx="10660088" cy="2881110"/>
          </a:xfrm>
          <a:prstGeom prst="rect">
            <a:avLst/>
          </a:prstGeom>
          <a:noFill/>
        </p:spPr>
        <p:txBody>
          <a:bodyPr wrap="square" rtlCol="0">
            <a:spAutoFit/>
          </a:bodyPr>
          <a:lstStyle/>
          <a:p>
            <a:pPr algn="just">
              <a:lnSpc>
                <a:spcPct val="107000"/>
              </a:lnSpc>
              <a:spcAft>
                <a:spcPts val="1067"/>
              </a:spcAft>
            </a:pPr>
            <a:r>
              <a:rPr lang="en-SG" sz="2133" dirty="0">
                <a:latin typeface="Arial" panose="020B0604020202020204" pitchFamily="34" charset="0"/>
                <a:ea typeface="SimSun" panose="02010600030101010101" pitchFamily="2" charset="-122"/>
              </a:rPr>
              <a:t>10. What function should use to build model?</a:t>
            </a:r>
          </a:p>
          <a:p>
            <a:pPr marL="1193770" indent="-457189" algn="just">
              <a:lnSpc>
                <a:spcPct val="107000"/>
              </a:lnSpc>
              <a:spcAft>
                <a:spcPts val="1067"/>
              </a:spcAft>
              <a:buFont typeface="+mj-lt"/>
              <a:buAutoNum type="alphaUcPeriod"/>
            </a:pPr>
            <a:r>
              <a:rPr lang="en-SG" sz="2133" dirty="0">
                <a:latin typeface="Times New Roman" panose="02020603050405020304" pitchFamily="18" charset="0"/>
                <a:ea typeface="SimSun" panose="02010600030101010101" pitchFamily="2" charset="-122"/>
              </a:rPr>
              <a:t>.predict()</a:t>
            </a:r>
          </a:p>
          <a:p>
            <a:pPr marL="1193770" indent="-457189" algn="just">
              <a:lnSpc>
                <a:spcPct val="107000"/>
              </a:lnSpc>
              <a:spcAft>
                <a:spcPts val="1067"/>
              </a:spcAft>
              <a:buFont typeface="+mj-lt"/>
              <a:buAutoNum type="alphaUcPeriod"/>
            </a:pPr>
            <a:r>
              <a:rPr lang="en-SG" sz="2133" dirty="0">
                <a:solidFill>
                  <a:srgbClr val="FF0000"/>
                </a:solidFill>
                <a:latin typeface="Times New Roman" panose="02020603050405020304" pitchFamily="18" charset="0"/>
                <a:ea typeface="SimSun" panose="02010600030101010101" pitchFamily="2" charset="-122"/>
              </a:rPr>
              <a:t>.fit()</a:t>
            </a:r>
          </a:p>
          <a:p>
            <a:pPr marL="1193770" indent="-457189" algn="just">
              <a:lnSpc>
                <a:spcPct val="107000"/>
              </a:lnSpc>
              <a:spcAft>
                <a:spcPts val="1067"/>
              </a:spcAft>
              <a:buFont typeface="+mj-lt"/>
              <a:buAutoNum type="alphaUcPeriod"/>
            </a:pPr>
            <a:r>
              <a:rPr lang="en-SG" sz="2133" dirty="0">
                <a:latin typeface="Times New Roman" panose="02020603050405020304" pitchFamily="18" charset="0"/>
                <a:ea typeface="SimSun" panose="02010600030101010101" pitchFamily="2" charset="-122"/>
              </a:rPr>
              <a:t>.score()</a:t>
            </a:r>
          </a:p>
          <a:p>
            <a:pPr marL="1193770" indent="-457189" algn="just">
              <a:lnSpc>
                <a:spcPct val="107000"/>
              </a:lnSpc>
              <a:spcAft>
                <a:spcPts val="1067"/>
              </a:spcAft>
              <a:buFont typeface="+mj-lt"/>
              <a:buAutoNum type="alphaUcPeriod"/>
            </a:pPr>
            <a:r>
              <a:rPr lang="en-SG" sz="2133" dirty="0">
                <a:latin typeface="Times New Roman" panose="02020603050405020304" pitchFamily="18" charset="0"/>
                <a:ea typeface="SimSun" panose="02010600030101010101" pitchFamily="2" charset="-122"/>
              </a:rPr>
              <a:t>.</a:t>
            </a:r>
            <a:r>
              <a:rPr lang="en-SG" sz="2133" dirty="0" err="1">
                <a:latin typeface="Times New Roman" panose="02020603050405020304" pitchFamily="18" charset="0"/>
                <a:ea typeface="SimSun" panose="02010600030101010101" pitchFamily="2" charset="-122"/>
              </a:rPr>
              <a:t>predict_proba</a:t>
            </a:r>
            <a:r>
              <a:rPr lang="en-SG" sz="2133" dirty="0">
                <a:latin typeface="Times New Roman" panose="02020603050405020304" pitchFamily="18" charset="0"/>
                <a:ea typeface="SimSun" panose="02010600030101010101" pitchFamily="2" charset="-122"/>
              </a:rPr>
              <a:t>()</a:t>
            </a:r>
          </a:p>
          <a:p>
            <a:pPr marL="736582" algn="just">
              <a:lnSpc>
                <a:spcPct val="107000"/>
              </a:lnSpc>
              <a:spcAft>
                <a:spcPts val="1067"/>
              </a:spcAft>
            </a:pPr>
            <a:endParaRPr lang="en-SG" sz="2133"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550495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EB3F7E-0CE5-4EEC-9F21-CEDCD33C1E37}"/>
              </a:ext>
            </a:extLst>
          </p:cNvPr>
          <p:cNvPicPr>
            <a:picLocks noChangeAspect="1"/>
          </p:cNvPicPr>
          <p:nvPr/>
        </p:nvPicPr>
        <p:blipFill>
          <a:blip r:embed="rId2"/>
          <a:stretch>
            <a:fillRect/>
          </a:stretch>
        </p:blipFill>
        <p:spPr>
          <a:xfrm>
            <a:off x="0" y="-30865"/>
            <a:ext cx="12192000" cy="1611319"/>
          </a:xfrm>
          <a:prstGeom prst="rect">
            <a:avLst/>
          </a:prstGeom>
        </p:spPr>
      </p:pic>
      <p:sp>
        <p:nvSpPr>
          <p:cNvPr id="15" name="Title 1">
            <a:extLst>
              <a:ext uri="{FF2B5EF4-FFF2-40B4-BE49-F238E27FC236}">
                <a16:creationId xmlns:a16="http://schemas.microsoft.com/office/drawing/2014/main" id="{753D47EE-424E-42FC-9406-AACBD31FD7AF}"/>
              </a:ext>
            </a:extLst>
          </p:cNvPr>
          <p:cNvSpPr>
            <a:spLocks noGrp="1"/>
          </p:cNvSpPr>
          <p:nvPr>
            <p:ph type="title"/>
          </p:nvPr>
        </p:nvSpPr>
        <p:spPr>
          <a:xfrm>
            <a:off x="838201" y="294539"/>
            <a:ext cx="9895951" cy="1033669"/>
          </a:xfrm>
        </p:spPr>
        <p:txBody>
          <a:bodyPr>
            <a:normAutofit/>
          </a:bodyPr>
          <a:lstStyle/>
          <a:p>
            <a:r>
              <a:rPr lang="en-SG" b="1" dirty="0">
                <a:solidFill>
                  <a:srgbClr val="FFFFFF"/>
                </a:solidFill>
                <a:latin typeface="+mj-lt"/>
              </a:rPr>
              <a:t>Assessment - Answer</a:t>
            </a:r>
          </a:p>
        </p:txBody>
      </p:sp>
      <p:sp>
        <p:nvSpPr>
          <p:cNvPr id="2" name="Slide Number Placeholder 1">
            <a:extLst>
              <a:ext uri="{FF2B5EF4-FFF2-40B4-BE49-F238E27FC236}">
                <a16:creationId xmlns:a16="http://schemas.microsoft.com/office/drawing/2014/main" id="{DBC3FBAB-C843-4F84-A4A5-8E6233AB810F}"/>
              </a:ext>
            </a:extLst>
          </p:cNvPr>
          <p:cNvSpPr>
            <a:spLocks noGrp="1"/>
          </p:cNvSpPr>
          <p:nvPr>
            <p:ph type="sldNum" sz="quarter" idx="12"/>
          </p:nvPr>
        </p:nvSpPr>
        <p:spPr/>
        <p:txBody>
          <a:bodyPr/>
          <a:lstStyle/>
          <a:p>
            <a:fld id="{33F988A5-A627-4BE8-A7A2-F038556E4D3A}" type="slidenum">
              <a:rPr lang="en-SG" smtClean="0">
                <a:latin typeface="+mj-lt"/>
              </a:rPr>
              <a:t>12</a:t>
            </a:fld>
            <a:endParaRPr lang="en-SG">
              <a:latin typeface="+mj-lt"/>
            </a:endParaRPr>
          </a:p>
        </p:txBody>
      </p:sp>
      <p:sp>
        <p:nvSpPr>
          <p:cNvPr id="3" name="TextBox 2">
            <a:extLst>
              <a:ext uri="{FF2B5EF4-FFF2-40B4-BE49-F238E27FC236}">
                <a16:creationId xmlns:a16="http://schemas.microsoft.com/office/drawing/2014/main" id="{B5EBE7E7-2EF5-D344-27B3-AB450FF91371}"/>
              </a:ext>
            </a:extLst>
          </p:cNvPr>
          <p:cNvSpPr txBox="1"/>
          <p:nvPr/>
        </p:nvSpPr>
        <p:spPr>
          <a:xfrm>
            <a:off x="838200" y="1998716"/>
            <a:ext cx="10660088" cy="2881110"/>
          </a:xfrm>
          <a:prstGeom prst="rect">
            <a:avLst/>
          </a:prstGeom>
          <a:noFill/>
        </p:spPr>
        <p:txBody>
          <a:bodyPr wrap="square" rtlCol="0">
            <a:spAutoFit/>
          </a:bodyPr>
          <a:lstStyle/>
          <a:p>
            <a:pPr algn="just">
              <a:lnSpc>
                <a:spcPct val="107000"/>
              </a:lnSpc>
              <a:spcAft>
                <a:spcPts val="1067"/>
              </a:spcAft>
            </a:pPr>
            <a:r>
              <a:rPr lang="en-SG" sz="2133" dirty="0">
                <a:latin typeface="Arial" panose="020B0604020202020204" pitchFamily="34" charset="0"/>
                <a:ea typeface="SimSun" panose="02010600030101010101" pitchFamily="2" charset="-122"/>
              </a:rPr>
              <a:t>11 What function should use to return the accuracy of the model?</a:t>
            </a:r>
          </a:p>
          <a:p>
            <a:pPr marL="1193770" indent="-457189" algn="just">
              <a:lnSpc>
                <a:spcPct val="107000"/>
              </a:lnSpc>
              <a:spcAft>
                <a:spcPts val="1067"/>
              </a:spcAft>
              <a:buFont typeface="+mj-lt"/>
              <a:buAutoNum type="alphaUcPeriod"/>
            </a:pPr>
            <a:r>
              <a:rPr lang="en-SG" sz="2133" dirty="0">
                <a:latin typeface="Times New Roman" panose="02020603050405020304" pitchFamily="18" charset="0"/>
                <a:ea typeface="SimSun" panose="02010600030101010101" pitchFamily="2" charset="-122"/>
              </a:rPr>
              <a:t>.predict()</a:t>
            </a:r>
          </a:p>
          <a:p>
            <a:pPr marL="1193770" indent="-457189" algn="just">
              <a:lnSpc>
                <a:spcPct val="107000"/>
              </a:lnSpc>
              <a:spcAft>
                <a:spcPts val="1067"/>
              </a:spcAft>
              <a:buFont typeface="+mj-lt"/>
              <a:buAutoNum type="alphaUcPeriod"/>
            </a:pPr>
            <a:r>
              <a:rPr lang="en-SG" sz="2133" dirty="0">
                <a:latin typeface="Times New Roman" panose="02020603050405020304" pitchFamily="18" charset="0"/>
                <a:ea typeface="SimSun" panose="02010600030101010101" pitchFamily="2" charset="-122"/>
              </a:rPr>
              <a:t>.fit()</a:t>
            </a:r>
          </a:p>
          <a:p>
            <a:pPr marL="1193770" indent="-457189" algn="just">
              <a:lnSpc>
                <a:spcPct val="107000"/>
              </a:lnSpc>
              <a:spcAft>
                <a:spcPts val="1067"/>
              </a:spcAft>
              <a:buFont typeface="+mj-lt"/>
              <a:buAutoNum type="alphaUcPeriod"/>
            </a:pPr>
            <a:r>
              <a:rPr lang="en-SG" sz="2133" dirty="0">
                <a:latin typeface="Times New Roman" panose="02020603050405020304" pitchFamily="18" charset="0"/>
                <a:ea typeface="SimSun" panose="02010600030101010101" pitchFamily="2" charset="-122"/>
              </a:rPr>
              <a:t>.</a:t>
            </a:r>
            <a:r>
              <a:rPr lang="en-SG" sz="2133" dirty="0">
                <a:solidFill>
                  <a:srgbClr val="FF0000"/>
                </a:solidFill>
                <a:latin typeface="Times New Roman" panose="02020603050405020304" pitchFamily="18" charset="0"/>
                <a:ea typeface="SimSun" panose="02010600030101010101" pitchFamily="2" charset="-122"/>
              </a:rPr>
              <a:t>score()</a:t>
            </a:r>
          </a:p>
          <a:p>
            <a:pPr marL="1193770" indent="-457189" algn="just">
              <a:lnSpc>
                <a:spcPct val="107000"/>
              </a:lnSpc>
              <a:spcAft>
                <a:spcPts val="1067"/>
              </a:spcAft>
              <a:buFont typeface="+mj-lt"/>
              <a:buAutoNum type="alphaUcPeriod"/>
            </a:pPr>
            <a:r>
              <a:rPr lang="en-SG" sz="2133" dirty="0">
                <a:latin typeface="Times New Roman" panose="02020603050405020304" pitchFamily="18" charset="0"/>
                <a:ea typeface="SimSun" panose="02010600030101010101" pitchFamily="2" charset="-122"/>
              </a:rPr>
              <a:t>.</a:t>
            </a:r>
            <a:r>
              <a:rPr lang="en-SG" sz="2133" dirty="0" err="1">
                <a:latin typeface="Times New Roman" panose="02020603050405020304" pitchFamily="18" charset="0"/>
                <a:ea typeface="SimSun" panose="02010600030101010101" pitchFamily="2" charset="-122"/>
              </a:rPr>
              <a:t>predict_proba</a:t>
            </a:r>
            <a:r>
              <a:rPr lang="en-SG" sz="2133" dirty="0">
                <a:latin typeface="Times New Roman" panose="02020603050405020304" pitchFamily="18" charset="0"/>
                <a:ea typeface="SimSun" panose="02010600030101010101" pitchFamily="2" charset="-122"/>
              </a:rPr>
              <a:t>()</a:t>
            </a:r>
          </a:p>
          <a:p>
            <a:pPr marL="736582" algn="just">
              <a:lnSpc>
                <a:spcPct val="107000"/>
              </a:lnSpc>
              <a:spcAft>
                <a:spcPts val="1067"/>
              </a:spcAft>
            </a:pPr>
            <a:endParaRPr lang="en-SG" sz="2133"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259438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EB3F7E-0CE5-4EEC-9F21-CEDCD33C1E37}"/>
              </a:ext>
            </a:extLst>
          </p:cNvPr>
          <p:cNvPicPr>
            <a:picLocks noChangeAspect="1"/>
          </p:cNvPicPr>
          <p:nvPr/>
        </p:nvPicPr>
        <p:blipFill>
          <a:blip r:embed="rId2"/>
          <a:stretch>
            <a:fillRect/>
          </a:stretch>
        </p:blipFill>
        <p:spPr>
          <a:xfrm>
            <a:off x="0" y="-30865"/>
            <a:ext cx="12192000" cy="1611319"/>
          </a:xfrm>
          <a:prstGeom prst="rect">
            <a:avLst/>
          </a:prstGeom>
        </p:spPr>
      </p:pic>
      <p:sp>
        <p:nvSpPr>
          <p:cNvPr id="15" name="Title 1">
            <a:extLst>
              <a:ext uri="{FF2B5EF4-FFF2-40B4-BE49-F238E27FC236}">
                <a16:creationId xmlns:a16="http://schemas.microsoft.com/office/drawing/2014/main" id="{753D47EE-424E-42FC-9406-AACBD31FD7AF}"/>
              </a:ext>
            </a:extLst>
          </p:cNvPr>
          <p:cNvSpPr>
            <a:spLocks noGrp="1"/>
          </p:cNvSpPr>
          <p:nvPr>
            <p:ph type="title"/>
          </p:nvPr>
        </p:nvSpPr>
        <p:spPr>
          <a:xfrm>
            <a:off x="838201" y="294539"/>
            <a:ext cx="9895951" cy="1033669"/>
          </a:xfrm>
        </p:spPr>
        <p:txBody>
          <a:bodyPr>
            <a:normAutofit/>
          </a:bodyPr>
          <a:lstStyle/>
          <a:p>
            <a:r>
              <a:rPr lang="en-SG" b="1" dirty="0">
                <a:solidFill>
                  <a:srgbClr val="FFFFFF"/>
                </a:solidFill>
                <a:latin typeface="+mj-lt"/>
              </a:rPr>
              <a:t>Assessment - Answer</a:t>
            </a:r>
          </a:p>
        </p:txBody>
      </p:sp>
      <p:sp>
        <p:nvSpPr>
          <p:cNvPr id="2" name="Slide Number Placeholder 1">
            <a:extLst>
              <a:ext uri="{FF2B5EF4-FFF2-40B4-BE49-F238E27FC236}">
                <a16:creationId xmlns:a16="http://schemas.microsoft.com/office/drawing/2014/main" id="{DBC3FBAB-C843-4F84-A4A5-8E6233AB810F}"/>
              </a:ext>
            </a:extLst>
          </p:cNvPr>
          <p:cNvSpPr>
            <a:spLocks noGrp="1"/>
          </p:cNvSpPr>
          <p:nvPr>
            <p:ph type="sldNum" sz="quarter" idx="12"/>
          </p:nvPr>
        </p:nvSpPr>
        <p:spPr/>
        <p:txBody>
          <a:bodyPr/>
          <a:lstStyle/>
          <a:p>
            <a:fld id="{33F988A5-A627-4BE8-A7A2-F038556E4D3A}" type="slidenum">
              <a:rPr lang="en-SG" smtClean="0">
                <a:latin typeface="+mj-lt"/>
              </a:rPr>
              <a:t>13</a:t>
            </a:fld>
            <a:endParaRPr lang="en-SG">
              <a:latin typeface="+mj-lt"/>
            </a:endParaRPr>
          </a:p>
        </p:txBody>
      </p:sp>
      <p:sp>
        <p:nvSpPr>
          <p:cNvPr id="3" name="TextBox 2">
            <a:extLst>
              <a:ext uri="{FF2B5EF4-FFF2-40B4-BE49-F238E27FC236}">
                <a16:creationId xmlns:a16="http://schemas.microsoft.com/office/drawing/2014/main" id="{B5EBE7E7-2EF5-D344-27B3-AB450FF91371}"/>
              </a:ext>
            </a:extLst>
          </p:cNvPr>
          <p:cNvSpPr txBox="1"/>
          <p:nvPr/>
        </p:nvSpPr>
        <p:spPr>
          <a:xfrm>
            <a:off x="838200" y="1998717"/>
            <a:ext cx="10660088" cy="1896609"/>
          </a:xfrm>
          <a:prstGeom prst="rect">
            <a:avLst/>
          </a:prstGeom>
          <a:noFill/>
        </p:spPr>
        <p:txBody>
          <a:bodyPr wrap="square" rtlCol="0">
            <a:spAutoFit/>
          </a:bodyPr>
          <a:lstStyle/>
          <a:p>
            <a:pPr algn="just">
              <a:lnSpc>
                <a:spcPct val="107000"/>
              </a:lnSpc>
              <a:spcAft>
                <a:spcPts val="1067"/>
              </a:spcAft>
            </a:pPr>
            <a:r>
              <a:rPr lang="en-SG" sz="2133" dirty="0">
                <a:latin typeface="Arial" panose="020B0604020202020204" pitchFamily="34" charset="0"/>
                <a:ea typeface="SimSun" panose="02010600030101010101" pitchFamily="2" charset="-122"/>
              </a:rPr>
              <a:t>12. Which data should be used to evaluate model accuracy?</a:t>
            </a:r>
          </a:p>
          <a:p>
            <a:pPr marL="1193770" indent="-457189" algn="just">
              <a:lnSpc>
                <a:spcPct val="107000"/>
              </a:lnSpc>
              <a:spcAft>
                <a:spcPts val="1067"/>
              </a:spcAft>
              <a:buFont typeface="+mj-lt"/>
              <a:buAutoNum type="alphaUcPeriod"/>
            </a:pPr>
            <a:r>
              <a:rPr lang="en-SG" sz="2133" dirty="0">
                <a:latin typeface="Times New Roman" panose="02020603050405020304" pitchFamily="18" charset="0"/>
                <a:ea typeface="SimSun" panose="02010600030101010101" pitchFamily="2" charset="-122"/>
              </a:rPr>
              <a:t>Training data</a:t>
            </a:r>
          </a:p>
          <a:p>
            <a:pPr marL="1193770" indent="-457189" algn="just">
              <a:lnSpc>
                <a:spcPct val="107000"/>
              </a:lnSpc>
              <a:spcAft>
                <a:spcPts val="1067"/>
              </a:spcAft>
              <a:buFont typeface="+mj-lt"/>
              <a:buAutoNum type="alphaUcPeriod"/>
            </a:pPr>
            <a:r>
              <a:rPr lang="en-SG" sz="2133" dirty="0">
                <a:solidFill>
                  <a:srgbClr val="FF0000"/>
                </a:solidFill>
                <a:latin typeface="Times New Roman" panose="02020603050405020304" pitchFamily="18" charset="0"/>
                <a:ea typeface="SimSun" panose="02010600030101010101" pitchFamily="2" charset="-122"/>
              </a:rPr>
              <a:t>Testing data</a:t>
            </a:r>
          </a:p>
          <a:p>
            <a:pPr marL="736582" algn="just">
              <a:lnSpc>
                <a:spcPct val="107000"/>
              </a:lnSpc>
              <a:spcAft>
                <a:spcPts val="1067"/>
              </a:spcAft>
            </a:pPr>
            <a:endParaRPr lang="en-SG" sz="2133"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4143860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EB3F7E-0CE5-4EEC-9F21-CEDCD33C1E37}"/>
              </a:ext>
            </a:extLst>
          </p:cNvPr>
          <p:cNvPicPr>
            <a:picLocks noChangeAspect="1"/>
          </p:cNvPicPr>
          <p:nvPr/>
        </p:nvPicPr>
        <p:blipFill>
          <a:blip r:embed="rId2"/>
          <a:stretch>
            <a:fillRect/>
          </a:stretch>
        </p:blipFill>
        <p:spPr>
          <a:xfrm>
            <a:off x="0" y="-30865"/>
            <a:ext cx="12192000" cy="1611319"/>
          </a:xfrm>
          <a:prstGeom prst="rect">
            <a:avLst/>
          </a:prstGeom>
        </p:spPr>
      </p:pic>
      <p:sp>
        <p:nvSpPr>
          <p:cNvPr id="15" name="Title 1">
            <a:extLst>
              <a:ext uri="{FF2B5EF4-FFF2-40B4-BE49-F238E27FC236}">
                <a16:creationId xmlns:a16="http://schemas.microsoft.com/office/drawing/2014/main" id="{753D47EE-424E-42FC-9406-AACBD31FD7AF}"/>
              </a:ext>
            </a:extLst>
          </p:cNvPr>
          <p:cNvSpPr>
            <a:spLocks noGrp="1"/>
          </p:cNvSpPr>
          <p:nvPr>
            <p:ph type="title"/>
          </p:nvPr>
        </p:nvSpPr>
        <p:spPr>
          <a:xfrm>
            <a:off x="838201" y="294539"/>
            <a:ext cx="9895951" cy="1033669"/>
          </a:xfrm>
        </p:spPr>
        <p:txBody>
          <a:bodyPr>
            <a:normAutofit/>
          </a:bodyPr>
          <a:lstStyle/>
          <a:p>
            <a:r>
              <a:rPr lang="en-SG" b="1" dirty="0">
                <a:solidFill>
                  <a:srgbClr val="FFFFFF"/>
                </a:solidFill>
                <a:latin typeface="+mj-lt"/>
              </a:rPr>
              <a:t>Assessment - Answer</a:t>
            </a:r>
          </a:p>
        </p:txBody>
      </p:sp>
      <p:sp>
        <p:nvSpPr>
          <p:cNvPr id="2" name="Slide Number Placeholder 1">
            <a:extLst>
              <a:ext uri="{FF2B5EF4-FFF2-40B4-BE49-F238E27FC236}">
                <a16:creationId xmlns:a16="http://schemas.microsoft.com/office/drawing/2014/main" id="{DBC3FBAB-C843-4F84-A4A5-8E6233AB810F}"/>
              </a:ext>
            </a:extLst>
          </p:cNvPr>
          <p:cNvSpPr>
            <a:spLocks noGrp="1"/>
          </p:cNvSpPr>
          <p:nvPr>
            <p:ph type="sldNum" sz="quarter" idx="12"/>
          </p:nvPr>
        </p:nvSpPr>
        <p:spPr/>
        <p:txBody>
          <a:bodyPr/>
          <a:lstStyle/>
          <a:p>
            <a:fld id="{33F988A5-A627-4BE8-A7A2-F038556E4D3A}" type="slidenum">
              <a:rPr lang="en-SG" smtClean="0">
                <a:latin typeface="+mj-lt"/>
              </a:rPr>
              <a:t>14</a:t>
            </a:fld>
            <a:endParaRPr lang="en-SG">
              <a:latin typeface="+mj-lt"/>
            </a:endParaRPr>
          </a:p>
        </p:txBody>
      </p:sp>
      <p:sp>
        <p:nvSpPr>
          <p:cNvPr id="3" name="TextBox 2">
            <a:extLst>
              <a:ext uri="{FF2B5EF4-FFF2-40B4-BE49-F238E27FC236}">
                <a16:creationId xmlns:a16="http://schemas.microsoft.com/office/drawing/2014/main" id="{B5EBE7E7-2EF5-D344-27B3-AB450FF91371}"/>
              </a:ext>
            </a:extLst>
          </p:cNvPr>
          <p:cNvSpPr txBox="1"/>
          <p:nvPr/>
        </p:nvSpPr>
        <p:spPr>
          <a:xfrm>
            <a:off x="838200" y="1998717"/>
            <a:ext cx="10660088" cy="3232295"/>
          </a:xfrm>
          <a:prstGeom prst="rect">
            <a:avLst/>
          </a:prstGeom>
          <a:noFill/>
        </p:spPr>
        <p:txBody>
          <a:bodyPr wrap="square" rtlCol="0">
            <a:spAutoFit/>
          </a:bodyPr>
          <a:lstStyle/>
          <a:p>
            <a:pPr algn="just">
              <a:lnSpc>
                <a:spcPct val="107000"/>
              </a:lnSpc>
              <a:spcAft>
                <a:spcPts val="1067"/>
              </a:spcAft>
            </a:pPr>
            <a:r>
              <a:rPr lang="en-SG" sz="2133" dirty="0">
                <a:latin typeface="Arial" panose="020B0604020202020204" pitchFamily="34" charset="0"/>
                <a:ea typeface="SimSun" panose="02010600030101010101" pitchFamily="2" charset="-122"/>
              </a:rPr>
              <a:t>13. When we have a continuous variable as target attribute, what type of machine learning model can we use? </a:t>
            </a:r>
          </a:p>
          <a:p>
            <a:pPr marL="1193770" indent="-457189" algn="just">
              <a:lnSpc>
                <a:spcPct val="107000"/>
              </a:lnSpc>
              <a:spcAft>
                <a:spcPts val="1067"/>
              </a:spcAft>
              <a:buFont typeface="+mj-lt"/>
              <a:buAutoNum type="alphaUcPeriod"/>
            </a:pPr>
            <a:r>
              <a:rPr lang="en-SG" sz="2133" dirty="0">
                <a:latin typeface="Times New Roman" panose="02020603050405020304" pitchFamily="18" charset="0"/>
                <a:ea typeface="SimSun" panose="02010600030101010101" pitchFamily="2" charset="-122"/>
              </a:rPr>
              <a:t>AdaBoost Classifier</a:t>
            </a:r>
          </a:p>
          <a:p>
            <a:pPr marL="1193770" indent="-457189" algn="just">
              <a:lnSpc>
                <a:spcPct val="107000"/>
              </a:lnSpc>
              <a:spcAft>
                <a:spcPts val="1067"/>
              </a:spcAft>
              <a:buFont typeface="+mj-lt"/>
              <a:buAutoNum type="alphaUcPeriod"/>
            </a:pPr>
            <a:r>
              <a:rPr lang="en-SG" sz="2133" dirty="0">
                <a:solidFill>
                  <a:srgbClr val="FF0000"/>
                </a:solidFill>
                <a:latin typeface="Times New Roman" panose="02020603050405020304" pitchFamily="18" charset="0"/>
                <a:ea typeface="SimSun" panose="02010600030101010101" pitchFamily="2" charset="-122"/>
              </a:rPr>
              <a:t>Gradient Boost Regressor</a:t>
            </a:r>
          </a:p>
          <a:p>
            <a:pPr marL="1193770" indent="-457189" algn="just">
              <a:lnSpc>
                <a:spcPct val="107000"/>
              </a:lnSpc>
              <a:spcAft>
                <a:spcPts val="1067"/>
              </a:spcAft>
              <a:buFont typeface="+mj-lt"/>
              <a:buAutoNum type="alphaUcPeriod"/>
            </a:pPr>
            <a:r>
              <a:rPr lang="en-SG" sz="2133" dirty="0">
                <a:latin typeface="Times New Roman" panose="02020603050405020304" pitchFamily="18" charset="0"/>
                <a:ea typeface="SimSun" panose="02010600030101010101" pitchFamily="2" charset="-122"/>
              </a:rPr>
              <a:t>Logistic Regression</a:t>
            </a:r>
          </a:p>
          <a:p>
            <a:pPr marL="1193770" indent="-457189" algn="just">
              <a:lnSpc>
                <a:spcPct val="107000"/>
              </a:lnSpc>
              <a:spcAft>
                <a:spcPts val="1067"/>
              </a:spcAft>
              <a:buFont typeface="+mj-lt"/>
              <a:buAutoNum type="alphaUcPeriod"/>
            </a:pPr>
            <a:r>
              <a:rPr lang="en-SG" sz="2133" dirty="0">
                <a:latin typeface="Times New Roman" panose="02020603050405020304" pitchFamily="18" charset="0"/>
                <a:ea typeface="SimSun" panose="02010600030101010101" pitchFamily="2" charset="-122"/>
              </a:rPr>
              <a:t>Support Vector Classifier</a:t>
            </a:r>
          </a:p>
          <a:p>
            <a:pPr marL="736582" algn="just">
              <a:lnSpc>
                <a:spcPct val="107000"/>
              </a:lnSpc>
              <a:spcAft>
                <a:spcPts val="1067"/>
              </a:spcAft>
            </a:pPr>
            <a:endParaRPr lang="en-SG" sz="2133"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57451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EB3F7E-0CE5-4EEC-9F21-CEDCD33C1E37}"/>
              </a:ext>
            </a:extLst>
          </p:cNvPr>
          <p:cNvPicPr>
            <a:picLocks noChangeAspect="1"/>
          </p:cNvPicPr>
          <p:nvPr/>
        </p:nvPicPr>
        <p:blipFill>
          <a:blip r:embed="rId2"/>
          <a:stretch>
            <a:fillRect/>
          </a:stretch>
        </p:blipFill>
        <p:spPr>
          <a:xfrm>
            <a:off x="0" y="-30865"/>
            <a:ext cx="12192000" cy="1611319"/>
          </a:xfrm>
          <a:prstGeom prst="rect">
            <a:avLst/>
          </a:prstGeom>
        </p:spPr>
      </p:pic>
      <p:sp>
        <p:nvSpPr>
          <p:cNvPr id="15" name="Title 1">
            <a:extLst>
              <a:ext uri="{FF2B5EF4-FFF2-40B4-BE49-F238E27FC236}">
                <a16:creationId xmlns:a16="http://schemas.microsoft.com/office/drawing/2014/main" id="{753D47EE-424E-42FC-9406-AACBD31FD7AF}"/>
              </a:ext>
            </a:extLst>
          </p:cNvPr>
          <p:cNvSpPr>
            <a:spLocks noGrp="1"/>
          </p:cNvSpPr>
          <p:nvPr>
            <p:ph type="title"/>
          </p:nvPr>
        </p:nvSpPr>
        <p:spPr>
          <a:xfrm>
            <a:off x="838201" y="294539"/>
            <a:ext cx="9895951" cy="1033669"/>
          </a:xfrm>
        </p:spPr>
        <p:txBody>
          <a:bodyPr>
            <a:normAutofit/>
          </a:bodyPr>
          <a:lstStyle/>
          <a:p>
            <a:r>
              <a:rPr lang="en-SG" b="1" dirty="0">
                <a:solidFill>
                  <a:srgbClr val="FFFFFF"/>
                </a:solidFill>
                <a:latin typeface="+mj-lt"/>
              </a:rPr>
              <a:t>Assessment - Answer</a:t>
            </a:r>
          </a:p>
        </p:txBody>
      </p:sp>
      <p:sp>
        <p:nvSpPr>
          <p:cNvPr id="2" name="Slide Number Placeholder 1">
            <a:extLst>
              <a:ext uri="{FF2B5EF4-FFF2-40B4-BE49-F238E27FC236}">
                <a16:creationId xmlns:a16="http://schemas.microsoft.com/office/drawing/2014/main" id="{DBC3FBAB-C843-4F84-A4A5-8E6233AB810F}"/>
              </a:ext>
            </a:extLst>
          </p:cNvPr>
          <p:cNvSpPr>
            <a:spLocks noGrp="1"/>
          </p:cNvSpPr>
          <p:nvPr>
            <p:ph type="sldNum" sz="quarter" idx="12"/>
          </p:nvPr>
        </p:nvSpPr>
        <p:spPr/>
        <p:txBody>
          <a:bodyPr/>
          <a:lstStyle/>
          <a:p>
            <a:fld id="{33F988A5-A627-4BE8-A7A2-F038556E4D3A}" type="slidenum">
              <a:rPr lang="en-SG" smtClean="0">
                <a:latin typeface="+mj-lt"/>
              </a:rPr>
              <a:t>15</a:t>
            </a:fld>
            <a:endParaRPr lang="en-SG">
              <a:latin typeface="+mj-lt"/>
            </a:endParaRPr>
          </a:p>
        </p:txBody>
      </p:sp>
      <p:sp>
        <p:nvSpPr>
          <p:cNvPr id="3" name="TextBox 2">
            <a:extLst>
              <a:ext uri="{FF2B5EF4-FFF2-40B4-BE49-F238E27FC236}">
                <a16:creationId xmlns:a16="http://schemas.microsoft.com/office/drawing/2014/main" id="{B5EBE7E7-2EF5-D344-27B3-AB450FF91371}"/>
              </a:ext>
            </a:extLst>
          </p:cNvPr>
          <p:cNvSpPr txBox="1"/>
          <p:nvPr/>
        </p:nvSpPr>
        <p:spPr>
          <a:xfrm>
            <a:off x="838200" y="1998717"/>
            <a:ext cx="10660088" cy="2881110"/>
          </a:xfrm>
          <a:prstGeom prst="rect">
            <a:avLst/>
          </a:prstGeom>
          <a:noFill/>
        </p:spPr>
        <p:txBody>
          <a:bodyPr wrap="square" rtlCol="0">
            <a:spAutoFit/>
          </a:bodyPr>
          <a:lstStyle/>
          <a:p>
            <a:pPr algn="just">
              <a:lnSpc>
                <a:spcPct val="107000"/>
              </a:lnSpc>
              <a:spcAft>
                <a:spcPts val="1067"/>
              </a:spcAft>
            </a:pPr>
            <a:r>
              <a:rPr lang="en-SG" sz="2133" dirty="0">
                <a:latin typeface="Arial" panose="020B0604020202020204" pitchFamily="34" charset="0"/>
                <a:ea typeface="SimSun" panose="02010600030101010101" pitchFamily="2" charset="-122"/>
              </a:rPr>
              <a:t>14. What does 80% R2 tells us? </a:t>
            </a:r>
          </a:p>
          <a:p>
            <a:pPr marL="1193770" indent="-457189" algn="just">
              <a:lnSpc>
                <a:spcPct val="107000"/>
              </a:lnSpc>
              <a:spcAft>
                <a:spcPts val="1067"/>
              </a:spcAft>
              <a:buFont typeface="+mj-lt"/>
              <a:buAutoNum type="alphaUcPeriod"/>
            </a:pPr>
            <a:r>
              <a:rPr lang="en-US" sz="2133" dirty="0">
                <a:solidFill>
                  <a:srgbClr val="FF0000"/>
                </a:solidFill>
                <a:latin typeface="Times New Roman" panose="02020603050405020304" pitchFamily="18" charset="0"/>
                <a:ea typeface="SimSun" panose="02010600030101010101" pitchFamily="2" charset="-122"/>
              </a:rPr>
              <a:t>80% of the variability in target attribute is explained by the regressor model.</a:t>
            </a:r>
          </a:p>
          <a:p>
            <a:pPr marL="1193770" indent="-457189" algn="just">
              <a:lnSpc>
                <a:spcPct val="107000"/>
              </a:lnSpc>
              <a:spcAft>
                <a:spcPts val="1067"/>
              </a:spcAft>
              <a:buFont typeface="+mj-lt"/>
              <a:buAutoNum type="alphaUcPeriod"/>
            </a:pPr>
            <a:r>
              <a:rPr lang="en-US" sz="2133" dirty="0">
                <a:latin typeface="Times New Roman" panose="02020603050405020304" pitchFamily="18" charset="0"/>
                <a:ea typeface="SimSun" panose="02010600030101010101" pitchFamily="2" charset="-122"/>
              </a:rPr>
              <a:t>80% of the variability in feature attribute is explained by the regressor model.</a:t>
            </a:r>
          </a:p>
          <a:p>
            <a:pPr marL="1193770" indent="-457189" algn="just">
              <a:lnSpc>
                <a:spcPct val="107000"/>
              </a:lnSpc>
              <a:spcAft>
                <a:spcPts val="1067"/>
              </a:spcAft>
              <a:buFont typeface="+mj-lt"/>
              <a:buAutoNum type="alphaUcPeriod"/>
            </a:pPr>
            <a:r>
              <a:rPr lang="en-US" sz="2133" dirty="0">
                <a:latin typeface="Times New Roman" panose="02020603050405020304" pitchFamily="18" charset="0"/>
                <a:ea typeface="SimSun" panose="02010600030101010101" pitchFamily="2" charset="-122"/>
              </a:rPr>
              <a:t>The model is poor.</a:t>
            </a:r>
          </a:p>
          <a:p>
            <a:pPr marL="1193770" indent="-457189" algn="just">
              <a:lnSpc>
                <a:spcPct val="107000"/>
              </a:lnSpc>
              <a:spcAft>
                <a:spcPts val="1067"/>
              </a:spcAft>
              <a:buFont typeface="+mj-lt"/>
              <a:buAutoNum type="alphaUcPeriod"/>
            </a:pPr>
            <a:r>
              <a:rPr lang="en-SG" sz="2133" dirty="0">
                <a:latin typeface="Times New Roman" panose="02020603050405020304" pitchFamily="18" charset="0"/>
                <a:ea typeface="SimSun" panose="02010600030101010101" pitchFamily="2" charset="-122"/>
              </a:rPr>
              <a:t>The best fit line passes through very few points passes in the regressor model.</a:t>
            </a:r>
          </a:p>
          <a:p>
            <a:pPr marL="736582" algn="just">
              <a:lnSpc>
                <a:spcPct val="107000"/>
              </a:lnSpc>
              <a:spcAft>
                <a:spcPts val="1067"/>
              </a:spcAft>
            </a:pPr>
            <a:endParaRPr lang="en-SG" sz="2133"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016185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EB3F7E-0CE5-4EEC-9F21-CEDCD33C1E37}"/>
              </a:ext>
            </a:extLst>
          </p:cNvPr>
          <p:cNvPicPr>
            <a:picLocks noChangeAspect="1"/>
          </p:cNvPicPr>
          <p:nvPr/>
        </p:nvPicPr>
        <p:blipFill>
          <a:blip r:embed="rId2"/>
          <a:stretch>
            <a:fillRect/>
          </a:stretch>
        </p:blipFill>
        <p:spPr>
          <a:xfrm>
            <a:off x="0" y="-30865"/>
            <a:ext cx="12192000" cy="1611319"/>
          </a:xfrm>
          <a:prstGeom prst="rect">
            <a:avLst/>
          </a:prstGeom>
        </p:spPr>
      </p:pic>
      <p:sp>
        <p:nvSpPr>
          <p:cNvPr id="15" name="Title 1">
            <a:extLst>
              <a:ext uri="{FF2B5EF4-FFF2-40B4-BE49-F238E27FC236}">
                <a16:creationId xmlns:a16="http://schemas.microsoft.com/office/drawing/2014/main" id="{753D47EE-424E-42FC-9406-AACBD31FD7AF}"/>
              </a:ext>
            </a:extLst>
          </p:cNvPr>
          <p:cNvSpPr>
            <a:spLocks noGrp="1"/>
          </p:cNvSpPr>
          <p:nvPr>
            <p:ph type="title"/>
          </p:nvPr>
        </p:nvSpPr>
        <p:spPr>
          <a:xfrm>
            <a:off x="838201" y="294539"/>
            <a:ext cx="9895951" cy="1033669"/>
          </a:xfrm>
        </p:spPr>
        <p:txBody>
          <a:bodyPr>
            <a:normAutofit/>
          </a:bodyPr>
          <a:lstStyle/>
          <a:p>
            <a:r>
              <a:rPr lang="en-SG" b="1" dirty="0">
                <a:solidFill>
                  <a:srgbClr val="FFFFFF"/>
                </a:solidFill>
                <a:latin typeface="+mj-lt"/>
              </a:rPr>
              <a:t>Assessment - Answer</a:t>
            </a:r>
          </a:p>
        </p:txBody>
      </p:sp>
      <p:sp>
        <p:nvSpPr>
          <p:cNvPr id="2" name="Slide Number Placeholder 1">
            <a:extLst>
              <a:ext uri="{FF2B5EF4-FFF2-40B4-BE49-F238E27FC236}">
                <a16:creationId xmlns:a16="http://schemas.microsoft.com/office/drawing/2014/main" id="{DBC3FBAB-C843-4F84-A4A5-8E6233AB810F}"/>
              </a:ext>
            </a:extLst>
          </p:cNvPr>
          <p:cNvSpPr>
            <a:spLocks noGrp="1"/>
          </p:cNvSpPr>
          <p:nvPr>
            <p:ph type="sldNum" sz="quarter" idx="12"/>
          </p:nvPr>
        </p:nvSpPr>
        <p:spPr/>
        <p:txBody>
          <a:bodyPr/>
          <a:lstStyle/>
          <a:p>
            <a:fld id="{33F988A5-A627-4BE8-A7A2-F038556E4D3A}" type="slidenum">
              <a:rPr lang="en-SG" smtClean="0">
                <a:latin typeface="+mj-lt"/>
              </a:rPr>
              <a:t>16</a:t>
            </a:fld>
            <a:endParaRPr lang="en-SG">
              <a:latin typeface="+mj-lt"/>
            </a:endParaRPr>
          </a:p>
        </p:txBody>
      </p:sp>
      <p:sp>
        <p:nvSpPr>
          <p:cNvPr id="3" name="TextBox 2">
            <a:extLst>
              <a:ext uri="{FF2B5EF4-FFF2-40B4-BE49-F238E27FC236}">
                <a16:creationId xmlns:a16="http://schemas.microsoft.com/office/drawing/2014/main" id="{B5EBE7E7-2EF5-D344-27B3-AB450FF91371}"/>
              </a:ext>
            </a:extLst>
          </p:cNvPr>
          <p:cNvSpPr txBox="1"/>
          <p:nvPr/>
        </p:nvSpPr>
        <p:spPr>
          <a:xfrm>
            <a:off x="838200" y="1998717"/>
            <a:ext cx="10660088" cy="2881110"/>
          </a:xfrm>
          <a:prstGeom prst="rect">
            <a:avLst/>
          </a:prstGeom>
          <a:noFill/>
        </p:spPr>
        <p:txBody>
          <a:bodyPr wrap="square" rtlCol="0">
            <a:spAutoFit/>
          </a:bodyPr>
          <a:lstStyle/>
          <a:p>
            <a:pPr algn="just">
              <a:lnSpc>
                <a:spcPct val="107000"/>
              </a:lnSpc>
              <a:spcAft>
                <a:spcPts val="1067"/>
              </a:spcAft>
            </a:pPr>
            <a:r>
              <a:rPr lang="en-SG" sz="2133" dirty="0">
                <a:latin typeface="Arial" panose="020B0604020202020204" pitchFamily="34" charset="0"/>
                <a:ea typeface="SimSun" panose="02010600030101010101" pitchFamily="2" charset="-122"/>
              </a:rPr>
              <a:t>15. Which of the following is an overfitting model?</a:t>
            </a:r>
          </a:p>
          <a:p>
            <a:pPr marL="1193770" indent="-457189" algn="just">
              <a:lnSpc>
                <a:spcPct val="107000"/>
              </a:lnSpc>
              <a:spcAft>
                <a:spcPts val="1067"/>
              </a:spcAft>
              <a:buFont typeface="+mj-lt"/>
              <a:buAutoNum type="alphaUcPeriod"/>
            </a:pPr>
            <a:r>
              <a:rPr lang="en-SG" sz="2133" dirty="0">
                <a:latin typeface="Times New Roman" panose="02020603050405020304" pitchFamily="18" charset="0"/>
                <a:ea typeface="SimSun" panose="02010600030101010101" pitchFamily="2" charset="-122"/>
              </a:rPr>
              <a:t>Model achieves 50% training accuracy and 50% testing accuracy.</a:t>
            </a:r>
          </a:p>
          <a:p>
            <a:pPr marL="1193770" indent="-457189" algn="just">
              <a:lnSpc>
                <a:spcPct val="107000"/>
              </a:lnSpc>
              <a:spcAft>
                <a:spcPts val="1067"/>
              </a:spcAft>
              <a:buFont typeface="+mj-lt"/>
              <a:buAutoNum type="alphaUcPeriod"/>
            </a:pPr>
            <a:r>
              <a:rPr lang="en-SG" sz="2133" dirty="0">
                <a:solidFill>
                  <a:srgbClr val="FF0000"/>
                </a:solidFill>
                <a:latin typeface="Times New Roman" panose="02020603050405020304" pitchFamily="18" charset="0"/>
                <a:ea typeface="SimSun" panose="02010600030101010101" pitchFamily="2" charset="-122"/>
              </a:rPr>
              <a:t>Model achieves 90% training accuracy and 20% testing accuracy.</a:t>
            </a:r>
          </a:p>
          <a:p>
            <a:pPr marL="1193770" indent="-457189" algn="just">
              <a:lnSpc>
                <a:spcPct val="107000"/>
              </a:lnSpc>
              <a:spcAft>
                <a:spcPts val="1067"/>
              </a:spcAft>
              <a:buFont typeface="+mj-lt"/>
              <a:buAutoNum type="alphaUcPeriod"/>
            </a:pPr>
            <a:r>
              <a:rPr lang="en-SG" sz="2133" dirty="0">
                <a:latin typeface="Times New Roman" panose="02020603050405020304" pitchFamily="18" charset="0"/>
                <a:ea typeface="SimSun" panose="02010600030101010101" pitchFamily="2" charset="-122"/>
              </a:rPr>
              <a:t>Model achieves 20% training accuracy and 90% testing accuracy.</a:t>
            </a:r>
          </a:p>
          <a:p>
            <a:pPr marL="1193770" indent="-457189" algn="just">
              <a:lnSpc>
                <a:spcPct val="107000"/>
              </a:lnSpc>
              <a:spcAft>
                <a:spcPts val="1067"/>
              </a:spcAft>
              <a:buFont typeface="+mj-lt"/>
              <a:buAutoNum type="alphaUcPeriod"/>
            </a:pPr>
            <a:r>
              <a:rPr lang="en-SG" sz="2133" dirty="0">
                <a:latin typeface="Times New Roman" panose="02020603050405020304" pitchFamily="18" charset="0"/>
                <a:ea typeface="SimSun" panose="02010600030101010101" pitchFamily="2" charset="-122"/>
              </a:rPr>
              <a:t>Model achieves 80% training accuracy and 80% testing accuracy.</a:t>
            </a:r>
          </a:p>
          <a:p>
            <a:pPr marL="736582" algn="just">
              <a:lnSpc>
                <a:spcPct val="107000"/>
              </a:lnSpc>
              <a:spcAft>
                <a:spcPts val="1067"/>
              </a:spcAft>
            </a:pPr>
            <a:endParaRPr lang="en-SG" sz="2133"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787136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EB3F7E-0CE5-4EEC-9F21-CEDCD33C1E37}"/>
              </a:ext>
            </a:extLst>
          </p:cNvPr>
          <p:cNvPicPr>
            <a:picLocks noChangeAspect="1"/>
          </p:cNvPicPr>
          <p:nvPr/>
        </p:nvPicPr>
        <p:blipFill>
          <a:blip r:embed="rId2"/>
          <a:stretch>
            <a:fillRect/>
          </a:stretch>
        </p:blipFill>
        <p:spPr>
          <a:xfrm>
            <a:off x="0" y="-30865"/>
            <a:ext cx="12192000" cy="1611319"/>
          </a:xfrm>
          <a:prstGeom prst="rect">
            <a:avLst/>
          </a:prstGeom>
        </p:spPr>
      </p:pic>
      <p:sp>
        <p:nvSpPr>
          <p:cNvPr id="15" name="Title 1">
            <a:extLst>
              <a:ext uri="{FF2B5EF4-FFF2-40B4-BE49-F238E27FC236}">
                <a16:creationId xmlns:a16="http://schemas.microsoft.com/office/drawing/2014/main" id="{753D47EE-424E-42FC-9406-AACBD31FD7AF}"/>
              </a:ext>
            </a:extLst>
          </p:cNvPr>
          <p:cNvSpPr>
            <a:spLocks noGrp="1"/>
          </p:cNvSpPr>
          <p:nvPr>
            <p:ph type="title"/>
          </p:nvPr>
        </p:nvSpPr>
        <p:spPr>
          <a:xfrm>
            <a:off x="838201" y="294539"/>
            <a:ext cx="9895951" cy="1033669"/>
          </a:xfrm>
        </p:spPr>
        <p:txBody>
          <a:bodyPr>
            <a:normAutofit/>
          </a:bodyPr>
          <a:lstStyle/>
          <a:p>
            <a:r>
              <a:rPr lang="en-SG" b="1" dirty="0">
                <a:solidFill>
                  <a:srgbClr val="FFFFFF"/>
                </a:solidFill>
                <a:latin typeface="+mj-lt"/>
              </a:rPr>
              <a:t>Assessment - Answer</a:t>
            </a:r>
          </a:p>
        </p:txBody>
      </p:sp>
      <p:sp>
        <p:nvSpPr>
          <p:cNvPr id="2" name="Slide Number Placeholder 1">
            <a:extLst>
              <a:ext uri="{FF2B5EF4-FFF2-40B4-BE49-F238E27FC236}">
                <a16:creationId xmlns:a16="http://schemas.microsoft.com/office/drawing/2014/main" id="{DBC3FBAB-C843-4F84-A4A5-8E6233AB810F}"/>
              </a:ext>
            </a:extLst>
          </p:cNvPr>
          <p:cNvSpPr>
            <a:spLocks noGrp="1"/>
          </p:cNvSpPr>
          <p:nvPr>
            <p:ph type="sldNum" sz="quarter" idx="12"/>
          </p:nvPr>
        </p:nvSpPr>
        <p:spPr/>
        <p:txBody>
          <a:bodyPr/>
          <a:lstStyle/>
          <a:p>
            <a:fld id="{33F988A5-A627-4BE8-A7A2-F038556E4D3A}" type="slidenum">
              <a:rPr lang="en-SG" smtClean="0">
                <a:latin typeface="+mj-lt"/>
              </a:rPr>
              <a:t>17</a:t>
            </a:fld>
            <a:endParaRPr lang="en-SG">
              <a:latin typeface="+mj-lt"/>
            </a:endParaRPr>
          </a:p>
        </p:txBody>
      </p:sp>
      <p:sp>
        <p:nvSpPr>
          <p:cNvPr id="3" name="TextBox 2">
            <a:extLst>
              <a:ext uri="{FF2B5EF4-FFF2-40B4-BE49-F238E27FC236}">
                <a16:creationId xmlns:a16="http://schemas.microsoft.com/office/drawing/2014/main" id="{B5EBE7E7-2EF5-D344-27B3-AB450FF91371}"/>
              </a:ext>
            </a:extLst>
          </p:cNvPr>
          <p:cNvSpPr txBox="1"/>
          <p:nvPr/>
        </p:nvSpPr>
        <p:spPr>
          <a:xfrm>
            <a:off x="838200" y="1998717"/>
            <a:ext cx="10660088" cy="2881110"/>
          </a:xfrm>
          <a:prstGeom prst="rect">
            <a:avLst/>
          </a:prstGeom>
          <a:noFill/>
        </p:spPr>
        <p:txBody>
          <a:bodyPr wrap="square" rtlCol="0">
            <a:spAutoFit/>
          </a:bodyPr>
          <a:lstStyle/>
          <a:p>
            <a:pPr algn="just">
              <a:lnSpc>
                <a:spcPct val="107000"/>
              </a:lnSpc>
              <a:spcAft>
                <a:spcPts val="1067"/>
              </a:spcAft>
            </a:pPr>
            <a:r>
              <a:rPr lang="en-SG" sz="2133" dirty="0">
                <a:latin typeface="Arial" panose="020B0604020202020204" pitchFamily="34" charset="0"/>
                <a:ea typeface="SimSun" panose="02010600030101010101" pitchFamily="2" charset="-122"/>
              </a:rPr>
              <a:t>16. Which of the following is a good model?</a:t>
            </a:r>
          </a:p>
          <a:p>
            <a:pPr marL="1193770" indent="-457189" algn="just">
              <a:lnSpc>
                <a:spcPct val="107000"/>
              </a:lnSpc>
              <a:spcAft>
                <a:spcPts val="1067"/>
              </a:spcAft>
              <a:buFont typeface="+mj-lt"/>
              <a:buAutoNum type="alphaUcPeriod"/>
            </a:pPr>
            <a:r>
              <a:rPr lang="en-SG" sz="2133" dirty="0">
                <a:latin typeface="Times New Roman" panose="02020603050405020304" pitchFamily="18" charset="0"/>
                <a:ea typeface="SimSun" panose="02010600030101010101" pitchFamily="2" charset="-122"/>
              </a:rPr>
              <a:t>Model achieves 50% training accuracy and 50% testing accuracy.</a:t>
            </a:r>
          </a:p>
          <a:p>
            <a:pPr marL="1193770" indent="-457189" algn="just">
              <a:lnSpc>
                <a:spcPct val="107000"/>
              </a:lnSpc>
              <a:spcAft>
                <a:spcPts val="1067"/>
              </a:spcAft>
              <a:buFont typeface="+mj-lt"/>
              <a:buAutoNum type="alphaUcPeriod"/>
            </a:pPr>
            <a:r>
              <a:rPr lang="en-SG" sz="2133" dirty="0">
                <a:latin typeface="Times New Roman" panose="02020603050405020304" pitchFamily="18" charset="0"/>
                <a:ea typeface="SimSun" panose="02010600030101010101" pitchFamily="2" charset="-122"/>
              </a:rPr>
              <a:t>Model achieves 90% training accuracy and 20% testing accuracy.</a:t>
            </a:r>
          </a:p>
          <a:p>
            <a:pPr marL="1193770" indent="-457189" algn="just">
              <a:lnSpc>
                <a:spcPct val="107000"/>
              </a:lnSpc>
              <a:spcAft>
                <a:spcPts val="1067"/>
              </a:spcAft>
              <a:buFont typeface="+mj-lt"/>
              <a:buAutoNum type="alphaUcPeriod"/>
            </a:pPr>
            <a:r>
              <a:rPr lang="en-SG" sz="2133" dirty="0">
                <a:latin typeface="Times New Roman" panose="02020603050405020304" pitchFamily="18" charset="0"/>
                <a:ea typeface="SimSun" panose="02010600030101010101" pitchFamily="2" charset="-122"/>
              </a:rPr>
              <a:t>Model achieves 20% training accuracy and 90% testing accuracy.</a:t>
            </a:r>
          </a:p>
          <a:p>
            <a:pPr marL="1193770" indent="-457189" algn="just">
              <a:lnSpc>
                <a:spcPct val="107000"/>
              </a:lnSpc>
              <a:spcAft>
                <a:spcPts val="1067"/>
              </a:spcAft>
              <a:buFont typeface="+mj-lt"/>
              <a:buAutoNum type="alphaUcPeriod"/>
            </a:pPr>
            <a:r>
              <a:rPr lang="en-SG" sz="2133" dirty="0">
                <a:solidFill>
                  <a:srgbClr val="FF0000"/>
                </a:solidFill>
                <a:latin typeface="Times New Roman" panose="02020603050405020304" pitchFamily="18" charset="0"/>
                <a:ea typeface="SimSun" panose="02010600030101010101" pitchFamily="2" charset="-122"/>
              </a:rPr>
              <a:t>Model achieves 80% training accuracy and 80% testing accuracy.</a:t>
            </a:r>
          </a:p>
          <a:p>
            <a:pPr marL="736582" algn="just">
              <a:lnSpc>
                <a:spcPct val="107000"/>
              </a:lnSpc>
              <a:spcAft>
                <a:spcPts val="1067"/>
              </a:spcAft>
            </a:pPr>
            <a:endParaRPr lang="en-SG" sz="2133"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77005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EB3F7E-0CE5-4EEC-9F21-CEDCD33C1E37}"/>
              </a:ext>
            </a:extLst>
          </p:cNvPr>
          <p:cNvPicPr>
            <a:picLocks noChangeAspect="1"/>
          </p:cNvPicPr>
          <p:nvPr/>
        </p:nvPicPr>
        <p:blipFill>
          <a:blip r:embed="rId2"/>
          <a:stretch>
            <a:fillRect/>
          </a:stretch>
        </p:blipFill>
        <p:spPr>
          <a:xfrm>
            <a:off x="0" y="-30865"/>
            <a:ext cx="12192000" cy="1611319"/>
          </a:xfrm>
          <a:prstGeom prst="rect">
            <a:avLst/>
          </a:prstGeom>
        </p:spPr>
      </p:pic>
      <p:sp>
        <p:nvSpPr>
          <p:cNvPr id="15" name="Title 1">
            <a:extLst>
              <a:ext uri="{FF2B5EF4-FFF2-40B4-BE49-F238E27FC236}">
                <a16:creationId xmlns:a16="http://schemas.microsoft.com/office/drawing/2014/main" id="{753D47EE-424E-42FC-9406-AACBD31FD7AF}"/>
              </a:ext>
            </a:extLst>
          </p:cNvPr>
          <p:cNvSpPr>
            <a:spLocks noGrp="1"/>
          </p:cNvSpPr>
          <p:nvPr>
            <p:ph type="title"/>
          </p:nvPr>
        </p:nvSpPr>
        <p:spPr>
          <a:xfrm>
            <a:off x="838201" y="294539"/>
            <a:ext cx="9895951" cy="1033669"/>
          </a:xfrm>
        </p:spPr>
        <p:txBody>
          <a:bodyPr>
            <a:normAutofit/>
          </a:bodyPr>
          <a:lstStyle/>
          <a:p>
            <a:r>
              <a:rPr lang="en-SG" b="1" dirty="0">
                <a:solidFill>
                  <a:srgbClr val="FFFFFF"/>
                </a:solidFill>
                <a:latin typeface="+mj-lt"/>
              </a:rPr>
              <a:t>Assessment - Answer</a:t>
            </a:r>
          </a:p>
        </p:txBody>
      </p:sp>
      <p:sp>
        <p:nvSpPr>
          <p:cNvPr id="2" name="Slide Number Placeholder 1">
            <a:extLst>
              <a:ext uri="{FF2B5EF4-FFF2-40B4-BE49-F238E27FC236}">
                <a16:creationId xmlns:a16="http://schemas.microsoft.com/office/drawing/2014/main" id="{DBC3FBAB-C843-4F84-A4A5-8E6233AB810F}"/>
              </a:ext>
            </a:extLst>
          </p:cNvPr>
          <p:cNvSpPr>
            <a:spLocks noGrp="1"/>
          </p:cNvSpPr>
          <p:nvPr>
            <p:ph type="sldNum" sz="quarter" idx="12"/>
          </p:nvPr>
        </p:nvSpPr>
        <p:spPr/>
        <p:txBody>
          <a:bodyPr/>
          <a:lstStyle/>
          <a:p>
            <a:fld id="{33F988A5-A627-4BE8-A7A2-F038556E4D3A}" type="slidenum">
              <a:rPr lang="en-SG" smtClean="0">
                <a:latin typeface="+mj-lt"/>
              </a:rPr>
              <a:t>18</a:t>
            </a:fld>
            <a:endParaRPr lang="en-SG">
              <a:latin typeface="+mj-lt"/>
            </a:endParaRPr>
          </a:p>
        </p:txBody>
      </p:sp>
      <p:sp>
        <p:nvSpPr>
          <p:cNvPr id="3" name="TextBox 2">
            <a:extLst>
              <a:ext uri="{FF2B5EF4-FFF2-40B4-BE49-F238E27FC236}">
                <a16:creationId xmlns:a16="http://schemas.microsoft.com/office/drawing/2014/main" id="{B5EBE7E7-2EF5-D344-27B3-AB450FF91371}"/>
              </a:ext>
            </a:extLst>
          </p:cNvPr>
          <p:cNvSpPr txBox="1"/>
          <p:nvPr/>
        </p:nvSpPr>
        <p:spPr>
          <a:xfrm>
            <a:off x="838200" y="1998716"/>
            <a:ext cx="10660088" cy="2881110"/>
          </a:xfrm>
          <a:prstGeom prst="rect">
            <a:avLst/>
          </a:prstGeom>
          <a:noFill/>
        </p:spPr>
        <p:txBody>
          <a:bodyPr wrap="square" rtlCol="0">
            <a:spAutoFit/>
          </a:bodyPr>
          <a:lstStyle/>
          <a:p>
            <a:pPr algn="just">
              <a:lnSpc>
                <a:spcPct val="107000"/>
              </a:lnSpc>
              <a:spcAft>
                <a:spcPts val="1067"/>
              </a:spcAft>
            </a:pPr>
            <a:r>
              <a:rPr lang="en-SG" sz="2133" dirty="0">
                <a:latin typeface="Arial" panose="020B0604020202020204" pitchFamily="34" charset="0"/>
                <a:ea typeface="SimSun" panose="02010600030101010101" pitchFamily="2" charset="-122"/>
              </a:rPr>
              <a:t>17. What to do fix overfitting issue?</a:t>
            </a:r>
          </a:p>
          <a:p>
            <a:pPr marL="1193770" indent="-457189" algn="just">
              <a:lnSpc>
                <a:spcPct val="107000"/>
              </a:lnSpc>
              <a:spcAft>
                <a:spcPts val="1067"/>
              </a:spcAft>
              <a:buFont typeface="+mj-lt"/>
              <a:buAutoNum type="alphaUcPeriod"/>
            </a:pPr>
            <a:r>
              <a:rPr lang="en-SG" sz="2133" dirty="0">
                <a:latin typeface="Times New Roman" panose="02020603050405020304" pitchFamily="18" charset="0"/>
                <a:ea typeface="SimSun" panose="02010600030101010101" pitchFamily="2" charset="-122"/>
              </a:rPr>
              <a:t>Collect more data.</a:t>
            </a:r>
          </a:p>
          <a:p>
            <a:pPr marL="1193770" indent="-457189" algn="just">
              <a:lnSpc>
                <a:spcPct val="107000"/>
              </a:lnSpc>
              <a:spcAft>
                <a:spcPts val="1067"/>
              </a:spcAft>
              <a:buFont typeface="+mj-lt"/>
              <a:buAutoNum type="alphaUcPeriod"/>
            </a:pPr>
            <a:r>
              <a:rPr lang="en-SG" sz="2133" dirty="0">
                <a:solidFill>
                  <a:srgbClr val="FF0000"/>
                </a:solidFill>
                <a:latin typeface="Times New Roman" panose="02020603050405020304" pitchFamily="18" charset="0"/>
                <a:ea typeface="SimSun" panose="02010600030101010101" pitchFamily="2" charset="-122"/>
              </a:rPr>
              <a:t>Perform cross-validation</a:t>
            </a:r>
            <a:r>
              <a:rPr lang="en-SG" sz="2133" dirty="0">
                <a:latin typeface="Times New Roman" panose="02020603050405020304" pitchFamily="18" charset="0"/>
                <a:ea typeface="SimSun" panose="02010600030101010101" pitchFamily="2" charset="-122"/>
              </a:rPr>
              <a:t>.</a:t>
            </a:r>
          </a:p>
          <a:p>
            <a:pPr marL="1193770" indent="-457189" algn="just">
              <a:lnSpc>
                <a:spcPct val="107000"/>
              </a:lnSpc>
              <a:spcAft>
                <a:spcPts val="1067"/>
              </a:spcAft>
              <a:buFont typeface="+mj-lt"/>
              <a:buAutoNum type="alphaUcPeriod"/>
            </a:pPr>
            <a:r>
              <a:rPr lang="en-SG" sz="2133" dirty="0">
                <a:latin typeface="Times New Roman" panose="02020603050405020304" pitchFamily="18" charset="0"/>
                <a:ea typeface="SimSun" panose="02010600030101010101" pitchFamily="2" charset="-122"/>
              </a:rPr>
              <a:t>Scale the data.</a:t>
            </a:r>
          </a:p>
          <a:p>
            <a:pPr marL="1193770" indent="-457189" algn="just">
              <a:lnSpc>
                <a:spcPct val="107000"/>
              </a:lnSpc>
              <a:spcAft>
                <a:spcPts val="1067"/>
              </a:spcAft>
              <a:buFont typeface="+mj-lt"/>
              <a:buAutoNum type="alphaUcPeriod"/>
            </a:pPr>
            <a:r>
              <a:rPr lang="en-SG" sz="2133" dirty="0">
                <a:latin typeface="Times New Roman" panose="02020603050405020304" pitchFamily="18" charset="0"/>
                <a:ea typeface="SimSun" panose="02010600030101010101" pitchFamily="2" charset="-122"/>
              </a:rPr>
              <a:t>Try different models.</a:t>
            </a:r>
          </a:p>
          <a:p>
            <a:pPr marL="736582" algn="just">
              <a:lnSpc>
                <a:spcPct val="107000"/>
              </a:lnSpc>
              <a:spcAft>
                <a:spcPts val="1067"/>
              </a:spcAft>
            </a:pPr>
            <a:endParaRPr lang="en-SG" sz="2133"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393385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EB3F7E-0CE5-4EEC-9F21-CEDCD33C1E37}"/>
              </a:ext>
            </a:extLst>
          </p:cNvPr>
          <p:cNvPicPr>
            <a:picLocks noChangeAspect="1"/>
          </p:cNvPicPr>
          <p:nvPr/>
        </p:nvPicPr>
        <p:blipFill>
          <a:blip r:embed="rId2"/>
          <a:stretch>
            <a:fillRect/>
          </a:stretch>
        </p:blipFill>
        <p:spPr>
          <a:xfrm>
            <a:off x="0" y="-30865"/>
            <a:ext cx="12192000" cy="1611319"/>
          </a:xfrm>
          <a:prstGeom prst="rect">
            <a:avLst/>
          </a:prstGeom>
        </p:spPr>
      </p:pic>
      <p:sp>
        <p:nvSpPr>
          <p:cNvPr id="15" name="Title 1">
            <a:extLst>
              <a:ext uri="{FF2B5EF4-FFF2-40B4-BE49-F238E27FC236}">
                <a16:creationId xmlns:a16="http://schemas.microsoft.com/office/drawing/2014/main" id="{753D47EE-424E-42FC-9406-AACBD31FD7AF}"/>
              </a:ext>
            </a:extLst>
          </p:cNvPr>
          <p:cNvSpPr>
            <a:spLocks noGrp="1"/>
          </p:cNvSpPr>
          <p:nvPr>
            <p:ph type="title"/>
          </p:nvPr>
        </p:nvSpPr>
        <p:spPr>
          <a:xfrm>
            <a:off x="838201" y="294539"/>
            <a:ext cx="9895951" cy="1033669"/>
          </a:xfrm>
        </p:spPr>
        <p:txBody>
          <a:bodyPr>
            <a:normAutofit/>
          </a:bodyPr>
          <a:lstStyle/>
          <a:p>
            <a:r>
              <a:rPr lang="en-SG" b="1" dirty="0">
                <a:solidFill>
                  <a:srgbClr val="FFFFFF"/>
                </a:solidFill>
                <a:latin typeface="+mj-lt"/>
              </a:rPr>
              <a:t>Assessment - Answer</a:t>
            </a:r>
          </a:p>
        </p:txBody>
      </p:sp>
      <p:sp>
        <p:nvSpPr>
          <p:cNvPr id="2" name="Slide Number Placeholder 1">
            <a:extLst>
              <a:ext uri="{FF2B5EF4-FFF2-40B4-BE49-F238E27FC236}">
                <a16:creationId xmlns:a16="http://schemas.microsoft.com/office/drawing/2014/main" id="{DBC3FBAB-C843-4F84-A4A5-8E6233AB810F}"/>
              </a:ext>
            </a:extLst>
          </p:cNvPr>
          <p:cNvSpPr>
            <a:spLocks noGrp="1"/>
          </p:cNvSpPr>
          <p:nvPr>
            <p:ph type="sldNum" sz="quarter" idx="12"/>
          </p:nvPr>
        </p:nvSpPr>
        <p:spPr/>
        <p:txBody>
          <a:bodyPr/>
          <a:lstStyle/>
          <a:p>
            <a:fld id="{33F988A5-A627-4BE8-A7A2-F038556E4D3A}" type="slidenum">
              <a:rPr lang="en-SG" smtClean="0">
                <a:latin typeface="+mj-lt"/>
              </a:rPr>
              <a:t>19</a:t>
            </a:fld>
            <a:endParaRPr lang="en-SG">
              <a:latin typeface="+mj-lt"/>
            </a:endParaRPr>
          </a:p>
        </p:txBody>
      </p:sp>
      <p:sp>
        <p:nvSpPr>
          <p:cNvPr id="3" name="TextBox 2">
            <a:extLst>
              <a:ext uri="{FF2B5EF4-FFF2-40B4-BE49-F238E27FC236}">
                <a16:creationId xmlns:a16="http://schemas.microsoft.com/office/drawing/2014/main" id="{B5EBE7E7-2EF5-D344-27B3-AB450FF91371}"/>
              </a:ext>
            </a:extLst>
          </p:cNvPr>
          <p:cNvSpPr txBox="1"/>
          <p:nvPr/>
        </p:nvSpPr>
        <p:spPr>
          <a:xfrm>
            <a:off x="838200" y="1998717"/>
            <a:ext cx="10660088" cy="2881110"/>
          </a:xfrm>
          <a:prstGeom prst="rect">
            <a:avLst/>
          </a:prstGeom>
          <a:noFill/>
        </p:spPr>
        <p:txBody>
          <a:bodyPr wrap="square" rtlCol="0">
            <a:spAutoFit/>
          </a:bodyPr>
          <a:lstStyle/>
          <a:p>
            <a:pPr algn="just">
              <a:lnSpc>
                <a:spcPct val="107000"/>
              </a:lnSpc>
              <a:spcAft>
                <a:spcPts val="1067"/>
              </a:spcAft>
            </a:pPr>
            <a:r>
              <a:rPr lang="en-SG" sz="2133" dirty="0">
                <a:latin typeface="Arial" panose="020B0604020202020204" pitchFamily="34" charset="0"/>
                <a:ea typeface="SimSun" panose="02010600030101010101" pitchFamily="2" charset="-122"/>
              </a:rPr>
              <a:t>18. What does false positive tells you?</a:t>
            </a:r>
          </a:p>
          <a:p>
            <a:pPr marL="1193770" indent="-457189" algn="just">
              <a:lnSpc>
                <a:spcPct val="107000"/>
              </a:lnSpc>
              <a:spcAft>
                <a:spcPts val="1067"/>
              </a:spcAft>
              <a:buFont typeface="+mj-lt"/>
              <a:buAutoNum type="alphaUcPeriod"/>
            </a:pPr>
            <a:r>
              <a:rPr lang="en-SG" sz="2133" dirty="0">
                <a:latin typeface="Times New Roman" panose="02020603050405020304" pitchFamily="18" charset="0"/>
                <a:ea typeface="SimSun" panose="02010600030101010101" pitchFamily="2" charset="-122"/>
              </a:rPr>
              <a:t>False positive describes the prediction is negative but label is negative</a:t>
            </a:r>
          </a:p>
          <a:p>
            <a:pPr marL="1193770" indent="-457189" algn="just">
              <a:lnSpc>
                <a:spcPct val="107000"/>
              </a:lnSpc>
              <a:spcAft>
                <a:spcPts val="1067"/>
              </a:spcAft>
              <a:buFont typeface="+mj-lt"/>
              <a:buAutoNum type="alphaUcPeriod"/>
            </a:pPr>
            <a:r>
              <a:rPr lang="en-SG" sz="2133" dirty="0">
                <a:solidFill>
                  <a:srgbClr val="FF0000"/>
                </a:solidFill>
                <a:latin typeface="Times New Roman" panose="02020603050405020304" pitchFamily="18" charset="0"/>
                <a:ea typeface="SimSun" panose="02010600030101010101" pitchFamily="2" charset="-122"/>
              </a:rPr>
              <a:t>False positive describes the prediction is positive but label is negative</a:t>
            </a:r>
          </a:p>
          <a:p>
            <a:pPr marL="1193770" indent="-457189" algn="just">
              <a:lnSpc>
                <a:spcPct val="107000"/>
              </a:lnSpc>
              <a:spcAft>
                <a:spcPts val="1067"/>
              </a:spcAft>
              <a:buFont typeface="+mj-lt"/>
              <a:buAutoNum type="alphaUcPeriod"/>
            </a:pPr>
            <a:r>
              <a:rPr lang="en-SG" sz="2133" dirty="0">
                <a:latin typeface="Times New Roman" panose="02020603050405020304" pitchFamily="18" charset="0"/>
                <a:ea typeface="SimSun" panose="02010600030101010101" pitchFamily="2" charset="-122"/>
              </a:rPr>
              <a:t>False positive describes the prediction is positive but label is positive</a:t>
            </a:r>
          </a:p>
          <a:p>
            <a:pPr marL="1193770" indent="-457189" algn="just">
              <a:lnSpc>
                <a:spcPct val="107000"/>
              </a:lnSpc>
              <a:spcAft>
                <a:spcPts val="1067"/>
              </a:spcAft>
              <a:buFont typeface="+mj-lt"/>
              <a:buAutoNum type="alphaUcPeriod"/>
            </a:pPr>
            <a:r>
              <a:rPr lang="en-SG" sz="2133" dirty="0">
                <a:latin typeface="Times New Roman" panose="02020603050405020304" pitchFamily="18" charset="0"/>
                <a:ea typeface="SimSun" panose="02010600030101010101" pitchFamily="2" charset="-122"/>
              </a:rPr>
              <a:t>False positive describes the prediction is negative but label is positive</a:t>
            </a:r>
          </a:p>
          <a:p>
            <a:pPr marL="736582" algn="just">
              <a:lnSpc>
                <a:spcPct val="107000"/>
              </a:lnSpc>
              <a:spcAft>
                <a:spcPts val="1067"/>
              </a:spcAft>
            </a:pPr>
            <a:endParaRPr lang="en-SG" sz="2133"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042501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EB3F7E-0CE5-4EEC-9F21-CEDCD33C1E37}"/>
              </a:ext>
            </a:extLst>
          </p:cNvPr>
          <p:cNvPicPr>
            <a:picLocks noChangeAspect="1"/>
          </p:cNvPicPr>
          <p:nvPr/>
        </p:nvPicPr>
        <p:blipFill>
          <a:blip r:embed="rId2"/>
          <a:stretch>
            <a:fillRect/>
          </a:stretch>
        </p:blipFill>
        <p:spPr>
          <a:xfrm>
            <a:off x="0" y="-30865"/>
            <a:ext cx="12192000" cy="1611319"/>
          </a:xfrm>
          <a:prstGeom prst="rect">
            <a:avLst/>
          </a:prstGeom>
        </p:spPr>
      </p:pic>
      <p:sp>
        <p:nvSpPr>
          <p:cNvPr id="15" name="Title 1">
            <a:extLst>
              <a:ext uri="{FF2B5EF4-FFF2-40B4-BE49-F238E27FC236}">
                <a16:creationId xmlns:a16="http://schemas.microsoft.com/office/drawing/2014/main" id="{753D47EE-424E-42FC-9406-AACBD31FD7AF}"/>
              </a:ext>
            </a:extLst>
          </p:cNvPr>
          <p:cNvSpPr>
            <a:spLocks noGrp="1"/>
          </p:cNvSpPr>
          <p:nvPr>
            <p:ph type="title"/>
          </p:nvPr>
        </p:nvSpPr>
        <p:spPr>
          <a:xfrm>
            <a:off x="838201" y="294539"/>
            <a:ext cx="9895951" cy="1033669"/>
          </a:xfrm>
        </p:spPr>
        <p:txBody>
          <a:bodyPr>
            <a:normAutofit/>
          </a:bodyPr>
          <a:lstStyle/>
          <a:p>
            <a:r>
              <a:rPr lang="en-SG" b="1" dirty="0">
                <a:solidFill>
                  <a:srgbClr val="FFFFFF"/>
                </a:solidFill>
                <a:latin typeface="+mj-lt"/>
              </a:rPr>
              <a:t>Assessment  - Answer</a:t>
            </a:r>
          </a:p>
        </p:txBody>
      </p:sp>
      <p:sp>
        <p:nvSpPr>
          <p:cNvPr id="2" name="Slide Number Placeholder 1">
            <a:extLst>
              <a:ext uri="{FF2B5EF4-FFF2-40B4-BE49-F238E27FC236}">
                <a16:creationId xmlns:a16="http://schemas.microsoft.com/office/drawing/2014/main" id="{DBC3FBAB-C843-4F84-A4A5-8E6233AB810F}"/>
              </a:ext>
            </a:extLst>
          </p:cNvPr>
          <p:cNvSpPr>
            <a:spLocks noGrp="1"/>
          </p:cNvSpPr>
          <p:nvPr>
            <p:ph type="sldNum" sz="quarter" idx="12"/>
          </p:nvPr>
        </p:nvSpPr>
        <p:spPr/>
        <p:txBody>
          <a:bodyPr/>
          <a:lstStyle/>
          <a:p>
            <a:fld id="{33F988A5-A627-4BE8-A7A2-F038556E4D3A}" type="slidenum">
              <a:rPr lang="en-SG" smtClean="0">
                <a:latin typeface="+mj-lt"/>
              </a:rPr>
              <a:t>2</a:t>
            </a:fld>
            <a:endParaRPr lang="en-SG">
              <a:latin typeface="+mj-lt"/>
            </a:endParaRPr>
          </a:p>
        </p:txBody>
      </p:sp>
      <p:sp>
        <p:nvSpPr>
          <p:cNvPr id="3" name="TextBox 2">
            <a:extLst>
              <a:ext uri="{FF2B5EF4-FFF2-40B4-BE49-F238E27FC236}">
                <a16:creationId xmlns:a16="http://schemas.microsoft.com/office/drawing/2014/main" id="{B5EBE7E7-2EF5-D344-27B3-AB450FF91371}"/>
              </a:ext>
            </a:extLst>
          </p:cNvPr>
          <p:cNvSpPr txBox="1"/>
          <p:nvPr/>
        </p:nvSpPr>
        <p:spPr>
          <a:xfrm>
            <a:off x="876300" y="1998717"/>
            <a:ext cx="10660088" cy="3724546"/>
          </a:xfrm>
          <a:prstGeom prst="rect">
            <a:avLst/>
          </a:prstGeom>
          <a:noFill/>
        </p:spPr>
        <p:txBody>
          <a:bodyPr wrap="square" rtlCol="0">
            <a:spAutoFit/>
          </a:bodyPr>
          <a:lstStyle/>
          <a:p>
            <a:pPr algn="just">
              <a:lnSpc>
                <a:spcPct val="107000"/>
              </a:lnSpc>
              <a:spcAft>
                <a:spcPts val="1067"/>
              </a:spcAft>
            </a:pPr>
            <a:r>
              <a:rPr lang="en-SG" sz="2133" dirty="0">
                <a:latin typeface="Arial" panose="020B0604020202020204" pitchFamily="34" charset="0"/>
                <a:ea typeface="SimSun" panose="02010600030101010101" pitchFamily="2" charset="-122"/>
              </a:rPr>
              <a:t>1. Machine learning is a fitting a function to map between input and output. Which of the following is NOT a terminology for input?  </a:t>
            </a:r>
          </a:p>
          <a:p>
            <a:pPr marL="958827" indent="-457189" algn="just">
              <a:lnSpc>
                <a:spcPct val="107000"/>
              </a:lnSpc>
              <a:spcAft>
                <a:spcPts val="1067"/>
              </a:spcAft>
              <a:buFont typeface="+mj-lt"/>
              <a:buAutoNum type="alphaUcPeriod"/>
            </a:pPr>
            <a:r>
              <a:rPr lang="en-US" sz="2133" dirty="0">
                <a:latin typeface="Times New Roman" panose="02020603050405020304" pitchFamily="18" charset="0"/>
                <a:ea typeface="SimSun" panose="02010600030101010101" pitchFamily="2" charset="-122"/>
              </a:rPr>
              <a:t>Attributes</a:t>
            </a:r>
          </a:p>
          <a:p>
            <a:pPr marL="958827" indent="-457189" algn="just">
              <a:lnSpc>
                <a:spcPct val="107000"/>
              </a:lnSpc>
              <a:spcAft>
                <a:spcPts val="1067"/>
              </a:spcAft>
              <a:buFont typeface="+mj-lt"/>
              <a:buAutoNum type="alphaUcPeriod"/>
            </a:pPr>
            <a:r>
              <a:rPr lang="en-US" sz="2133" dirty="0">
                <a:latin typeface="Times New Roman" panose="02020603050405020304" pitchFamily="18" charset="0"/>
                <a:ea typeface="SimSun" panose="02010600030101010101" pitchFamily="2" charset="-122"/>
              </a:rPr>
              <a:t>Features</a:t>
            </a:r>
          </a:p>
          <a:p>
            <a:pPr marL="958827" indent="-457189" algn="just">
              <a:lnSpc>
                <a:spcPct val="107000"/>
              </a:lnSpc>
              <a:spcAft>
                <a:spcPts val="1067"/>
              </a:spcAft>
              <a:buFont typeface="+mj-lt"/>
              <a:buAutoNum type="alphaUcPeriod"/>
            </a:pPr>
            <a:r>
              <a:rPr lang="en-US" sz="2133" dirty="0">
                <a:solidFill>
                  <a:srgbClr val="FF0000"/>
                </a:solidFill>
                <a:latin typeface="Times New Roman" panose="02020603050405020304" pitchFamily="18" charset="0"/>
                <a:ea typeface="SimSun" panose="02010600030101010101" pitchFamily="2" charset="-122"/>
              </a:rPr>
              <a:t>Label</a:t>
            </a:r>
          </a:p>
          <a:p>
            <a:pPr marL="958827" indent="-457189" algn="just">
              <a:lnSpc>
                <a:spcPct val="107000"/>
              </a:lnSpc>
              <a:spcAft>
                <a:spcPts val="1067"/>
              </a:spcAft>
              <a:buFont typeface="+mj-lt"/>
              <a:buAutoNum type="alphaUcPeriod"/>
            </a:pPr>
            <a:r>
              <a:rPr lang="en-US" sz="2133" dirty="0">
                <a:latin typeface="Times New Roman" panose="02020603050405020304" pitchFamily="18" charset="0"/>
                <a:ea typeface="SimSun" panose="02010600030101010101" pitchFamily="2" charset="-122"/>
              </a:rPr>
              <a:t>Column</a:t>
            </a:r>
          </a:p>
          <a:p>
            <a:pPr marL="1193770" indent="-457189" algn="just">
              <a:lnSpc>
                <a:spcPct val="107000"/>
              </a:lnSpc>
              <a:spcAft>
                <a:spcPts val="1067"/>
              </a:spcAft>
              <a:buFont typeface="+mj-lt"/>
              <a:buAutoNum type="arabicPeriod"/>
            </a:pPr>
            <a:endParaRPr lang="en-SG" sz="2133" dirty="0">
              <a:latin typeface="Times New Roman" panose="02020603050405020304" pitchFamily="18" charset="0"/>
              <a:ea typeface="SimSun" panose="02010600030101010101" pitchFamily="2" charset="-122"/>
            </a:endParaRPr>
          </a:p>
          <a:p>
            <a:pPr marL="1193770" indent="-457189" algn="just">
              <a:lnSpc>
                <a:spcPct val="107000"/>
              </a:lnSpc>
              <a:spcAft>
                <a:spcPts val="1067"/>
              </a:spcAft>
              <a:buFont typeface="+mj-lt"/>
              <a:buAutoNum type="alphaUcPeriod"/>
            </a:pPr>
            <a:endParaRPr lang="en-SG" sz="2133"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623352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EB3F7E-0CE5-4EEC-9F21-CEDCD33C1E37}"/>
              </a:ext>
            </a:extLst>
          </p:cNvPr>
          <p:cNvPicPr>
            <a:picLocks noChangeAspect="1"/>
          </p:cNvPicPr>
          <p:nvPr/>
        </p:nvPicPr>
        <p:blipFill>
          <a:blip r:embed="rId2"/>
          <a:stretch>
            <a:fillRect/>
          </a:stretch>
        </p:blipFill>
        <p:spPr>
          <a:xfrm>
            <a:off x="0" y="-30865"/>
            <a:ext cx="12192000" cy="1611319"/>
          </a:xfrm>
          <a:prstGeom prst="rect">
            <a:avLst/>
          </a:prstGeom>
        </p:spPr>
      </p:pic>
      <p:sp>
        <p:nvSpPr>
          <p:cNvPr id="15" name="Title 1">
            <a:extLst>
              <a:ext uri="{FF2B5EF4-FFF2-40B4-BE49-F238E27FC236}">
                <a16:creationId xmlns:a16="http://schemas.microsoft.com/office/drawing/2014/main" id="{753D47EE-424E-42FC-9406-AACBD31FD7AF}"/>
              </a:ext>
            </a:extLst>
          </p:cNvPr>
          <p:cNvSpPr>
            <a:spLocks noGrp="1"/>
          </p:cNvSpPr>
          <p:nvPr>
            <p:ph type="title"/>
          </p:nvPr>
        </p:nvSpPr>
        <p:spPr>
          <a:xfrm>
            <a:off x="838201" y="294539"/>
            <a:ext cx="9895951" cy="1033669"/>
          </a:xfrm>
        </p:spPr>
        <p:txBody>
          <a:bodyPr>
            <a:normAutofit/>
          </a:bodyPr>
          <a:lstStyle/>
          <a:p>
            <a:r>
              <a:rPr lang="en-SG" b="1" dirty="0">
                <a:solidFill>
                  <a:srgbClr val="FFFFFF"/>
                </a:solidFill>
                <a:latin typeface="+mj-lt"/>
              </a:rPr>
              <a:t>Assessment - Answer</a:t>
            </a:r>
          </a:p>
        </p:txBody>
      </p:sp>
      <p:sp>
        <p:nvSpPr>
          <p:cNvPr id="2" name="Slide Number Placeholder 1">
            <a:extLst>
              <a:ext uri="{FF2B5EF4-FFF2-40B4-BE49-F238E27FC236}">
                <a16:creationId xmlns:a16="http://schemas.microsoft.com/office/drawing/2014/main" id="{DBC3FBAB-C843-4F84-A4A5-8E6233AB810F}"/>
              </a:ext>
            </a:extLst>
          </p:cNvPr>
          <p:cNvSpPr>
            <a:spLocks noGrp="1"/>
          </p:cNvSpPr>
          <p:nvPr>
            <p:ph type="sldNum" sz="quarter" idx="12"/>
          </p:nvPr>
        </p:nvSpPr>
        <p:spPr/>
        <p:txBody>
          <a:bodyPr/>
          <a:lstStyle/>
          <a:p>
            <a:fld id="{33F988A5-A627-4BE8-A7A2-F038556E4D3A}" type="slidenum">
              <a:rPr lang="en-SG" smtClean="0">
                <a:latin typeface="+mj-lt"/>
              </a:rPr>
              <a:t>20</a:t>
            </a:fld>
            <a:endParaRPr lang="en-SG">
              <a:latin typeface="+mj-lt"/>
            </a:endParaRPr>
          </a:p>
        </p:txBody>
      </p:sp>
      <p:sp>
        <p:nvSpPr>
          <p:cNvPr id="3" name="TextBox 2">
            <a:extLst>
              <a:ext uri="{FF2B5EF4-FFF2-40B4-BE49-F238E27FC236}">
                <a16:creationId xmlns:a16="http://schemas.microsoft.com/office/drawing/2014/main" id="{B5EBE7E7-2EF5-D344-27B3-AB450FF91371}"/>
              </a:ext>
            </a:extLst>
          </p:cNvPr>
          <p:cNvSpPr txBox="1"/>
          <p:nvPr/>
        </p:nvSpPr>
        <p:spPr>
          <a:xfrm>
            <a:off x="838200" y="1998717"/>
            <a:ext cx="10660088" cy="3301353"/>
          </a:xfrm>
          <a:prstGeom prst="rect">
            <a:avLst/>
          </a:prstGeom>
          <a:noFill/>
        </p:spPr>
        <p:txBody>
          <a:bodyPr wrap="square" rtlCol="0">
            <a:spAutoFit/>
          </a:bodyPr>
          <a:lstStyle/>
          <a:p>
            <a:pPr marL="457189" indent="-457189" algn="just">
              <a:lnSpc>
                <a:spcPct val="107000"/>
              </a:lnSpc>
              <a:spcAft>
                <a:spcPts val="1067"/>
              </a:spcAft>
              <a:buAutoNum type="arabicPeriod" startAt="19"/>
            </a:pPr>
            <a:r>
              <a:rPr lang="en-SG" sz="2133" dirty="0">
                <a:latin typeface="Arial" panose="020B0604020202020204" pitchFamily="34" charset="0"/>
                <a:ea typeface="SimSun" panose="02010600030101010101" pitchFamily="2" charset="-122"/>
              </a:rPr>
              <a:t>Given a dataset of 100 samples, with 80 samples are positive labels, 20 samples are negative labels. We perform stratified split on the data. Training data consists of 40 positive, 10 negative and testing data consists of 40 positive and 10 negative. We train a model, evaluate the model with testing data. We obtain a testing accuracy of 80% accuracy. Is this model ready to deploy? </a:t>
            </a:r>
          </a:p>
          <a:p>
            <a:pPr marL="1193770" indent="-457189" algn="just">
              <a:lnSpc>
                <a:spcPct val="107000"/>
              </a:lnSpc>
              <a:spcAft>
                <a:spcPts val="1067"/>
              </a:spcAft>
              <a:buFont typeface="+mj-lt"/>
              <a:buAutoNum type="alphaUcPeriod"/>
            </a:pPr>
            <a:r>
              <a:rPr lang="en-SG" sz="2133" dirty="0">
                <a:latin typeface="Times New Roman" panose="02020603050405020304" pitchFamily="18" charset="0"/>
                <a:ea typeface="SimSun" panose="02010600030101010101" pitchFamily="2" charset="-122"/>
              </a:rPr>
              <a:t>Yes. </a:t>
            </a:r>
          </a:p>
          <a:p>
            <a:pPr marL="1193770" indent="-457189" algn="just">
              <a:lnSpc>
                <a:spcPct val="107000"/>
              </a:lnSpc>
              <a:spcAft>
                <a:spcPts val="1067"/>
              </a:spcAft>
              <a:buFont typeface="+mj-lt"/>
              <a:buAutoNum type="alphaUcPeriod"/>
            </a:pPr>
            <a:r>
              <a:rPr lang="en-SG" sz="2133" dirty="0">
                <a:solidFill>
                  <a:srgbClr val="FF0000"/>
                </a:solidFill>
                <a:latin typeface="Times New Roman" panose="02020603050405020304" pitchFamily="18" charset="0"/>
                <a:ea typeface="SimSun" panose="02010600030101010101" pitchFamily="2" charset="-122"/>
              </a:rPr>
              <a:t>No</a:t>
            </a:r>
          </a:p>
          <a:p>
            <a:pPr marL="736582" algn="just">
              <a:lnSpc>
                <a:spcPct val="107000"/>
              </a:lnSpc>
              <a:spcAft>
                <a:spcPts val="1067"/>
              </a:spcAft>
            </a:pPr>
            <a:endParaRPr lang="en-SG" sz="2133"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405277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EB3F7E-0CE5-4EEC-9F21-CEDCD33C1E37}"/>
              </a:ext>
            </a:extLst>
          </p:cNvPr>
          <p:cNvPicPr>
            <a:picLocks noChangeAspect="1"/>
          </p:cNvPicPr>
          <p:nvPr/>
        </p:nvPicPr>
        <p:blipFill>
          <a:blip r:embed="rId2"/>
          <a:stretch>
            <a:fillRect/>
          </a:stretch>
        </p:blipFill>
        <p:spPr>
          <a:xfrm>
            <a:off x="0" y="-30865"/>
            <a:ext cx="12192000" cy="1611319"/>
          </a:xfrm>
          <a:prstGeom prst="rect">
            <a:avLst/>
          </a:prstGeom>
        </p:spPr>
      </p:pic>
      <p:sp>
        <p:nvSpPr>
          <p:cNvPr id="15" name="Title 1">
            <a:extLst>
              <a:ext uri="{FF2B5EF4-FFF2-40B4-BE49-F238E27FC236}">
                <a16:creationId xmlns:a16="http://schemas.microsoft.com/office/drawing/2014/main" id="{753D47EE-424E-42FC-9406-AACBD31FD7AF}"/>
              </a:ext>
            </a:extLst>
          </p:cNvPr>
          <p:cNvSpPr>
            <a:spLocks noGrp="1"/>
          </p:cNvSpPr>
          <p:nvPr>
            <p:ph type="title"/>
          </p:nvPr>
        </p:nvSpPr>
        <p:spPr>
          <a:xfrm>
            <a:off x="838201" y="294539"/>
            <a:ext cx="9895951" cy="1033669"/>
          </a:xfrm>
        </p:spPr>
        <p:txBody>
          <a:bodyPr>
            <a:normAutofit/>
          </a:bodyPr>
          <a:lstStyle/>
          <a:p>
            <a:r>
              <a:rPr lang="en-SG" b="1" dirty="0">
                <a:solidFill>
                  <a:srgbClr val="FFFFFF"/>
                </a:solidFill>
                <a:latin typeface="+mj-lt"/>
              </a:rPr>
              <a:t>Assessment - Answer</a:t>
            </a:r>
          </a:p>
        </p:txBody>
      </p:sp>
      <p:sp>
        <p:nvSpPr>
          <p:cNvPr id="2" name="Slide Number Placeholder 1">
            <a:extLst>
              <a:ext uri="{FF2B5EF4-FFF2-40B4-BE49-F238E27FC236}">
                <a16:creationId xmlns:a16="http://schemas.microsoft.com/office/drawing/2014/main" id="{DBC3FBAB-C843-4F84-A4A5-8E6233AB810F}"/>
              </a:ext>
            </a:extLst>
          </p:cNvPr>
          <p:cNvSpPr>
            <a:spLocks noGrp="1"/>
          </p:cNvSpPr>
          <p:nvPr>
            <p:ph type="sldNum" sz="quarter" idx="12"/>
          </p:nvPr>
        </p:nvSpPr>
        <p:spPr/>
        <p:txBody>
          <a:bodyPr/>
          <a:lstStyle/>
          <a:p>
            <a:fld id="{33F988A5-A627-4BE8-A7A2-F038556E4D3A}" type="slidenum">
              <a:rPr lang="en-SG" smtClean="0">
                <a:latin typeface="+mj-lt"/>
              </a:rPr>
              <a:t>21</a:t>
            </a:fld>
            <a:endParaRPr lang="en-SG">
              <a:latin typeface="+mj-lt"/>
            </a:endParaRPr>
          </a:p>
        </p:txBody>
      </p:sp>
      <p:sp>
        <p:nvSpPr>
          <p:cNvPr id="3" name="TextBox 2">
            <a:extLst>
              <a:ext uri="{FF2B5EF4-FFF2-40B4-BE49-F238E27FC236}">
                <a16:creationId xmlns:a16="http://schemas.microsoft.com/office/drawing/2014/main" id="{B5EBE7E7-2EF5-D344-27B3-AB450FF91371}"/>
              </a:ext>
            </a:extLst>
          </p:cNvPr>
          <p:cNvSpPr txBox="1"/>
          <p:nvPr/>
        </p:nvSpPr>
        <p:spPr>
          <a:xfrm>
            <a:off x="838200" y="1998717"/>
            <a:ext cx="10660088" cy="4216795"/>
          </a:xfrm>
          <a:prstGeom prst="rect">
            <a:avLst/>
          </a:prstGeom>
          <a:noFill/>
        </p:spPr>
        <p:txBody>
          <a:bodyPr wrap="square" rtlCol="0">
            <a:spAutoFit/>
          </a:bodyPr>
          <a:lstStyle/>
          <a:p>
            <a:pPr algn="just">
              <a:lnSpc>
                <a:spcPct val="107000"/>
              </a:lnSpc>
              <a:spcAft>
                <a:spcPts val="1067"/>
              </a:spcAft>
            </a:pPr>
            <a:r>
              <a:rPr lang="en-SG" sz="2133" dirty="0">
                <a:latin typeface="Arial" panose="020B0604020202020204" pitchFamily="34" charset="0"/>
                <a:ea typeface="SimSun" panose="02010600030101010101" pitchFamily="2" charset="-122"/>
              </a:rPr>
              <a:t>20. Given the following results obtained from the model with accuracy of 80%, are we ready to deploy the model? </a:t>
            </a:r>
          </a:p>
          <a:p>
            <a:pPr algn="just">
              <a:lnSpc>
                <a:spcPct val="107000"/>
              </a:lnSpc>
              <a:spcAft>
                <a:spcPts val="1067"/>
              </a:spcAft>
            </a:pPr>
            <a:endParaRPr lang="en-SG" sz="2133" dirty="0">
              <a:latin typeface="Arial" panose="020B0604020202020204" pitchFamily="34" charset="0"/>
              <a:ea typeface="SimSun" panose="02010600030101010101" pitchFamily="2" charset="-122"/>
            </a:endParaRPr>
          </a:p>
          <a:p>
            <a:pPr algn="just">
              <a:lnSpc>
                <a:spcPct val="107000"/>
              </a:lnSpc>
              <a:spcAft>
                <a:spcPts val="1067"/>
              </a:spcAft>
            </a:pPr>
            <a:endParaRPr lang="en-SG" sz="2133" dirty="0">
              <a:latin typeface="Arial" panose="020B0604020202020204" pitchFamily="34" charset="0"/>
              <a:ea typeface="SimSun" panose="02010600030101010101" pitchFamily="2" charset="-122"/>
            </a:endParaRPr>
          </a:p>
          <a:p>
            <a:pPr algn="just">
              <a:lnSpc>
                <a:spcPct val="107000"/>
              </a:lnSpc>
              <a:spcAft>
                <a:spcPts val="1067"/>
              </a:spcAft>
            </a:pPr>
            <a:endParaRPr lang="en-SG" sz="2133" dirty="0">
              <a:latin typeface="Arial" panose="020B0604020202020204" pitchFamily="34" charset="0"/>
              <a:ea typeface="SimSun" panose="02010600030101010101" pitchFamily="2" charset="-122"/>
            </a:endParaRPr>
          </a:p>
          <a:p>
            <a:pPr algn="just">
              <a:lnSpc>
                <a:spcPct val="107000"/>
              </a:lnSpc>
              <a:spcAft>
                <a:spcPts val="1067"/>
              </a:spcAft>
            </a:pPr>
            <a:endParaRPr lang="en-SG" sz="2133" dirty="0">
              <a:latin typeface="Arial" panose="020B0604020202020204" pitchFamily="34" charset="0"/>
              <a:ea typeface="SimSun" panose="02010600030101010101" pitchFamily="2" charset="-122"/>
            </a:endParaRPr>
          </a:p>
          <a:p>
            <a:pPr algn="just">
              <a:lnSpc>
                <a:spcPct val="107000"/>
              </a:lnSpc>
              <a:spcAft>
                <a:spcPts val="1067"/>
              </a:spcAft>
            </a:pPr>
            <a:endParaRPr lang="en-SG" sz="2133" dirty="0">
              <a:latin typeface="Arial" panose="020B0604020202020204" pitchFamily="34" charset="0"/>
              <a:ea typeface="SimSun" panose="02010600030101010101" pitchFamily="2" charset="-122"/>
            </a:endParaRPr>
          </a:p>
          <a:p>
            <a:pPr marL="1193770" indent="-457189" algn="just">
              <a:lnSpc>
                <a:spcPct val="107000"/>
              </a:lnSpc>
              <a:spcAft>
                <a:spcPts val="1067"/>
              </a:spcAft>
              <a:buFont typeface="+mj-lt"/>
              <a:buAutoNum type="alphaUcPeriod"/>
            </a:pPr>
            <a:r>
              <a:rPr lang="en-SG" sz="2133" dirty="0">
                <a:latin typeface="Times New Roman" panose="02020603050405020304" pitchFamily="18" charset="0"/>
                <a:ea typeface="SimSun" panose="02010600030101010101" pitchFamily="2" charset="-122"/>
              </a:rPr>
              <a:t>Yes</a:t>
            </a:r>
          </a:p>
          <a:p>
            <a:pPr marL="1193770" indent="-457189" algn="just">
              <a:lnSpc>
                <a:spcPct val="107000"/>
              </a:lnSpc>
              <a:spcAft>
                <a:spcPts val="1067"/>
              </a:spcAft>
              <a:buFont typeface="+mj-lt"/>
              <a:buAutoNum type="alphaUcPeriod"/>
            </a:pPr>
            <a:r>
              <a:rPr lang="en-SG" sz="2133" dirty="0">
                <a:solidFill>
                  <a:srgbClr val="FF0000"/>
                </a:solidFill>
                <a:latin typeface="Times New Roman" panose="02020603050405020304" pitchFamily="18" charset="0"/>
                <a:ea typeface="SimSun" panose="02010600030101010101" pitchFamily="2" charset="-122"/>
              </a:rPr>
              <a:t>No</a:t>
            </a:r>
          </a:p>
        </p:txBody>
      </p:sp>
      <p:pic>
        <p:nvPicPr>
          <p:cNvPr id="8" name="Picture 7">
            <a:extLst>
              <a:ext uri="{FF2B5EF4-FFF2-40B4-BE49-F238E27FC236}">
                <a16:creationId xmlns:a16="http://schemas.microsoft.com/office/drawing/2014/main" id="{2F349E3F-D030-DCE5-2B6F-778E5C93E448}"/>
              </a:ext>
            </a:extLst>
          </p:cNvPr>
          <p:cNvPicPr>
            <a:picLocks noChangeAspect="1"/>
          </p:cNvPicPr>
          <p:nvPr/>
        </p:nvPicPr>
        <p:blipFill>
          <a:blip r:embed="rId3"/>
          <a:stretch>
            <a:fillRect/>
          </a:stretch>
        </p:blipFill>
        <p:spPr>
          <a:xfrm>
            <a:off x="3186023" y="2780312"/>
            <a:ext cx="5200305" cy="2211818"/>
          </a:xfrm>
          <a:prstGeom prst="rect">
            <a:avLst/>
          </a:prstGeom>
        </p:spPr>
      </p:pic>
    </p:spTree>
    <p:extLst>
      <p:ext uri="{BB962C8B-B14F-4D97-AF65-F5344CB8AC3E}">
        <p14:creationId xmlns:p14="http://schemas.microsoft.com/office/powerpoint/2010/main" val="4228169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EB3F7E-0CE5-4EEC-9F21-CEDCD33C1E37}"/>
              </a:ext>
            </a:extLst>
          </p:cNvPr>
          <p:cNvPicPr>
            <a:picLocks noChangeAspect="1"/>
          </p:cNvPicPr>
          <p:nvPr/>
        </p:nvPicPr>
        <p:blipFill>
          <a:blip r:embed="rId2"/>
          <a:stretch>
            <a:fillRect/>
          </a:stretch>
        </p:blipFill>
        <p:spPr>
          <a:xfrm>
            <a:off x="0" y="-30865"/>
            <a:ext cx="12192000" cy="1611319"/>
          </a:xfrm>
          <a:prstGeom prst="rect">
            <a:avLst/>
          </a:prstGeom>
        </p:spPr>
      </p:pic>
      <p:sp>
        <p:nvSpPr>
          <p:cNvPr id="15" name="Title 1">
            <a:extLst>
              <a:ext uri="{FF2B5EF4-FFF2-40B4-BE49-F238E27FC236}">
                <a16:creationId xmlns:a16="http://schemas.microsoft.com/office/drawing/2014/main" id="{753D47EE-424E-42FC-9406-AACBD31FD7AF}"/>
              </a:ext>
            </a:extLst>
          </p:cNvPr>
          <p:cNvSpPr>
            <a:spLocks noGrp="1"/>
          </p:cNvSpPr>
          <p:nvPr>
            <p:ph type="title"/>
          </p:nvPr>
        </p:nvSpPr>
        <p:spPr>
          <a:xfrm>
            <a:off x="838201" y="294539"/>
            <a:ext cx="9895951" cy="1033669"/>
          </a:xfrm>
        </p:spPr>
        <p:txBody>
          <a:bodyPr>
            <a:normAutofit/>
          </a:bodyPr>
          <a:lstStyle/>
          <a:p>
            <a:r>
              <a:rPr lang="en-SG" b="1" dirty="0">
                <a:solidFill>
                  <a:srgbClr val="FFFFFF"/>
                </a:solidFill>
                <a:latin typeface="+mj-lt"/>
              </a:rPr>
              <a:t>Assessment  - Answer</a:t>
            </a:r>
          </a:p>
        </p:txBody>
      </p:sp>
      <p:sp>
        <p:nvSpPr>
          <p:cNvPr id="2" name="Slide Number Placeholder 1">
            <a:extLst>
              <a:ext uri="{FF2B5EF4-FFF2-40B4-BE49-F238E27FC236}">
                <a16:creationId xmlns:a16="http://schemas.microsoft.com/office/drawing/2014/main" id="{DBC3FBAB-C843-4F84-A4A5-8E6233AB810F}"/>
              </a:ext>
            </a:extLst>
          </p:cNvPr>
          <p:cNvSpPr>
            <a:spLocks noGrp="1"/>
          </p:cNvSpPr>
          <p:nvPr>
            <p:ph type="sldNum" sz="quarter" idx="12"/>
          </p:nvPr>
        </p:nvSpPr>
        <p:spPr/>
        <p:txBody>
          <a:bodyPr/>
          <a:lstStyle/>
          <a:p>
            <a:fld id="{33F988A5-A627-4BE8-A7A2-F038556E4D3A}" type="slidenum">
              <a:rPr lang="en-SG" smtClean="0">
                <a:latin typeface="+mj-lt"/>
              </a:rPr>
              <a:t>3</a:t>
            </a:fld>
            <a:endParaRPr lang="en-SG">
              <a:latin typeface="+mj-lt"/>
            </a:endParaRPr>
          </a:p>
        </p:txBody>
      </p:sp>
      <p:sp>
        <p:nvSpPr>
          <p:cNvPr id="3" name="TextBox 2">
            <a:extLst>
              <a:ext uri="{FF2B5EF4-FFF2-40B4-BE49-F238E27FC236}">
                <a16:creationId xmlns:a16="http://schemas.microsoft.com/office/drawing/2014/main" id="{B5EBE7E7-2EF5-D344-27B3-AB450FF91371}"/>
              </a:ext>
            </a:extLst>
          </p:cNvPr>
          <p:cNvSpPr txBox="1"/>
          <p:nvPr/>
        </p:nvSpPr>
        <p:spPr>
          <a:xfrm>
            <a:off x="876300" y="1998717"/>
            <a:ext cx="10660088" cy="2881110"/>
          </a:xfrm>
          <a:prstGeom prst="rect">
            <a:avLst/>
          </a:prstGeom>
          <a:noFill/>
        </p:spPr>
        <p:txBody>
          <a:bodyPr wrap="square" rtlCol="0">
            <a:spAutoFit/>
          </a:bodyPr>
          <a:lstStyle/>
          <a:p>
            <a:pPr algn="just">
              <a:lnSpc>
                <a:spcPct val="107000"/>
              </a:lnSpc>
              <a:spcAft>
                <a:spcPts val="1067"/>
              </a:spcAft>
            </a:pPr>
            <a:r>
              <a:rPr lang="en-SG" sz="2133" dirty="0">
                <a:latin typeface="Arial" panose="020B0604020202020204" pitchFamily="34" charset="0"/>
                <a:ea typeface="SimSun" panose="02010600030101010101" pitchFamily="2" charset="-122"/>
              </a:rPr>
              <a:t>2. Which of the following is NOT a supervised learning classification example</a:t>
            </a:r>
          </a:p>
          <a:p>
            <a:pPr marL="1193770" indent="-457189" algn="just">
              <a:lnSpc>
                <a:spcPct val="107000"/>
              </a:lnSpc>
              <a:spcAft>
                <a:spcPts val="1067"/>
              </a:spcAft>
              <a:buFont typeface="+mj-lt"/>
              <a:buAutoNum type="alphaUcPeriod"/>
            </a:pPr>
            <a:r>
              <a:rPr lang="en-SG" sz="2133" dirty="0">
                <a:latin typeface="Times New Roman" panose="02020603050405020304" pitchFamily="18" charset="0"/>
                <a:ea typeface="SimSun" panose="02010600030101010101" pitchFamily="2" charset="-122"/>
              </a:rPr>
              <a:t>Breast cancer prediction </a:t>
            </a:r>
          </a:p>
          <a:p>
            <a:pPr marL="1193770" indent="-457189" algn="just">
              <a:lnSpc>
                <a:spcPct val="107000"/>
              </a:lnSpc>
              <a:spcAft>
                <a:spcPts val="1067"/>
              </a:spcAft>
              <a:buFont typeface="+mj-lt"/>
              <a:buAutoNum type="alphaUcPeriod"/>
            </a:pPr>
            <a:r>
              <a:rPr lang="en-SG" sz="2133" dirty="0">
                <a:latin typeface="Times New Roman" panose="02020603050405020304" pitchFamily="18" charset="0"/>
                <a:ea typeface="SimSun" panose="02010600030101010101" pitchFamily="2" charset="-122"/>
              </a:rPr>
              <a:t>Fraud detection </a:t>
            </a:r>
          </a:p>
          <a:p>
            <a:pPr marL="1193770" indent="-457189" algn="just">
              <a:lnSpc>
                <a:spcPct val="107000"/>
              </a:lnSpc>
              <a:spcAft>
                <a:spcPts val="1067"/>
              </a:spcAft>
              <a:buFont typeface="+mj-lt"/>
              <a:buAutoNum type="alphaUcPeriod"/>
            </a:pPr>
            <a:r>
              <a:rPr lang="en-SG" sz="2133" dirty="0">
                <a:solidFill>
                  <a:srgbClr val="FF0000"/>
                </a:solidFill>
                <a:latin typeface="Times New Roman" panose="02020603050405020304" pitchFamily="18" charset="0"/>
                <a:ea typeface="SimSun" panose="02010600030101010101" pitchFamily="2" charset="-122"/>
              </a:rPr>
              <a:t>Stock price forecasting</a:t>
            </a:r>
          </a:p>
          <a:p>
            <a:pPr marL="1193770" indent="-457189" algn="just">
              <a:lnSpc>
                <a:spcPct val="107000"/>
              </a:lnSpc>
              <a:spcAft>
                <a:spcPts val="1067"/>
              </a:spcAft>
              <a:buFont typeface="+mj-lt"/>
              <a:buAutoNum type="alphaUcPeriod"/>
            </a:pPr>
            <a:r>
              <a:rPr lang="en-SG" sz="2133" dirty="0">
                <a:latin typeface="Times New Roman" panose="02020603050405020304" pitchFamily="18" charset="0"/>
                <a:ea typeface="SimSun" panose="02010600030101010101" pitchFamily="2" charset="-122"/>
              </a:rPr>
              <a:t>Spam filtering </a:t>
            </a:r>
          </a:p>
          <a:p>
            <a:pPr marL="1193770" indent="-457189" algn="just">
              <a:lnSpc>
                <a:spcPct val="107000"/>
              </a:lnSpc>
              <a:spcAft>
                <a:spcPts val="1067"/>
              </a:spcAft>
              <a:buFont typeface="+mj-lt"/>
              <a:buAutoNum type="alphaUcPeriod"/>
            </a:pPr>
            <a:endParaRPr lang="en-SG" sz="2133"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426322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EB3F7E-0CE5-4EEC-9F21-CEDCD33C1E37}"/>
              </a:ext>
            </a:extLst>
          </p:cNvPr>
          <p:cNvPicPr>
            <a:picLocks noChangeAspect="1"/>
          </p:cNvPicPr>
          <p:nvPr/>
        </p:nvPicPr>
        <p:blipFill>
          <a:blip r:embed="rId2"/>
          <a:stretch>
            <a:fillRect/>
          </a:stretch>
        </p:blipFill>
        <p:spPr>
          <a:xfrm>
            <a:off x="0" y="-30865"/>
            <a:ext cx="12192000" cy="1611319"/>
          </a:xfrm>
          <a:prstGeom prst="rect">
            <a:avLst/>
          </a:prstGeom>
        </p:spPr>
      </p:pic>
      <p:sp>
        <p:nvSpPr>
          <p:cNvPr id="15" name="Title 1">
            <a:extLst>
              <a:ext uri="{FF2B5EF4-FFF2-40B4-BE49-F238E27FC236}">
                <a16:creationId xmlns:a16="http://schemas.microsoft.com/office/drawing/2014/main" id="{753D47EE-424E-42FC-9406-AACBD31FD7AF}"/>
              </a:ext>
            </a:extLst>
          </p:cNvPr>
          <p:cNvSpPr>
            <a:spLocks noGrp="1"/>
          </p:cNvSpPr>
          <p:nvPr>
            <p:ph type="title"/>
          </p:nvPr>
        </p:nvSpPr>
        <p:spPr>
          <a:xfrm>
            <a:off x="838201" y="294539"/>
            <a:ext cx="9895951" cy="1033669"/>
          </a:xfrm>
        </p:spPr>
        <p:txBody>
          <a:bodyPr>
            <a:normAutofit/>
          </a:bodyPr>
          <a:lstStyle/>
          <a:p>
            <a:r>
              <a:rPr lang="en-SG" b="1" dirty="0">
                <a:solidFill>
                  <a:srgbClr val="FFFFFF"/>
                </a:solidFill>
                <a:latin typeface="+mj-lt"/>
              </a:rPr>
              <a:t>Assessment - Answer</a:t>
            </a:r>
          </a:p>
        </p:txBody>
      </p:sp>
      <p:sp>
        <p:nvSpPr>
          <p:cNvPr id="2" name="Slide Number Placeholder 1">
            <a:extLst>
              <a:ext uri="{FF2B5EF4-FFF2-40B4-BE49-F238E27FC236}">
                <a16:creationId xmlns:a16="http://schemas.microsoft.com/office/drawing/2014/main" id="{DBC3FBAB-C843-4F84-A4A5-8E6233AB810F}"/>
              </a:ext>
            </a:extLst>
          </p:cNvPr>
          <p:cNvSpPr>
            <a:spLocks noGrp="1"/>
          </p:cNvSpPr>
          <p:nvPr>
            <p:ph type="sldNum" sz="quarter" idx="12"/>
          </p:nvPr>
        </p:nvSpPr>
        <p:spPr/>
        <p:txBody>
          <a:bodyPr/>
          <a:lstStyle/>
          <a:p>
            <a:fld id="{33F988A5-A627-4BE8-A7A2-F038556E4D3A}" type="slidenum">
              <a:rPr lang="en-SG" smtClean="0">
                <a:latin typeface="+mj-lt"/>
              </a:rPr>
              <a:t>4</a:t>
            </a:fld>
            <a:endParaRPr lang="en-SG">
              <a:latin typeface="+mj-lt"/>
            </a:endParaRPr>
          </a:p>
        </p:txBody>
      </p:sp>
      <p:sp>
        <p:nvSpPr>
          <p:cNvPr id="3" name="TextBox 2">
            <a:extLst>
              <a:ext uri="{FF2B5EF4-FFF2-40B4-BE49-F238E27FC236}">
                <a16:creationId xmlns:a16="http://schemas.microsoft.com/office/drawing/2014/main" id="{B5EBE7E7-2EF5-D344-27B3-AB450FF91371}"/>
              </a:ext>
            </a:extLst>
          </p:cNvPr>
          <p:cNvSpPr txBox="1"/>
          <p:nvPr/>
        </p:nvSpPr>
        <p:spPr>
          <a:xfrm>
            <a:off x="876300" y="1998716"/>
            <a:ext cx="10660088" cy="3724546"/>
          </a:xfrm>
          <a:prstGeom prst="rect">
            <a:avLst/>
          </a:prstGeom>
          <a:noFill/>
        </p:spPr>
        <p:txBody>
          <a:bodyPr wrap="square" rtlCol="0">
            <a:spAutoFit/>
          </a:bodyPr>
          <a:lstStyle/>
          <a:p>
            <a:pPr algn="just">
              <a:lnSpc>
                <a:spcPct val="107000"/>
              </a:lnSpc>
              <a:spcAft>
                <a:spcPts val="1067"/>
              </a:spcAft>
            </a:pPr>
            <a:r>
              <a:rPr lang="en-SG" sz="2133" dirty="0">
                <a:latin typeface="Arial" panose="020B0604020202020204" pitchFamily="34" charset="0"/>
                <a:ea typeface="SimSun" panose="02010600030101010101" pitchFamily="2" charset="-122"/>
              </a:rPr>
              <a:t>3. Which of the following is NOT true? </a:t>
            </a:r>
          </a:p>
          <a:p>
            <a:pPr marL="1193770" indent="-457189" algn="just">
              <a:lnSpc>
                <a:spcPct val="107000"/>
              </a:lnSpc>
              <a:spcAft>
                <a:spcPts val="1067"/>
              </a:spcAft>
              <a:buFont typeface="+mj-lt"/>
              <a:buAutoNum type="alphaUcPeriod"/>
            </a:pPr>
            <a:r>
              <a:rPr lang="en-SG" sz="2133" dirty="0">
                <a:latin typeface="Times New Roman" panose="02020603050405020304" pitchFamily="18" charset="0"/>
                <a:ea typeface="SimSun" panose="02010600030101010101" pitchFamily="2" charset="-122"/>
              </a:rPr>
              <a:t>Supervised learning needs label for training the model</a:t>
            </a:r>
          </a:p>
          <a:p>
            <a:pPr marL="1193770" indent="-457189" algn="just">
              <a:lnSpc>
                <a:spcPct val="107000"/>
              </a:lnSpc>
              <a:spcAft>
                <a:spcPts val="1067"/>
              </a:spcAft>
              <a:buFont typeface="+mj-lt"/>
              <a:buAutoNum type="alphaUcPeriod"/>
            </a:pPr>
            <a:r>
              <a:rPr lang="en-SG" sz="2133" dirty="0">
                <a:latin typeface="Times New Roman" panose="02020603050405020304" pitchFamily="18" charset="0"/>
                <a:ea typeface="SimSun" panose="02010600030101010101" pitchFamily="2" charset="-122"/>
              </a:rPr>
              <a:t>Unsupervised learning finds cluster in the data</a:t>
            </a:r>
          </a:p>
          <a:p>
            <a:pPr marL="1193770" indent="-457189" algn="just">
              <a:lnSpc>
                <a:spcPct val="107000"/>
              </a:lnSpc>
              <a:spcAft>
                <a:spcPts val="1067"/>
              </a:spcAft>
              <a:buFont typeface="+mj-lt"/>
              <a:buAutoNum type="alphaUcPeriod"/>
            </a:pPr>
            <a:r>
              <a:rPr lang="en-US" sz="2133" dirty="0">
                <a:latin typeface="Times New Roman" panose="02020603050405020304" pitchFamily="18" charset="0"/>
                <a:ea typeface="SimSun" panose="02010600030101010101" pitchFamily="2" charset="-122"/>
              </a:rPr>
              <a:t>The standard approach to supervised learning is to split the set of example into the training set and the test</a:t>
            </a:r>
          </a:p>
          <a:p>
            <a:pPr marL="1193770" indent="-457189" algn="just">
              <a:lnSpc>
                <a:spcPct val="107000"/>
              </a:lnSpc>
              <a:spcAft>
                <a:spcPts val="1067"/>
              </a:spcAft>
              <a:buFont typeface="+mj-lt"/>
              <a:buAutoNum type="alphaUcPeriod"/>
            </a:pPr>
            <a:r>
              <a:rPr lang="en-SG" sz="2133" dirty="0">
                <a:solidFill>
                  <a:srgbClr val="FF0000"/>
                </a:solidFill>
                <a:latin typeface="Times New Roman" panose="02020603050405020304" pitchFamily="18" charset="0"/>
                <a:ea typeface="SimSun" panose="02010600030101010101" pitchFamily="2" charset="-122"/>
              </a:rPr>
              <a:t>Classification falls under unsupervised learning branch</a:t>
            </a:r>
            <a:r>
              <a:rPr lang="en-SG" sz="2133" dirty="0">
                <a:latin typeface="Times New Roman" panose="02020603050405020304" pitchFamily="18" charset="0"/>
                <a:ea typeface="SimSun" panose="02010600030101010101" pitchFamily="2" charset="-122"/>
              </a:rPr>
              <a:t>. </a:t>
            </a:r>
          </a:p>
          <a:p>
            <a:pPr marL="1193770" indent="-457189" algn="just">
              <a:lnSpc>
                <a:spcPct val="107000"/>
              </a:lnSpc>
              <a:spcAft>
                <a:spcPts val="1067"/>
              </a:spcAft>
              <a:buFont typeface="+mj-lt"/>
              <a:buAutoNum type="alphaUcPeriod"/>
            </a:pPr>
            <a:endParaRPr lang="en-SG" sz="2133" dirty="0">
              <a:latin typeface="Times New Roman" panose="02020603050405020304" pitchFamily="18" charset="0"/>
              <a:ea typeface="SimSun" panose="02010600030101010101" pitchFamily="2" charset="-122"/>
            </a:endParaRPr>
          </a:p>
          <a:p>
            <a:pPr marL="1193770" indent="-457189" algn="just">
              <a:lnSpc>
                <a:spcPct val="107000"/>
              </a:lnSpc>
              <a:spcAft>
                <a:spcPts val="1067"/>
              </a:spcAft>
              <a:buFont typeface="+mj-lt"/>
              <a:buAutoNum type="alphaUcPeriod"/>
            </a:pPr>
            <a:endParaRPr lang="en-SG" sz="2133"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833544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EB3F7E-0CE5-4EEC-9F21-CEDCD33C1E37}"/>
              </a:ext>
            </a:extLst>
          </p:cNvPr>
          <p:cNvPicPr>
            <a:picLocks noChangeAspect="1"/>
          </p:cNvPicPr>
          <p:nvPr/>
        </p:nvPicPr>
        <p:blipFill>
          <a:blip r:embed="rId2"/>
          <a:stretch>
            <a:fillRect/>
          </a:stretch>
        </p:blipFill>
        <p:spPr>
          <a:xfrm>
            <a:off x="0" y="-30865"/>
            <a:ext cx="12192000" cy="1611319"/>
          </a:xfrm>
          <a:prstGeom prst="rect">
            <a:avLst/>
          </a:prstGeom>
        </p:spPr>
      </p:pic>
      <p:sp>
        <p:nvSpPr>
          <p:cNvPr id="15" name="Title 1">
            <a:extLst>
              <a:ext uri="{FF2B5EF4-FFF2-40B4-BE49-F238E27FC236}">
                <a16:creationId xmlns:a16="http://schemas.microsoft.com/office/drawing/2014/main" id="{753D47EE-424E-42FC-9406-AACBD31FD7AF}"/>
              </a:ext>
            </a:extLst>
          </p:cNvPr>
          <p:cNvSpPr>
            <a:spLocks noGrp="1"/>
          </p:cNvSpPr>
          <p:nvPr>
            <p:ph type="title"/>
          </p:nvPr>
        </p:nvSpPr>
        <p:spPr>
          <a:xfrm>
            <a:off x="838201" y="294539"/>
            <a:ext cx="9895951" cy="1033669"/>
          </a:xfrm>
        </p:spPr>
        <p:txBody>
          <a:bodyPr>
            <a:normAutofit/>
          </a:bodyPr>
          <a:lstStyle/>
          <a:p>
            <a:r>
              <a:rPr lang="en-SG" b="1" dirty="0">
                <a:solidFill>
                  <a:srgbClr val="FFFFFF"/>
                </a:solidFill>
                <a:latin typeface="+mj-lt"/>
              </a:rPr>
              <a:t>Assessment - Answer</a:t>
            </a:r>
          </a:p>
        </p:txBody>
      </p:sp>
      <p:sp>
        <p:nvSpPr>
          <p:cNvPr id="2" name="Slide Number Placeholder 1">
            <a:extLst>
              <a:ext uri="{FF2B5EF4-FFF2-40B4-BE49-F238E27FC236}">
                <a16:creationId xmlns:a16="http://schemas.microsoft.com/office/drawing/2014/main" id="{DBC3FBAB-C843-4F84-A4A5-8E6233AB810F}"/>
              </a:ext>
            </a:extLst>
          </p:cNvPr>
          <p:cNvSpPr>
            <a:spLocks noGrp="1"/>
          </p:cNvSpPr>
          <p:nvPr>
            <p:ph type="sldNum" sz="quarter" idx="12"/>
          </p:nvPr>
        </p:nvSpPr>
        <p:spPr/>
        <p:txBody>
          <a:bodyPr/>
          <a:lstStyle/>
          <a:p>
            <a:fld id="{33F988A5-A627-4BE8-A7A2-F038556E4D3A}" type="slidenum">
              <a:rPr lang="en-SG" smtClean="0">
                <a:latin typeface="+mj-lt"/>
              </a:rPr>
              <a:t>5</a:t>
            </a:fld>
            <a:endParaRPr lang="en-SG">
              <a:latin typeface="+mj-lt"/>
            </a:endParaRPr>
          </a:p>
        </p:txBody>
      </p:sp>
      <p:sp>
        <p:nvSpPr>
          <p:cNvPr id="3" name="TextBox 2">
            <a:extLst>
              <a:ext uri="{FF2B5EF4-FFF2-40B4-BE49-F238E27FC236}">
                <a16:creationId xmlns:a16="http://schemas.microsoft.com/office/drawing/2014/main" id="{B5EBE7E7-2EF5-D344-27B3-AB450FF91371}"/>
              </a:ext>
            </a:extLst>
          </p:cNvPr>
          <p:cNvSpPr txBox="1"/>
          <p:nvPr/>
        </p:nvSpPr>
        <p:spPr>
          <a:xfrm>
            <a:off x="876300" y="1998717"/>
            <a:ext cx="10660088" cy="3373359"/>
          </a:xfrm>
          <a:prstGeom prst="rect">
            <a:avLst/>
          </a:prstGeom>
          <a:noFill/>
        </p:spPr>
        <p:txBody>
          <a:bodyPr wrap="square" rtlCol="0">
            <a:spAutoFit/>
          </a:bodyPr>
          <a:lstStyle/>
          <a:p>
            <a:pPr algn="just">
              <a:lnSpc>
                <a:spcPct val="107000"/>
              </a:lnSpc>
              <a:spcAft>
                <a:spcPts val="1067"/>
              </a:spcAft>
            </a:pPr>
            <a:r>
              <a:rPr lang="en-SG" sz="2133" dirty="0">
                <a:latin typeface="Arial" panose="020B0604020202020204" pitchFamily="34" charset="0"/>
                <a:ea typeface="SimSun" panose="02010600030101010101" pitchFamily="2" charset="-122"/>
              </a:rPr>
              <a:t>4. Which of the following is an unsupervised learning algorithm? </a:t>
            </a:r>
          </a:p>
          <a:p>
            <a:pPr marL="1193770" indent="-457189" algn="just">
              <a:lnSpc>
                <a:spcPct val="107000"/>
              </a:lnSpc>
              <a:spcAft>
                <a:spcPts val="1067"/>
              </a:spcAft>
              <a:buFont typeface="+mj-lt"/>
              <a:buAutoNum type="alphaUcPeriod"/>
            </a:pPr>
            <a:r>
              <a:rPr lang="en-SG" sz="2133" dirty="0">
                <a:latin typeface="Times New Roman" panose="02020603050405020304" pitchFamily="18" charset="0"/>
                <a:ea typeface="SimSun" panose="02010600030101010101" pitchFamily="2" charset="-122"/>
              </a:rPr>
              <a:t>Classification</a:t>
            </a:r>
          </a:p>
          <a:p>
            <a:pPr marL="1193770" indent="-457189" algn="just">
              <a:lnSpc>
                <a:spcPct val="107000"/>
              </a:lnSpc>
              <a:spcAft>
                <a:spcPts val="1067"/>
              </a:spcAft>
              <a:buFont typeface="+mj-lt"/>
              <a:buAutoNum type="alphaUcPeriod"/>
            </a:pPr>
            <a:r>
              <a:rPr lang="en-SG" sz="2133" dirty="0">
                <a:latin typeface="Times New Roman" panose="02020603050405020304" pitchFamily="18" charset="0"/>
                <a:ea typeface="SimSun" panose="02010600030101010101" pitchFamily="2" charset="-122"/>
              </a:rPr>
              <a:t>Regression</a:t>
            </a:r>
          </a:p>
          <a:p>
            <a:pPr marL="1193770" indent="-457189" algn="just">
              <a:lnSpc>
                <a:spcPct val="107000"/>
              </a:lnSpc>
              <a:spcAft>
                <a:spcPts val="1067"/>
              </a:spcAft>
              <a:buFont typeface="+mj-lt"/>
              <a:buAutoNum type="alphaUcPeriod"/>
            </a:pPr>
            <a:r>
              <a:rPr lang="en-US" sz="2133" dirty="0">
                <a:solidFill>
                  <a:srgbClr val="FF0000"/>
                </a:solidFill>
                <a:latin typeface="Times New Roman" panose="02020603050405020304" pitchFamily="18" charset="0"/>
                <a:ea typeface="SimSun" panose="02010600030101010101" pitchFamily="2" charset="-122"/>
              </a:rPr>
              <a:t>Clustering</a:t>
            </a:r>
          </a:p>
          <a:p>
            <a:pPr marL="1193770" indent="-457189" algn="just">
              <a:lnSpc>
                <a:spcPct val="107000"/>
              </a:lnSpc>
              <a:spcAft>
                <a:spcPts val="1067"/>
              </a:spcAft>
              <a:buFont typeface="+mj-lt"/>
              <a:buAutoNum type="alphaUcPeriod"/>
            </a:pPr>
            <a:r>
              <a:rPr lang="en-SG" sz="2133" dirty="0">
                <a:latin typeface="Times New Roman" panose="02020603050405020304" pitchFamily="18" charset="0"/>
                <a:ea typeface="SimSun" panose="02010600030101010101" pitchFamily="2" charset="-122"/>
              </a:rPr>
              <a:t>Reinforcement Learning  </a:t>
            </a:r>
          </a:p>
          <a:p>
            <a:pPr marL="1193770" indent="-457189" algn="just">
              <a:lnSpc>
                <a:spcPct val="107000"/>
              </a:lnSpc>
              <a:spcAft>
                <a:spcPts val="1067"/>
              </a:spcAft>
              <a:buFont typeface="+mj-lt"/>
              <a:buAutoNum type="alphaUcPeriod"/>
            </a:pPr>
            <a:endParaRPr lang="en-SG" sz="2133" dirty="0">
              <a:latin typeface="Times New Roman" panose="02020603050405020304" pitchFamily="18" charset="0"/>
              <a:ea typeface="SimSun" panose="02010600030101010101" pitchFamily="2" charset="-122"/>
            </a:endParaRPr>
          </a:p>
          <a:p>
            <a:pPr marL="1193770" indent="-457189" algn="just">
              <a:lnSpc>
                <a:spcPct val="107000"/>
              </a:lnSpc>
              <a:spcAft>
                <a:spcPts val="1067"/>
              </a:spcAft>
              <a:buFont typeface="+mj-lt"/>
              <a:buAutoNum type="alphaUcPeriod"/>
            </a:pPr>
            <a:endParaRPr lang="en-SG" sz="2133"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069043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EB3F7E-0CE5-4EEC-9F21-CEDCD33C1E37}"/>
              </a:ext>
            </a:extLst>
          </p:cNvPr>
          <p:cNvPicPr>
            <a:picLocks noChangeAspect="1"/>
          </p:cNvPicPr>
          <p:nvPr/>
        </p:nvPicPr>
        <p:blipFill>
          <a:blip r:embed="rId2"/>
          <a:stretch>
            <a:fillRect/>
          </a:stretch>
        </p:blipFill>
        <p:spPr>
          <a:xfrm>
            <a:off x="0" y="-30865"/>
            <a:ext cx="12192000" cy="1611319"/>
          </a:xfrm>
          <a:prstGeom prst="rect">
            <a:avLst/>
          </a:prstGeom>
        </p:spPr>
      </p:pic>
      <p:sp>
        <p:nvSpPr>
          <p:cNvPr id="15" name="Title 1">
            <a:extLst>
              <a:ext uri="{FF2B5EF4-FFF2-40B4-BE49-F238E27FC236}">
                <a16:creationId xmlns:a16="http://schemas.microsoft.com/office/drawing/2014/main" id="{753D47EE-424E-42FC-9406-AACBD31FD7AF}"/>
              </a:ext>
            </a:extLst>
          </p:cNvPr>
          <p:cNvSpPr>
            <a:spLocks noGrp="1"/>
          </p:cNvSpPr>
          <p:nvPr>
            <p:ph type="title"/>
          </p:nvPr>
        </p:nvSpPr>
        <p:spPr>
          <a:xfrm>
            <a:off x="838201" y="294539"/>
            <a:ext cx="9895951" cy="1033669"/>
          </a:xfrm>
        </p:spPr>
        <p:txBody>
          <a:bodyPr>
            <a:normAutofit/>
          </a:bodyPr>
          <a:lstStyle/>
          <a:p>
            <a:r>
              <a:rPr lang="en-SG" b="1" dirty="0">
                <a:solidFill>
                  <a:srgbClr val="FFFFFF"/>
                </a:solidFill>
                <a:latin typeface="+mj-lt"/>
              </a:rPr>
              <a:t>Assessment - Answer</a:t>
            </a:r>
          </a:p>
        </p:txBody>
      </p:sp>
      <p:sp>
        <p:nvSpPr>
          <p:cNvPr id="2" name="Slide Number Placeholder 1">
            <a:extLst>
              <a:ext uri="{FF2B5EF4-FFF2-40B4-BE49-F238E27FC236}">
                <a16:creationId xmlns:a16="http://schemas.microsoft.com/office/drawing/2014/main" id="{DBC3FBAB-C843-4F84-A4A5-8E6233AB810F}"/>
              </a:ext>
            </a:extLst>
          </p:cNvPr>
          <p:cNvSpPr>
            <a:spLocks noGrp="1"/>
          </p:cNvSpPr>
          <p:nvPr>
            <p:ph type="sldNum" sz="quarter" idx="12"/>
          </p:nvPr>
        </p:nvSpPr>
        <p:spPr/>
        <p:txBody>
          <a:bodyPr/>
          <a:lstStyle/>
          <a:p>
            <a:fld id="{33F988A5-A627-4BE8-A7A2-F038556E4D3A}" type="slidenum">
              <a:rPr lang="en-SG" smtClean="0">
                <a:latin typeface="+mj-lt"/>
              </a:rPr>
              <a:t>6</a:t>
            </a:fld>
            <a:endParaRPr lang="en-SG">
              <a:latin typeface="+mj-lt"/>
            </a:endParaRPr>
          </a:p>
        </p:txBody>
      </p:sp>
      <p:sp>
        <p:nvSpPr>
          <p:cNvPr id="3" name="TextBox 2">
            <a:extLst>
              <a:ext uri="{FF2B5EF4-FFF2-40B4-BE49-F238E27FC236}">
                <a16:creationId xmlns:a16="http://schemas.microsoft.com/office/drawing/2014/main" id="{B5EBE7E7-2EF5-D344-27B3-AB450FF91371}"/>
              </a:ext>
            </a:extLst>
          </p:cNvPr>
          <p:cNvSpPr txBox="1"/>
          <p:nvPr/>
        </p:nvSpPr>
        <p:spPr>
          <a:xfrm>
            <a:off x="876300" y="1998716"/>
            <a:ext cx="10660088" cy="3724546"/>
          </a:xfrm>
          <a:prstGeom prst="rect">
            <a:avLst/>
          </a:prstGeom>
          <a:noFill/>
        </p:spPr>
        <p:txBody>
          <a:bodyPr wrap="square" rtlCol="0">
            <a:spAutoFit/>
          </a:bodyPr>
          <a:lstStyle/>
          <a:p>
            <a:pPr algn="just">
              <a:lnSpc>
                <a:spcPct val="107000"/>
              </a:lnSpc>
              <a:spcAft>
                <a:spcPts val="1067"/>
              </a:spcAft>
            </a:pPr>
            <a:r>
              <a:rPr lang="en-SG" sz="2133" dirty="0">
                <a:latin typeface="Arial" panose="020B0604020202020204" pitchFamily="34" charset="0"/>
                <a:ea typeface="SimSun" panose="02010600030101010101" pitchFamily="2" charset="-122"/>
              </a:rPr>
              <a:t>5. Which of the following is correct regarding of the stages in building a machine learning model? </a:t>
            </a:r>
          </a:p>
          <a:p>
            <a:pPr marL="1193770" indent="-457189" algn="just">
              <a:lnSpc>
                <a:spcPct val="107000"/>
              </a:lnSpc>
              <a:spcAft>
                <a:spcPts val="1067"/>
              </a:spcAft>
              <a:buFont typeface="+mj-lt"/>
              <a:buAutoNum type="alphaUcPeriod"/>
            </a:pPr>
            <a:r>
              <a:rPr lang="en-US" sz="2133" dirty="0">
                <a:latin typeface="Times New Roman" panose="02020603050405020304" pitchFamily="18" charset="0"/>
                <a:ea typeface="SimSun" panose="02010600030101010101" pitchFamily="2" charset="-122"/>
              </a:rPr>
              <a:t>Data Splitting </a:t>
            </a:r>
            <a:r>
              <a:rPr lang="en-SG" sz="2133" dirty="0">
                <a:latin typeface="Times New Roman" panose="02020603050405020304" pitchFamily="18" charset="0"/>
                <a:ea typeface="SimSun" panose="02010600030101010101" pitchFamily="2" charset="-122"/>
              </a:rPr>
              <a:t>&gt; Model evaluation </a:t>
            </a:r>
            <a:r>
              <a:rPr lang="en-US" sz="2133" dirty="0">
                <a:latin typeface="Times New Roman" panose="02020603050405020304" pitchFamily="18" charset="0"/>
                <a:ea typeface="SimSun" panose="02010600030101010101" pitchFamily="2" charset="-122"/>
              </a:rPr>
              <a:t>&gt; </a:t>
            </a:r>
            <a:r>
              <a:rPr lang="en-SG" sz="2133" dirty="0">
                <a:latin typeface="Times New Roman" panose="02020603050405020304" pitchFamily="18" charset="0"/>
                <a:ea typeface="SimSun" panose="02010600030101010101" pitchFamily="2" charset="-122"/>
              </a:rPr>
              <a:t>Model building</a:t>
            </a:r>
          </a:p>
          <a:p>
            <a:pPr marL="1193770" indent="-457189" algn="just">
              <a:lnSpc>
                <a:spcPct val="107000"/>
              </a:lnSpc>
              <a:spcAft>
                <a:spcPts val="1067"/>
              </a:spcAft>
              <a:buFont typeface="+mj-lt"/>
              <a:buAutoNum type="alphaUcPeriod"/>
            </a:pPr>
            <a:r>
              <a:rPr lang="en-US" sz="2133" dirty="0">
                <a:latin typeface="Times New Roman" panose="02020603050405020304" pitchFamily="18" charset="0"/>
                <a:ea typeface="SimSun" panose="02010600030101010101" pitchFamily="2" charset="-122"/>
              </a:rPr>
              <a:t>Model building &gt; Model evaluation &gt; Data Splitting</a:t>
            </a:r>
          </a:p>
          <a:p>
            <a:pPr marL="1193770" indent="-457189" algn="just">
              <a:lnSpc>
                <a:spcPct val="107000"/>
              </a:lnSpc>
              <a:spcAft>
                <a:spcPts val="1067"/>
              </a:spcAft>
              <a:buFont typeface="+mj-lt"/>
              <a:buAutoNum type="alphaUcPeriod"/>
            </a:pPr>
            <a:r>
              <a:rPr lang="en-US" sz="2133" dirty="0">
                <a:solidFill>
                  <a:srgbClr val="FF0000"/>
                </a:solidFill>
                <a:latin typeface="Times New Roman" panose="02020603050405020304" pitchFamily="18" charset="0"/>
                <a:ea typeface="SimSun" panose="02010600030101010101" pitchFamily="2" charset="-122"/>
              </a:rPr>
              <a:t>Data Splitting </a:t>
            </a:r>
            <a:r>
              <a:rPr lang="en-SG" sz="2133" dirty="0">
                <a:solidFill>
                  <a:srgbClr val="FF0000"/>
                </a:solidFill>
                <a:latin typeface="Times New Roman" panose="02020603050405020304" pitchFamily="18" charset="0"/>
                <a:ea typeface="SimSun" panose="02010600030101010101" pitchFamily="2" charset="-122"/>
              </a:rPr>
              <a:t>&gt; Model building &gt; Model evaluation</a:t>
            </a:r>
          </a:p>
          <a:p>
            <a:pPr marL="1193770" indent="-457189" algn="just">
              <a:lnSpc>
                <a:spcPct val="107000"/>
              </a:lnSpc>
              <a:spcAft>
                <a:spcPts val="1067"/>
              </a:spcAft>
              <a:buFont typeface="+mj-lt"/>
              <a:buAutoNum type="alphaUcPeriod"/>
            </a:pPr>
            <a:r>
              <a:rPr lang="en-SG" sz="2133" dirty="0">
                <a:latin typeface="Times New Roman" panose="02020603050405020304" pitchFamily="18" charset="0"/>
                <a:ea typeface="SimSun" panose="02010600030101010101" pitchFamily="2" charset="-122"/>
              </a:rPr>
              <a:t>None of the above</a:t>
            </a:r>
          </a:p>
          <a:p>
            <a:pPr marL="736582" algn="just">
              <a:lnSpc>
                <a:spcPct val="107000"/>
              </a:lnSpc>
              <a:spcAft>
                <a:spcPts val="1067"/>
              </a:spcAft>
            </a:pPr>
            <a:endParaRPr lang="en-SG" sz="2133" dirty="0">
              <a:latin typeface="Times New Roman" panose="02020603050405020304" pitchFamily="18" charset="0"/>
              <a:ea typeface="SimSun" panose="02010600030101010101" pitchFamily="2" charset="-122"/>
            </a:endParaRPr>
          </a:p>
          <a:p>
            <a:pPr marL="1193770" indent="-457189" algn="just">
              <a:lnSpc>
                <a:spcPct val="107000"/>
              </a:lnSpc>
              <a:spcAft>
                <a:spcPts val="1067"/>
              </a:spcAft>
              <a:buFont typeface="+mj-lt"/>
              <a:buAutoNum type="alphaUcPeriod"/>
            </a:pPr>
            <a:endParaRPr lang="en-SG" sz="2133"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385298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EB3F7E-0CE5-4EEC-9F21-CEDCD33C1E37}"/>
              </a:ext>
            </a:extLst>
          </p:cNvPr>
          <p:cNvPicPr>
            <a:picLocks noChangeAspect="1"/>
          </p:cNvPicPr>
          <p:nvPr/>
        </p:nvPicPr>
        <p:blipFill>
          <a:blip r:embed="rId2"/>
          <a:stretch>
            <a:fillRect/>
          </a:stretch>
        </p:blipFill>
        <p:spPr>
          <a:xfrm>
            <a:off x="0" y="-30865"/>
            <a:ext cx="12192000" cy="1611319"/>
          </a:xfrm>
          <a:prstGeom prst="rect">
            <a:avLst/>
          </a:prstGeom>
        </p:spPr>
      </p:pic>
      <p:sp>
        <p:nvSpPr>
          <p:cNvPr id="15" name="Title 1">
            <a:extLst>
              <a:ext uri="{FF2B5EF4-FFF2-40B4-BE49-F238E27FC236}">
                <a16:creationId xmlns:a16="http://schemas.microsoft.com/office/drawing/2014/main" id="{753D47EE-424E-42FC-9406-AACBD31FD7AF}"/>
              </a:ext>
            </a:extLst>
          </p:cNvPr>
          <p:cNvSpPr>
            <a:spLocks noGrp="1"/>
          </p:cNvSpPr>
          <p:nvPr>
            <p:ph type="title"/>
          </p:nvPr>
        </p:nvSpPr>
        <p:spPr>
          <a:xfrm>
            <a:off x="838201" y="294539"/>
            <a:ext cx="9895951" cy="1033669"/>
          </a:xfrm>
        </p:spPr>
        <p:txBody>
          <a:bodyPr>
            <a:normAutofit/>
          </a:bodyPr>
          <a:lstStyle/>
          <a:p>
            <a:r>
              <a:rPr lang="en-SG" b="1" dirty="0">
                <a:solidFill>
                  <a:srgbClr val="FFFFFF"/>
                </a:solidFill>
                <a:latin typeface="+mj-lt"/>
              </a:rPr>
              <a:t>Assessment - Answer</a:t>
            </a:r>
          </a:p>
        </p:txBody>
      </p:sp>
      <p:sp>
        <p:nvSpPr>
          <p:cNvPr id="2" name="Slide Number Placeholder 1">
            <a:extLst>
              <a:ext uri="{FF2B5EF4-FFF2-40B4-BE49-F238E27FC236}">
                <a16:creationId xmlns:a16="http://schemas.microsoft.com/office/drawing/2014/main" id="{DBC3FBAB-C843-4F84-A4A5-8E6233AB810F}"/>
              </a:ext>
            </a:extLst>
          </p:cNvPr>
          <p:cNvSpPr>
            <a:spLocks noGrp="1"/>
          </p:cNvSpPr>
          <p:nvPr>
            <p:ph type="sldNum" sz="quarter" idx="12"/>
          </p:nvPr>
        </p:nvSpPr>
        <p:spPr/>
        <p:txBody>
          <a:bodyPr/>
          <a:lstStyle/>
          <a:p>
            <a:fld id="{33F988A5-A627-4BE8-A7A2-F038556E4D3A}" type="slidenum">
              <a:rPr lang="en-SG" smtClean="0">
                <a:latin typeface="+mj-lt"/>
              </a:rPr>
              <a:t>7</a:t>
            </a:fld>
            <a:endParaRPr lang="en-SG">
              <a:latin typeface="+mj-lt"/>
            </a:endParaRPr>
          </a:p>
        </p:txBody>
      </p:sp>
      <p:sp>
        <p:nvSpPr>
          <p:cNvPr id="3" name="TextBox 2">
            <a:extLst>
              <a:ext uri="{FF2B5EF4-FFF2-40B4-BE49-F238E27FC236}">
                <a16:creationId xmlns:a16="http://schemas.microsoft.com/office/drawing/2014/main" id="{B5EBE7E7-2EF5-D344-27B3-AB450FF91371}"/>
              </a:ext>
            </a:extLst>
          </p:cNvPr>
          <p:cNvSpPr txBox="1"/>
          <p:nvPr/>
        </p:nvSpPr>
        <p:spPr>
          <a:xfrm>
            <a:off x="838200" y="1998716"/>
            <a:ext cx="10660088" cy="3373359"/>
          </a:xfrm>
          <a:prstGeom prst="rect">
            <a:avLst/>
          </a:prstGeom>
          <a:noFill/>
        </p:spPr>
        <p:txBody>
          <a:bodyPr wrap="square" rtlCol="0">
            <a:spAutoFit/>
          </a:bodyPr>
          <a:lstStyle/>
          <a:p>
            <a:pPr algn="just">
              <a:lnSpc>
                <a:spcPct val="107000"/>
              </a:lnSpc>
              <a:spcAft>
                <a:spcPts val="1067"/>
              </a:spcAft>
            </a:pPr>
            <a:r>
              <a:rPr lang="en-SG" sz="2133" dirty="0">
                <a:latin typeface="Arial" panose="020B0604020202020204" pitchFamily="34" charset="0"/>
                <a:ea typeface="SimSun" panose="02010600030101010101" pitchFamily="2" charset="-122"/>
              </a:rPr>
              <a:t>6. Which of the following is classification model? (Can be more than one answer) </a:t>
            </a:r>
          </a:p>
          <a:p>
            <a:pPr marL="1193770" indent="-457189" algn="just">
              <a:lnSpc>
                <a:spcPct val="107000"/>
              </a:lnSpc>
              <a:spcAft>
                <a:spcPts val="1067"/>
              </a:spcAft>
              <a:buFont typeface="+mj-lt"/>
              <a:buAutoNum type="alphaUcPeriod"/>
            </a:pPr>
            <a:r>
              <a:rPr lang="en-SG" sz="2133" dirty="0">
                <a:solidFill>
                  <a:srgbClr val="FF0000"/>
                </a:solidFill>
                <a:latin typeface="Times New Roman" panose="02020603050405020304" pitchFamily="18" charset="0"/>
                <a:ea typeface="SimSun" panose="02010600030101010101" pitchFamily="2" charset="-122"/>
              </a:rPr>
              <a:t>Support vector classifier</a:t>
            </a:r>
          </a:p>
          <a:p>
            <a:pPr marL="1193770" indent="-457189" algn="just">
              <a:lnSpc>
                <a:spcPct val="107000"/>
              </a:lnSpc>
              <a:spcAft>
                <a:spcPts val="1067"/>
              </a:spcAft>
              <a:buFont typeface="+mj-lt"/>
              <a:buAutoNum type="alphaUcPeriod"/>
            </a:pPr>
            <a:r>
              <a:rPr lang="en-SG" sz="2133" dirty="0">
                <a:solidFill>
                  <a:srgbClr val="FF0000"/>
                </a:solidFill>
                <a:latin typeface="Times New Roman" panose="02020603050405020304" pitchFamily="18" charset="0"/>
                <a:ea typeface="SimSun" panose="02010600030101010101" pitchFamily="2" charset="-122"/>
              </a:rPr>
              <a:t>Logistic regression </a:t>
            </a:r>
          </a:p>
          <a:p>
            <a:pPr marL="1193770" indent="-457189" algn="just">
              <a:lnSpc>
                <a:spcPct val="107000"/>
              </a:lnSpc>
              <a:spcAft>
                <a:spcPts val="1067"/>
              </a:spcAft>
              <a:buFont typeface="+mj-lt"/>
              <a:buAutoNum type="alphaUcPeriod"/>
            </a:pPr>
            <a:r>
              <a:rPr lang="en-SG" sz="2133" dirty="0">
                <a:latin typeface="Times New Roman" panose="02020603050405020304" pitchFamily="18" charset="0"/>
                <a:ea typeface="SimSun" panose="02010600030101010101" pitchFamily="2" charset="-122"/>
              </a:rPr>
              <a:t>Linear regression </a:t>
            </a:r>
          </a:p>
          <a:p>
            <a:pPr marL="1193770" indent="-457189" algn="just">
              <a:lnSpc>
                <a:spcPct val="107000"/>
              </a:lnSpc>
              <a:spcAft>
                <a:spcPts val="1067"/>
              </a:spcAft>
              <a:buFont typeface="+mj-lt"/>
              <a:buAutoNum type="alphaUcPeriod"/>
            </a:pPr>
            <a:r>
              <a:rPr lang="en-SG" sz="2133" dirty="0">
                <a:solidFill>
                  <a:srgbClr val="FF0000"/>
                </a:solidFill>
                <a:latin typeface="Times New Roman" panose="02020603050405020304" pitchFamily="18" charset="0"/>
                <a:ea typeface="SimSun" panose="02010600030101010101" pitchFamily="2" charset="-122"/>
              </a:rPr>
              <a:t>Decision Tree</a:t>
            </a:r>
          </a:p>
          <a:p>
            <a:pPr marL="1193770" indent="-457189" algn="just">
              <a:lnSpc>
                <a:spcPct val="107000"/>
              </a:lnSpc>
              <a:spcAft>
                <a:spcPts val="1067"/>
              </a:spcAft>
              <a:buFont typeface="+mj-lt"/>
              <a:buAutoNum type="alphaUcPeriod"/>
            </a:pPr>
            <a:r>
              <a:rPr lang="en-SG" sz="2133" dirty="0">
                <a:solidFill>
                  <a:srgbClr val="FF0000"/>
                </a:solidFill>
                <a:latin typeface="Times New Roman" panose="02020603050405020304" pitchFamily="18" charset="0"/>
                <a:ea typeface="SimSun" panose="02010600030101010101" pitchFamily="2" charset="-122"/>
              </a:rPr>
              <a:t>Random Forest</a:t>
            </a:r>
          </a:p>
          <a:p>
            <a:pPr marL="1193770" indent="-457189" algn="just">
              <a:lnSpc>
                <a:spcPct val="107000"/>
              </a:lnSpc>
              <a:spcAft>
                <a:spcPts val="1067"/>
              </a:spcAft>
              <a:buFont typeface="+mj-lt"/>
              <a:buAutoNum type="alphaUcPeriod"/>
            </a:pPr>
            <a:r>
              <a:rPr lang="en-SG" sz="2133" dirty="0">
                <a:latin typeface="Times New Roman" panose="02020603050405020304" pitchFamily="18" charset="0"/>
                <a:ea typeface="SimSun" panose="02010600030101010101" pitchFamily="2" charset="-122"/>
              </a:rPr>
              <a:t>Principal Component Analysis </a:t>
            </a:r>
          </a:p>
        </p:txBody>
      </p:sp>
    </p:spTree>
    <p:extLst>
      <p:ext uri="{BB962C8B-B14F-4D97-AF65-F5344CB8AC3E}">
        <p14:creationId xmlns:p14="http://schemas.microsoft.com/office/powerpoint/2010/main" val="3002961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EB3F7E-0CE5-4EEC-9F21-CEDCD33C1E37}"/>
              </a:ext>
            </a:extLst>
          </p:cNvPr>
          <p:cNvPicPr>
            <a:picLocks noChangeAspect="1"/>
          </p:cNvPicPr>
          <p:nvPr/>
        </p:nvPicPr>
        <p:blipFill>
          <a:blip r:embed="rId2"/>
          <a:stretch>
            <a:fillRect/>
          </a:stretch>
        </p:blipFill>
        <p:spPr>
          <a:xfrm>
            <a:off x="0" y="-30865"/>
            <a:ext cx="12192000" cy="1611319"/>
          </a:xfrm>
          <a:prstGeom prst="rect">
            <a:avLst/>
          </a:prstGeom>
        </p:spPr>
      </p:pic>
      <p:sp>
        <p:nvSpPr>
          <p:cNvPr id="15" name="Title 1">
            <a:extLst>
              <a:ext uri="{FF2B5EF4-FFF2-40B4-BE49-F238E27FC236}">
                <a16:creationId xmlns:a16="http://schemas.microsoft.com/office/drawing/2014/main" id="{753D47EE-424E-42FC-9406-AACBD31FD7AF}"/>
              </a:ext>
            </a:extLst>
          </p:cNvPr>
          <p:cNvSpPr>
            <a:spLocks noGrp="1"/>
          </p:cNvSpPr>
          <p:nvPr>
            <p:ph type="title"/>
          </p:nvPr>
        </p:nvSpPr>
        <p:spPr>
          <a:xfrm>
            <a:off x="838201" y="294539"/>
            <a:ext cx="9895951" cy="1033669"/>
          </a:xfrm>
        </p:spPr>
        <p:txBody>
          <a:bodyPr>
            <a:normAutofit/>
          </a:bodyPr>
          <a:lstStyle/>
          <a:p>
            <a:r>
              <a:rPr lang="en-SG" b="1" dirty="0">
                <a:solidFill>
                  <a:srgbClr val="FFFFFF"/>
                </a:solidFill>
                <a:latin typeface="+mj-lt"/>
              </a:rPr>
              <a:t>Assessment - Answer</a:t>
            </a:r>
          </a:p>
        </p:txBody>
      </p:sp>
      <p:sp>
        <p:nvSpPr>
          <p:cNvPr id="2" name="Slide Number Placeholder 1">
            <a:extLst>
              <a:ext uri="{FF2B5EF4-FFF2-40B4-BE49-F238E27FC236}">
                <a16:creationId xmlns:a16="http://schemas.microsoft.com/office/drawing/2014/main" id="{DBC3FBAB-C843-4F84-A4A5-8E6233AB810F}"/>
              </a:ext>
            </a:extLst>
          </p:cNvPr>
          <p:cNvSpPr>
            <a:spLocks noGrp="1"/>
          </p:cNvSpPr>
          <p:nvPr>
            <p:ph type="sldNum" sz="quarter" idx="12"/>
          </p:nvPr>
        </p:nvSpPr>
        <p:spPr/>
        <p:txBody>
          <a:bodyPr/>
          <a:lstStyle/>
          <a:p>
            <a:fld id="{33F988A5-A627-4BE8-A7A2-F038556E4D3A}" type="slidenum">
              <a:rPr lang="en-SG" smtClean="0">
                <a:latin typeface="+mj-lt"/>
              </a:rPr>
              <a:t>8</a:t>
            </a:fld>
            <a:endParaRPr lang="en-SG">
              <a:latin typeface="+mj-lt"/>
            </a:endParaRPr>
          </a:p>
        </p:txBody>
      </p:sp>
      <p:sp>
        <p:nvSpPr>
          <p:cNvPr id="3" name="TextBox 2">
            <a:extLst>
              <a:ext uri="{FF2B5EF4-FFF2-40B4-BE49-F238E27FC236}">
                <a16:creationId xmlns:a16="http://schemas.microsoft.com/office/drawing/2014/main" id="{B5EBE7E7-2EF5-D344-27B3-AB450FF91371}"/>
              </a:ext>
            </a:extLst>
          </p:cNvPr>
          <p:cNvSpPr txBox="1"/>
          <p:nvPr/>
        </p:nvSpPr>
        <p:spPr>
          <a:xfrm>
            <a:off x="838200" y="1998716"/>
            <a:ext cx="10660088" cy="3724546"/>
          </a:xfrm>
          <a:prstGeom prst="rect">
            <a:avLst/>
          </a:prstGeom>
          <a:noFill/>
        </p:spPr>
        <p:txBody>
          <a:bodyPr wrap="square" rtlCol="0">
            <a:spAutoFit/>
          </a:bodyPr>
          <a:lstStyle/>
          <a:p>
            <a:pPr algn="just">
              <a:lnSpc>
                <a:spcPct val="107000"/>
              </a:lnSpc>
              <a:spcAft>
                <a:spcPts val="1067"/>
              </a:spcAft>
            </a:pPr>
            <a:r>
              <a:rPr lang="en-SG" sz="2133" dirty="0">
                <a:latin typeface="Arial" panose="020B0604020202020204" pitchFamily="34" charset="0"/>
                <a:ea typeface="SimSun" panose="02010600030101010101" pitchFamily="2" charset="-122"/>
              </a:rPr>
              <a:t>7. What evaluation metrics is used to evaluate a classifier performance? Can be more than one answer</a:t>
            </a:r>
          </a:p>
          <a:p>
            <a:pPr marL="1193770" indent="-457189" algn="just">
              <a:lnSpc>
                <a:spcPct val="107000"/>
              </a:lnSpc>
              <a:spcAft>
                <a:spcPts val="1067"/>
              </a:spcAft>
              <a:buFont typeface="+mj-lt"/>
              <a:buAutoNum type="alphaUcPeriod"/>
            </a:pPr>
            <a:r>
              <a:rPr lang="en-SG" sz="2133" dirty="0">
                <a:solidFill>
                  <a:srgbClr val="FF0000"/>
                </a:solidFill>
                <a:latin typeface="Times New Roman" panose="02020603050405020304" pitchFamily="18" charset="0"/>
                <a:ea typeface="SimSun" panose="02010600030101010101" pitchFamily="2" charset="-122"/>
              </a:rPr>
              <a:t>Accuracy </a:t>
            </a:r>
          </a:p>
          <a:p>
            <a:pPr marL="1193770" indent="-457189" algn="just">
              <a:lnSpc>
                <a:spcPct val="107000"/>
              </a:lnSpc>
              <a:spcAft>
                <a:spcPts val="1067"/>
              </a:spcAft>
              <a:buFont typeface="+mj-lt"/>
              <a:buAutoNum type="alphaUcPeriod"/>
            </a:pPr>
            <a:r>
              <a:rPr lang="en-SG" sz="2133" dirty="0">
                <a:solidFill>
                  <a:srgbClr val="FF0000"/>
                </a:solidFill>
                <a:latin typeface="Times New Roman" panose="02020603050405020304" pitchFamily="18" charset="0"/>
                <a:ea typeface="SimSun" panose="02010600030101010101" pitchFamily="2" charset="-122"/>
              </a:rPr>
              <a:t>Sensitivity</a:t>
            </a:r>
          </a:p>
          <a:p>
            <a:pPr marL="1193770" indent="-457189" algn="just">
              <a:lnSpc>
                <a:spcPct val="107000"/>
              </a:lnSpc>
              <a:spcAft>
                <a:spcPts val="1067"/>
              </a:spcAft>
              <a:buFont typeface="+mj-lt"/>
              <a:buAutoNum type="alphaUcPeriod"/>
            </a:pPr>
            <a:r>
              <a:rPr lang="en-SG" sz="2133" dirty="0">
                <a:latin typeface="Times New Roman" panose="02020603050405020304" pitchFamily="18" charset="0"/>
                <a:ea typeface="SimSun" panose="02010600030101010101" pitchFamily="2" charset="-122"/>
              </a:rPr>
              <a:t>Mean Square Error</a:t>
            </a:r>
          </a:p>
          <a:p>
            <a:pPr marL="1193770" indent="-457189" algn="just">
              <a:lnSpc>
                <a:spcPct val="107000"/>
              </a:lnSpc>
              <a:spcAft>
                <a:spcPts val="1067"/>
              </a:spcAft>
              <a:buFont typeface="+mj-lt"/>
              <a:buAutoNum type="alphaUcPeriod"/>
            </a:pPr>
            <a:r>
              <a:rPr lang="en-SG" sz="2133" dirty="0">
                <a:solidFill>
                  <a:srgbClr val="FF0000"/>
                </a:solidFill>
                <a:latin typeface="Times New Roman" panose="02020603050405020304" pitchFamily="18" charset="0"/>
                <a:ea typeface="SimSun" panose="02010600030101010101" pitchFamily="2" charset="-122"/>
              </a:rPr>
              <a:t>Specificity</a:t>
            </a:r>
          </a:p>
          <a:p>
            <a:pPr marL="1193770" indent="-457189" algn="just">
              <a:lnSpc>
                <a:spcPct val="107000"/>
              </a:lnSpc>
              <a:spcAft>
                <a:spcPts val="1067"/>
              </a:spcAft>
              <a:buFont typeface="+mj-lt"/>
              <a:buAutoNum type="alphaUcPeriod"/>
            </a:pPr>
            <a:r>
              <a:rPr lang="en-SG" sz="2133" dirty="0">
                <a:latin typeface="Times New Roman" panose="02020603050405020304" pitchFamily="18" charset="0"/>
                <a:ea typeface="SimSun" panose="02010600030101010101" pitchFamily="2" charset="-122"/>
              </a:rPr>
              <a:t>R-square coefficient of determinant</a:t>
            </a:r>
          </a:p>
          <a:p>
            <a:pPr marL="736582" algn="just">
              <a:lnSpc>
                <a:spcPct val="107000"/>
              </a:lnSpc>
              <a:spcAft>
                <a:spcPts val="1067"/>
              </a:spcAft>
            </a:pPr>
            <a:endParaRPr lang="en-SG" sz="2133"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852287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EB3F7E-0CE5-4EEC-9F21-CEDCD33C1E37}"/>
              </a:ext>
            </a:extLst>
          </p:cNvPr>
          <p:cNvPicPr>
            <a:picLocks noChangeAspect="1"/>
          </p:cNvPicPr>
          <p:nvPr/>
        </p:nvPicPr>
        <p:blipFill>
          <a:blip r:embed="rId2"/>
          <a:stretch>
            <a:fillRect/>
          </a:stretch>
        </p:blipFill>
        <p:spPr>
          <a:xfrm>
            <a:off x="0" y="-30865"/>
            <a:ext cx="12192000" cy="1611319"/>
          </a:xfrm>
          <a:prstGeom prst="rect">
            <a:avLst/>
          </a:prstGeom>
        </p:spPr>
      </p:pic>
      <p:sp>
        <p:nvSpPr>
          <p:cNvPr id="15" name="Title 1">
            <a:extLst>
              <a:ext uri="{FF2B5EF4-FFF2-40B4-BE49-F238E27FC236}">
                <a16:creationId xmlns:a16="http://schemas.microsoft.com/office/drawing/2014/main" id="{753D47EE-424E-42FC-9406-AACBD31FD7AF}"/>
              </a:ext>
            </a:extLst>
          </p:cNvPr>
          <p:cNvSpPr>
            <a:spLocks noGrp="1"/>
          </p:cNvSpPr>
          <p:nvPr>
            <p:ph type="title"/>
          </p:nvPr>
        </p:nvSpPr>
        <p:spPr>
          <a:xfrm>
            <a:off x="838201" y="294539"/>
            <a:ext cx="9895951" cy="1033669"/>
          </a:xfrm>
        </p:spPr>
        <p:txBody>
          <a:bodyPr>
            <a:normAutofit/>
          </a:bodyPr>
          <a:lstStyle/>
          <a:p>
            <a:r>
              <a:rPr lang="en-SG" b="1" dirty="0">
                <a:solidFill>
                  <a:srgbClr val="FFFFFF"/>
                </a:solidFill>
                <a:latin typeface="+mj-lt"/>
              </a:rPr>
              <a:t>Assessment - Answer</a:t>
            </a:r>
          </a:p>
        </p:txBody>
      </p:sp>
      <p:sp>
        <p:nvSpPr>
          <p:cNvPr id="2" name="Slide Number Placeholder 1">
            <a:extLst>
              <a:ext uri="{FF2B5EF4-FFF2-40B4-BE49-F238E27FC236}">
                <a16:creationId xmlns:a16="http://schemas.microsoft.com/office/drawing/2014/main" id="{DBC3FBAB-C843-4F84-A4A5-8E6233AB810F}"/>
              </a:ext>
            </a:extLst>
          </p:cNvPr>
          <p:cNvSpPr>
            <a:spLocks noGrp="1"/>
          </p:cNvSpPr>
          <p:nvPr>
            <p:ph type="sldNum" sz="quarter" idx="12"/>
          </p:nvPr>
        </p:nvSpPr>
        <p:spPr/>
        <p:txBody>
          <a:bodyPr/>
          <a:lstStyle/>
          <a:p>
            <a:fld id="{33F988A5-A627-4BE8-A7A2-F038556E4D3A}" type="slidenum">
              <a:rPr lang="en-SG" smtClean="0">
                <a:latin typeface="+mj-lt"/>
              </a:rPr>
              <a:t>9</a:t>
            </a:fld>
            <a:endParaRPr lang="en-SG">
              <a:latin typeface="+mj-lt"/>
            </a:endParaRPr>
          </a:p>
        </p:txBody>
      </p:sp>
      <p:sp>
        <p:nvSpPr>
          <p:cNvPr id="3" name="TextBox 2">
            <a:extLst>
              <a:ext uri="{FF2B5EF4-FFF2-40B4-BE49-F238E27FC236}">
                <a16:creationId xmlns:a16="http://schemas.microsoft.com/office/drawing/2014/main" id="{B5EBE7E7-2EF5-D344-27B3-AB450FF91371}"/>
              </a:ext>
            </a:extLst>
          </p:cNvPr>
          <p:cNvSpPr txBox="1"/>
          <p:nvPr/>
        </p:nvSpPr>
        <p:spPr>
          <a:xfrm>
            <a:off x="838200" y="1998717"/>
            <a:ext cx="10660088" cy="3232295"/>
          </a:xfrm>
          <a:prstGeom prst="rect">
            <a:avLst/>
          </a:prstGeom>
          <a:noFill/>
        </p:spPr>
        <p:txBody>
          <a:bodyPr wrap="square" rtlCol="0">
            <a:spAutoFit/>
          </a:bodyPr>
          <a:lstStyle/>
          <a:p>
            <a:pPr algn="just">
              <a:lnSpc>
                <a:spcPct val="107000"/>
              </a:lnSpc>
              <a:spcAft>
                <a:spcPts val="1067"/>
              </a:spcAft>
            </a:pPr>
            <a:r>
              <a:rPr lang="en-SG" sz="2133" dirty="0">
                <a:latin typeface="Arial" panose="020B0604020202020204" pitchFamily="34" charset="0"/>
                <a:ea typeface="SimSun" panose="02010600030101010101" pitchFamily="2" charset="-122"/>
              </a:rPr>
              <a:t>8. What evaluation metric should use if we wish to have high prediction on positive cases?</a:t>
            </a:r>
          </a:p>
          <a:p>
            <a:pPr marL="1193770" indent="-457189" algn="just">
              <a:lnSpc>
                <a:spcPct val="107000"/>
              </a:lnSpc>
              <a:spcAft>
                <a:spcPts val="1067"/>
              </a:spcAft>
              <a:buFont typeface="+mj-lt"/>
              <a:buAutoNum type="alphaUcPeriod"/>
            </a:pPr>
            <a:r>
              <a:rPr lang="en-SG" sz="2133" dirty="0">
                <a:solidFill>
                  <a:srgbClr val="FF0000"/>
                </a:solidFill>
                <a:latin typeface="Times New Roman" panose="02020603050405020304" pitchFamily="18" charset="0"/>
                <a:ea typeface="SimSun" panose="02010600030101010101" pitchFamily="2" charset="-122"/>
              </a:rPr>
              <a:t>Sensitivity</a:t>
            </a:r>
          </a:p>
          <a:p>
            <a:pPr marL="1193770" indent="-457189" algn="just">
              <a:lnSpc>
                <a:spcPct val="107000"/>
              </a:lnSpc>
              <a:spcAft>
                <a:spcPts val="1067"/>
              </a:spcAft>
              <a:buFont typeface="+mj-lt"/>
              <a:buAutoNum type="alphaUcPeriod"/>
            </a:pPr>
            <a:r>
              <a:rPr lang="en-SG" sz="2133" dirty="0">
                <a:latin typeface="Times New Roman" panose="02020603050405020304" pitchFamily="18" charset="0"/>
                <a:ea typeface="SimSun" panose="02010600030101010101" pitchFamily="2" charset="-122"/>
              </a:rPr>
              <a:t>Specificity</a:t>
            </a:r>
          </a:p>
          <a:p>
            <a:pPr marL="1193770" indent="-457189" algn="just">
              <a:lnSpc>
                <a:spcPct val="107000"/>
              </a:lnSpc>
              <a:spcAft>
                <a:spcPts val="1067"/>
              </a:spcAft>
              <a:buFont typeface="+mj-lt"/>
              <a:buAutoNum type="alphaUcPeriod"/>
            </a:pPr>
            <a:r>
              <a:rPr lang="en-SG" sz="2133" dirty="0">
                <a:latin typeface="Times New Roman" panose="02020603050405020304" pitchFamily="18" charset="0"/>
                <a:ea typeface="SimSun" panose="02010600030101010101" pitchFamily="2" charset="-122"/>
              </a:rPr>
              <a:t>Negative positive value</a:t>
            </a:r>
          </a:p>
          <a:p>
            <a:pPr marL="1193770" indent="-457189" algn="just">
              <a:lnSpc>
                <a:spcPct val="107000"/>
              </a:lnSpc>
              <a:spcAft>
                <a:spcPts val="1067"/>
              </a:spcAft>
              <a:buFont typeface="+mj-lt"/>
              <a:buAutoNum type="alphaUcPeriod"/>
            </a:pPr>
            <a:r>
              <a:rPr lang="en-SG" sz="2133" dirty="0">
                <a:latin typeface="Times New Roman" panose="02020603050405020304" pitchFamily="18" charset="0"/>
                <a:ea typeface="SimSun" panose="02010600030101010101" pitchFamily="2" charset="-122"/>
              </a:rPr>
              <a:t>Positive predictive value</a:t>
            </a:r>
          </a:p>
          <a:p>
            <a:pPr marL="736582" algn="just">
              <a:lnSpc>
                <a:spcPct val="107000"/>
              </a:lnSpc>
              <a:spcAft>
                <a:spcPts val="1067"/>
              </a:spcAft>
            </a:pPr>
            <a:endParaRPr lang="en-SG" sz="2133"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543694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865</Words>
  <Application>Microsoft Office PowerPoint</Application>
  <PresentationFormat>Widescreen</PresentationFormat>
  <Paragraphs>142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Assessment  - Answer (15min)</vt:lpstr>
      <vt:lpstr>Assessment  - Answer</vt:lpstr>
      <vt:lpstr>Assessment  - Answer</vt:lpstr>
      <vt:lpstr>Assessment - Answer</vt:lpstr>
      <vt:lpstr>Assessment - Answer</vt:lpstr>
      <vt:lpstr>Assessment - Answer</vt:lpstr>
      <vt:lpstr>Assessment - Answer</vt:lpstr>
      <vt:lpstr>Assessment - Answer</vt:lpstr>
      <vt:lpstr>Assessment - Answer</vt:lpstr>
      <vt:lpstr>Assessment - Answer</vt:lpstr>
      <vt:lpstr>Assessment - Answer</vt:lpstr>
      <vt:lpstr>Assessment - Answer</vt:lpstr>
      <vt:lpstr>Assessment - Answer</vt:lpstr>
      <vt:lpstr>Assessment - Answer</vt:lpstr>
      <vt:lpstr>Assessment - Answer</vt:lpstr>
      <vt:lpstr>Assessment - Answer</vt:lpstr>
      <vt:lpstr>Assessment - Answer</vt:lpstr>
      <vt:lpstr>Assessment - Answer</vt:lpstr>
      <vt:lpstr>Assessment - Answer</vt:lpstr>
      <vt:lpstr>Assessment - Answer</vt:lpstr>
      <vt:lpstr>Assessment - Answer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shiernee saw</dc:creator>
  <cp:lastModifiedBy>SAW SHIER NEE</cp:lastModifiedBy>
  <cp:revision>16</cp:revision>
  <dcterms:created xsi:type="dcterms:W3CDTF">2022-07-23T12:59:49Z</dcterms:created>
  <dcterms:modified xsi:type="dcterms:W3CDTF">2022-09-18T16:07:04Z</dcterms:modified>
</cp:coreProperties>
</file>