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4"/>
  </p:notesMasterIdLst>
  <p:sldIdLst>
    <p:sldId id="459" r:id="rId3"/>
    <p:sldId id="372" r:id="rId4"/>
    <p:sldId id="443" r:id="rId5"/>
    <p:sldId id="445" r:id="rId6"/>
    <p:sldId id="447" r:id="rId7"/>
    <p:sldId id="449" r:id="rId8"/>
    <p:sldId id="452" r:id="rId9"/>
    <p:sldId id="454" r:id="rId10"/>
    <p:sldId id="456" r:id="rId11"/>
    <p:sldId id="460" r:id="rId12"/>
    <p:sldId id="462" r:id="rId13"/>
    <p:sldId id="463" r:id="rId14"/>
    <p:sldId id="464" r:id="rId15"/>
    <p:sldId id="465" r:id="rId16"/>
    <p:sldId id="466" r:id="rId17"/>
    <p:sldId id="467" r:id="rId18"/>
    <p:sldId id="468" r:id="rId19"/>
    <p:sldId id="469" r:id="rId20"/>
    <p:sldId id="470" r:id="rId21"/>
    <p:sldId id="471" r:id="rId22"/>
    <p:sldId id="472"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Lst>
  <p:custDataLst>
    <p:tags r:id="rId29"/>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BB2FF9-0E16-4628-8FA2-44D74F0A08B3}">
  <a:tblStyle styleId="{41BB2FF9-0E16-4628-8FA2-44D74F0A08B3}" styleName="Table_0">
    <a:wholeTbl>
      <a:tcTxStyle b="off" i="off">
        <a:font>
          <a:latin typeface="Calibri"/>
          <a:ea typeface="Calibri"/>
          <a:cs typeface="Calibri"/>
        </a:font>
        <a:schemeClr val="dk1"/>
      </a:tcTxStyle>
      <a:tcStyle>
        <a:tcBdr>
          <a:left>
            <a:ln w="12700" cap="flat" cmpd="sng">
              <a:solidFill>
                <a:schemeClr val="accent2"/>
              </a:solidFill>
              <a:prstDash val="solid"/>
              <a:round/>
              <a:headEnd type="none" w="sm" len="sm"/>
              <a:tailEnd type="none" w="sm" len="sm"/>
            </a:ln>
          </a:left>
          <a:right>
            <a:ln w="12700" cap="flat" cmpd="sng">
              <a:solidFill>
                <a:schemeClr val="accent2"/>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12700" cap="flat" cmpd="sng">
              <a:solidFill>
                <a:schemeClr val="accent2"/>
              </a:solidFill>
              <a:prstDash val="solid"/>
              <a:round/>
              <a:headEnd type="none" w="sm" len="sm"/>
              <a:tailEnd type="none" w="sm" len="sm"/>
            </a:ln>
          </a:insideH>
          <a:insideV>
            <a:ln w="12700" cap="flat" cmpd="sng">
              <a:solidFill>
                <a:schemeClr val="accent2"/>
              </a:solidFill>
              <a:prstDash val="solid"/>
              <a:round/>
              <a:headEnd type="none" w="sm" len="sm"/>
              <a:tailEnd type="none" w="sm" len="sm"/>
            </a:ln>
          </a:insideV>
        </a:tcBdr>
        <a:fill>
          <a:solidFill>
            <a:srgbClr val="FDF0E8"/>
          </a:solidFill>
        </a:fill>
      </a:tcStyle>
    </a:wholeTbl>
    <a:band1H>
      <a:tcTxStyle/>
      <a:tcStyle>
        <a:tcBdr/>
        <a:fill>
          <a:solidFill>
            <a:srgbClr val="FAE0CE"/>
          </a:solidFill>
        </a:fill>
      </a:tcStyle>
    </a:band1H>
    <a:band2H>
      <a:tcTxStyle/>
      <a:tcStyle>
        <a:tcBdr/>
      </a:tcStyle>
    </a:band2H>
    <a:band1V>
      <a:tcTxStyle/>
      <a:tcStyle>
        <a:tcBdr/>
        <a:fill>
          <a:solidFill>
            <a:srgbClr val="FAE0CE"/>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accent2"/>
              </a:solidFill>
              <a:prstDash val="solid"/>
              <a:round/>
              <a:headEnd type="none" w="sm" len="sm"/>
              <a:tailEnd type="none" w="sm" len="sm"/>
            </a:ln>
          </a:top>
        </a:tcBdr>
        <a:fill>
          <a:solidFill>
            <a:srgbClr val="FDF0E8"/>
          </a:solidFill>
        </a:fill>
      </a:tcStyle>
    </a:lastRow>
    <a:seCell>
      <a:tcTxStyle/>
      <a:tcStyle>
        <a:tcBdr/>
      </a:tcStyle>
    </a:seCell>
    <a:swCell>
      <a:tcTxStyle/>
      <a:tcStyle>
        <a:tcBdr/>
      </a:tcStyle>
    </a:swCell>
    <a:firstRow>
      <a:tcTxStyle b="on" i="off"/>
      <a:tcStyle>
        <a:tcBdr/>
        <a:fill>
          <a:solidFill>
            <a:srgbClr val="FDF0E8"/>
          </a:solidFill>
        </a:fill>
      </a:tcStyle>
    </a:firstRow>
    <a:neCell>
      <a:tcTxStyle/>
      <a:tcStyle>
        <a:tcBdr/>
      </a:tcStyle>
    </a:neCell>
    <a:nwCell>
      <a:tcTxStyle/>
      <a:tcStyle>
        <a:tcBdr/>
      </a:tcStyle>
    </a:nwCell>
  </a:tblStyle>
  <a:tblStyle styleId="{868B0DF3-DF48-47E2-A033-28B5F7AF4AA8}" styleName="Table_1">
    <a:wholeTbl>
      <a:tcTxStyle b="off" i="off">
        <a:font>
          <a:latin typeface="Calibri"/>
          <a:ea typeface="Calibri"/>
          <a:cs typeface="Calibri"/>
        </a:font>
        <a:schemeClr val="dk1"/>
      </a:tcTxStyle>
      <a:tcStyle>
        <a:tcBdr>
          <a:left>
            <a:ln w="12700" cap="flat" cmpd="sng">
              <a:solidFill>
                <a:schemeClr val="accent6"/>
              </a:solidFill>
              <a:prstDash val="solid"/>
              <a:round/>
              <a:headEnd type="none" w="sm" len="sm"/>
              <a:tailEnd type="none" w="sm" len="sm"/>
            </a:ln>
          </a:left>
          <a:right>
            <a:ln w="12700" cap="flat" cmpd="sng">
              <a:solidFill>
                <a:schemeClr val="accent6"/>
              </a:solidFill>
              <a:prstDash val="solid"/>
              <a:round/>
              <a:headEnd type="none" w="sm" len="sm"/>
              <a:tailEnd type="none" w="sm" len="sm"/>
            </a:ln>
          </a:right>
          <a:top>
            <a:ln w="12700" cap="flat" cmpd="sng">
              <a:solidFill>
                <a:schemeClr val="accent6"/>
              </a:solidFill>
              <a:prstDash val="solid"/>
              <a:round/>
              <a:headEnd type="none" w="sm" len="sm"/>
              <a:tailEnd type="none" w="sm" len="sm"/>
            </a:ln>
          </a:top>
          <a:bottom>
            <a:ln w="12700" cap="flat" cmpd="sng">
              <a:solidFill>
                <a:schemeClr val="accent6"/>
              </a:solidFill>
              <a:prstDash val="solid"/>
              <a:round/>
              <a:headEnd type="none" w="sm" len="sm"/>
              <a:tailEnd type="none" w="sm" len="sm"/>
            </a:ln>
          </a:bottom>
          <a:insideH>
            <a:ln w="12700" cap="flat" cmpd="sng">
              <a:solidFill>
                <a:schemeClr val="accent6"/>
              </a:solidFill>
              <a:prstDash val="solid"/>
              <a:round/>
              <a:headEnd type="none" w="sm" len="sm"/>
              <a:tailEnd type="none" w="sm" len="sm"/>
            </a:ln>
          </a:insideH>
          <a:insideV>
            <a:ln w="12700" cap="flat" cmpd="sng">
              <a:solidFill>
                <a:schemeClr val="accent6"/>
              </a:solidFill>
              <a:prstDash val="solid"/>
              <a:round/>
              <a:headEnd type="none" w="sm" len="sm"/>
              <a:tailEnd type="none" w="sm" len="sm"/>
            </a:ln>
          </a:insideV>
        </a:tcBdr>
        <a:fill>
          <a:solidFill>
            <a:srgbClr val="ECEFF4"/>
          </a:solidFill>
        </a:fill>
      </a:tcStyle>
    </a:wholeTbl>
    <a:band1H>
      <a:tcTxStyle/>
      <a:tcStyle>
        <a:tcBdr/>
        <a:fill>
          <a:solidFill>
            <a:srgbClr val="D7DEE9"/>
          </a:solidFill>
        </a:fill>
      </a:tcStyle>
    </a:band1H>
    <a:band2H>
      <a:tcTxStyle/>
      <a:tcStyle>
        <a:tcBdr/>
      </a:tcStyle>
    </a:band2H>
    <a:band1V>
      <a:tcTxStyle/>
      <a:tcStyle>
        <a:tcBdr/>
        <a:fill>
          <a:solidFill>
            <a:srgbClr val="D7DEE9"/>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accent6"/>
              </a:solidFill>
              <a:prstDash val="solid"/>
              <a:round/>
              <a:headEnd type="none" w="sm" len="sm"/>
              <a:tailEnd type="none" w="sm" len="sm"/>
            </a:ln>
          </a:top>
        </a:tcBdr>
        <a:fill>
          <a:solidFill>
            <a:srgbClr val="ECEFF4"/>
          </a:solidFill>
        </a:fill>
      </a:tcStyle>
    </a:lastRow>
    <a:seCell>
      <a:tcTxStyle/>
      <a:tcStyle>
        <a:tcBdr/>
      </a:tcStyle>
    </a:seCell>
    <a:swCell>
      <a:tcTxStyle/>
      <a:tcStyle>
        <a:tcBdr/>
      </a:tcStyle>
    </a:swCell>
    <a:firstRow>
      <a:tcTxStyle b="on" i="off"/>
      <a:tcStyle>
        <a:tcBdr/>
        <a:fill>
          <a:solidFill>
            <a:srgbClr val="ECEFF4"/>
          </a:solidFill>
        </a:fill>
      </a:tcStyle>
    </a:firstRow>
    <a:neCell>
      <a:tcTxStyle/>
      <a:tcStyle>
        <a:tcBdr/>
      </a:tcStyle>
    </a:neCell>
    <a:nwCell>
      <a:tcTxStyle/>
      <a:tcStyle>
        <a:tcBdr/>
      </a:tcStyle>
    </a:nwCell>
  </a:tblStyle>
  <a:tblStyle styleId="{C931BACC-CBFE-4290-8FF6-89B7174E0812}" styleName="Table_2">
    <a:wholeTbl>
      <a:tcTxStyle b="off" i="off">
        <a:font>
          <a:latin typeface="Calibri"/>
          <a:ea typeface="Calibri"/>
          <a:cs typeface="Calibri"/>
        </a:font>
        <a:schemeClr val="dk1"/>
      </a:tcTxStyle>
      <a:tcStyle>
        <a:tcBdr>
          <a:left>
            <a:ln w="12700" cap="flat" cmpd="sng">
              <a:solidFill>
                <a:schemeClr val="accent4"/>
              </a:solidFill>
              <a:prstDash val="solid"/>
              <a:round/>
              <a:headEnd type="none" w="sm" len="sm"/>
              <a:tailEnd type="none" w="sm" len="sm"/>
            </a:ln>
          </a:left>
          <a:right>
            <a:ln w="12700" cap="flat" cmpd="sng">
              <a:solidFill>
                <a:schemeClr val="accent4"/>
              </a:solidFill>
              <a:prstDash val="solid"/>
              <a:round/>
              <a:headEnd type="none" w="sm" len="sm"/>
              <a:tailEnd type="none" w="sm" len="sm"/>
            </a:ln>
          </a:right>
          <a:top>
            <a:ln w="12700" cap="flat" cmpd="sng">
              <a:solidFill>
                <a:schemeClr val="accent4"/>
              </a:solidFill>
              <a:prstDash val="solid"/>
              <a:round/>
              <a:headEnd type="none" w="sm" len="sm"/>
              <a:tailEnd type="none" w="sm" len="sm"/>
            </a:ln>
          </a:top>
          <a:bottom>
            <a:ln w="12700" cap="flat" cmpd="sng">
              <a:solidFill>
                <a:schemeClr val="accent4"/>
              </a:solidFill>
              <a:prstDash val="solid"/>
              <a:round/>
              <a:headEnd type="none" w="sm" len="sm"/>
              <a:tailEnd type="none" w="sm" len="sm"/>
            </a:ln>
          </a:bottom>
          <a:insideH>
            <a:ln w="12700" cap="flat" cmpd="sng">
              <a:solidFill>
                <a:schemeClr val="accent4"/>
              </a:solidFill>
              <a:prstDash val="solid"/>
              <a:round/>
              <a:headEnd type="none" w="sm" len="sm"/>
              <a:tailEnd type="none" w="sm" len="sm"/>
            </a:ln>
          </a:insideH>
          <a:insideV>
            <a:ln w="12700" cap="flat" cmpd="sng">
              <a:solidFill>
                <a:schemeClr val="accent4"/>
              </a:solidFill>
              <a:prstDash val="solid"/>
              <a:round/>
              <a:headEnd type="none" w="sm" len="sm"/>
              <a:tailEnd type="none" w="sm" len="sm"/>
            </a:ln>
          </a:insideV>
        </a:tcBdr>
        <a:fill>
          <a:solidFill>
            <a:srgbClr val="F6EEF0"/>
          </a:solidFill>
        </a:fill>
      </a:tcStyle>
    </a:wholeTbl>
    <a:band1H>
      <a:tcTxStyle/>
      <a:tcStyle>
        <a:tcBdr/>
        <a:fill>
          <a:solidFill>
            <a:srgbClr val="EEDBE1"/>
          </a:solidFill>
        </a:fill>
      </a:tcStyle>
    </a:band1H>
    <a:band2H>
      <a:tcTxStyle/>
      <a:tcStyle>
        <a:tcBdr/>
      </a:tcStyle>
    </a:band2H>
    <a:band1V>
      <a:tcTxStyle/>
      <a:tcStyle>
        <a:tcBdr/>
        <a:fill>
          <a:solidFill>
            <a:srgbClr val="EEDBE1"/>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accent4"/>
              </a:solidFill>
              <a:prstDash val="solid"/>
              <a:round/>
              <a:headEnd type="none" w="sm" len="sm"/>
              <a:tailEnd type="none" w="sm" len="sm"/>
            </a:ln>
          </a:top>
        </a:tcBdr>
        <a:fill>
          <a:solidFill>
            <a:srgbClr val="F6EEF0"/>
          </a:solidFill>
        </a:fill>
      </a:tcStyle>
    </a:lastRow>
    <a:seCell>
      <a:tcTxStyle/>
      <a:tcStyle>
        <a:tcBdr/>
      </a:tcStyle>
    </a:seCell>
    <a:swCell>
      <a:tcTxStyle/>
      <a:tcStyle>
        <a:tcBdr/>
      </a:tcStyle>
    </a:swCell>
    <a:firstRow>
      <a:tcTxStyle b="on" i="off"/>
      <a:tcStyle>
        <a:tcBdr/>
        <a:fill>
          <a:solidFill>
            <a:srgbClr val="F6EEF0"/>
          </a:solidFill>
        </a:fill>
      </a:tcStyle>
    </a:firstRow>
    <a:neCell>
      <a:tcTxStyle/>
      <a:tcStyle>
        <a:tcBdr/>
      </a:tcStyle>
    </a:neCell>
    <a:nwCell>
      <a:tcTxStyle/>
      <a:tcStyle>
        <a:tcBdr/>
      </a:tcStyle>
    </a:nwCell>
  </a:tblStyle>
  <a:tblStyle styleId="{2C030EB3-7B6D-48EB-B5A0-625C2C104895}" styleName="Table_3">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FEDF4"/>
          </a:solidFill>
        </a:fill>
      </a:tcStyle>
    </a:wholeTbl>
    <a:band1H>
      <a:tcTxStyle/>
      <a:tcStyle>
        <a:tcBdr/>
        <a:fill>
          <a:solidFill>
            <a:srgbClr val="DED8E8"/>
          </a:solidFill>
        </a:fill>
      </a:tcStyle>
    </a:band1H>
    <a:band2H>
      <a:tcTxStyle/>
      <a:tcStyle>
        <a:tcBdr/>
      </a:tcStyle>
    </a:band2H>
    <a:band1V>
      <a:tcTxStyle/>
      <a:tcStyle>
        <a:tcBdr/>
        <a:fill>
          <a:solidFill>
            <a:srgbClr val="DED8E8"/>
          </a:solidFill>
        </a:fill>
      </a:tcStyle>
    </a:band1V>
    <a:band2V>
      <a:tcTxStyle/>
      <a:tcStyle>
        <a:tcBdr/>
      </a:tcStyle>
    </a:band2V>
    <a:lastCol>
      <a:tcTxStyle b="on" i="off">
        <a:font>
          <a:latin typeface="Calibri"/>
          <a:ea typeface="Calibri"/>
          <a:cs typeface="Calibri"/>
        </a:font>
        <a:schemeClr val="lt1"/>
      </a:tcTxStyle>
      <a:tcStyle>
        <a:tcBdr/>
        <a:fill>
          <a:solidFill>
            <a:schemeClr val="accent5"/>
          </a:solidFill>
        </a:fill>
      </a:tcStyle>
    </a:lastCol>
    <a:firstCol>
      <a:tcTxStyle b="on" i="off">
        <a:font>
          <a:latin typeface="Calibri"/>
          <a:ea typeface="Calibri"/>
          <a:cs typeface="Calibri"/>
        </a:font>
        <a:schemeClr val="lt1"/>
      </a:tcTxStyle>
      <a:tcStyle>
        <a:tcBdr/>
        <a:fill>
          <a:solidFill>
            <a:schemeClr val="accent5"/>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5"/>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5"/>
          </a:solidFill>
        </a:fill>
      </a:tcStyle>
    </a:firstRow>
    <a:neCell>
      <a:tcTxStyle/>
      <a:tcStyle>
        <a:tcBdr/>
      </a:tcStyle>
    </a:neCell>
    <a:nwCell>
      <a:tcTxStyle/>
      <a:tcStyle>
        <a:tcBdr/>
      </a:tcStyle>
    </a:nwCell>
  </a:tblStyle>
  <a:tblStyle styleId="{A978B726-2AFE-4137-B943-8604406FCCEC}" styleName="Table_4">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DF0E8"/>
          </a:solidFill>
        </a:fill>
      </a:tcStyle>
    </a:wholeTbl>
    <a:band1H>
      <a:tcTxStyle/>
      <a:tcStyle>
        <a:tcBdr/>
        <a:fill>
          <a:solidFill>
            <a:srgbClr val="FAE0CE"/>
          </a:solidFill>
        </a:fill>
      </a:tcStyle>
    </a:band1H>
    <a:band2H>
      <a:tcTxStyle/>
      <a:tcStyle>
        <a:tcBdr/>
      </a:tcStyle>
    </a:band2H>
    <a:band1V>
      <a:tcTxStyle/>
      <a:tcStyle>
        <a:tcBdr/>
        <a:fill>
          <a:solidFill>
            <a:srgbClr val="FAE0CE"/>
          </a:solidFill>
        </a:fill>
      </a:tcStyle>
    </a:band1V>
    <a:band2V>
      <a:tcTxStyle/>
      <a:tcStyle>
        <a:tcBdr/>
      </a:tcStyle>
    </a:band2V>
    <a:lastCol>
      <a:tcTxStyle b="on" i="off">
        <a:font>
          <a:latin typeface="Calibri"/>
          <a:ea typeface="Calibri"/>
          <a:cs typeface="Calibri"/>
        </a:font>
        <a:schemeClr val="lt1"/>
      </a:tcTxStyle>
      <a:tcStyle>
        <a:tcBdr/>
        <a:fill>
          <a:solidFill>
            <a:schemeClr val="accent2"/>
          </a:solidFill>
        </a:fill>
      </a:tcStyle>
    </a:lastCol>
    <a:firstCol>
      <a:tcTxStyle b="on" i="off">
        <a:font>
          <a:latin typeface="Calibri"/>
          <a:ea typeface="Calibri"/>
          <a:cs typeface="Calibri"/>
        </a:font>
        <a:schemeClr val="lt1"/>
      </a:tcTxStyle>
      <a:tcStyle>
        <a:tcBdr/>
        <a:fill>
          <a:solidFill>
            <a:schemeClr val="accent2"/>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2"/>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2"/>
          </a:solidFill>
        </a:fill>
      </a:tcStyle>
    </a:firstRow>
    <a:neCell>
      <a:tcTxStyle/>
      <a:tcStyle>
        <a:tcBdr/>
      </a:tcStyle>
    </a:neCell>
    <a:nwCell>
      <a:tcTxStyle/>
      <a:tcStyle>
        <a:tcBdr/>
      </a:tcStyle>
    </a:nwCell>
  </a:tblStyle>
  <a:tblStyle styleId="{5F493B26-2AFF-4D59-9184-3F119D06EE60}" styleName="Table_5">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168" autoAdjust="0"/>
  </p:normalViewPr>
  <p:slideViewPr>
    <p:cSldViewPr snapToGrid="0">
      <p:cViewPr varScale="1">
        <p:scale>
          <a:sx n="128" d="100"/>
          <a:sy n="128" d="100"/>
        </p:scale>
        <p:origin x="1056"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3020330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58" name="Google Shape;58;p14"/>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59" name="Google Shape;59;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A50BC1-E3DF-4310-8842-246741FE7F54}"/>
              </a:ext>
            </a:extLst>
          </p:cNvPr>
          <p:cNvSpPr>
            <a:spLocks noGrp="1"/>
          </p:cNvSpPr>
          <p:nvPr>
            <p:ph type="dt" idx="10"/>
          </p:nvPr>
        </p:nvSpPr>
        <p:spPr/>
        <p:txBody>
          <a:bodyPr/>
          <a:lstStyle/>
          <a:p>
            <a:endParaRPr lang="en-SG"/>
          </a:p>
        </p:txBody>
      </p:sp>
      <p:sp>
        <p:nvSpPr>
          <p:cNvPr id="3" name="Footer Placeholder 2">
            <a:extLst>
              <a:ext uri="{FF2B5EF4-FFF2-40B4-BE49-F238E27FC236}">
                <a16:creationId xmlns:a16="http://schemas.microsoft.com/office/drawing/2014/main" id="{BB13F47A-4702-40E1-BF06-B5B0C75D3515}"/>
              </a:ext>
            </a:extLst>
          </p:cNvPr>
          <p:cNvSpPr>
            <a:spLocks noGrp="1"/>
          </p:cNvSpPr>
          <p:nvPr>
            <p:ph type="ftr" idx="11"/>
          </p:nvPr>
        </p:nvSpPr>
        <p:spPr/>
        <p:txBody>
          <a:bodyPr/>
          <a:lstStyle/>
          <a:p>
            <a:endParaRPr lang="en-SG"/>
          </a:p>
        </p:txBody>
      </p:sp>
      <p:sp>
        <p:nvSpPr>
          <p:cNvPr id="4" name="Slide Number Placeholder 3">
            <a:extLst>
              <a:ext uri="{FF2B5EF4-FFF2-40B4-BE49-F238E27FC236}">
                <a16:creationId xmlns:a16="http://schemas.microsoft.com/office/drawing/2014/main" id="{CF38DC6E-F194-49D2-A287-74066EDA67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87117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9" r:id="rId2"/>
    <p:sldLayoutId id="2147483672"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8EB3F7E-0CE5-4EEC-9F21-CEDCD33C1E37}"/>
              </a:ext>
            </a:extLst>
          </p:cNvPr>
          <p:cNvPicPr>
            <a:picLocks noChangeAspect="1"/>
          </p:cNvPicPr>
          <p:nvPr/>
        </p:nvPicPr>
        <p:blipFill>
          <a:blip r:embed="rId2"/>
          <a:stretch>
            <a:fillRect/>
          </a:stretch>
        </p:blipFill>
        <p:spPr>
          <a:xfrm>
            <a:off x="0" y="-23149"/>
            <a:ext cx="9144000" cy="4392782"/>
          </a:xfrm>
          <a:prstGeom prst="rect">
            <a:avLst/>
          </a:prstGeom>
        </p:spPr>
      </p:pic>
      <p:sp>
        <p:nvSpPr>
          <p:cNvPr id="15" name="Title 1">
            <a:extLst>
              <a:ext uri="{FF2B5EF4-FFF2-40B4-BE49-F238E27FC236}">
                <a16:creationId xmlns:a16="http://schemas.microsoft.com/office/drawing/2014/main" id="{753D47EE-424E-42FC-9406-AACBD31FD7AF}"/>
              </a:ext>
            </a:extLst>
          </p:cNvPr>
          <p:cNvSpPr>
            <a:spLocks noGrp="1"/>
          </p:cNvSpPr>
          <p:nvPr>
            <p:ph type="title"/>
          </p:nvPr>
        </p:nvSpPr>
        <p:spPr>
          <a:xfrm>
            <a:off x="628650" y="1785616"/>
            <a:ext cx="7421963" cy="775252"/>
          </a:xfrm>
        </p:spPr>
        <p:txBody>
          <a:bodyPr>
            <a:normAutofit/>
          </a:bodyPr>
          <a:lstStyle/>
          <a:p>
            <a:pPr algn="ctr"/>
            <a:r>
              <a:rPr lang="en-SG" b="1" dirty="0">
                <a:solidFill>
                  <a:srgbClr val="FFFFFF"/>
                </a:solidFill>
                <a:latin typeface="+mj-lt"/>
              </a:rPr>
              <a:t>Assessment  </a:t>
            </a:r>
            <a:r>
              <a:rPr lang="en-SG" b="1">
                <a:solidFill>
                  <a:srgbClr val="FFFFFF"/>
                </a:solidFill>
                <a:latin typeface="+mj-lt"/>
              </a:rPr>
              <a:t>- Question (15min)</a:t>
            </a:r>
            <a:endParaRPr lang="en-SG" b="1" dirty="0">
              <a:solidFill>
                <a:srgbClr val="FFFFFF"/>
              </a:solidFill>
              <a:latin typeface="+mj-lt"/>
            </a:endParaRPr>
          </a:p>
        </p:txBody>
      </p:sp>
      <p:sp>
        <p:nvSpPr>
          <p:cNvPr id="2" name="Slide Number Placeholder 1">
            <a:extLst>
              <a:ext uri="{FF2B5EF4-FFF2-40B4-BE49-F238E27FC236}">
                <a16:creationId xmlns:a16="http://schemas.microsoft.com/office/drawing/2014/main" id="{DBC3FBAB-C843-4F84-A4A5-8E6233AB810F}"/>
              </a:ext>
            </a:extLst>
          </p:cNvPr>
          <p:cNvSpPr>
            <a:spLocks noGrp="1"/>
          </p:cNvSpPr>
          <p:nvPr>
            <p:ph type="sldNum" sz="quarter" idx="12"/>
          </p:nvPr>
        </p:nvSpPr>
        <p:spPr/>
        <p:txBody>
          <a:bodyPr/>
          <a:lstStyle/>
          <a:p>
            <a:fld id="{33F988A5-A627-4BE8-A7A2-F038556E4D3A}" type="slidenum">
              <a:rPr lang="en-SG" smtClean="0">
                <a:latin typeface="+mj-lt"/>
              </a:rPr>
              <a:t>1</a:t>
            </a:fld>
            <a:endParaRPr lang="en-SG">
              <a:latin typeface="+mj-lt"/>
            </a:endParaRPr>
          </a:p>
        </p:txBody>
      </p:sp>
    </p:spTree>
    <p:extLst>
      <p:ext uri="{BB962C8B-B14F-4D97-AF65-F5344CB8AC3E}">
        <p14:creationId xmlns:p14="http://schemas.microsoft.com/office/powerpoint/2010/main" val="2031614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8EB3F7E-0CE5-4EEC-9F21-CEDCD33C1E37}"/>
              </a:ext>
            </a:extLst>
          </p:cNvPr>
          <p:cNvPicPr>
            <a:picLocks noChangeAspect="1"/>
          </p:cNvPicPr>
          <p:nvPr/>
        </p:nvPicPr>
        <p:blipFill>
          <a:blip r:embed="rId2"/>
          <a:stretch>
            <a:fillRect/>
          </a:stretch>
        </p:blipFill>
        <p:spPr>
          <a:xfrm>
            <a:off x="0" y="-23149"/>
            <a:ext cx="9144000" cy="1208489"/>
          </a:xfrm>
          <a:prstGeom prst="rect">
            <a:avLst/>
          </a:prstGeom>
        </p:spPr>
      </p:pic>
      <p:sp>
        <p:nvSpPr>
          <p:cNvPr id="15" name="Title 1">
            <a:extLst>
              <a:ext uri="{FF2B5EF4-FFF2-40B4-BE49-F238E27FC236}">
                <a16:creationId xmlns:a16="http://schemas.microsoft.com/office/drawing/2014/main" id="{753D47EE-424E-42FC-9406-AACBD31FD7AF}"/>
              </a:ext>
            </a:extLst>
          </p:cNvPr>
          <p:cNvSpPr>
            <a:spLocks noGrp="1"/>
          </p:cNvSpPr>
          <p:nvPr>
            <p:ph type="title"/>
          </p:nvPr>
        </p:nvSpPr>
        <p:spPr>
          <a:xfrm>
            <a:off x="628650" y="220904"/>
            <a:ext cx="7421963" cy="775252"/>
          </a:xfrm>
        </p:spPr>
        <p:txBody>
          <a:bodyPr>
            <a:normAutofit/>
          </a:bodyPr>
          <a:lstStyle/>
          <a:p>
            <a:r>
              <a:rPr lang="en-SG" b="1" dirty="0">
                <a:solidFill>
                  <a:srgbClr val="FFFFFF"/>
                </a:solidFill>
                <a:latin typeface="+mj-lt"/>
              </a:rPr>
              <a:t>Assessment - Question</a:t>
            </a:r>
          </a:p>
        </p:txBody>
      </p:sp>
      <p:sp>
        <p:nvSpPr>
          <p:cNvPr id="2" name="Slide Number Placeholder 1">
            <a:extLst>
              <a:ext uri="{FF2B5EF4-FFF2-40B4-BE49-F238E27FC236}">
                <a16:creationId xmlns:a16="http://schemas.microsoft.com/office/drawing/2014/main" id="{DBC3FBAB-C843-4F84-A4A5-8E6233AB810F}"/>
              </a:ext>
            </a:extLst>
          </p:cNvPr>
          <p:cNvSpPr>
            <a:spLocks noGrp="1"/>
          </p:cNvSpPr>
          <p:nvPr>
            <p:ph type="sldNum" sz="quarter" idx="12"/>
          </p:nvPr>
        </p:nvSpPr>
        <p:spPr/>
        <p:txBody>
          <a:bodyPr/>
          <a:lstStyle/>
          <a:p>
            <a:fld id="{33F988A5-A627-4BE8-A7A2-F038556E4D3A}" type="slidenum">
              <a:rPr lang="en-SG" smtClean="0">
                <a:latin typeface="+mj-lt"/>
              </a:rPr>
              <a:t>10</a:t>
            </a:fld>
            <a:endParaRPr lang="en-SG">
              <a:latin typeface="+mj-lt"/>
            </a:endParaRPr>
          </a:p>
        </p:txBody>
      </p:sp>
      <p:sp>
        <p:nvSpPr>
          <p:cNvPr id="3" name="TextBox 2">
            <a:extLst>
              <a:ext uri="{FF2B5EF4-FFF2-40B4-BE49-F238E27FC236}">
                <a16:creationId xmlns:a16="http://schemas.microsoft.com/office/drawing/2014/main" id="{B5EBE7E7-2EF5-D344-27B3-AB450FF91371}"/>
              </a:ext>
            </a:extLst>
          </p:cNvPr>
          <p:cNvSpPr txBox="1"/>
          <p:nvPr/>
        </p:nvSpPr>
        <p:spPr>
          <a:xfrm>
            <a:off x="628650" y="1499037"/>
            <a:ext cx="7995066" cy="1551643"/>
          </a:xfrm>
          <a:prstGeom prst="rect">
            <a:avLst/>
          </a:prstGeom>
          <a:noFill/>
        </p:spPr>
        <p:txBody>
          <a:bodyPr wrap="square" rtlCol="0">
            <a:spAutoFit/>
          </a:bodyPr>
          <a:lstStyle/>
          <a:p>
            <a:pPr algn="just">
              <a:lnSpc>
                <a:spcPct val="107000"/>
              </a:lnSpc>
              <a:spcAft>
                <a:spcPts val="1067"/>
              </a:spcAft>
            </a:pPr>
            <a:r>
              <a:rPr lang="en-SG" sz="1600" dirty="0">
                <a:solidFill>
                  <a:schemeClr val="tx1"/>
                </a:solidFill>
                <a:latin typeface="Arial" panose="020B0604020202020204" pitchFamily="34" charset="0"/>
                <a:ea typeface="SimSun" panose="02010600030101010101" pitchFamily="2" charset="-122"/>
              </a:rPr>
              <a:t>9. Which of the following split the data into 70% training and 30% testing ?</a:t>
            </a:r>
          </a:p>
          <a:p>
            <a:pPr marL="1193770" indent="-457189" algn="just">
              <a:lnSpc>
                <a:spcPct val="107000"/>
              </a:lnSpc>
              <a:spcAft>
                <a:spcPts val="1067"/>
              </a:spcAft>
              <a:buFont typeface="+mj-lt"/>
              <a:buAutoNum type="alphaUcPeriod"/>
            </a:pPr>
            <a:r>
              <a:rPr lang="en-US" sz="1600" dirty="0" err="1">
                <a:solidFill>
                  <a:schemeClr val="tx1"/>
                </a:solidFill>
                <a:latin typeface="Times New Roman" panose="02020603050405020304" pitchFamily="18" charset="0"/>
                <a:ea typeface="SimSun" panose="02010600030101010101" pitchFamily="2" charset="-122"/>
              </a:rPr>
              <a:t>sklearn.model_selection.train_test_split</a:t>
            </a:r>
            <a:r>
              <a:rPr lang="en-US" sz="1600" dirty="0">
                <a:solidFill>
                  <a:schemeClr val="tx1"/>
                </a:solidFill>
                <a:latin typeface="Times New Roman" panose="02020603050405020304" pitchFamily="18" charset="0"/>
                <a:ea typeface="SimSun" panose="02010600030101010101" pitchFamily="2" charset="-122"/>
              </a:rPr>
              <a:t>(X, Y, </a:t>
            </a:r>
            <a:r>
              <a:rPr lang="en-US" sz="1600" dirty="0" err="1">
                <a:solidFill>
                  <a:schemeClr val="tx1"/>
                </a:solidFill>
                <a:latin typeface="Times New Roman" panose="02020603050405020304" pitchFamily="18" charset="0"/>
                <a:ea typeface="SimSun" panose="02010600030101010101" pitchFamily="2" charset="-122"/>
              </a:rPr>
              <a:t>test_size</a:t>
            </a:r>
            <a:r>
              <a:rPr lang="en-US" sz="1600" dirty="0">
                <a:solidFill>
                  <a:schemeClr val="tx1"/>
                </a:solidFill>
                <a:latin typeface="Times New Roman" panose="02020603050405020304" pitchFamily="18" charset="0"/>
                <a:ea typeface="SimSun" panose="02010600030101010101" pitchFamily="2" charset="-122"/>
              </a:rPr>
              <a:t> = 0.30)</a:t>
            </a:r>
            <a:endParaRPr lang="en-SG" sz="1600" dirty="0">
              <a:solidFill>
                <a:schemeClr val="tx1"/>
              </a:solidFill>
              <a:latin typeface="Times New Roman" panose="02020603050405020304" pitchFamily="18" charset="0"/>
              <a:ea typeface="SimSun" panose="02010600030101010101" pitchFamily="2" charset="-122"/>
            </a:endParaRPr>
          </a:p>
          <a:p>
            <a:pPr marL="1193770" indent="-457189" algn="just">
              <a:lnSpc>
                <a:spcPct val="107000"/>
              </a:lnSpc>
              <a:spcAft>
                <a:spcPts val="1067"/>
              </a:spcAft>
              <a:buFont typeface="+mj-lt"/>
              <a:buAutoNum type="alphaUcPeriod"/>
            </a:pPr>
            <a:r>
              <a:rPr lang="en-US" sz="1600" dirty="0" err="1">
                <a:solidFill>
                  <a:schemeClr val="tx1"/>
                </a:solidFill>
                <a:latin typeface="Times New Roman" panose="02020603050405020304" pitchFamily="18" charset="0"/>
                <a:ea typeface="SimSun" panose="02010600030101010101" pitchFamily="2" charset="-122"/>
              </a:rPr>
              <a:t>sklearn.model_selection.train_test_split</a:t>
            </a:r>
            <a:r>
              <a:rPr lang="en-US" sz="1600" dirty="0">
                <a:solidFill>
                  <a:schemeClr val="tx1"/>
                </a:solidFill>
                <a:latin typeface="Times New Roman" panose="02020603050405020304" pitchFamily="18" charset="0"/>
                <a:ea typeface="SimSun" panose="02010600030101010101" pitchFamily="2" charset="-122"/>
              </a:rPr>
              <a:t>(X, Y, </a:t>
            </a:r>
            <a:r>
              <a:rPr lang="en-US" sz="1600" dirty="0" err="1">
                <a:solidFill>
                  <a:schemeClr val="tx1"/>
                </a:solidFill>
                <a:latin typeface="Times New Roman" panose="02020603050405020304" pitchFamily="18" charset="0"/>
                <a:ea typeface="SimSun" panose="02010600030101010101" pitchFamily="2" charset="-122"/>
              </a:rPr>
              <a:t>test_size</a:t>
            </a:r>
            <a:r>
              <a:rPr lang="en-US" sz="1600" dirty="0">
                <a:solidFill>
                  <a:schemeClr val="tx1"/>
                </a:solidFill>
                <a:latin typeface="Times New Roman" panose="02020603050405020304" pitchFamily="18" charset="0"/>
                <a:ea typeface="SimSun" panose="02010600030101010101" pitchFamily="2" charset="-122"/>
              </a:rPr>
              <a:t>=0.7)</a:t>
            </a:r>
            <a:endParaRPr lang="en-SG" sz="1600" dirty="0">
              <a:solidFill>
                <a:schemeClr val="tx1"/>
              </a:solidFill>
              <a:latin typeface="Times New Roman" panose="02020603050405020304" pitchFamily="18" charset="0"/>
              <a:ea typeface="SimSun" panose="02010600030101010101" pitchFamily="2" charset="-122"/>
            </a:endParaRPr>
          </a:p>
          <a:p>
            <a:pPr marL="736582" algn="just">
              <a:lnSpc>
                <a:spcPct val="107000"/>
              </a:lnSpc>
              <a:spcAft>
                <a:spcPts val="1067"/>
              </a:spcAft>
            </a:pPr>
            <a:endParaRPr lang="en-SG" sz="1600" dirty="0">
              <a:solidFill>
                <a:schemeClr val="tx1"/>
              </a:solidFill>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54107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8EB3F7E-0CE5-4EEC-9F21-CEDCD33C1E37}"/>
              </a:ext>
            </a:extLst>
          </p:cNvPr>
          <p:cNvPicPr>
            <a:picLocks noChangeAspect="1"/>
          </p:cNvPicPr>
          <p:nvPr/>
        </p:nvPicPr>
        <p:blipFill>
          <a:blip r:embed="rId2"/>
          <a:stretch>
            <a:fillRect/>
          </a:stretch>
        </p:blipFill>
        <p:spPr>
          <a:xfrm>
            <a:off x="0" y="-23149"/>
            <a:ext cx="9144000" cy="1208489"/>
          </a:xfrm>
          <a:prstGeom prst="rect">
            <a:avLst/>
          </a:prstGeom>
        </p:spPr>
      </p:pic>
      <p:sp>
        <p:nvSpPr>
          <p:cNvPr id="15" name="Title 1">
            <a:extLst>
              <a:ext uri="{FF2B5EF4-FFF2-40B4-BE49-F238E27FC236}">
                <a16:creationId xmlns:a16="http://schemas.microsoft.com/office/drawing/2014/main" id="{753D47EE-424E-42FC-9406-AACBD31FD7AF}"/>
              </a:ext>
            </a:extLst>
          </p:cNvPr>
          <p:cNvSpPr>
            <a:spLocks noGrp="1"/>
          </p:cNvSpPr>
          <p:nvPr>
            <p:ph type="title"/>
          </p:nvPr>
        </p:nvSpPr>
        <p:spPr>
          <a:xfrm>
            <a:off x="628650" y="220904"/>
            <a:ext cx="7421963" cy="775252"/>
          </a:xfrm>
        </p:spPr>
        <p:txBody>
          <a:bodyPr>
            <a:normAutofit/>
          </a:bodyPr>
          <a:lstStyle/>
          <a:p>
            <a:r>
              <a:rPr lang="en-SG" b="1" dirty="0">
                <a:solidFill>
                  <a:srgbClr val="FFFFFF"/>
                </a:solidFill>
                <a:latin typeface="+mj-lt"/>
              </a:rPr>
              <a:t>Assessment - Question</a:t>
            </a:r>
          </a:p>
        </p:txBody>
      </p:sp>
      <p:sp>
        <p:nvSpPr>
          <p:cNvPr id="2" name="Slide Number Placeholder 1">
            <a:extLst>
              <a:ext uri="{FF2B5EF4-FFF2-40B4-BE49-F238E27FC236}">
                <a16:creationId xmlns:a16="http://schemas.microsoft.com/office/drawing/2014/main" id="{DBC3FBAB-C843-4F84-A4A5-8E6233AB810F}"/>
              </a:ext>
            </a:extLst>
          </p:cNvPr>
          <p:cNvSpPr>
            <a:spLocks noGrp="1"/>
          </p:cNvSpPr>
          <p:nvPr>
            <p:ph type="sldNum" sz="quarter" idx="12"/>
          </p:nvPr>
        </p:nvSpPr>
        <p:spPr/>
        <p:txBody>
          <a:bodyPr/>
          <a:lstStyle/>
          <a:p>
            <a:fld id="{33F988A5-A627-4BE8-A7A2-F038556E4D3A}" type="slidenum">
              <a:rPr lang="en-SG" smtClean="0">
                <a:latin typeface="+mj-lt"/>
              </a:rPr>
              <a:t>11</a:t>
            </a:fld>
            <a:endParaRPr lang="en-SG">
              <a:latin typeface="+mj-lt"/>
            </a:endParaRPr>
          </a:p>
        </p:txBody>
      </p:sp>
      <p:sp>
        <p:nvSpPr>
          <p:cNvPr id="3" name="TextBox 2">
            <a:extLst>
              <a:ext uri="{FF2B5EF4-FFF2-40B4-BE49-F238E27FC236}">
                <a16:creationId xmlns:a16="http://schemas.microsoft.com/office/drawing/2014/main" id="{B5EBE7E7-2EF5-D344-27B3-AB450FF91371}"/>
              </a:ext>
            </a:extLst>
          </p:cNvPr>
          <p:cNvSpPr txBox="1"/>
          <p:nvPr/>
        </p:nvSpPr>
        <p:spPr>
          <a:xfrm>
            <a:off x="628650" y="1499037"/>
            <a:ext cx="7995066" cy="2168351"/>
          </a:xfrm>
          <a:prstGeom prst="rect">
            <a:avLst/>
          </a:prstGeom>
          <a:noFill/>
        </p:spPr>
        <p:txBody>
          <a:bodyPr wrap="square" rtlCol="0">
            <a:spAutoFit/>
          </a:bodyPr>
          <a:lstStyle/>
          <a:p>
            <a:pPr lvl="0" algn="just" fontAlgn="auto" hangingPunct="1">
              <a:lnSpc>
                <a:spcPct val="107000"/>
              </a:lnSpc>
              <a:spcAft>
                <a:spcPts val="800"/>
              </a:spcAft>
            </a:pPr>
            <a:r>
              <a:rPr lang="en-SG" sz="1600" dirty="0">
                <a:latin typeface="Arial" panose="020B0604020202020204" pitchFamily="34" charset="0"/>
                <a:ea typeface="SimSun" panose="02010600030101010101" pitchFamily="2" charset="-122"/>
              </a:rPr>
              <a:t>10</a:t>
            </a:r>
            <a:r>
              <a:rPr lang="en-SG" sz="1600" dirty="0">
                <a:effectLst/>
                <a:latin typeface="Arial" panose="020B0604020202020204" pitchFamily="34" charset="0"/>
                <a:ea typeface="SimSun" panose="02010600030101010101" pitchFamily="2" charset="-122"/>
              </a:rPr>
              <a:t>. What function should use to build model?</a:t>
            </a:r>
          </a:p>
          <a:p>
            <a:pPr marL="895350" lvl="0" indent="-342900" algn="just" fontAlgn="auto" hangingPunct="1">
              <a:lnSpc>
                <a:spcPct val="107000"/>
              </a:lnSpc>
              <a:spcAft>
                <a:spcPts val="800"/>
              </a:spcAft>
              <a:buFont typeface="+mj-lt"/>
              <a:buAutoNum type="alphaUcPeriod"/>
            </a:pPr>
            <a:r>
              <a:rPr lang="en-SG" sz="1600" dirty="0">
                <a:effectLst/>
                <a:latin typeface="Times New Roman" panose="02020603050405020304" pitchFamily="18" charset="0"/>
                <a:ea typeface="SimSun" panose="02010600030101010101" pitchFamily="2" charset="-122"/>
              </a:rPr>
              <a:t>.predict()</a:t>
            </a:r>
          </a:p>
          <a:p>
            <a:pPr marL="895350" indent="-342900" algn="just">
              <a:lnSpc>
                <a:spcPct val="107000"/>
              </a:lnSpc>
              <a:spcAft>
                <a:spcPts val="800"/>
              </a:spcAft>
              <a:buFont typeface="+mj-lt"/>
              <a:buAutoNum type="alphaUcPeriod"/>
            </a:pPr>
            <a:r>
              <a:rPr lang="en-SG" sz="1600" dirty="0">
                <a:effectLst/>
                <a:latin typeface="Times New Roman" panose="02020603050405020304" pitchFamily="18" charset="0"/>
                <a:ea typeface="SimSun" panose="02010600030101010101" pitchFamily="2" charset="-122"/>
              </a:rPr>
              <a:t>.fit()</a:t>
            </a:r>
          </a:p>
          <a:p>
            <a:pPr marL="895350" indent="-342900" algn="just">
              <a:lnSpc>
                <a:spcPct val="107000"/>
              </a:lnSpc>
              <a:spcAft>
                <a:spcPts val="800"/>
              </a:spcAft>
              <a:buFont typeface="+mj-lt"/>
              <a:buAutoNum type="alphaUcPeriod"/>
            </a:pPr>
            <a:r>
              <a:rPr lang="en-SG" sz="1600" dirty="0">
                <a:latin typeface="Times New Roman" panose="02020603050405020304" pitchFamily="18" charset="0"/>
                <a:ea typeface="SimSun" panose="02010600030101010101" pitchFamily="2" charset="-122"/>
              </a:rPr>
              <a:t>.score()</a:t>
            </a:r>
          </a:p>
          <a:p>
            <a:pPr marL="895350" indent="-342900" algn="just">
              <a:lnSpc>
                <a:spcPct val="107000"/>
              </a:lnSpc>
              <a:spcAft>
                <a:spcPts val="800"/>
              </a:spcAft>
              <a:buFont typeface="+mj-lt"/>
              <a:buAutoNum type="alphaUcPeriod"/>
            </a:pPr>
            <a:r>
              <a:rPr lang="en-SG" sz="1600" dirty="0">
                <a:latin typeface="Times New Roman" panose="02020603050405020304" pitchFamily="18" charset="0"/>
                <a:ea typeface="SimSun" panose="02010600030101010101" pitchFamily="2" charset="-122"/>
              </a:rPr>
              <a:t>.</a:t>
            </a:r>
            <a:r>
              <a:rPr lang="en-SG" sz="1600" dirty="0" err="1">
                <a:latin typeface="Times New Roman" panose="02020603050405020304" pitchFamily="18" charset="0"/>
                <a:ea typeface="SimSun" panose="02010600030101010101" pitchFamily="2" charset="-122"/>
              </a:rPr>
              <a:t>predict_proba</a:t>
            </a:r>
            <a:r>
              <a:rPr lang="en-SG" sz="1600" dirty="0">
                <a:latin typeface="Times New Roman" panose="02020603050405020304" pitchFamily="18" charset="0"/>
                <a:ea typeface="SimSun" panose="02010600030101010101" pitchFamily="2" charset="-122"/>
              </a:rPr>
              <a:t>()</a:t>
            </a:r>
          </a:p>
          <a:p>
            <a:pPr marL="552450" lvl="0" algn="just" fontAlgn="auto" hangingPunct="1">
              <a:lnSpc>
                <a:spcPct val="107000"/>
              </a:lnSpc>
              <a:spcAft>
                <a:spcPts val="800"/>
              </a:spcAft>
            </a:pPr>
            <a:endParaRPr lang="en-SG" sz="1600"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482528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8EB3F7E-0CE5-4EEC-9F21-CEDCD33C1E37}"/>
              </a:ext>
            </a:extLst>
          </p:cNvPr>
          <p:cNvPicPr>
            <a:picLocks noChangeAspect="1"/>
          </p:cNvPicPr>
          <p:nvPr/>
        </p:nvPicPr>
        <p:blipFill>
          <a:blip r:embed="rId2"/>
          <a:stretch>
            <a:fillRect/>
          </a:stretch>
        </p:blipFill>
        <p:spPr>
          <a:xfrm>
            <a:off x="0" y="-23149"/>
            <a:ext cx="9144000" cy="1208489"/>
          </a:xfrm>
          <a:prstGeom prst="rect">
            <a:avLst/>
          </a:prstGeom>
        </p:spPr>
      </p:pic>
      <p:sp>
        <p:nvSpPr>
          <p:cNvPr id="15" name="Title 1">
            <a:extLst>
              <a:ext uri="{FF2B5EF4-FFF2-40B4-BE49-F238E27FC236}">
                <a16:creationId xmlns:a16="http://schemas.microsoft.com/office/drawing/2014/main" id="{753D47EE-424E-42FC-9406-AACBD31FD7AF}"/>
              </a:ext>
            </a:extLst>
          </p:cNvPr>
          <p:cNvSpPr>
            <a:spLocks noGrp="1"/>
          </p:cNvSpPr>
          <p:nvPr>
            <p:ph type="title"/>
          </p:nvPr>
        </p:nvSpPr>
        <p:spPr>
          <a:xfrm>
            <a:off x="628650" y="220904"/>
            <a:ext cx="7421963" cy="775252"/>
          </a:xfrm>
        </p:spPr>
        <p:txBody>
          <a:bodyPr>
            <a:normAutofit/>
          </a:bodyPr>
          <a:lstStyle/>
          <a:p>
            <a:r>
              <a:rPr lang="en-SG" b="1" dirty="0">
                <a:solidFill>
                  <a:srgbClr val="FFFFFF"/>
                </a:solidFill>
                <a:latin typeface="+mj-lt"/>
              </a:rPr>
              <a:t>Assessment - Question</a:t>
            </a:r>
          </a:p>
        </p:txBody>
      </p:sp>
      <p:sp>
        <p:nvSpPr>
          <p:cNvPr id="2" name="Slide Number Placeholder 1">
            <a:extLst>
              <a:ext uri="{FF2B5EF4-FFF2-40B4-BE49-F238E27FC236}">
                <a16:creationId xmlns:a16="http://schemas.microsoft.com/office/drawing/2014/main" id="{DBC3FBAB-C843-4F84-A4A5-8E6233AB810F}"/>
              </a:ext>
            </a:extLst>
          </p:cNvPr>
          <p:cNvSpPr>
            <a:spLocks noGrp="1"/>
          </p:cNvSpPr>
          <p:nvPr>
            <p:ph type="sldNum" sz="quarter" idx="12"/>
          </p:nvPr>
        </p:nvSpPr>
        <p:spPr/>
        <p:txBody>
          <a:bodyPr/>
          <a:lstStyle/>
          <a:p>
            <a:fld id="{33F988A5-A627-4BE8-A7A2-F038556E4D3A}" type="slidenum">
              <a:rPr lang="en-SG" smtClean="0">
                <a:latin typeface="+mj-lt"/>
              </a:rPr>
              <a:t>12</a:t>
            </a:fld>
            <a:endParaRPr lang="en-SG">
              <a:latin typeface="+mj-lt"/>
            </a:endParaRPr>
          </a:p>
        </p:txBody>
      </p:sp>
      <p:sp>
        <p:nvSpPr>
          <p:cNvPr id="3" name="TextBox 2">
            <a:extLst>
              <a:ext uri="{FF2B5EF4-FFF2-40B4-BE49-F238E27FC236}">
                <a16:creationId xmlns:a16="http://schemas.microsoft.com/office/drawing/2014/main" id="{B5EBE7E7-2EF5-D344-27B3-AB450FF91371}"/>
              </a:ext>
            </a:extLst>
          </p:cNvPr>
          <p:cNvSpPr txBox="1"/>
          <p:nvPr/>
        </p:nvSpPr>
        <p:spPr>
          <a:xfrm>
            <a:off x="628650" y="1499037"/>
            <a:ext cx="7995066" cy="2168351"/>
          </a:xfrm>
          <a:prstGeom prst="rect">
            <a:avLst/>
          </a:prstGeom>
          <a:noFill/>
        </p:spPr>
        <p:txBody>
          <a:bodyPr wrap="square" rtlCol="0">
            <a:spAutoFit/>
          </a:bodyPr>
          <a:lstStyle/>
          <a:p>
            <a:pPr lvl="0" algn="just" fontAlgn="auto" hangingPunct="1">
              <a:lnSpc>
                <a:spcPct val="107000"/>
              </a:lnSpc>
              <a:spcAft>
                <a:spcPts val="800"/>
              </a:spcAft>
            </a:pPr>
            <a:r>
              <a:rPr lang="en-SG" sz="1600" dirty="0">
                <a:latin typeface="Arial" panose="020B0604020202020204" pitchFamily="34" charset="0"/>
                <a:ea typeface="SimSun" panose="02010600030101010101" pitchFamily="2" charset="-122"/>
              </a:rPr>
              <a:t>11</a:t>
            </a:r>
            <a:r>
              <a:rPr lang="en-SG" sz="1600" dirty="0">
                <a:effectLst/>
                <a:latin typeface="Arial" panose="020B0604020202020204" pitchFamily="34" charset="0"/>
                <a:ea typeface="SimSun" panose="02010600030101010101" pitchFamily="2" charset="-122"/>
              </a:rPr>
              <a:t> What function should use to return the accuracy of the model?</a:t>
            </a:r>
          </a:p>
          <a:p>
            <a:pPr marL="895350" lvl="0" indent="-342900" algn="just" fontAlgn="auto" hangingPunct="1">
              <a:lnSpc>
                <a:spcPct val="107000"/>
              </a:lnSpc>
              <a:spcAft>
                <a:spcPts val="800"/>
              </a:spcAft>
              <a:buFont typeface="+mj-lt"/>
              <a:buAutoNum type="alphaUcPeriod"/>
            </a:pPr>
            <a:r>
              <a:rPr lang="en-SG" sz="1600" dirty="0">
                <a:effectLst/>
                <a:latin typeface="Times New Roman" panose="02020603050405020304" pitchFamily="18" charset="0"/>
                <a:ea typeface="SimSun" panose="02010600030101010101" pitchFamily="2" charset="-122"/>
              </a:rPr>
              <a:t>.predict()</a:t>
            </a:r>
          </a:p>
          <a:p>
            <a:pPr marL="895350" indent="-342900" algn="just">
              <a:lnSpc>
                <a:spcPct val="107000"/>
              </a:lnSpc>
              <a:spcAft>
                <a:spcPts val="800"/>
              </a:spcAft>
              <a:buFont typeface="+mj-lt"/>
              <a:buAutoNum type="alphaUcPeriod"/>
            </a:pPr>
            <a:r>
              <a:rPr lang="en-SG" sz="1600" dirty="0">
                <a:effectLst/>
                <a:latin typeface="Times New Roman" panose="02020603050405020304" pitchFamily="18" charset="0"/>
                <a:ea typeface="SimSun" panose="02010600030101010101" pitchFamily="2" charset="-122"/>
              </a:rPr>
              <a:t>.fit()</a:t>
            </a:r>
          </a:p>
          <a:p>
            <a:pPr marL="895350" indent="-342900" algn="just">
              <a:lnSpc>
                <a:spcPct val="107000"/>
              </a:lnSpc>
              <a:spcAft>
                <a:spcPts val="800"/>
              </a:spcAft>
              <a:buFont typeface="+mj-lt"/>
              <a:buAutoNum type="alphaUcPeriod"/>
            </a:pPr>
            <a:r>
              <a:rPr lang="en-SG" sz="1600" dirty="0">
                <a:latin typeface="Times New Roman" panose="02020603050405020304" pitchFamily="18" charset="0"/>
                <a:ea typeface="SimSun" panose="02010600030101010101" pitchFamily="2" charset="-122"/>
              </a:rPr>
              <a:t>.score()</a:t>
            </a:r>
          </a:p>
          <a:p>
            <a:pPr marL="895350" indent="-342900" algn="just">
              <a:lnSpc>
                <a:spcPct val="107000"/>
              </a:lnSpc>
              <a:spcAft>
                <a:spcPts val="800"/>
              </a:spcAft>
              <a:buFont typeface="+mj-lt"/>
              <a:buAutoNum type="alphaUcPeriod"/>
            </a:pPr>
            <a:r>
              <a:rPr lang="en-SG" sz="1600" dirty="0">
                <a:latin typeface="Times New Roman" panose="02020603050405020304" pitchFamily="18" charset="0"/>
                <a:ea typeface="SimSun" panose="02010600030101010101" pitchFamily="2" charset="-122"/>
              </a:rPr>
              <a:t>.</a:t>
            </a:r>
            <a:r>
              <a:rPr lang="en-SG" sz="1600" dirty="0" err="1">
                <a:latin typeface="Times New Roman" panose="02020603050405020304" pitchFamily="18" charset="0"/>
                <a:ea typeface="SimSun" panose="02010600030101010101" pitchFamily="2" charset="-122"/>
              </a:rPr>
              <a:t>predict_proba</a:t>
            </a:r>
            <a:r>
              <a:rPr lang="en-SG" sz="1600" dirty="0">
                <a:latin typeface="Times New Roman" panose="02020603050405020304" pitchFamily="18" charset="0"/>
                <a:ea typeface="SimSun" panose="02010600030101010101" pitchFamily="2" charset="-122"/>
              </a:rPr>
              <a:t>()</a:t>
            </a:r>
          </a:p>
          <a:p>
            <a:pPr marL="552450" lvl="0" algn="just" fontAlgn="auto" hangingPunct="1">
              <a:lnSpc>
                <a:spcPct val="107000"/>
              </a:lnSpc>
              <a:spcAft>
                <a:spcPts val="800"/>
              </a:spcAft>
            </a:pPr>
            <a:endParaRPr lang="en-SG" sz="1600"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259438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8EB3F7E-0CE5-4EEC-9F21-CEDCD33C1E37}"/>
              </a:ext>
            </a:extLst>
          </p:cNvPr>
          <p:cNvPicPr>
            <a:picLocks noChangeAspect="1"/>
          </p:cNvPicPr>
          <p:nvPr/>
        </p:nvPicPr>
        <p:blipFill>
          <a:blip r:embed="rId2"/>
          <a:stretch>
            <a:fillRect/>
          </a:stretch>
        </p:blipFill>
        <p:spPr>
          <a:xfrm>
            <a:off x="0" y="-23149"/>
            <a:ext cx="9144000" cy="1208489"/>
          </a:xfrm>
          <a:prstGeom prst="rect">
            <a:avLst/>
          </a:prstGeom>
        </p:spPr>
      </p:pic>
      <p:sp>
        <p:nvSpPr>
          <p:cNvPr id="15" name="Title 1">
            <a:extLst>
              <a:ext uri="{FF2B5EF4-FFF2-40B4-BE49-F238E27FC236}">
                <a16:creationId xmlns:a16="http://schemas.microsoft.com/office/drawing/2014/main" id="{753D47EE-424E-42FC-9406-AACBD31FD7AF}"/>
              </a:ext>
            </a:extLst>
          </p:cNvPr>
          <p:cNvSpPr>
            <a:spLocks noGrp="1"/>
          </p:cNvSpPr>
          <p:nvPr>
            <p:ph type="title"/>
          </p:nvPr>
        </p:nvSpPr>
        <p:spPr>
          <a:xfrm>
            <a:off x="628650" y="220904"/>
            <a:ext cx="7421963" cy="775252"/>
          </a:xfrm>
        </p:spPr>
        <p:txBody>
          <a:bodyPr>
            <a:normAutofit/>
          </a:bodyPr>
          <a:lstStyle/>
          <a:p>
            <a:r>
              <a:rPr lang="en-SG" b="1" dirty="0">
                <a:solidFill>
                  <a:srgbClr val="FFFFFF"/>
                </a:solidFill>
                <a:latin typeface="+mj-lt"/>
              </a:rPr>
              <a:t>Assessment - Question</a:t>
            </a:r>
          </a:p>
        </p:txBody>
      </p:sp>
      <p:sp>
        <p:nvSpPr>
          <p:cNvPr id="2" name="Slide Number Placeholder 1">
            <a:extLst>
              <a:ext uri="{FF2B5EF4-FFF2-40B4-BE49-F238E27FC236}">
                <a16:creationId xmlns:a16="http://schemas.microsoft.com/office/drawing/2014/main" id="{DBC3FBAB-C843-4F84-A4A5-8E6233AB810F}"/>
              </a:ext>
            </a:extLst>
          </p:cNvPr>
          <p:cNvSpPr>
            <a:spLocks noGrp="1"/>
          </p:cNvSpPr>
          <p:nvPr>
            <p:ph type="sldNum" sz="quarter" idx="12"/>
          </p:nvPr>
        </p:nvSpPr>
        <p:spPr/>
        <p:txBody>
          <a:bodyPr/>
          <a:lstStyle/>
          <a:p>
            <a:fld id="{33F988A5-A627-4BE8-A7A2-F038556E4D3A}" type="slidenum">
              <a:rPr lang="en-SG" smtClean="0">
                <a:latin typeface="+mj-lt"/>
              </a:rPr>
              <a:t>13</a:t>
            </a:fld>
            <a:endParaRPr lang="en-SG">
              <a:latin typeface="+mj-lt"/>
            </a:endParaRPr>
          </a:p>
        </p:txBody>
      </p:sp>
      <p:sp>
        <p:nvSpPr>
          <p:cNvPr id="3" name="TextBox 2">
            <a:extLst>
              <a:ext uri="{FF2B5EF4-FFF2-40B4-BE49-F238E27FC236}">
                <a16:creationId xmlns:a16="http://schemas.microsoft.com/office/drawing/2014/main" id="{B5EBE7E7-2EF5-D344-27B3-AB450FF91371}"/>
              </a:ext>
            </a:extLst>
          </p:cNvPr>
          <p:cNvSpPr txBox="1"/>
          <p:nvPr/>
        </p:nvSpPr>
        <p:spPr>
          <a:xfrm>
            <a:off x="628650" y="1499037"/>
            <a:ext cx="7995066" cy="1436227"/>
          </a:xfrm>
          <a:prstGeom prst="rect">
            <a:avLst/>
          </a:prstGeom>
          <a:noFill/>
        </p:spPr>
        <p:txBody>
          <a:bodyPr wrap="square" rtlCol="0">
            <a:spAutoFit/>
          </a:bodyPr>
          <a:lstStyle/>
          <a:p>
            <a:pPr lvl="0" algn="just" fontAlgn="auto" hangingPunct="1">
              <a:lnSpc>
                <a:spcPct val="107000"/>
              </a:lnSpc>
              <a:spcAft>
                <a:spcPts val="800"/>
              </a:spcAft>
            </a:pPr>
            <a:r>
              <a:rPr lang="en-SG" sz="1600" dirty="0">
                <a:latin typeface="Arial" panose="020B0604020202020204" pitchFamily="34" charset="0"/>
                <a:ea typeface="SimSun" panose="02010600030101010101" pitchFamily="2" charset="-122"/>
              </a:rPr>
              <a:t>12. Which data should be used to evaluate model accuracy</a:t>
            </a:r>
            <a:r>
              <a:rPr lang="en-SG" sz="1600" dirty="0">
                <a:effectLst/>
                <a:latin typeface="Arial" panose="020B0604020202020204" pitchFamily="34" charset="0"/>
                <a:ea typeface="SimSun" panose="02010600030101010101" pitchFamily="2" charset="-122"/>
              </a:rPr>
              <a:t>?</a:t>
            </a:r>
          </a:p>
          <a:p>
            <a:pPr marL="895350" lvl="0" indent="-342900" algn="just" fontAlgn="auto" hangingPunct="1">
              <a:lnSpc>
                <a:spcPct val="107000"/>
              </a:lnSpc>
              <a:spcAft>
                <a:spcPts val="800"/>
              </a:spcAft>
              <a:buFont typeface="+mj-lt"/>
              <a:buAutoNum type="alphaUcPeriod"/>
            </a:pPr>
            <a:r>
              <a:rPr lang="en-SG" sz="1600" dirty="0">
                <a:latin typeface="Times New Roman" panose="02020603050405020304" pitchFamily="18" charset="0"/>
                <a:ea typeface="SimSun" panose="02010600030101010101" pitchFamily="2" charset="-122"/>
              </a:rPr>
              <a:t>Training data</a:t>
            </a:r>
            <a:endParaRPr lang="en-SG" sz="1600" dirty="0">
              <a:effectLst/>
              <a:latin typeface="Times New Roman" panose="02020603050405020304" pitchFamily="18" charset="0"/>
              <a:ea typeface="SimSun" panose="02010600030101010101" pitchFamily="2" charset="-122"/>
            </a:endParaRPr>
          </a:p>
          <a:p>
            <a:pPr marL="895350" indent="-342900" algn="just">
              <a:lnSpc>
                <a:spcPct val="107000"/>
              </a:lnSpc>
              <a:spcAft>
                <a:spcPts val="800"/>
              </a:spcAft>
              <a:buFont typeface="+mj-lt"/>
              <a:buAutoNum type="alphaUcPeriod"/>
            </a:pPr>
            <a:r>
              <a:rPr lang="en-SG" sz="1600" dirty="0">
                <a:latin typeface="Times New Roman" panose="02020603050405020304" pitchFamily="18" charset="0"/>
                <a:ea typeface="SimSun" panose="02010600030101010101" pitchFamily="2" charset="-122"/>
              </a:rPr>
              <a:t>Testing data</a:t>
            </a:r>
          </a:p>
          <a:p>
            <a:pPr marL="552450" lvl="0" algn="just" fontAlgn="auto" hangingPunct="1">
              <a:lnSpc>
                <a:spcPct val="107000"/>
              </a:lnSpc>
              <a:spcAft>
                <a:spcPts val="800"/>
              </a:spcAft>
            </a:pPr>
            <a:endParaRPr lang="en-SG" sz="1600"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4143860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8EB3F7E-0CE5-4EEC-9F21-CEDCD33C1E37}"/>
              </a:ext>
            </a:extLst>
          </p:cNvPr>
          <p:cNvPicPr>
            <a:picLocks noChangeAspect="1"/>
          </p:cNvPicPr>
          <p:nvPr/>
        </p:nvPicPr>
        <p:blipFill>
          <a:blip r:embed="rId2"/>
          <a:stretch>
            <a:fillRect/>
          </a:stretch>
        </p:blipFill>
        <p:spPr>
          <a:xfrm>
            <a:off x="0" y="-23149"/>
            <a:ext cx="9144000" cy="1208489"/>
          </a:xfrm>
          <a:prstGeom prst="rect">
            <a:avLst/>
          </a:prstGeom>
        </p:spPr>
      </p:pic>
      <p:sp>
        <p:nvSpPr>
          <p:cNvPr id="15" name="Title 1">
            <a:extLst>
              <a:ext uri="{FF2B5EF4-FFF2-40B4-BE49-F238E27FC236}">
                <a16:creationId xmlns:a16="http://schemas.microsoft.com/office/drawing/2014/main" id="{753D47EE-424E-42FC-9406-AACBD31FD7AF}"/>
              </a:ext>
            </a:extLst>
          </p:cNvPr>
          <p:cNvSpPr>
            <a:spLocks noGrp="1"/>
          </p:cNvSpPr>
          <p:nvPr>
            <p:ph type="title"/>
          </p:nvPr>
        </p:nvSpPr>
        <p:spPr>
          <a:xfrm>
            <a:off x="628650" y="220904"/>
            <a:ext cx="7421963" cy="775252"/>
          </a:xfrm>
        </p:spPr>
        <p:txBody>
          <a:bodyPr>
            <a:normAutofit/>
          </a:bodyPr>
          <a:lstStyle/>
          <a:p>
            <a:r>
              <a:rPr lang="en-SG" b="1" dirty="0">
                <a:solidFill>
                  <a:srgbClr val="FFFFFF"/>
                </a:solidFill>
                <a:latin typeface="+mj-lt"/>
              </a:rPr>
              <a:t>Assessment - Question</a:t>
            </a:r>
          </a:p>
        </p:txBody>
      </p:sp>
      <p:sp>
        <p:nvSpPr>
          <p:cNvPr id="2" name="Slide Number Placeholder 1">
            <a:extLst>
              <a:ext uri="{FF2B5EF4-FFF2-40B4-BE49-F238E27FC236}">
                <a16:creationId xmlns:a16="http://schemas.microsoft.com/office/drawing/2014/main" id="{DBC3FBAB-C843-4F84-A4A5-8E6233AB810F}"/>
              </a:ext>
            </a:extLst>
          </p:cNvPr>
          <p:cNvSpPr>
            <a:spLocks noGrp="1"/>
          </p:cNvSpPr>
          <p:nvPr>
            <p:ph type="sldNum" sz="quarter" idx="12"/>
          </p:nvPr>
        </p:nvSpPr>
        <p:spPr/>
        <p:txBody>
          <a:bodyPr/>
          <a:lstStyle/>
          <a:p>
            <a:fld id="{33F988A5-A627-4BE8-A7A2-F038556E4D3A}" type="slidenum">
              <a:rPr lang="en-SG" smtClean="0">
                <a:latin typeface="+mj-lt"/>
              </a:rPr>
              <a:t>14</a:t>
            </a:fld>
            <a:endParaRPr lang="en-SG">
              <a:latin typeface="+mj-lt"/>
            </a:endParaRPr>
          </a:p>
        </p:txBody>
      </p:sp>
      <p:sp>
        <p:nvSpPr>
          <p:cNvPr id="3" name="TextBox 2">
            <a:extLst>
              <a:ext uri="{FF2B5EF4-FFF2-40B4-BE49-F238E27FC236}">
                <a16:creationId xmlns:a16="http://schemas.microsoft.com/office/drawing/2014/main" id="{B5EBE7E7-2EF5-D344-27B3-AB450FF91371}"/>
              </a:ext>
            </a:extLst>
          </p:cNvPr>
          <p:cNvSpPr txBox="1"/>
          <p:nvPr/>
        </p:nvSpPr>
        <p:spPr>
          <a:xfrm>
            <a:off x="628650" y="1499037"/>
            <a:ext cx="7995066" cy="2431820"/>
          </a:xfrm>
          <a:prstGeom prst="rect">
            <a:avLst/>
          </a:prstGeom>
          <a:noFill/>
        </p:spPr>
        <p:txBody>
          <a:bodyPr wrap="square" rtlCol="0">
            <a:spAutoFit/>
          </a:bodyPr>
          <a:lstStyle/>
          <a:p>
            <a:pPr lvl="0" algn="just" fontAlgn="auto" hangingPunct="1">
              <a:lnSpc>
                <a:spcPct val="107000"/>
              </a:lnSpc>
              <a:spcAft>
                <a:spcPts val="800"/>
              </a:spcAft>
            </a:pPr>
            <a:r>
              <a:rPr lang="en-SG" sz="1600" dirty="0">
                <a:latin typeface="Arial" panose="020B0604020202020204" pitchFamily="34" charset="0"/>
                <a:ea typeface="SimSun" panose="02010600030101010101" pitchFamily="2" charset="-122"/>
              </a:rPr>
              <a:t>13. When we have a continuous variable as target attribute, what type of machine learning model can we use? </a:t>
            </a:r>
            <a:endParaRPr lang="en-SG" sz="1600" dirty="0">
              <a:effectLst/>
              <a:latin typeface="Arial" panose="020B0604020202020204" pitchFamily="34" charset="0"/>
              <a:ea typeface="SimSun" panose="02010600030101010101" pitchFamily="2" charset="-122"/>
            </a:endParaRPr>
          </a:p>
          <a:p>
            <a:pPr marL="895350" lvl="0" indent="-342900" algn="just" fontAlgn="auto" hangingPunct="1">
              <a:lnSpc>
                <a:spcPct val="107000"/>
              </a:lnSpc>
              <a:spcAft>
                <a:spcPts val="800"/>
              </a:spcAft>
              <a:buFont typeface="+mj-lt"/>
              <a:buAutoNum type="alphaUcPeriod"/>
            </a:pPr>
            <a:r>
              <a:rPr lang="en-SG" sz="1600" dirty="0">
                <a:effectLst/>
                <a:latin typeface="Times New Roman" panose="02020603050405020304" pitchFamily="18" charset="0"/>
                <a:ea typeface="SimSun" panose="02010600030101010101" pitchFamily="2" charset="-122"/>
              </a:rPr>
              <a:t>AdaBoost Classifier</a:t>
            </a:r>
          </a:p>
          <a:p>
            <a:pPr marL="895350" indent="-342900" algn="just">
              <a:lnSpc>
                <a:spcPct val="107000"/>
              </a:lnSpc>
              <a:spcAft>
                <a:spcPts val="800"/>
              </a:spcAft>
              <a:buFont typeface="+mj-lt"/>
              <a:buAutoNum type="alphaUcPeriod"/>
            </a:pPr>
            <a:r>
              <a:rPr lang="en-SG" sz="1600" dirty="0">
                <a:latin typeface="Times New Roman" panose="02020603050405020304" pitchFamily="18" charset="0"/>
                <a:ea typeface="SimSun" panose="02010600030101010101" pitchFamily="2" charset="-122"/>
              </a:rPr>
              <a:t>Gradient Boost Regressor</a:t>
            </a:r>
          </a:p>
          <a:p>
            <a:pPr marL="895350" indent="-342900" algn="just">
              <a:lnSpc>
                <a:spcPct val="107000"/>
              </a:lnSpc>
              <a:spcAft>
                <a:spcPts val="800"/>
              </a:spcAft>
              <a:buFont typeface="+mj-lt"/>
              <a:buAutoNum type="alphaUcPeriod"/>
            </a:pPr>
            <a:r>
              <a:rPr lang="en-SG" sz="1600" dirty="0">
                <a:latin typeface="Times New Roman" panose="02020603050405020304" pitchFamily="18" charset="0"/>
                <a:ea typeface="SimSun" panose="02010600030101010101" pitchFamily="2" charset="-122"/>
              </a:rPr>
              <a:t>Logistic Regression</a:t>
            </a:r>
          </a:p>
          <a:p>
            <a:pPr marL="895350" indent="-342900" algn="just">
              <a:lnSpc>
                <a:spcPct val="107000"/>
              </a:lnSpc>
              <a:spcAft>
                <a:spcPts val="800"/>
              </a:spcAft>
              <a:buFont typeface="+mj-lt"/>
              <a:buAutoNum type="alphaUcPeriod"/>
            </a:pPr>
            <a:r>
              <a:rPr lang="en-SG" sz="1600" dirty="0">
                <a:latin typeface="Times New Roman" panose="02020603050405020304" pitchFamily="18" charset="0"/>
                <a:ea typeface="SimSun" panose="02010600030101010101" pitchFamily="2" charset="-122"/>
              </a:rPr>
              <a:t>Support Vector Classifier</a:t>
            </a:r>
          </a:p>
          <a:p>
            <a:pPr marL="552450" lvl="0" algn="just" fontAlgn="auto" hangingPunct="1">
              <a:lnSpc>
                <a:spcPct val="107000"/>
              </a:lnSpc>
              <a:spcAft>
                <a:spcPts val="800"/>
              </a:spcAft>
            </a:pPr>
            <a:endParaRPr lang="en-SG" sz="1600"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57451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8EB3F7E-0CE5-4EEC-9F21-CEDCD33C1E37}"/>
              </a:ext>
            </a:extLst>
          </p:cNvPr>
          <p:cNvPicPr>
            <a:picLocks noChangeAspect="1"/>
          </p:cNvPicPr>
          <p:nvPr/>
        </p:nvPicPr>
        <p:blipFill>
          <a:blip r:embed="rId2"/>
          <a:stretch>
            <a:fillRect/>
          </a:stretch>
        </p:blipFill>
        <p:spPr>
          <a:xfrm>
            <a:off x="0" y="-23149"/>
            <a:ext cx="9144000" cy="1208489"/>
          </a:xfrm>
          <a:prstGeom prst="rect">
            <a:avLst/>
          </a:prstGeom>
        </p:spPr>
      </p:pic>
      <p:sp>
        <p:nvSpPr>
          <p:cNvPr id="15" name="Title 1">
            <a:extLst>
              <a:ext uri="{FF2B5EF4-FFF2-40B4-BE49-F238E27FC236}">
                <a16:creationId xmlns:a16="http://schemas.microsoft.com/office/drawing/2014/main" id="{753D47EE-424E-42FC-9406-AACBD31FD7AF}"/>
              </a:ext>
            </a:extLst>
          </p:cNvPr>
          <p:cNvSpPr>
            <a:spLocks noGrp="1"/>
          </p:cNvSpPr>
          <p:nvPr>
            <p:ph type="title"/>
          </p:nvPr>
        </p:nvSpPr>
        <p:spPr>
          <a:xfrm>
            <a:off x="628650" y="220904"/>
            <a:ext cx="7421963" cy="775252"/>
          </a:xfrm>
        </p:spPr>
        <p:txBody>
          <a:bodyPr>
            <a:normAutofit/>
          </a:bodyPr>
          <a:lstStyle/>
          <a:p>
            <a:r>
              <a:rPr lang="en-SG" b="1" dirty="0">
                <a:solidFill>
                  <a:srgbClr val="FFFFFF"/>
                </a:solidFill>
                <a:latin typeface="+mj-lt"/>
              </a:rPr>
              <a:t>Assessment - Question</a:t>
            </a:r>
          </a:p>
        </p:txBody>
      </p:sp>
      <p:sp>
        <p:nvSpPr>
          <p:cNvPr id="2" name="Slide Number Placeholder 1">
            <a:extLst>
              <a:ext uri="{FF2B5EF4-FFF2-40B4-BE49-F238E27FC236}">
                <a16:creationId xmlns:a16="http://schemas.microsoft.com/office/drawing/2014/main" id="{DBC3FBAB-C843-4F84-A4A5-8E6233AB810F}"/>
              </a:ext>
            </a:extLst>
          </p:cNvPr>
          <p:cNvSpPr>
            <a:spLocks noGrp="1"/>
          </p:cNvSpPr>
          <p:nvPr>
            <p:ph type="sldNum" sz="quarter" idx="12"/>
          </p:nvPr>
        </p:nvSpPr>
        <p:spPr/>
        <p:txBody>
          <a:bodyPr/>
          <a:lstStyle/>
          <a:p>
            <a:fld id="{33F988A5-A627-4BE8-A7A2-F038556E4D3A}" type="slidenum">
              <a:rPr lang="en-SG" smtClean="0">
                <a:latin typeface="+mj-lt"/>
              </a:rPr>
              <a:t>15</a:t>
            </a:fld>
            <a:endParaRPr lang="en-SG">
              <a:latin typeface="+mj-lt"/>
            </a:endParaRPr>
          </a:p>
        </p:txBody>
      </p:sp>
      <p:sp>
        <p:nvSpPr>
          <p:cNvPr id="3" name="TextBox 2">
            <a:extLst>
              <a:ext uri="{FF2B5EF4-FFF2-40B4-BE49-F238E27FC236}">
                <a16:creationId xmlns:a16="http://schemas.microsoft.com/office/drawing/2014/main" id="{B5EBE7E7-2EF5-D344-27B3-AB450FF91371}"/>
              </a:ext>
            </a:extLst>
          </p:cNvPr>
          <p:cNvSpPr txBox="1"/>
          <p:nvPr/>
        </p:nvSpPr>
        <p:spPr>
          <a:xfrm>
            <a:off x="628650" y="1499037"/>
            <a:ext cx="7995066" cy="2168351"/>
          </a:xfrm>
          <a:prstGeom prst="rect">
            <a:avLst/>
          </a:prstGeom>
          <a:noFill/>
        </p:spPr>
        <p:txBody>
          <a:bodyPr wrap="square" rtlCol="0">
            <a:spAutoFit/>
          </a:bodyPr>
          <a:lstStyle/>
          <a:p>
            <a:pPr lvl="0" algn="just" fontAlgn="auto" hangingPunct="1">
              <a:lnSpc>
                <a:spcPct val="107000"/>
              </a:lnSpc>
              <a:spcAft>
                <a:spcPts val="800"/>
              </a:spcAft>
            </a:pPr>
            <a:r>
              <a:rPr lang="en-SG" sz="1600" dirty="0">
                <a:latin typeface="Arial" panose="020B0604020202020204" pitchFamily="34" charset="0"/>
                <a:ea typeface="SimSun" panose="02010600030101010101" pitchFamily="2" charset="-122"/>
              </a:rPr>
              <a:t>14. What does 80% R2 tells us? </a:t>
            </a:r>
            <a:endParaRPr lang="en-SG" sz="1600" dirty="0">
              <a:effectLst/>
              <a:latin typeface="Arial" panose="020B0604020202020204" pitchFamily="34" charset="0"/>
              <a:ea typeface="SimSun" panose="02010600030101010101" pitchFamily="2" charset="-122"/>
            </a:endParaRPr>
          </a:p>
          <a:p>
            <a:pPr marL="895350" lvl="0" indent="-342900" algn="just" fontAlgn="auto" hangingPunct="1">
              <a:lnSpc>
                <a:spcPct val="107000"/>
              </a:lnSpc>
              <a:spcAft>
                <a:spcPts val="800"/>
              </a:spcAft>
              <a:buFont typeface="+mj-lt"/>
              <a:buAutoNum type="alphaUcPeriod"/>
            </a:pPr>
            <a:r>
              <a:rPr lang="en-US" sz="1600" dirty="0">
                <a:effectLst/>
                <a:latin typeface="Times New Roman" panose="02020603050405020304" pitchFamily="18" charset="0"/>
                <a:ea typeface="SimSun" panose="02010600030101010101" pitchFamily="2" charset="-122"/>
              </a:rPr>
              <a:t>80% of the variability in target attribute is explained by the regressor model.</a:t>
            </a:r>
          </a:p>
          <a:p>
            <a:pPr marL="895350" lvl="0" indent="-342900" algn="just" fontAlgn="auto" hangingPunct="1">
              <a:lnSpc>
                <a:spcPct val="107000"/>
              </a:lnSpc>
              <a:spcAft>
                <a:spcPts val="800"/>
              </a:spcAft>
              <a:buFont typeface="+mj-lt"/>
              <a:buAutoNum type="alphaUcPeriod"/>
            </a:pPr>
            <a:r>
              <a:rPr lang="en-US" sz="1600" dirty="0">
                <a:effectLst/>
                <a:latin typeface="Times New Roman" panose="02020603050405020304" pitchFamily="18" charset="0"/>
                <a:ea typeface="SimSun" panose="02010600030101010101" pitchFamily="2" charset="-122"/>
              </a:rPr>
              <a:t>80% of the variability in feature attribute is explained by the regressor model.</a:t>
            </a:r>
          </a:p>
          <a:p>
            <a:pPr marL="895350" lvl="0" indent="-342900" algn="just" fontAlgn="auto" hangingPunct="1">
              <a:lnSpc>
                <a:spcPct val="107000"/>
              </a:lnSpc>
              <a:spcAft>
                <a:spcPts val="800"/>
              </a:spcAft>
              <a:buFont typeface="+mj-lt"/>
              <a:buAutoNum type="alphaUcPeriod"/>
            </a:pPr>
            <a:r>
              <a:rPr lang="en-US" sz="1600" dirty="0">
                <a:effectLst/>
                <a:latin typeface="Times New Roman" panose="02020603050405020304" pitchFamily="18" charset="0"/>
                <a:ea typeface="SimSun" panose="02010600030101010101" pitchFamily="2" charset="-122"/>
              </a:rPr>
              <a:t>The model is poor.</a:t>
            </a:r>
          </a:p>
          <a:p>
            <a:pPr marL="895350" indent="-342900" algn="just">
              <a:lnSpc>
                <a:spcPct val="107000"/>
              </a:lnSpc>
              <a:spcAft>
                <a:spcPts val="800"/>
              </a:spcAft>
              <a:buFont typeface="+mj-lt"/>
              <a:buAutoNum type="alphaUcPeriod"/>
            </a:pPr>
            <a:r>
              <a:rPr lang="en-SG" sz="1600" dirty="0">
                <a:latin typeface="Times New Roman" panose="02020603050405020304" pitchFamily="18" charset="0"/>
                <a:ea typeface="SimSun" panose="02010600030101010101" pitchFamily="2" charset="-122"/>
              </a:rPr>
              <a:t>The best fit line passes through very few points passes in the regressor model.</a:t>
            </a:r>
          </a:p>
          <a:p>
            <a:pPr marL="552450" lvl="0" algn="just" fontAlgn="auto" hangingPunct="1">
              <a:lnSpc>
                <a:spcPct val="107000"/>
              </a:lnSpc>
              <a:spcAft>
                <a:spcPts val="800"/>
              </a:spcAft>
            </a:pPr>
            <a:endParaRPr lang="en-SG" sz="1600"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016185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8EB3F7E-0CE5-4EEC-9F21-CEDCD33C1E37}"/>
              </a:ext>
            </a:extLst>
          </p:cNvPr>
          <p:cNvPicPr>
            <a:picLocks noChangeAspect="1"/>
          </p:cNvPicPr>
          <p:nvPr/>
        </p:nvPicPr>
        <p:blipFill>
          <a:blip r:embed="rId2"/>
          <a:stretch>
            <a:fillRect/>
          </a:stretch>
        </p:blipFill>
        <p:spPr>
          <a:xfrm>
            <a:off x="0" y="-23149"/>
            <a:ext cx="9144000" cy="1208489"/>
          </a:xfrm>
          <a:prstGeom prst="rect">
            <a:avLst/>
          </a:prstGeom>
        </p:spPr>
      </p:pic>
      <p:sp>
        <p:nvSpPr>
          <p:cNvPr id="15" name="Title 1">
            <a:extLst>
              <a:ext uri="{FF2B5EF4-FFF2-40B4-BE49-F238E27FC236}">
                <a16:creationId xmlns:a16="http://schemas.microsoft.com/office/drawing/2014/main" id="{753D47EE-424E-42FC-9406-AACBD31FD7AF}"/>
              </a:ext>
            </a:extLst>
          </p:cNvPr>
          <p:cNvSpPr>
            <a:spLocks noGrp="1"/>
          </p:cNvSpPr>
          <p:nvPr>
            <p:ph type="title"/>
          </p:nvPr>
        </p:nvSpPr>
        <p:spPr>
          <a:xfrm>
            <a:off x="628650" y="220904"/>
            <a:ext cx="7421963" cy="775252"/>
          </a:xfrm>
        </p:spPr>
        <p:txBody>
          <a:bodyPr>
            <a:normAutofit/>
          </a:bodyPr>
          <a:lstStyle/>
          <a:p>
            <a:r>
              <a:rPr lang="en-SG" b="1" dirty="0">
                <a:solidFill>
                  <a:srgbClr val="FFFFFF"/>
                </a:solidFill>
                <a:latin typeface="+mj-lt"/>
              </a:rPr>
              <a:t>Assessment - Question</a:t>
            </a:r>
          </a:p>
        </p:txBody>
      </p:sp>
      <p:sp>
        <p:nvSpPr>
          <p:cNvPr id="2" name="Slide Number Placeholder 1">
            <a:extLst>
              <a:ext uri="{FF2B5EF4-FFF2-40B4-BE49-F238E27FC236}">
                <a16:creationId xmlns:a16="http://schemas.microsoft.com/office/drawing/2014/main" id="{DBC3FBAB-C843-4F84-A4A5-8E6233AB810F}"/>
              </a:ext>
            </a:extLst>
          </p:cNvPr>
          <p:cNvSpPr>
            <a:spLocks noGrp="1"/>
          </p:cNvSpPr>
          <p:nvPr>
            <p:ph type="sldNum" sz="quarter" idx="12"/>
          </p:nvPr>
        </p:nvSpPr>
        <p:spPr/>
        <p:txBody>
          <a:bodyPr/>
          <a:lstStyle/>
          <a:p>
            <a:fld id="{33F988A5-A627-4BE8-A7A2-F038556E4D3A}" type="slidenum">
              <a:rPr lang="en-SG" smtClean="0">
                <a:latin typeface="+mj-lt"/>
              </a:rPr>
              <a:t>16</a:t>
            </a:fld>
            <a:endParaRPr lang="en-SG">
              <a:latin typeface="+mj-lt"/>
            </a:endParaRPr>
          </a:p>
        </p:txBody>
      </p:sp>
      <p:sp>
        <p:nvSpPr>
          <p:cNvPr id="3" name="TextBox 2">
            <a:extLst>
              <a:ext uri="{FF2B5EF4-FFF2-40B4-BE49-F238E27FC236}">
                <a16:creationId xmlns:a16="http://schemas.microsoft.com/office/drawing/2014/main" id="{B5EBE7E7-2EF5-D344-27B3-AB450FF91371}"/>
              </a:ext>
            </a:extLst>
          </p:cNvPr>
          <p:cNvSpPr txBox="1"/>
          <p:nvPr/>
        </p:nvSpPr>
        <p:spPr>
          <a:xfrm>
            <a:off x="628650" y="1499037"/>
            <a:ext cx="7995066" cy="2168351"/>
          </a:xfrm>
          <a:prstGeom prst="rect">
            <a:avLst/>
          </a:prstGeom>
          <a:noFill/>
        </p:spPr>
        <p:txBody>
          <a:bodyPr wrap="square" rtlCol="0">
            <a:spAutoFit/>
          </a:bodyPr>
          <a:lstStyle/>
          <a:p>
            <a:pPr lvl="0" algn="just" fontAlgn="auto" hangingPunct="1">
              <a:lnSpc>
                <a:spcPct val="107000"/>
              </a:lnSpc>
              <a:spcAft>
                <a:spcPts val="800"/>
              </a:spcAft>
            </a:pPr>
            <a:r>
              <a:rPr lang="en-SG" sz="1600" dirty="0">
                <a:latin typeface="Arial" panose="020B0604020202020204" pitchFamily="34" charset="0"/>
                <a:ea typeface="SimSun" panose="02010600030101010101" pitchFamily="2" charset="-122"/>
              </a:rPr>
              <a:t>15. Which of the following is an overfitting model?</a:t>
            </a:r>
            <a:endParaRPr lang="en-SG" sz="1600" dirty="0">
              <a:effectLst/>
              <a:latin typeface="Arial" panose="020B0604020202020204" pitchFamily="34" charset="0"/>
              <a:ea typeface="SimSun" panose="02010600030101010101" pitchFamily="2" charset="-122"/>
            </a:endParaRPr>
          </a:p>
          <a:p>
            <a:pPr marL="895350" lvl="0" indent="-342900" algn="just" fontAlgn="auto" hangingPunct="1">
              <a:lnSpc>
                <a:spcPct val="107000"/>
              </a:lnSpc>
              <a:spcAft>
                <a:spcPts val="800"/>
              </a:spcAft>
              <a:buFont typeface="+mj-lt"/>
              <a:buAutoNum type="alphaUcPeriod"/>
            </a:pPr>
            <a:r>
              <a:rPr lang="en-SG" sz="1600" dirty="0">
                <a:effectLst/>
                <a:latin typeface="Times New Roman" panose="02020603050405020304" pitchFamily="18" charset="0"/>
                <a:ea typeface="SimSun" panose="02010600030101010101" pitchFamily="2" charset="-122"/>
              </a:rPr>
              <a:t>Model achieves 50% training accuracy and 50% testing accuracy</a:t>
            </a:r>
            <a:r>
              <a:rPr lang="en-SG" sz="1600" dirty="0">
                <a:latin typeface="Times New Roman" panose="02020603050405020304" pitchFamily="18" charset="0"/>
                <a:ea typeface="SimSun" panose="02010600030101010101" pitchFamily="2" charset="-122"/>
              </a:rPr>
              <a:t>.</a:t>
            </a:r>
          </a:p>
          <a:p>
            <a:pPr marL="895350" lvl="0" indent="-342900" algn="just" fontAlgn="auto" hangingPunct="1">
              <a:lnSpc>
                <a:spcPct val="107000"/>
              </a:lnSpc>
              <a:spcAft>
                <a:spcPts val="800"/>
              </a:spcAft>
              <a:buFont typeface="+mj-lt"/>
              <a:buAutoNum type="alphaUcPeriod"/>
            </a:pPr>
            <a:r>
              <a:rPr lang="en-SG" sz="1600" dirty="0">
                <a:effectLst/>
                <a:latin typeface="Times New Roman" panose="02020603050405020304" pitchFamily="18" charset="0"/>
                <a:ea typeface="SimSun" panose="02010600030101010101" pitchFamily="2" charset="-122"/>
              </a:rPr>
              <a:t>Model achieves 90% training accuracy and 20% testing accuracy</a:t>
            </a:r>
            <a:r>
              <a:rPr lang="en-SG" sz="1600" dirty="0">
                <a:latin typeface="Times New Roman" panose="02020603050405020304" pitchFamily="18" charset="0"/>
                <a:ea typeface="SimSun" panose="02010600030101010101" pitchFamily="2" charset="-122"/>
              </a:rPr>
              <a:t>.</a:t>
            </a:r>
          </a:p>
          <a:p>
            <a:pPr marL="895350" lvl="0" indent="-342900" algn="just" fontAlgn="auto" hangingPunct="1">
              <a:lnSpc>
                <a:spcPct val="107000"/>
              </a:lnSpc>
              <a:spcAft>
                <a:spcPts val="800"/>
              </a:spcAft>
              <a:buFont typeface="+mj-lt"/>
              <a:buAutoNum type="alphaUcPeriod"/>
            </a:pPr>
            <a:r>
              <a:rPr lang="en-SG" sz="1600" dirty="0">
                <a:effectLst/>
                <a:latin typeface="Times New Roman" panose="02020603050405020304" pitchFamily="18" charset="0"/>
                <a:ea typeface="SimSun" panose="02010600030101010101" pitchFamily="2" charset="-122"/>
              </a:rPr>
              <a:t>Model achieves 20% training accuracy and 90% testing accuracy</a:t>
            </a:r>
            <a:r>
              <a:rPr lang="en-SG" sz="1600" dirty="0">
                <a:latin typeface="Times New Roman" panose="02020603050405020304" pitchFamily="18" charset="0"/>
                <a:ea typeface="SimSun" panose="02010600030101010101" pitchFamily="2" charset="-122"/>
              </a:rPr>
              <a:t>.</a:t>
            </a:r>
          </a:p>
          <a:p>
            <a:pPr marL="895350" lvl="0" indent="-342900" algn="just" fontAlgn="auto" hangingPunct="1">
              <a:lnSpc>
                <a:spcPct val="107000"/>
              </a:lnSpc>
              <a:spcAft>
                <a:spcPts val="800"/>
              </a:spcAft>
              <a:buFont typeface="+mj-lt"/>
              <a:buAutoNum type="alphaUcPeriod"/>
            </a:pPr>
            <a:r>
              <a:rPr lang="en-SG" sz="1600" dirty="0">
                <a:effectLst/>
                <a:latin typeface="Times New Roman" panose="02020603050405020304" pitchFamily="18" charset="0"/>
                <a:ea typeface="SimSun" panose="02010600030101010101" pitchFamily="2" charset="-122"/>
              </a:rPr>
              <a:t>Model achieves 80% training accuracy and 80% testing accuracy</a:t>
            </a:r>
            <a:r>
              <a:rPr lang="en-SG" sz="1600" dirty="0">
                <a:latin typeface="Times New Roman" panose="02020603050405020304" pitchFamily="18" charset="0"/>
                <a:ea typeface="SimSun" panose="02010600030101010101" pitchFamily="2" charset="-122"/>
              </a:rPr>
              <a:t>.</a:t>
            </a:r>
          </a:p>
          <a:p>
            <a:pPr marL="552450" lvl="0" algn="just" fontAlgn="auto" hangingPunct="1">
              <a:lnSpc>
                <a:spcPct val="107000"/>
              </a:lnSpc>
              <a:spcAft>
                <a:spcPts val="800"/>
              </a:spcAft>
            </a:pPr>
            <a:endParaRPr lang="en-SG" sz="1600"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787136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8EB3F7E-0CE5-4EEC-9F21-CEDCD33C1E37}"/>
              </a:ext>
            </a:extLst>
          </p:cNvPr>
          <p:cNvPicPr>
            <a:picLocks noChangeAspect="1"/>
          </p:cNvPicPr>
          <p:nvPr/>
        </p:nvPicPr>
        <p:blipFill>
          <a:blip r:embed="rId2"/>
          <a:stretch>
            <a:fillRect/>
          </a:stretch>
        </p:blipFill>
        <p:spPr>
          <a:xfrm>
            <a:off x="0" y="-23149"/>
            <a:ext cx="9144000" cy="1208489"/>
          </a:xfrm>
          <a:prstGeom prst="rect">
            <a:avLst/>
          </a:prstGeom>
        </p:spPr>
      </p:pic>
      <p:sp>
        <p:nvSpPr>
          <p:cNvPr id="15" name="Title 1">
            <a:extLst>
              <a:ext uri="{FF2B5EF4-FFF2-40B4-BE49-F238E27FC236}">
                <a16:creationId xmlns:a16="http://schemas.microsoft.com/office/drawing/2014/main" id="{753D47EE-424E-42FC-9406-AACBD31FD7AF}"/>
              </a:ext>
            </a:extLst>
          </p:cNvPr>
          <p:cNvSpPr>
            <a:spLocks noGrp="1"/>
          </p:cNvSpPr>
          <p:nvPr>
            <p:ph type="title"/>
          </p:nvPr>
        </p:nvSpPr>
        <p:spPr>
          <a:xfrm>
            <a:off x="628650" y="220904"/>
            <a:ext cx="7421963" cy="775252"/>
          </a:xfrm>
        </p:spPr>
        <p:txBody>
          <a:bodyPr>
            <a:normAutofit/>
          </a:bodyPr>
          <a:lstStyle/>
          <a:p>
            <a:r>
              <a:rPr lang="en-SG" b="1" dirty="0">
                <a:solidFill>
                  <a:srgbClr val="FFFFFF"/>
                </a:solidFill>
                <a:latin typeface="+mj-lt"/>
              </a:rPr>
              <a:t>Assessment - Question</a:t>
            </a:r>
          </a:p>
        </p:txBody>
      </p:sp>
      <p:sp>
        <p:nvSpPr>
          <p:cNvPr id="2" name="Slide Number Placeholder 1">
            <a:extLst>
              <a:ext uri="{FF2B5EF4-FFF2-40B4-BE49-F238E27FC236}">
                <a16:creationId xmlns:a16="http://schemas.microsoft.com/office/drawing/2014/main" id="{DBC3FBAB-C843-4F84-A4A5-8E6233AB810F}"/>
              </a:ext>
            </a:extLst>
          </p:cNvPr>
          <p:cNvSpPr>
            <a:spLocks noGrp="1"/>
          </p:cNvSpPr>
          <p:nvPr>
            <p:ph type="sldNum" sz="quarter" idx="12"/>
          </p:nvPr>
        </p:nvSpPr>
        <p:spPr/>
        <p:txBody>
          <a:bodyPr/>
          <a:lstStyle/>
          <a:p>
            <a:fld id="{33F988A5-A627-4BE8-A7A2-F038556E4D3A}" type="slidenum">
              <a:rPr lang="en-SG" smtClean="0">
                <a:latin typeface="+mj-lt"/>
              </a:rPr>
              <a:t>17</a:t>
            </a:fld>
            <a:endParaRPr lang="en-SG">
              <a:latin typeface="+mj-lt"/>
            </a:endParaRPr>
          </a:p>
        </p:txBody>
      </p:sp>
      <p:sp>
        <p:nvSpPr>
          <p:cNvPr id="3" name="TextBox 2">
            <a:extLst>
              <a:ext uri="{FF2B5EF4-FFF2-40B4-BE49-F238E27FC236}">
                <a16:creationId xmlns:a16="http://schemas.microsoft.com/office/drawing/2014/main" id="{B5EBE7E7-2EF5-D344-27B3-AB450FF91371}"/>
              </a:ext>
            </a:extLst>
          </p:cNvPr>
          <p:cNvSpPr txBox="1"/>
          <p:nvPr/>
        </p:nvSpPr>
        <p:spPr>
          <a:xfrm>
            <a:off x="628650" y="1499037"/>
            <a:ext cx="7995066" cy="2168351"/>
          </a:xfrm>
          <a:prstGeom prst="rect">
            <a:avLst/>
          </a:prstGeom>
          <a:noFill/>
        </p:spPr>
        <p:txBody>
          <a:bodyPr wrap="square" rtlCol="0">
            <a:spAutoFit/>
          </a:bodyPr>
          <a:lstStyle/>
          <a:p>
            <a:pPr lvl="0" algn="just" fontAlgn="auto" hangingPunct="1">
              <a:lnSpc>
                <a:spcPct val="107000"/>
              </a:lnSpc>
              <a:spcAft>
                <a:spcPts val="800"/>
              </a:spcAft>
            </a:pPr>
            <a:r>
              <a:rPr lang="en-SG" sz="1600" dirty="0">
                <a:latin typeface="Arial" panose="020B0604020202020204" pitchFamily="34" charset="0"/>
                <a:ea typeface="SimSun" panose="02010600030101010101" pitchFamily="2" charset="-122"/>
              </a:rPr>
              <a:t>16. Which of the following is a good model?</a:t>
            </a:r>
            <a:endParaRPr lang="en-SG" sz="1600" dirty="0">
              <a:effectLst/>
              <a:latin typeface="Arial" panose="020B0604020202020204" pitchFamily="34" charset="0"/>
              <a:ea typeface="SimSun" panose="02010600030101010101" pitchFamily="2" charset="-122"/>
            </a:endParaRPr>
          </a:p>
          <a:p>
            <a:pPr marL="895350" lvl="0" indent="-342900" algn="just" fontAlgn="auto" hangingPunct="1">
              <a:lnSpc>
                <a:spcPct val="107000"/>
              </a:lnSpc>
              <a:spcAft>
                <a:spcPts val="800"/>
              </a:spcAft>
              <a:buFont typeface="+mj-lt"/>
              <a:buAutoNum type="alphaUcPeriod"/>
            </a:pPr>
            <a:r>
              <a:rPr lang="en-SG" sz="1600" dirty="0">
                <a:effectLst/>
                <a:latin typeface="Times New Roman" panose="02020603050405020304" pitchFamily="18" charset="0"/>
                <a:ea typeface="SimSun" panose="02010600030101010101" pitchFamily="2" charset="-122"/>
              </a:rPr>
              <a:t>Model achieves 50% training accuracy and 50% testing accuracy</a:t>
            </a:r>
            <a:r>
              <a:rPr lang="en-SG" sz="1600" dirty="0">
                <a:latin typeface="Times New Roman" panose="02020603050405020304" pitchFamily="18" charset="0"/>
                <a:ea typeface="SimSun" panose="02010600030101010101" pitchFamily="2" charset="-122"/>
              </a:rPr>
              <a:t>.</a:t>
            </a:r>
          </a:p>
          <a:p>
            <a:pPr marL="895350" lvl="0" indent="-342900" algn="just" fontAlgn="auto" hangingPunct="1">
              <a:lnSpc>
                <a:spcPct val="107000"/>
              </a:lnSpc>
              <a:spcAft>
                <a:spcPts val="800"/>
              </a:spcAft>
              <a:buFont typeface="+mj-lt"/>
              <a:buAutoNum type="alphaUcPeriod"/>
            </a:pPr>
            <a:r>
              <a:rPr lang="en-SG" sz="1600" dirty="0">
                <a:effectLst/>
                <a:latin typeface="Times New Roman" panose="02020603050405020304" pitchFamily="18" charset="0"/>
                <a:ea typeface="SimSun" panose="02010600030101010101" pitchFamily="2" charset="-122"/>
              </a:rPr>
              <a:t>Model achieves 90% training accuracy and 20% testing accuracy</a:t>
            </a:r>
            <a:r>
              <a:rPr lang="en-SG" sz="1600" dirty="0">
                <a:latin typeface="Times New Roman" panose="02020603050405020304" pitchFamily="18" charset="0"/>
                <a:ea typeface="SimSun" panose="02010600030101010101" pitchFamily="2" charset="-122"/>
              </a:rPr>
              <a:t>.</a:t>
            </a:r>
          </a:p>
          <a:p>
            <a:pPr marL="895350" lvl="0" indent="-342900" algn="just" fontAlgn="auto" hangingPunct="1">
              <a:lnSpc>
                <a:spcPct val="107000"/>
              </a:lnSpc>
              <a:spcAft>
                <a:spcPts val="800"/>
              </a:spcAft>
              <a:buFont typeface="+mj-lt"/>
              <a:buAutoNum type="alphaUcPeriod"/>
            </a:pPr>
            <a:r>
              <a:rPr lang="en-SG" sz="1600" dirty="0">
                <a:effectLst/>
                <a:latin typeface="Times New Roman" panose="02020603050405020304" pitchFamily="18" charset="0"/>
                <a:ea typeface="SimSun" panose="02010600030101010101" pitchFamily="2" charset="-122"/>
              </a:rPr>
              <a:t>Model achieves 20% training accuracy and 90% testing accuracy</a:t>
            </a:r>
            <a:r>
              <a:rPr lang="en-SG" sz="1600" dirty="0">
                <a:latin typeface="Times New Roman" panose="02020603050405020304" pitchFamily="18" charset="0"/>
                <a:ea typeface="SimSun" panose="02010600030101010101" pitchFamily="2" charset="-122"/>
              </a:rPr>
              <a:t>.</a:t>
            </a:r>
          </a:p>
          <a:p>
            <a:pPr marL="895350" lvl="0" indent="-342900" algn="just" fontAlgn="auto" hangingPunct="1">
              <a:lnSpc>
                <a:spcPct val="107000"/>
              </a:lnSpc>
              <a:spcAft>
                <a:spcPts val="800"/>
              </a:spcAft>
              <a:buFont typeface="+mj-lt"/>
              <a:buAutoNum type="alphaUcPeriod"/>
            </a:pPr>
            <a:r>
              <a:rPr lang="en-SG" sz="1600" dirty="0">
                <a:effectLst/>
                <a:latin typeface="Times New Roman" panose="02020603050405020304" pitchFamily="18" charset="0"/>
                <a:ea typeface="SimSun" panose="02010600030101010101" pitchFamily="2" charset="-122"/>
              </a:rPr>
              <a:t>Model achieves 80% training accuracy and 80% testing accuracy</a:t>
            </a:r>
            <a:r>
              <a:rPr lang="en-SG" sz="1600" dirty="0">
                <a:latin typeface="Times New Roman" panose="02020603050405020304" pitchFamily="18" charset="0"/>
                <a:ea typeface="SimSun" panose="02010600030101010101" pitchFamily="2" charset="-122"/>
              </a:rPr>
              <a:t>.</a:t>
            </a:r>
          </a:p>
          <a:p>
            <a:pPr marL="552450" lvl="0" algn="just" fontAlgn="auto" hangingPunct="1">
              <a:lnSpc>
                <a:spcPct val="107000"/>
              </a:lnSpc>
              <a:spcAft>
                <a:spcPts val="800"/>
              </a:spcAft>
            </a:pPr>
            <a:endParaRPr lang="en-SG" sz="1600"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77005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8EB3F7E-0CE5-4EEC-9F21-CEDCD33C1E37}"/>
              </a:ext>
            </a:extLst>
          </p:cNvPr>
          <p:cNvPicPr>
            <a:picLocks noChangeAspect="1"/>
          </p:cNvPicPr>
          <p:nvPr/>
        </p:nvPicPr>
        <p:blipFill>
          <a:blip r:embed="rId2"/>
          <a:stretch>
            <a:fillRect/>
          </a:stretch>
        </p:blipFill>
        <p:spPr>
          <a:xfrm>
            <a:off x="0" y="-23149"/>
            <a:ext cx="9144000" cy="1208489"/>
          </a:xfrm>
          <a:prstGeom prst="rect">
            <a:avLst/>
          </a:prstGeom>
        </p:spPr>
      </p:pic>
      <p:sp>
        <p:nvSpPr>
          <p:cNvPr id="15" name="Title 1">
            <a:extLst>
              <a:ext uri="{FF2B5EF4-FFF2-40B4-BE49-F238E27FC236}">
                <a16:creationId xmlns:a16="http://schemas.microsoft.com/office/drawing/2014/main" id="{753D47EE-424E-42FC-9406-AACBD31FD7AF}"/>
              </a:ext>
            </a:extLst>
          </p:cNvPr>
          <p:cNvSpPr>
            <a:spLocks noGrp="1"/>
          </p:cNvSpPr>
          <p:nvPr>
            <p:ph type="title"/>
          </p:nvPr>
        </p:nvSpPr>
        <p:spPr>
          <a:xfrm>
            <a:off x="628650" y="220904"/>
            <a:ext cx="7421963" cy="775252"/>
          </a:xfrm>
        </p:spPr>
        <p:txBody>
          <a:bodyPr>
            <a:normAutofit/>
          </a:bodyPr>
          <a:lstStyle/>
          <a:p>
            <a:r>
              <a:rPr lang="en-SG" b="1" dirty="0">
                <a:solidFill>
                  <a:srgbClr val="FFFFFF"/>
                </a:solidFill>
                <a:latin typeface="+mj-lt"/>
              </a:rPr>
              <a:t>Assessment - Question</a:t>
            </a:r>
          </a:p>
        </p:txBody>
      </p:sp>
      <p:sp>
        <p:nvSpPr>
          <p:cNvPr id="2" name="Slide Number Placeholder 1">
            <a:extLst>
              <a:ext uri="{FF2B5EF4-FFF2-40B4-BE49-F238E27FC236}">
                <a16:creationId xmlns:a16="http://schemas.microsoft.com/office/drawing/2014/main" id="{DBC3FBAB-C843-4F84-A4A5-8E6233AB810F}"/>
              </a:ext>
            </a:extLst>
          </p:cNvPr>
          <p:cNvSpPr>
            <a:spLocks noGrp="1"/>
          </p:cNvSpPr>
          <p:nvPr>
            <p:ph type="sldNum" sz="quarter" idx="12"/>
          </p:nvPr>
        </p:nvSpPr>
        <p:spPr/>
        <p:txBody>
          <a:bodyPr/>
          <a:lstStyle/>
          <a:p>
            <a:fld id="{33F988A5-A627-4BE8-A7A2-F038556E4D3A}" type="slidenum">
              <a:rPr lang="en-SG" smtClean="0">
                <a:latin typeface="+mj-lt"/>
              </a:rPr>
              <a:t>18</a:t>
            </a:fld>
            <a:endParaRPr lang="en-SG">
              <a:latin typeface="+mj-lt"/>
            </a:endParaRPr>
          </a:p>
        </p:txBody>
      </p:sp>
      <p:sp>
        <p:nvSpPr>
          <p:cNvPr id="3" name="TextBox 2">
            <a:extLst>
              <a:ext uri="{FF2B5EF4-FFF2-40B4-BE49-F238E27FC236}">
                <a16:creationId xmlns:a16="http://schemas.microsoft.com/office/drawing/2014/main" id="{B5EBE7E7-2EF5-D344-27B3-AB450FF91371}"/>
              </a:ext>
            </a:extLst>
          </p:cNvPr>
          <p:cNvSpPr txBox="1"/>
          <p:nvPr/>
        </p:nvSpPr>
        <p:spPr>
          <a:xfrm>
            <a:off x="628650" y="1499037"/>
            <a:ext cx="7995066" cy="2168351"/>
          </a:xfrm>
          <a:prstGeom prst="rect">
            <a:avLst/>
          </a:prstGeom>
          <a:noFill/>
        </p:spPr>
        <p:txBody>
          <a:bodyPr wrap="square" rtlCol="0">
            <a:spAutoFit/>
          </a:bodyPr>
          <a:lstStyle/>
          <a:p>
            <a:pPr lvl="0" algn="just" fontAlgn="auto" hangingPunct="1">
              <a:lnSpc>
                <a:spcPct val="107000"/>
              </a:lnSpc>
              <a:spcAft>
                <a:spcPts val="800"/>
              </a:spcAft>
            </a:pPr>
            <a:r>
              <a:rPr lang="en-SG" sz="1600" dirty="0">
                <a:latin typeface="Arial" panose="020B0604020202020204" pitchFamily="34" charset="0"/>
                <a:ea typeface="SimSun" panose="02010600030101010101" pitchFamily="2" charset="-122"/>
              </a:rPr>
              <a:t>17. What to do fix overfitting issue?</a:t>
            </a:r>
            <a:endParaRPr lang="en-SG" sz="1600" dirty="0">
              <a:effectLst/>
              <a:latin typeface="Arial" panose="020B0604020202020204" pitchFamily="34" charset="0"/>
              <a:ea typeface="SimSun" panose="02010600030101010101" pitchFamily="2" charset="-122"/>
            </a:endParaRPr>
          </a:p>
          <a:p>
            <a:pPr marL="895350" lvl="0" indent="-342900" algn="just" fontAlgn="auto" hangingPunct="1">
              <a:lnSpc>
                <a:spcPct val="107000"/>
              </a:lnSpc>
              <a:spcAft>
                <a:spcPts val="800"/>
              </a:spcAft>
              <a:buFont typeface="+mj-lt"/>
              <a:buAutoNum type="alphaUcPeriod"/>
            </a:pPr>
            <a:r>
              <a:rPr lang="en-SG" sz="1600" dirty="0">
                <a:effectLst/>
                <a:latin typeface="Times New Roman" panose="02020603050405020304" pitchFamily="18" charset="0"/>
                <a:ea typeface="SimSun" panose="02010600030101010101" pitchFamily="2" charset="-122"/>
              </a:rPr>
              <a:t>Collect more data</a:t>
            </a:r>
            <a:r>
              <a:rPr lang="en-SG" sz="1600" dirty="0">
                <a:latin typeface="Times New Roman" panose="02020603050405020304" pitchFamily="18" charset="0"/>
                <a:ea typeface="SimSun" panose="02010600030101010101" pitchFamily="2" charset="-122"/>
              </a:rPr>
              <a:t>.</a:t>
            </a:r>
          </a:p>
          <a:p>
            <a:pPr marL="895350" lvl="0" indent="-342900" algn="just" fontAlgn="auto" hangingPunct="1">
              <a:lnSpc>
                <a:spcPct val="107000"/>
              </a:lnSpc>
              <a:spcAft>
                <a:spcPts val="800"/>
              </a:spcAft>
              <a:buFont typeface="+mj-lt"/>
              <a:buAutoNum type="alphaUcPeriod"/>
            </a:pPr>
            <a:r>
              <a:rPr lang="en-SG" sz="1600" dirty="0">
                <a:effectLst/>
                <a:latin typeface="Times New Roman" panose="02020603050405020304" pitchFamily="18" charset="0"/>
                <a:ea typeface="SimSun" panose="02010600030101010101" pitchFamily="2" charset="-122"/>
              </a:rPr>
              <a:t>Perform cross-validation</a:t>
            </a:r>
            <a:r>
              <a:rPr lang="en-SG" sz="1600" dirty="0">
                <a:latin typeface="Times New Roman" panose="02020603050405020304" pitchFamily="18" charset="0"/>
                <a:ea typeface="SimSun" panose="02010600030101010101" pitchFamily="2" charset="-122"/>
              </a:rPr>
              <a:t>.</a:t>
            </a:r>
          </a:p>
          <a:p>
            <a:pPr marL="895350" lvl="0" indent="-342900" algn="just" fontAlgn="auto" hangingPunct="1">
              <a:lnSpc>
                <a:spcPct val="107000"/>
              </a:lnSpc>
              <a:spcAft>
                <a:spcPts val="800"/>
              </a:spcAft>
              <a:buFont typeface="+mj-lt"/>
              <a:buAutoNum type="alphaUcPeriod"/>
            </a:pPr>
            <a:r>
              <a:rPr lang="en-SG" sz="1600" dirty="0">
                <a:effectLst/>
                <a:latin typeface="Times New Roman" panose="02020603050405020304" pitchFamily="18" charset="0"/>
                <a:ea typeface="SimSun" panose="02010600030101010101" pitchFamily="2" charset="-122"/>
              </a:rPr>
              <a:t>Scale the data</a:t>
            </a:r>
            <a:r>
              <a:rPr lang="en-SG" sz="1600" dirty="0">
                <a:latin typeface="Times New Roman" panose="02020603050405020304" pitchFamily="18" charset="0"/>
                <a:ea typeface="SimSun" panose="02010600030101010101" pitchFamily="2" charset="-122"/>
              </a:rPr>
              <a:t>.</a:t>
            </a:r>
          </a:p>
          <a:p>
            <a:pPr marL="895350" lvl="0" indent="-342900" algn="just" fontAlgn="auto" hangingPunct="1">
              <a:lnSpc>
                <a:spcPct val="107000"/>
              </a:lnSpc>
              <a:spcAft>
                <a:spcPts val="800"/>
              </a:spcAft>
              <a:buFont typeface="+mj-lt"/>
              <a:buAutoNum type="alphaUcPeriod"/>
            </a:pPr>
            <a:r>
              <a:rPr lang="en-SG" sz="1600" dirty="0">
                <a:effectLst/>
                <a:latin typeface="Times New Roman" panose="02020603050405020304" pitchFamily="18" charset="0"/>
                <a:ea typeface="SimSun" panose="02010600030101010101" pitchFamily="2" charset="-122"/>
              </a:rPr>
              <a:t>Try different models</a:t>
            </a:r>
            <a:r>
              <a:rPr lang="en-SG" sz="1600" dirty="0">
                <a:latin typeface="Times New Roman" panose="02020603050405020304" pitchFamily="18" charset="0"/>
                <a:ea typeface="SimSun" panose="02010600030101010101" pitchFamily="2" charset="-122"/>
              </a:rPr>
              <a:t>.</a:t>
            </a:r>
          </a:p>
          <a:p>
            <a:pPr marL="552450" lvl="0" algn="just" fontAlgn="auto" hangingPunct="1">
              <a:lnSpc>
                <a:spcPct val="107000"/>
              </a:lnSpc>
              <a:spcAft>
                <a:spcPts val="800"/>
              </a:spcAft>
            </a:pPr>
            <a:endParaRPr lang="en-SG" sz="1600"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393385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8EB3F7E-0CE5-4EEC-9F21-CEDCD33C1E37}"/>
              </a:ext>
            </a:extLst>
          </p:cNvPr>
          <p:cNvPicPr>
            <a:picLocks noChangeAspect="1"/>
          </p:cNvPicPr>
          <p:nvPr/>
        </p:nvPicPr>
        <p:blipFill>
          <a:blip r:embed="rId2"/>
          <a:stretch>
            <a:fillRect/>
          </a:stretch>
        </p:blipFill>
        <p:spPr>
          <a:xfrm>
            <a:off x="0" y="-23149"/>
            <a:ext cx="9144000" cy="1208489"/>
          </a:xfrm>
          <a:prstGeom prst="rect">
            <a:avLst/>
          </a:prstGeom>
        </p:spPr>
      </p:pic>
      <p:sp>
        <p:nvSpPr>
          <p:cNvPr id="15" name="Title 1">
            <a:extLst>
              <a:ext uri="{FF2B5EF4-FFF2-40B4-BE49-F238E27FC236}">
                <a16:creationId xmlns:a16="http://schemas.microsoft.com/office/drawing/2014/main" id="{753D47EE-424E-42FC-9406-AACBD31FD7AF}"/>
              </a:ext>
            </a:extLst>
          </p:cNvPr>
          <p:cNvSpPr>
            <a:spLocks noGrp="1"/>
          </p:cNvSpPr>
          <p:nvPr>
            <p:ph type="title"/>
          </p:nvPr>
        </p:nvSpPr>
        <p:spPr>
          <a:xfrm>
            <a:off x="628650" y="220904"/>
            <a:ext cx="7421963" cy="775252"/>
          </a:xfrm>
        </p:spPr>
        <p:txBody>
          <a:bodyPr>
            <a:normAutofit/>
          </a:bodyPr>
          <a:lstStyle/>
          <a:p>
            <a:r>
              <a:rPr lang="en-SG" b="1" dirty="0">
                <a:solidFill>
                  <a:srgbClr val="FFFFFF"/>
                </a:solidFill>
                <a:latin typeface="+mj-lt"/>
              </a:rPr>
              <a:t>Assessment - Question</a:t>
            </a:r>
          </a:p>
        </p:txBody>
      </p:sp>
      <p:sp>
        <p:nvSpPr>
          <p:cNvPr id="2" name="Slide Number Placeholder 1">
            <a:extLst>
              <a:ext uri="{FF2B5EF4-FFF2-40B4-BE49-F238E27FC236}">
                <a16:creationId xmlns:a16="http://schemas.microsoft.com/office/drawing/2014/main" id="{DBC3FBAB-C843-4F84-A4A5-8E6233AB810F}"/>
              </a:ext>
            </a:extLst>
          </p:cNvPr>
          <p:cNvSpPr>
            <a:spLocks noGrp="1"/>
          </p:cNvSpPr>
          <p:nvPr>
            <p:ph type="sldNum" sz="quarter" idx="12"/>
          </p:nvPr>
        </p:nvSpPr>
        <p:spPr/>
        <p:txBody>
          <a:bodyPr/>
          <a:lstStyle/>
          <a:p>
            <a:fld id="{33F988A5-A627-4BE8-A7A2-F038556E4D3A}" type="slidenum">
              <a:rPr lang="en-SG" smtClean="0">
                <a:latin typeface="+mj-lt"/>
              </a:rPr>
              <a:t>19</a:t>
            </a:fld>
            <a:endParaRPr lang="en-SG">
              <a:latin typeface="+mj-lt"/>
            </a:endParaRPr>
          </a:p>
        </p:txBody>
      </p:sp>
      <p:sp>
        <p:nvSpPr>
          <p:cNvPr id="3" name="TextBox 2">
            <a:extLst>
              <a:ext uri="{FF2B5EF4-FFF2-40B4-BE49-F238E27FC236}">
                <a16:creationId xmlns:a16="http://schemas.microsoft.com/office/drawing/2014/main" id="{B5EBE7E7-2EF5-D344-27B3-AB450FF91371}"/>
              </a:ext>
            </a:extLst>
          </p:cNvPr>
          <p:cNvSpPr txBox="1"/>
          <p:nvPr/>
        </p:nvSpPr>
        <p:spPr>
          <a:xfrm>
            <a:off x="628650" y="1499037"/>
            <a:ext cx="7995066" cy="2168351"/>
          </a:xfrm>
          <a:prstGeom prst="rect">
            <a:avLst/>
          </a:prstGeom>
          <a:noFill/>
        </p:spPr>
        <p:txBody>
          <a:bodyPr wrap="square" rtlCol="0">
            <a:spAutoFit/>
          </a:bodyPr>
          <a:lstStyle/>
          <a:p>
            <a:pPr lvl="0" algn="just" fontAlgn="auto" hangingPunct="1">
              <a:lnSpc>
                <a:spcPct val="107000"/>
              </a:lnSpc>
              <a:spcAft>
                <a:spcPts val="800"/>
              </a:spcAft>
            </a:pPr>
            <a:r>
              <a:rPr lang="en-SG" sz="1600" dirty="0">
                <a:latin typeface="Arial" panose="020B0604020202020204" pitchFamily="34" charset="0"/>
                <a:ea typeface="SimSun" panose="02010600030101010101" pitchFamily="2" charset="-122"/>
              </a:rPr>
              <a:t>18. What does false positive tells you?</a:t>
            </a:r>
            <a:endParaRPr lang="en-SG" sz="1600" dirty="0">
              <a:effectLst/>
              <a:latin typeface="Arial" panose="020B0604020202020204" pitchFamily="34" charset="0"/>
              <a:ea typeface="SimSun" panose="02010600030101010101" pitchFamily="2" charset="-122"/>
            </a:endParaRPr>
          </a:p>
          <a:p>
            <a:pPr marL="895350" lvl="0" indent="-342900" algn="just" fontAlgn="auto" hangingPunct="1">
              <a:lnSpc>
                <a:spcPct val="107000"/>
              </a:lnSpc>
              <a:spcAft>
                <a:spcPts val="800"/>
              </a:spcAft>
              <a:buFont typeface="+mj-lt"/>
              <a:buAutoNum type="alphaUcPeriod"/>
            </a:pPr>
            <a:r>
              <a:rPr lang="en-SG" sz="1600" dirty="0">
                <a:effectLst/>
                <a:latin typeface="Times New Roman" panose="02020603050405020304" pitchFamily="18" charset="0"/>
                <a:ea typeface="SimSun" panose="02010600030101010101" pitchFamily="2" charset="-122"/>
              </a:rPr>
              <a:t>False positive describes the prediction is negative but label is negative</a:t>
            </a:r>
          </a:p>
          <a:p>
            <a:pPr marL="895350" lvl="0" indent="-342900" algn="just" fontAlgn="auto" hangingPunct="1">
              <a:lnSpc>
                <a:spcPct val="107000"/>
              </a:lnSpc>
              <a:spcAft>
                <a:spcPts val="800"/>
              </a:spcAft>
              <a:buFont typeface="+mj-lt"/>
              <a:buAutoNum type="alphaUcPeriod"/>
            </a:pPr>
            <a:r>
              <a:rPr lang="en-SG" sz="1600" dirty="0">
                <a:effectLst/>
                <a:latin typeface="Times New Roman" panose="02020603050405020304" pitchFamily="18" charset="0"/>
                <a:ea typeface="SimSun" panose="02010600030101010101" pitchFamily="2" charset="-122"/>
              </a:rPr>
              <a:t>False positive describes the prediction is positive but label is negative</a:t>
            </a:r>
            <a:endParaRPr lang="en-SG" sz="1600" dirty="0">
              <a:latin typeface="Times New Roman" panose="02020603050405020304" pitchFamily="18" charset="0"/>
              <a:ea typeface="SimSun" panose="02010600030101010101" pitchFamily="2" charset="-122"/>
            </a:endParaRPr>
          </a:p>
          <a:p>
            <a:pPr marL="895350" lvl="0" indent="-342900" algn="just" fontAlgn="auto" hangingPunct="1">
              <a:lnSpc>
                <a:spcPct val="107000"/>
              </a:lnSpc>
              <a:spcAft>
                <a:spcPts val="800"/>
              </a:spcAft>
              <a:buFont typeface="+mj-lt"/>
              <a:buAutoNum type="alphaUcPeriod"/>
            </a:pPr>
            <a:r>
              <a:rPr lang="en-SG" sz="1600" dirty="0">
                <a:effectLst/>
                <a:latin typeface="Times New Roman" panose="02020603050405020304" pitchFamily="18" charset="0"/>
                <a:ea typeface="SimSun" panose="02010600030101010101" pitchFamily="2" charset="-122"/>
              </a:rPr>
              <a:t>False positive describes the prediction is positive but label is positive</a:t>
            </a:r>
          </a:p>
          <a:p>
            <a:pPr marL="895350" lvl="0" indent="-342900" algn="just" fontAlgn="auto" hangingPunct="1">
              <a:lnSpc>
                <a:spcPct val="107000"/>
              </a:lnSpc>
              <a:spcAft>
                <a:spcPts val="800"/>
              </a:spcAft>
              <a:buFont typeface="+mj-lt"/>
              <a:buAutoNum type="alphaUcPeriod"/>
            </a:pPr>
            <a:r>
              <a:rPr lang="en-SG" sz="1600" dirty="0">
                <a:effectLst/>
                <a:latin typeface="Times New Roman" panose="02020603050405020304" pitchFamily="18" charset="0"/>
                <a:ea typeface="SimSun" panose="02010600030101010101" pitchFamily="2" charset="-122"/>
              </a:rPr>
              <a:t>False positive describes the prediction is negative but label is positive</a:t>
            </a:r>
            <a:endParaRPr lang="en-SG" sz="1600" dirty="0">
              <a:latin typeface="Times New Roman" panose="02020603050405020304" pitchFamily="18" charset="0"/>
              <a:ea typeface="SimSun" panose="02010600030101010101" pitchFamily="2" charset="-122"/>
            </a:endParaRPr>
          </a:p>
          <a:p>
            <a:pPr marL="552450" lvl="0" algn="just" fontAlgn="auto" hangingPunct="1">
              <a:lnSpc>
                <a:spcPct val="107000"/>
              </a:lnSpc>
              <a:spcAft>
                <a:spcPts val="800"/>
              </a:spcAft>
            </a:pPr>
            <a:endParaRPr lang="en-SG" sz="1600"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042501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8EB3F7E-0CE5-4EEC-9F21-CEDCD33C1E37}"/>
              </a:ext>
            </a:extLst>
          </p:cNvPr>
          <p:cNvPicPr>
            <a:picLocks noChangeAspect="1"/>
          </p:cNvPicPr>
          <p:nvPr/>
        </p:nvPicPr>
        <p:blipFill>
          <a:blip r:embed="rId2"/>
          <a:stretch>
            <a:fillRect/>
          </a:stretch>
        </p:blipFill>
        <p:spPr>
          <a:xfrm>
            <a:off x="0" y="-23149"/>
            <a:ext cx="9144000" cy="1208489"/>
          </a:xfrm>
          <a:prstGeom prst="rect">
            <a:avLst/>
          </a:prstGeom>
        </p:spPr>
      </p:pic>
      <p:sp>
        <p:nvSpPr>
          <p:cNvPr id="15" name="Title 1">
            <a:extLst>
              <a:ext uri="{FF2B5EF4-FFF2-40B4-BE49-F238E27FC236}">
                <a16:creationId xmlns:a16="http://schemas.microsoft.com/office/drawing/2014/main" id="{753D47EE-424E-42FC-9406-AACBD31FD7AF}"/>
              </a:ext>
            </a:extLst>
          </p:cNvPr>
          <p:cNvSpPr>
            <a:spLocks noGrp="1"/>
          </p:cNvSpPr>
          <p:nvPr>
            <p:ph type="title"/>
          </p:nvPr>
        </p:nvSpPr>
        <p:spPr>
          <a:xfrm>
            <a:off x="628650" y="220904"/>
            <a:ext cx="7421963" cy="775252"/>
          </a:xfrm>
        </p:spPr>
        <p:txBody>
          <a:bodyPr>
            <a:normAutofit/>
          </a:bodyPr>
          <a:lstStyle/>
          <a:p>
            <a:r>
              <a:rPr lang="en-SG" b="1" dirty="0">
                <a:solidFill>
                  <a:srgbClr val="FFFFFF"/>
                </a:solidFill>
                <a:latin typeface="+mj-lt"/>
              </a:rPr>
              <a:t>Assessment - Question</a:t>
            </a:r>
          </a:p>
        </p:txBody>
      </p:sp>
      <p:sp>
        <p:nvSpPr>
          <p:cNvPr id="2" name="Slide Number Placeholder 1">
            <a:extLst>
              <a:ext uri="{FF2B5EF4-FFF2-40B4-BE49-F238E27FC236}">
                <a16:creationId xmlns:a16="http://schemas.microsoft.com/office/drawing/2014/main" id="{DBC3FBAB-C843-4F84-A4A5-8E6233AB810F}"/>
              </a:ext>
            </a:extLst>
          </p:cNvPr>
          <p:cNvSpPr>
            <a:spLocks noGrp="1"/>
          </p:cNvSpPr>
          <p:nvPr>
            <p:ph type="sldNum" sz="quarter" idx="12"/>
          </p:nvPr>
        </p:nvSpPr>
        <p:spPr/>
        <p:txBody>
          <a:bodyPr/>
          <a:lstStyle/>
          <a:p>
            <a:fld id="{33F988A5-A627-4BE8-A7A2-F038556E4D3A}" type="slidenum">
              <a:rPr lang="en-SG" smtClean="0">
                <a:latin typeface="+mj-lt"/>
              </a:rPr>
              <a:t>2</a:t>
            </a:fld>
            <a:endParaRPr lang="en-SG">
              <a:latin typeface="+mj-lt"/>
            </a:endParaRPr>
          </a:p>
        </p:txBody>
      </p:sp>
      <p:sp>
        <p:nvSpPr>
          <p:cNvPr id="3" name="TextBox 2">
            <a:extLst>
              <a:ext uri="{FF2B5EF4-FFF2-40B4-BE49-F238E27FC236}">
                <a16:creationId xmlns:a16="http://schemas.microsoft.com/office/drawing/2014/main" id="{B5EBE7E7-2EF5-D344-27B3-AB450FF91371}"/>
              </a:ext>
            </a:extLst>
          </p:cNvPr>
          <p:cNvSpPr txBox="1"/>
          <p:nvPr/>
        </p:nvSpPr>
        <p:spPr>
          <a:xfrm>
            <a:off x="657225" y="1499037"/>
            <a:ext cx="7995066" cy="2797882"/>
          </a:xfrm>
          <a:prstGeom prst="rect">
            <a:avLst/>
          </a:prstGeom>
          <a:noFill/>
        </p:spPr>
        <p:txBody>
          <a:bodyPr wrap="square" rtlCol="0">
            <a:spAutoFit/>
          </a:bodyPr>
          <a:lstStyle/>
          <a:p>
            <a:pPr lvl="0" algn="just" fontAlgn="auto" hangingPunct="1">
              <a:lnSpc>
                <a:spcPct val="107000"/>
              </a:lnSpc>
              <a:spcAft>
                <a:spcPts val="800"/>
              </a:spcAft>
            </a:pPr>
            <a:r>
              <a:rPr lang="en-SG" sz="1600" dirty="0">
                <a:effectLst/>
                <a:latin typeface="Arial" panose="020B0604020202020204" pitchFamily="34" charset="0"/>
                <a:ea typeface="SimSun" panose="02010600030101010101" pitchFamily="2" charset="-122"/>
              </a:rPr>
              <a:t>1. Machine learning is a fitting a function to map between input and output. Which of the following is NOT a terminology for input?  </a:t>
            </a:r>
          </a:p>
          <a:p>
            <a:pPr marL="719138" lvl="0" indent="-342900" algn="just" fontAlgn="auto" hangingPunct="1">
              <a:lnSpc>
                <a:spcPct val="107000"/>
              </a:lnSpc>
              <a:spcAft>
                <a:spcPts val="800"/>
              </a:spcAft>
              <a:buFont typeface="+mj-lt"/>
              <a:buAutoNum type="alphaUcPeriod"/>
            </a:pPr>
            <a:r>
              <a:rPr lang="en-US" sz="1600" dirty="0">
                <a:effectLst/>
                <a:latin typeface="Times New Roman" panose="02020603050405020304" pitchFamily="18" charset="0"/>
                <a:ea typeface="SimSun" panose="02010600030101010101" pitchFamily="2" charset="-122"/>
              </a:rPr>
              <a:t>Attributes</a:t>
            </a:r>
          </a:p>
          <a:p>
            <a:pPr marL="719138" lvl="0" indent="-342900" algn="just" fontAlgn="auto" hangingPunct="1">
              <a:lnSpc>
                <a:spcPct val="107000"/>
              </a:lnSpc>
              <a:spcAft>
                <a:spcPts val="800"/>
              </a:spcAft>
              <a:buFont typeface="+mj-lt"/>
              <a:buAutoNum type="alphaUcPeriod"/>
            </a:pPr>
            <a:r>
              <a:rPr lang="en-US" sz="1600" dirty="0">
                <a:latin typeface="Times New Roman" panose="02020603050405020304" pitchFamily="18" charset="0"/>
                <a:ea typeface="SimSun" panose="02010600030101010101" pitchFamily="2" charset="-122"/>
              </a:rPr>
              <a:t>Features</a:t>
            </a:r>
          </a:p>
          <a:p>
            <a:pPr marL="719138" lvl="0" indent="-342900" algn="just" fontAlgn="auto" hangingPunct="1">
              <a:lnSpc>
                <a:spcPct val="107000"/>
              </a:lnSpc>
              <a:spcAft>
                <a:spcPts val="800"/>
              </a:spcAft>
              <a:buFont typeface="+mj-lt"/>
              <a:buAutoNum type="alphaUcPeriod"/>
            </a:pPr>
            <a:r>
              <a:rPr lang="en-US" sz="1600" dirty="0">
                <a:latin typeface="Times New Roman" panose="02020603050405020304" pitchFamily="18" charset="0"/>
                <a:ea typeface="SimSun" panose="02010600030101010101" pitchFamily="2" charset="-122"/>
              </a:rPr>
              <a:t>Label</a:t>
            </a:r>
          </a:p>
          <a:p>
            <a:pPr marL="719138" lvl="0" indent="-342900" algn="just" fontAlgn="auto" hangingPunct="1">
              <a:lnSpc>
                <a:spcPct val="107000"/>
              </a:lnSpc>
              <a:spcAft>
                <a:spcPts val="800"/>
              </a:spcAft>
              <a:buFont typeface="+mj-lt"/>
              <a:buAutoNum type="alphaUcPeriod"/>
            </a:pPr>
            <a:r>
              <a:rPr lang="en-US" sz="1600" dirty="0">
                <a:effectLst/>
                <a:latin typeface="Times New Roman" panose="02020603050405020304" pitchFamily="18" charset="0"/>
                <a:ea typeface="SimSun" panose="02010600030101010101" pitchFamily="2" charset="-122"/>
              </a:rPr>
              <a:t>Column</a:t>
            </a:r>
          </a:p>
          <a:p>
            <a:pPr marL="895350" lvl="0" indent="-342900" algn="just" fontAlgn="auto" hangingPunct="1">
              <a:lnSpc>
                <a:spcPct val="107000"/>
              </a:lnSpc>
              <a:spcAft>
                <a:spcPts val="800"/>
              </a:spcAft>
              <a:buFont typeface="+mj-lt"/>
              <a:buAutoNum type="arabicPeriod"/>
            </a:pPr>
            <a:endParaRPr lang="en-SG" sz="1600" dirty="0">
              <a:latin typeface="Times New Roman" panose="02020603050405020304" pitchFamily="18" charset="0"/>
              <a:ea typeface="SimSun" panose="02010600030101010101" pitchFamily="2" charset="-122"/>
            </a:endParaRPr>
          </a:p>
          <a:p>
            <a:pPr marL="895350" lvl="0" indent="-342900" algn="just" fontAlgn="auto" hangingPunct="1">
              <a:lnSpc>
                <a:spcPct val="107000"/>
              </a:lnSpc>
              <a:spcAft>
                <a:spcPts val="800"/>
              </a:spcAft>
              <a:buFont typeface="+mj-lt"/>
              <a:buAutoNum type="alphaUcPeriod"/>
            </a:pPr>
            <a:endParaRPr lang="en-SG" sz="16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230449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8EB3F7E-0CE5-4EEC-9F21-CEDCD33C1E37}"/>
              </a:ext>
            </a:extLst>
          </p:cNvPr>
          <p:cNvPicPr>
            <a:picLocks noChangeAspect="1"/>
          </p:cNvPicPr>
          <p:nvPr/>
        </p:nvPicPr>
        <p:blipFill>
          <a:blip r:embed="rId2"/>
          <a:stretch>
            <a:fillRect/>
          </a:stretch>
        </p:blipFill>
        <p:spPr>
          <a:xfrm>
            <a:off x="0" y="-23149"/>
            <a:ext cx="9144000" cy="1208489"/>
          </a:xfrm>
          <a:prstGeom prst="rect">
            <a:avLst/>
          </a:prstGeom>
        </p:spPr>
      </p:pic>
      <p:sp>
        <p:nvSpPr>
          <p:cNvPr id="15" name="Title 1">
            <a:extLst>
              <a:ext uri="{FF2B5EF4-FFF2-40B4-BE49-F238E27FC236}">
                <a16:creationId xmlns:a16="http://schemas.microsoft.com/office/drawing/2014/main" id="{753D47EE-424E-42FC-9406-AACBD31FD7AF}"/>
              </a:ext>
            </a:extLst>
          </p:cNvPr>
          <p:cNvSpPr>
            <a:spLocks noGrp="1"/>
          </p:cNvSpPr>
          <p:nvPr>
            <p:ph type="title"/>
          </p:nvPr>
        </p:nvSpPr>
        <p:spPr>
          <a:xfrm>
            <a:off x="628650" y="220904"/>
            <a:ext cx="7421963" cy="775252"/>
          </a:xfrm>
        </p:spPr>
        <p:txBody>
          <a:bodyPr>
            <a:normAutofit/>
          </a:bodyPr>
          <a:lstStyle/>
          <a:p>
            <a:r>
              <a:rPr lang="en-SG" b="1" dirty="0">
                <a:solidFill>
                  <a:srgbClr val="FFFFFF"/>
                </a:solidFill>
                <a:latin typeface="+mj-lt"/>
              </a:rPr>
              <a:t>Assessment - Question</a:t>
            </a:r>
          </a:p>
        </p:txBody>
      </p:sp>
      <p:sp>
        <p:nvSpPr>
          <p:cNvPr id="2" name="Slide Number Placeholder 1">
            <a:extLst>
              <a:ext uri="{FF2B5EF4-FFF2-40B4-BE49-F238E27FC236}">
                <a16:creationId xmlns:a16="http://schemas.microsoft.com/office/drawing/2014/main" id="{DBC3FBAB-C843-4F84-A4A5-8E6233AB810F}"/>
              </a:ext>
            </a:extLst>
          </p:cNvPr>
          <p:cNvSpPr>
            <a:spLocks noGrp="1"/>
          </p:cNvSpPr>
          <p:nvPr>
            <p:ph type="sldNum" sz="quarter" idx="12"/>
          </p:nvPr>
        </p:nvSpPr>
        <p:spPr/>
        <p:txBody>
          <a:bodyPr/>
          <a:lstStyle/>
          <a:p>
            <a:fld id="{33F988A5-A627-4BE8-A7A2-F038556E4D3A}" type="slidenum">
              <a:rPr lang="en-SG" smtClean="0">
                <a:latin typeface="+mj-lt"/>
              </a:rPr>
              <a:t>20</a:t>
            </a:fld>
            <a:endParaRPr lang="en-SG">
              <a:latin typeface="+mj-lt"/>
            </a:endParaRPr>
          </a:p>
        </p:txBody>
      </p:sp>
      <p:sp>
        <p:nvSpPr>
          <p:cNvPr id="3" name="TextBox 2">
            <a:extLst>
              <a:ext uri="{FF2B5EF4-FFF2-40B4-BE49-F238E27FC236}">
                <a16:creationId xmlns:a16="http://schemas.microsoft.com/office/drawing/2014/main" id="{B5EBE7E7-2EF5-D344-27B3-AB450FF91371}"/>
              </a:ext>
            </a:extLst>
          </p:cNvPr>
          <p:cNvSpPr txBox="1"/>
          <p:nvPr/>
        </p:nvSpPr>
        <p:spPr>
          <a:xfrm>
            <a:off x="628650" y="1499037"/>
            <a:ext cx="7995066" cy="2490105"/>
          </a:xfrm>
          <a:prstGeom prst="rect">
            <a:avLst/>
          </a:prstGeom>
          <a:noFill/>
        </p:spPr>
        <p:txBody>
          <a:bodyPr wrap="square" rtlCol="0">
            <a:spAutoFit/>
          </a:bodyPr>
          <a:lstStyle/>
          <a:p>
            <a:pPr marL="342900" lvl="0" indent="-342900" algn="just" fontAlgn="auto" hangingPunct="1">
              <a:lnSpc>
                <a:spcPct val="107000"/>
              </a:lnSpc>
              <a:spcAft>
                <a:spcPts val="800"/>
              </a:spcAft>
              <a:buAutoNum type="arabicPeriod" startAt="19"/>
            </a:pPr>
            <a:r>
              <a:rPr lang="en-SG" sz="1600" dirty="0">
                <a:latin typeface="Arial" panose="020B0604020202020204" pitchFamily="34" charset="0"/>
                <a:ea typeface="SimSun" panose="02010600030101010101" pitchFamily="2" charset="-122"/>
              </a:rPr>
              <a:t>Given a dataset of 100 samples, with 80 samples are positive labels, 20 samples are negative labels. We perform stratified split on the data. Training data consists of 40 positive, 10 negative and testing data consists of 40 positive and 10 negative. We train a model, evaluate the model with testing data. We obtain a testing accuracy of 80% accuracy. Is this model ready to deploy? </a:t>
            </a:r>
            <a:endParaRPr lang="en-SG" sz="1600" dirty="0">
              <a:effectLst/>
              <a:latin typeface="Arial" panose="020B0604020202020204" pitchFamily="34" charset="0"/>
              <a:ea typeface="SimSun" panose="02010600030101010101" pitchFamily="2" charset="-122"/>
            </a:endParaRPr>
          </a:p>
          <a:p>
            <a:pPr marL="895350" lvl="0" indent="-342900" algn="just" fontAlgn="auto" hangingPunct="1">
              <a:lnSpc>
                <a:spcPct val="107000"/>
              </a:lnSpc>
              <a:spcAft>
                <a:spcPts val="800"/>
              </a:spcAft>
              <a:buFont typeface="+mj-lt"/>
              <a:buAutoNum type="alphaUcPeriod"/>
            </a:pPr>
            <a:r>
              <a:rPr lang="en-SG" sz="1600" dirty="0">
                <a:latin typeface="Times New Roman" panose="02020603050405020304" pitchFamily="18" charset="0"/>
                <a:ea typeface="SimSun" panose="02010600030101010101" pitchFamily="2" charset="-122"/>
              </a:rPr>
              <a:t>Yes. </a:t>
            </a:r>
          </a:p>
          <a:p>
            <a:pPr marL="895350" lvl="0" indent="-342900" algn="just" fontAlgn="auto" hangingPunct="1">
              <a:lnSpc>
                <a:spcPct val="107000"/>
              </a:lnSpc>
              <a:spcAft>
                <a:spcPts val="800"/>
              </a:spcAft>
              <a:buFont typeface="+mj-lt"/>
              <a:buAutoNum type="alphaUcPeriod"/>
            </a:pPr>
            <a:r>
              <a:rPr lang="en-SG" sz="1600" dirty="0">
                <a:latin typeface="Times New Roman" panose="02020603050405020304" pitchFamily="18" charset="0"/>
                <a:ea typeface="SimSun" panose="02010600030101010101" pitchFamily="2" charset="-122"/>
              </a:rPr>
              <a:t>No</a:t>
            </a:r>
          </a:p>
          <a:p>
            <a:pPr marL="552450" lvl="0" algn="just" fontAlgn="auto" hangingPunct="1">
              <a:lnSpc>
                <a:spcPct val="107000"/>
              </a:lnSpc>
              <a:spcAft>
                <a:spcPts val="800"/>
              </a:spcAft>
            </a:pPr>
            <a:endParaRPr lang="en-SG" sz="1600"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405277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8EB3F7E-0CE5-4EEC-9F21-CEDCD33C1E37}"/>
              </a:ext>
            </a:extLst>
          </p:cNvPr>
          <p:cNvPicPr>
            <a:picLocks noChangeAspect="1"/>
          </p:cNvPicPr>
          <p:nvPr/>
        </p:nvPicPr>
        <p:blipFill>
          <a:blip r:embed="rId3"/>
          <a:stretch>
            <a:fillRect/>
          </a:stretch>
        </p:blipFill>
        <p:spPr>
          <a:xfrm>
            <a:off x="0" y="-23149"/>
            <a:ext cx="9144000" cy="1208489"/>
          </a:xfrm>
          <a:prstGeom prst="rect">
            <a:avLst/>
          </a:prstGeom>
        </p:spPr>
      </p:pic>
      <p:sp>
        <p:nvSpPr>
          <p:cNvPr id="15" name="Title 1">
            <a:extLst>
              <a:ext uri="{FF2B5EF4-FFF2-40B4-BE49-F238E27FC236}">
                <a16:creationId xmlns:a16="http://schemas.microsoft.com/office/drawing/2014/main" id="{753D47EE-424E-42FC-9406-AACBD31FD7AF}"/>
              </a:ext>
            </a:extLst>
          </p:cNvPr>
          <p:cNvSpPr>
            <a:spLocks noGrp="1"/>
          </p:cNvSpPr>
          <p:nvPr>
            <p:ph type="title"/>
          </p:nvPr>
        </p:nvSpPr>
        <p:spPr>
          <a:xfrm>
            <a:off x="628650" y="220904"/>
            <a:ext cx="7421963" cy="775252"/>
          </a:xfrm>
        </p:spPr>
        <p:txBody>
          <a:bodyPr>
            <a:normAutofit/>
          </a:bodyPr>
          <a:lstStyle/>
          <a:p>
            <a:r>
              <a:rPr lang="en-SG" b="1" dirty="0">
                <a:solidFill>
                  <a:srgbClr val="FFFFFF"/>
                </a:solidFill>
                <a:latin typeface="+mj-lt"/>
              </a:rPr>
              <a:t>Assessment - Question</a:t>
            </a:r>
          </a:p>
        </p:txBody>
      </p:sp>
      <p:sp>
        <p:nvSpPr>
          <p:cNvPr id="2" name="Slide Number Placeholder 1">
            <a:extLst>
              <a:ext uri="{FF2B5EF4-FFF2-40B4-BE49-F238E27FC236}">
                <a16:creationId xmlns:a16="http://schemas.microsoft.com/office/drawing/2014/main" id="{DBC3FBAB-C843-4F84-A4A5-8E6233AB810F}"/>
              </a:ext>
            </a:extLst>
          </p:cNvPr>
          <p:cNvSpPr>
            <a:spLocks noGrp="1"/>
          </p:cNvSpPr>
          <p:nvPr>
            <p:ph type="sldNum" sz="quarter" idx="12"/>
          </p:nvPr>
        </p:nvSpPr>
        <p:spPr/>
        <p:txBody>
          <a:bodyPr/>
          <a:lstStyle/>
          <a:p>
            <a:fld id="{33F988A5-A627-4BE8-A7A2-F038556E4D3A}" type="slidenum">
              <a:rPr lang="en-SG" smtClean="0">
                <a:latin typeface="+mj-lt"/>
              </a:rPr>
              <a:t>21</a:t>
            </a:fld>
            <a:endParaRPr lang="en-SG">
              <a:latin typeface="+mj-lt"/>
            </a:endParaRPr>
          </a:p>
        </p:txBody>
      </p:sp>
      <p:sp>
        <p:nvSpPr>
          <p:cNvPr id="3" name="TextBox 2">
            <a:extLst>
              <a:ext uri="{FF2B5EF4-FFF2-40B4-BE49-F238E27FC236}">
                <a16:creationId xmlns:a16="http://schemas.microsoft.com/office/drawing/2014/main" id="{B5EBE7E7-2EF5-D344-27B3-AB450FF91371}"/>
              </a:ext>
            </a:extLst>
          </p:cNvPr>
          <p:cNvSpPr txBox="1"/>
          <p:nvPr/>
        </p:nvSpPr>
        <p:spPr>
          <a:xfrm>
            <a:off x="628650" y="1499037"/>
            <a:ext cx="7995066" cy="3163943"/>
          </a:xfrm>
          <a:prstGeom prst="rect">
            <a:avLst/>
          </a:prstGeom>
          <a:noFill/>
        </p:spPr>
        <p:txBody>
          <a:bodyPr wrap="square" rtlCol="0">
            <a:spAutoFit/>
          </a:bodyPr>
          <a:lstStyle/>
          <a:p>
            <a:pPr algn="just">
              <a:lnSpc>
                <a:spcPct val="107000"/>
              </a:lnSpc>
              <a:spcAft>
                <a:spcPts val="800"/>
              </a:spcAft>
            </a:pPr>
            <a:r>
              <a:rPr lang="en-SG" sz="1600" dirty="0">
                <a:latin typeface="Arial" panose="020B0604020202020204" pitchFamily="34" charset="0"/>
                <a:ea typeface="SimSun" panose="02010600030101010101" pitchFamily="2" charset="-122"/>
              </a:rPr>
              <a:t>20. Given the following results obtained from the model with accuracy of 80%, are we ready to deploy the model? </a:t>
            </a:r>
          </a:p>
          <a:p>
            <a:pPr lvl="0" algn="just" fontAlgn="auto" hangingPunct="1">
              <a:lnSpc>
                <a:spcPct val="107000"/>
              </a:lnSpc>
              <a:spcAft>
                <a:spcPts val="800"/>
              </a:spcAft>
            </a:pPr>
            <a:endParaRPr lang="en-SG" sz="1600" dirty="0">
              <a:effectLst/>
              <a:latin typeface="Arial" panose="020B0604020202020204" pitchFamily="34" charset="0"/>
              <a:ea typeface="SimSun" panose="02010600030101010101" pitchFamily="2" charset="-122"/>
            </a:endParaRPr>
          </a:p>
          <a:p>
            <a:pPr lvl="0" algn="just" fontAlgn="auto" hangingPunct="1">
              <a:lnSpc>
                <a:spcPct val="107000"/>
              </a:lnSpc>
              <a:spcAft>
                <a:spcPts val="800"/>
              </a:spcAft>
            </a:pPr>
            <a:endParaRPr lang="en-SG" sz="1600" dirty="0">
              <a:latin typeface="Arial" panose="020B0604020202020204" pitchFamily="34" charset="0"/>
              <a:ea typeface="SimSun" panose="02010600030101010101" pitchFamily="2" charset="-122"/>
            </a:endParaRPr>
          </a:p>
          <a:p>
            <a:pPr lvl="0" algn="just" fontAlgn="auto" hangingPunct="1">
              <a:lnSpc>
                <a:spcPct val="107000"/>
              </a:lnSpc>
              <a:spcAft>
                <a:spcPts val="800"/>
              </a:spcAft>
            </a:pPr>
            <a:endParaRPr lang="en-SG" sz="1600" dirty="0">
              <a:effectLst/>
              <a:latin typeface="Arial" panose="020B0604020202020204" pitchFamily="34" charset="0"/>
              <a:ea typeface="SimSun" panose="02010600030101010101" pitchFamily="2" charset="-122"/>
            </a:endParaRPr>
          </a:p>
          <a:p>
            <a:pPr lvl="0" algn="just" fontAlgn="auto" hangingPunct="1">
              <a:lnSpc>
                <a:spcPct val="107000"/>
              </a:lnSpc>
              <a:spcAft>
                <a:spcPts val="800"/>
              </a:spcAft>
            </a:pPr>
            <a:endParaRPr lang="en-SG" sz="1600" dirty="0">
              <a:latin typeface="Arial" panose="020B0604020202020204" pitchFamily="34" charset="0"/>
              <a:ea typeface="SimSun" panose="02010600030101010101" pitchFamily="2" charset="-122"/>
            </a:endParaRPr>
          </a:p>
          <a:p>
            <a:pPr lvl="0" algn="just" fontAlgn="auto" hangingPunct="1">
              <a:lnSpc>
                <a:spcPct val="107000"/>
              </a:lnSpc>
              <a:spcAft>
                <a:spcPts val="800"/>
              </a:spcAft>
            </a:pPr>
            <a:endParaRPr lang="en-SG" sz="1600" dirty="0">
              <a:effectLst/>
              <a:latin typeface="Arial" panose="020B0604020202020204" pitchFamily="34" charset="0"/>
              <a:ea typeface="SimSun" panose="02010600030101010101" pitchFamily="2" charset="-122"/>
            </a:endParaRPr>
          </a:p>
          <a:p>
            <a:pPr marL="895350" lvl="0" indent="-342900" algn="just" fontAlgn="auto" hangingPunct="1">
              <a:lnSpc>
                <a:spcPct val="107000"/>
              </a:lnSpc>
              <a:spcAft>
                <a:spcPts val="800"/>
              </a:spcAft>
              <a:buFont typeface="+mj-lt"/>
              <a:buAutoNum type="alphaUcPeriod"/>
            </a:pPr>
            <a:r>
              <a:rPr lang="en-SG" sz="1600" dirty="0">
                <a:latin typeface="Times New Roman" panose="02020603050405020304" pitchFamily="18" charset="0"/>
                <a:ea typeface="SimSun" panose="02010600030101010101" pitchFamily="2" charset="-122"/>
              </a:rPr>
              <a:t>Yes</a:t>
            </a:r>
          </a:p>
          <a:p>
            <a:pPr marL="895350" lvl="0" indent="-342900" algn="just" fontAlgn="auto" hangingPunct="1">
              <a:lnSpc>
                <a:spcPct val="107000"/>
              </a:lnSpc>
              <a:spcAft>
                <a:spcPts val="800"/>
              </a:spcAft>
              <a:buFont typeface="+mj-lt"/>
              <a:buAutoNum type="alphaUcPeriod"/>
            </a:pPr>
            <a:r>
              <a:rPr lang="en-SG" sz="1600" dirty="0">
                <a:latin typeface="Times New Roman" panose="02020603050405020304" pitchFamily="18" charset="0"/>
                <a:ea typeface="SimSun" panose="02010600030101010101" pitchFamily="2" charset="-122"/>
              </a:rPr>
              <a:t>No</a:t>
            </a:r>
          </a:p>
        </p:txBody>
      </p:sp>
      <p:graphicFrame>
        <p:nvGraphicFramePr>
          <p:cNvPr id="4" name="Table 4">
            <a:extLst>
              <a:ext uri="{FF2B5EF4-FFF2-40B4-BE49-F238E27FC236}">
                <a16:creationId xmlns:a16="http://schemas.microsoft.com/office/drawing/2014/main" id="{1E4726B6-5B6C-1E88-D4F6-64C98CB8DC24}"/>
              </a:ext>
            </a:extLst>
          </p:cNvPr>
          <p:cNvGraphicFramePr>
            <a:graphicFrameLocks noGrp="1"/>
          </p:cNvGraphicFramePr>
          <p:nvPr>
            <p:extLst>
              <p:ext uri="{D42A27DB-BD31-4B8C-83A1-F6EECF244321}">
                <p14:modId xmlns:p14="http://schemas.microsoft.com/office/powerpoint/2010/main" val="2987913276"/>
              </p:ext>
            </p:extLst>
          </p:nvPr>
        </p:nvGraphicFramePr>
        <p:xfrm>
          <a:off x="2793256" y="2230763"/>
          <a:ext cx="3557488" cy="1483360"/>
        </p:xfrm>
        <a:graphic>
          <a:graphicData uri="http://schemas.openxmlformats.org/drawingml/2006/table">
            <a:tbl>
              <a:tblPr firstRow="1" bandRow="1">
                <a:tableStyleId>{41BB2FF9-0E16-4628-8FA2-44D74F0A08B3}</a:tableStyleId>
              </a:tblPr>
              <a:tblGrid>
                <a:gridCol w="889372">
                  <a:extLst>
                    <a:ext uri="{9D8B030D-6E8A-4147-A177-3AD203B41FA5}">
                      <a16:colId xmlns:a16="http://schemas.microsoft.com/office/drawing/2014/main" val="806840640"/>
                    </a:ext>
                  </a:extLst>
                </a:gridCol>
                <a:gridCol w="889372">
                  <a:extLst>
                    <a:ext uri="{9D8B030D-6E8A-4147-A177-3AD203B41FA5}">
                      <a16:colId xmlns:a16="http://schemas.microsoft.com/office/drawing/2014/main" val="3726258103"/>
                    </a:ext>
                  </a:extLst>
                </a:gridCol>
                <a:gridCol w="889372">
                  <a:extLst>
                    <a:ext uri="{9D8B030D-6E8A-4147-A177-3AD203B41FA5}">
                      <a16:colId xmlns:a16="http://schemas.microsoft.com/office/drawing/2014/main" val="556602969"/>
                    </a:ext>
                  </a:extLst>
                </a:gridCol>
                <a:gridCol w="889372">
                  <a:extLst>
                    <a:ext uri="{9D8B030D-6E8A-4147-A177-3AD203B41FA5}">
                      <a16:colId xmlns:a16="http://schemas.microsoft.com/office/drawing/2014/main" val="1481280246"/>
                    </a:ext>
                  </a:extLst>
                </a:gridCol>
              </a:tblGrid>
              <a:tr h="370840">
                <a:tc>
                  <a:txBody>
                    <a:bodyPr/>
                    <a:lstStyle/>
                    <a:p>
                      <a:endParaRPr lang="en-SG" dirty="0"/>
                    </a:p>
                  </a:txBody>
                  <a:tcPr/>
                </a:tc>
                <a:tc>
                  <a:txBody>
                    <a:bodyPr/>
                    <a:lstStyle/>
                    <a:p>
                      <a:endParaRPr lang="en-SG" dirty="0"/>
                    </a:p>
                  </a:txBody>
                  <a:tcPr/>
                </a:tc>
                <a:tc gridSpan="2">
                  <a:txBody>
                    <a:bodyPr/>
                    <a:lstStyle/>
                    <a:p>
                      <a:pPr algn="ctr"/>
                      <a:r>
                        <a:rPr lang="en-SG" b="1" dirty="0"/>
                        <a:t>Prediction</a:t>
                      </a:r>
                    </a:p>
                  </a:txBody>
                  <a:tcPr/>
                </a:tc>
                <a:tc hMerge="1">
                  <a:txBody>
                    <a:bodyPr/>
                    <a:lstStyle/>
                    <a:p>
                      <a:endParaRPr lang="en-SG" dirty="0"/>
                    </a:p>
                  </a:txBody>
                  <a:tcPr/>
                </a:tc>
                <a:extLst>
                  <a:ext uri="{0D108BD9-81ED-4DB2-BD59-A6C34878D82A}">
                    <a16:rowId xmlns:a16="http://schemas.microsoft.com/office/drawing/2014/main" val="3651070204"/>
                  </a:ext>
                </a:extLst>
              </a:tr>
              <a:tr h="370840">
                <a:tc>
                  <a:txBody>
                    <a:bodyPr/>
                    <a:lstStyle/>
                    <a:p>
                      <a:endParaRPr lang="en-SG"/>
                    </a:p>
                  </a:txBody>
                  <a:tcPr/>
                </a:tc>
                <a:tc>
                  <a:txBody>
                    <a:bodyPr/>
                    <a:lstStyle/>
                    <a:p>
                      <a:endParaRPr lang="en-SG"/>
                    </a:p>
                  </a:txBody>
                  <a:tcPr/>
                </a:tc>
                <a:tc>
                  <a:txBody>
                    <a:bodyPr/>
                    <a:lstStyle/>
                    <a:p>
                      <a:pPr algn="ctr"/>
                      <a:r>
                        <a:rPr lang="en-SG" b="1" dirty="0"/>
                        <a:t>Negative</a:t>
                      </a:r>
                    </a:p>
                  </a:txBody>
                  <a:tcPr/>
                </a:tc>
                <a:tc>
                  <a:txBody>
                    <a:bodyPr/>
                    <a:lstStyle/>
                    <a:p>
                      <a:pPr algn="ctr"/>
                      <a:r>
                        <a:rPr lang="en-SG" b="1" dirty="0"/>
                        <a:t>Positive</a:t>
                      </a:r>
                    </a:p>
                  </a:txBody>
                  <a:tcPr/>
                </a:tc>
                <a:extLst>
                  <a:ext uri="{0D108BD9-81ED-4DB2-BD59-A6C34878D82A}">
                    <a16:rowId xmlns:a16="http://schemas.microsoft.com/office/drawing/2014/main" val="1466485524"/>
                  </a:ext>
                </a:extLst>
              </a:tr>
              <a:tr h="370840">
                <a:tc rowSpan="2">
                  <a:txBody>
                    <a:bodyPr/>
                    <a:lstStyle/>
                    <a:p>
                      <a:pPr algn="ctr"/>
                      <a:r>
                        <a:rPr lang="en-SG" b="1" dirty="0"/>
                        <a:t>Label</a:t>
                      </a:r>
                    </a:p>
                  </a:txBody>
                  <a:tcPr anchor="ctr"/>
                </a:tc>
                <a:tc>
                  <a:txBody>
                    <a:bodyPr/>
                    <a:lstStyle/>
                    <a:p>
                      <a:r>
                        <a:rPr lang="en-SG" b="1" dirty="0"/>
                        <a:t>Negative</a:t>
                      </a:r>
                    </a:p>
                  </a:txBody>
                  <a:tcPr/>
                </a:tc>
                <a:tc>
                  <a:txBody>
                    <a:bodyPr/>
                    <a:lstStyle/>
                    <a:p>
                      <a:pPr algn="ctr"/>
                      <a:r>
                        <a:rPr lang="en-SG" dirty="0"/>
                        <a:t>40</a:t>
                      </a:r>
                    </a:p>
                  </a:txBody>
                  <a:tcPr/>
                </a:tc>
                <a:tc>
                  <a:txBody>
                    <a:bodyPr/>
                    <a:lstStyle/>
                    <a:p>
                      <a:pPr algn="ctr"/>
                      <a:r>
                        <a:rPr lang="en-SG" dirty="0"/>
                        <a:t>0</a:t>
                      </a:r>
                    </a:p>
                  </a:txBody>
                  <a:tcPr/>
                </a:tc>
                <a:extLst>
                  <a:ext uri="{0D108BD9-81ED-4DB2-BD59-A6C34878D82A}">
                    <a16:rowId xmlns:a16="http://schemas.microsoft.com/office/drawing/2014/main" val="2746504986"/>
                  </a:ext>
                </a:extLst>
              </a:tr>
              <a:tr h="370840">
                <a:tc vMerge="1">
                  <a:txBody>
                    <a:bodyPr/>
                    <a:lstStyle/>
                    <a:p>
                      <a:endParaRPr lang="en-SG" dirty="0"/>
                    </a:p>
                  </a:txBody>
                  <a:tcPr/>
                </a:tc>
                <a:tc>
                  <a:txBody>
                    <a:bodyPr/>
                    <a:lstStyle/>
                    <a:p>
                      <a:r>
                        <a:rPr lang="en-SG" b="1" dirty="0"/>
                        <a:t>Positive</a:t>
                      </a:r>
                    </a:p>
                  </a:txBody>
                  <a:tcPr/>
                </a:tc>
                <a:tc>
                  <a:txBody>
                    <a:bodyPr/>
                    <a:lstStyle/>
                    <a:p>
                      <a:pPr algn="ctr"/>
                      <a:r>
                        <a:rPr lang="en-SG" dirty="0"/>
                        <a:t>10</a:t>
                      </a:r>
                    </a:p>
                  </a:txBody>
                  <a:tcPr/>
                </a:tc>
                <a:tc>
                  <a:txBody>
                    <a:bodyPr/>
                    <a:lstStyle/>
                    <a:p>
                      <a:pPr algn="ctr"/>
                      <a:r>
                        <a:rPr lang="en-SG" dirty="0"/>
                        <a:t>0</a:t>
                      </a:r>
                    </a:p>
                  </a:txBody>
                  <a:tcPr/>
                </a:tc>
                <a:extLst>
                  <a:ext uri="{0D108BD9-81ED-4DB2-BD59-A6C34878D82A}">
                    <a16:rowId xmlns:a16="http://schemas.microsoft.com/office/drawing/2014/main" val="2944860437"/>
                  </a:ext>
                </a:extLst>
              </a:tr>
            </a:tbl>
          </a:graphicData>
        </a:graphic>
      </p:graphicFrame>
    </p:spTree>
    <p:extLst>
      <p:ext uri="{BB962C8B-B14F-4D97-AF65-F5344CB8AC3E}">
        <p14:creationId xmlns:p14="http://schemas.microsoft.com/office/powerpoint/2010/main" val="4228169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8EB3F7E-0CE5-4EEC-9F21-CEDCD33C1E37}"/>
              </a:ext>
            </a:extLst>
          </p:cNvPr>
          <p:cNvPicPr>
            <a:picLocks noChangeAspect="1"/>
          </p:cNvPicPr>
          <p:nvPr/>
        </p:nvPicPr>
        <p:blipFill>
          <a:blip r:embed="rId2"/>
          <a:stretch>
            <a:fillRect/>
          </a:stretch>
        </p:blipFill>
        <p:spPr>
          <a:xfrm>
            <a:off x="0" y="-23149"/>
            <a:ext cx="9144000" cy="1208489"/>
          </a:xfrm>
          <a:prstGeom prst="rect">
            <a:avLst/>
          </a:prstGeom>
        </p:spPr>
      </p:pic>
      <p:sp>
        <p:nvSpPr>
          <p:cNvPr id="15" name="Title 1">
            <a:extLst>
              <a:ext uri="{FF2B5EF4-FFF2-40B4-BE49-F238E27FC236}">
                <a16:creationId xmlns:a16="http://schemas.microsoft.com/office/drawing/2014/main" id="{753D47EE-424E-42FC-9406-AACBD31FD7AF}"/>
              </a:ext>
            </a:extLst>
          </p:cNvPr>
          <p:cNvSpPr>
            <a:spLocks noGrp="1"/>
          </p:cNvSpPr>
          <p:nvPr>
            <p:ph type="title"/>
          </p:nvPr>
        </p:nvSpPr>
        <p:spPr>
          <a:xfrm>
            <a:off x="628650" y="220904"/>
            <a:ext cx="7421963" cy="775252"/>
          </a:xfrm>
        </p:spPr>
        <p:txBody>
          <a:bodyPr>
            <a:normAutofit/>
          </a:bodyPr>
          <a:lstStyle/>
          <a:p>
            <a:r>
              <a:rPr lang="en-SG" b="1" dirty="0">
                <a:solidFill>
                  <a:srgbClr val="FFFFFF"/>
                </a:solidFill>
                <a:latin typeface="+mj-lt"/>
              </a:rPr>
              <a:t>Assessment - Question</a:t>
            </a:r>
          </a:p>
        </p:txBody>
      </p:sp>
      <p:sp>
        <p:nvSpPr>
          <p:cNvPr id="2" name="Slide Number Placeholder 1">
            <a:extLst>
              <a:ext uri="{FF2B5EF4-FFF2-40B4-BE49-F238E27FC236}">
                <a16:creationId xmlns:a16="http://schemas.microsoft.com/office/drawing/2014/main" id="{DBC3FBAB-C843-4F84-A4A5-8E6233AB810F}"/>
              </a:ext>
            </a:extLst>
          </p:cNvPr>
          <p:cNvSpPr>
            <a:spLocks noGrp="1"/>
          </p:cNvSpPr>
          <p:nvPr>
            <p:ph type="sldNum" sz="quarter" idx="12"/>
          </p:nvPr>
        </p:nvSpPr>
        <p:spPr/>
        <p:txBody>
          <a:bodyPr/>
          <a:lstStyle/>
          <a:p>
            <a:fld id="{33F988A5-A627-4BE8-A7A2-F038556E4D3A}" type="slidenum">
              <a:rPr lang="en-SG" smtClean="0">
                <a:latin typeface="+mj-lt"/>
              </a:rPr>
              <a:t>3</a:t>
            </a:fld>
            <a:endParaRPr lang="en-SG">
              <a:latin typeface="+mj-lt"/>
            </a:endParaRPr>
          </a:p>
        </p:txBody>
      </p:sp>
      <p:sp>
        <p:nvSpPr>
          <p:cNvPr id="3" name="TextBox 2">
            <a:extLst>
              <a:ext uri="{FF2B5EF4-FFF2-40B4-BE49-F238E27FC236}">
                <a16:creationId xmlns:a16="http://schemas.microsoft.com/office/drawing/2014/main" id="{B5EBE7E7-2EF5-D344-27B3-AB450FF91371}"/>
              </a:ext>
            </a:extLst>
          </p:cNvPr>
          <p:cNvSpPr txBox="1"/>
          <p:nvPr/>
        </p:nvSpPr>
        <p:spPr>
          <a:xfrm>
            <a:off x="657225" y="1499037"/>
            <a:ext cx="7995066" cy="2534412"/>
          </a:xfrm>
          <a:prstGeom prst="rect">
            <a:avLst/>
          </a:prstGeom>
          <a:noFill/>
        </p:spPr>
        <p:txBody>
          <a:bodyPr wrap="square" rtlCol="0">
            <a:spAutoFit/>
          </a:bodyPr>
          <a:lstStyle/>
          <a:p>
            <a:pPr lvl="0" algn="just" fontAlgn="auto" hangingPunct="1">
              <a:lnSpc>
                <a:spcPct val="107000"/>
              </a:lnSpc>
              <a:spcAft>
                <a:spcPts val="800"/>
              </a:spcAft>
            </a:pPr>
            <a:r>
              <a:rPr lang="en-SG" sz="1600" dirty="0">
                <a:effectLst/>
                <a:latin typeface="Arial" panose="020B0604020202020204" pitchFamily="34" charset="0"/>
                <a:ea typeface="SimSun" panose="02010600030101010101" pitchFamily="2" charset="-122"/>
              </a:rPr>
              <a:t>2. Which of the following is NOT a supervised learning classification example</a:t>
            </a:r>
          </a:p>
          <a:p>
            <a:pPr marL="895350" lvl="0" indent="-342900" algn="just" fontAlgn="auto" hangingPunct="1">
              <a:lnSpc>
                <a:spcPct val="107000"/>
              </a:lnSpc>
              <a:spcAft>
                <a:spcPts val="800"/>
              </a:spcAft>
              <a:buFont typeface="+mj-lt"/>
              <a:buAutoNum type="alphaUcPeriod"/>
            </a:pPr>
            <a:r>
              <a:rPr lang="en-SG" sz="1600" dirty="0">
                <a:effectLst/>
                <a:latin typeface="Times New Roman" panose="02020603050405020304" pitchFamily="18" charset="0"/>
                <a:ea typeface="SimSun" panose="02010600030101010101" pitchFamily="2" charset="-122"/>
              </a:rPr>
              <a:t>Breast cancer prediction </a:t>
            </a:r>
          </a:p>
          <a:p>
            <a:pPr marL="895350" lvl="0" indent="-342900" algn="just" fontAlgn="auto" hangingPunct="1">
              <a:lnSpc>
                <a:spcPct val="107000"/>
              </a:lnSpc>
              <a:spcAft>
                <a:spcPts val="800"/>
              </a:spcAft>
              <a:buFont typeface="+mj-lt"/>
              <a:buAutoNum type="alphaUcPeriod"/>
            </a:pPr>
            <a:r>
              <a:rPr lang="en-SG" sz="1600" dirty="0">
                <a:effectLst/>
                <a:latin typeface="Times New Roman" panose="02020603050405020304" pitchFamily="18" charset="0"/>
                <a:ea typeface="SimSun" panose="02010600030101010101" pitchFamily="2" charset="-122"/>
              </a:rPr>
              <a:t>Fraud detection </a:t>
            </a:r>
          </a:p>
          <a:p>
            <a:pPr marL="895350" lvl="0" indent="-342900" algn="just" fontAlgn="auto" hangingPunct="1">
              <a:lnSpc>
                <a:spcPct val="107000"/>
              </a:lnSpc>
              <a:spcAft>
                <a:spcPts val="800"/>
              </a:spcAft>
              <a:buFont typeface="+mj-lt"/>
              <a:buAutoNum type="alphaUcPeriod"/>
            </a:pPr>
            <a:r>
              <a:rPr lang="en-SG" sz="1600" dirty="0">
                <a:latin typeface="Times New Roman" panose="02020603050405020304" pitchFamily="18" charset="0"/>
                <a:ea typeface="SimSun" panose="02010600030101010101" pitchFamily="2" charset="-122"/>
              </a:rPr>
              <a:t>Stock price forecasting</a:t>
            </a:r>
          </a:p>
          <a:p>
            <a:pPr marL="895350" lvl="0" indent="-342900" algn="just" fontAlgn="auto" hangingPunct="1">
              <a:lnSpc>
                <a:spcPct val="107000"/>
              </a:lnSpc>
              <a:spcAft>
                <a:spcPts val="800"/>
              </a:spcAft>
              <a:buFont typeface="+mj-lt"/>
              <a:buAutoNum type="alphaUcPeriod"/>
            </a:pPr>
            <a:r>
              <a:rPr lang="en-SG" sz="1600" dirty="0">
                <a:latin typeface="Times New Roman" panose="02020603050405020304" pitchFamily="18" charset="0"/>
                <a:ea typeface="SimSun" panose="02010600030101010101" pitchFamily="2" charset="-122"/>
              </a:rPr>
              <a:t>Spam filtering </a:t>
            </a:r>
          </a:p>
          <a:p>
            <a:pPr marL="895350" lvl="0" indent="-342900" algn="just" fontAlgn="auto" hangingPunct="1">
              <a:lnSpc>
                <a:spcPct val="107000"/>
              </a:lnSpc>
              <a:spcAft>
                <a:spcPts val="800"/>
              </a:spcAft>
              <a:buFont typeface="+mj-lt"/>
              <a:buAutoNum type="alphaUcPeriod"/>
            </a:pPr>
            <a:endParaRPr lang="en-SG" sz="1600" dirty="0">
              <a:latin typeface="Times New Roman" panose="02020603050405020304" pitchFamily="18" charset="0"/>
              <a:ea typeface="SimSun" panose="02010600030101010101" pitchFamily="2" charset="-122"/>
            </a:endParaRPr>
          </a:p>
          <a:p>
            <a:pPr marL="895350" lvl="0" indent="-342900" algn="just" fontAlgn="auto" hangingPunct="1">
              <a:lnSpc>
                <a:spcPct val="107000"/>
              </a:lnSpc>
              <a:spcAft>
                <a:spcPts val="800"/>
              </a:spcAft>
              <a:buFont typeface="+mj-lt"/>
              <a:buAutoNum type="alphaUcPeriod"/>
            </a:pPr>
            <a:endParaRPr lang="en-SG" sz="16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5440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8EB3F7E-0CE5-4EEC-9F21-CEDCD33C1E37}"/>
              </a:ext>
            </a:extLst>
          </p:cNvPr>
          <p:cNvPicPr>
            <a:picLocks noChangeAspect="1"/>
          </p:cNvPicPr>
          <p:nvPr/>
        </p:nvPicPr>
        <p:blipFill>
          <a:blip r:embed="rId2"/>
          <a:stretch>
            <a:fillRect/>
          </a:stretch>
        </p:blipFill>
        <p:spPr>
          <a:xfrm>
            <a:off x="0" y="-23149"/>
            <a:ext cx="9144000" cy="1208489"/>
          </a:xfrm>
          <a:prstGeom prst="rect">
            <a:avLst/>
          </a:prstGeom>
        </p:spPr>
      </p:pic>
      <p:sp>
        <p:nvSpPr>
          <p:cNvPr id="15" name="Title 1">
            <a:extLst>
              <a:ext uri="{FF2B5EF4-FFF2-40B4-BE49-F238E27FC236}">
                <a16:creationId xmlns:a16="http://schemas.microsoft.com/office/drawing/2014/main" id="{753D47EE-424E-42FC-9406-AACBD31FD7AF}"/>
              </a:ext>
            </a:extLst>
          </p:cNvPr>
          <p:cNvSpPr>
            <a:spLocks noGrp="1"/>
          </p:cNvSpPr>
          <p:nvPr>
            <p:ph type="title"/>
          </p:nvPr>
        </p:nvSpPr>
        <p:spPr>
          <a:xfrm>
            <a:off x="628650" y="220904"/>
            <a:ext cx="7421963" cy="775252"/>
          </a:xfrm>
        </p:spPr>
        <p:txBody>
          <a:bodyPr>
            <a:normAutofit/>
          </a:bodyPr>
          <a:lstStyle/>
          <a:p>
            <a:r>
              <a:rPr lang="en-SG" b="1" dirty="0">
                <a:solidFill>
                  <a:srgbClr val="FFFFFF"/>
                </a:solidFill>
                <a:latin typeface="+mj-lt"/>
              </a:rPr>
              <a:t>Assessment - Question</a:t>
            </a:r>
          </a:p>
        </p:txBody>
      </p:sp>
      <p:sp>
        <p:nvSpPr>
          <p:cNvPr id="2" name="Slide Number Placeholder 1">
            <a:extLst>
              <a:ext uri="{FF2B5EF4-FFF2-40B4-BE49-F238E27FC236}">
                <a16:creationId xmlns:a16="http://schemas.microsoft.com/office/drawing/2014/main" id="{DBC3FBAB-C843-4F84-A4A5-8E6233AB810F}"/>
              </a:ext>
            </a:extLst>
          </p:cNvPr>
          <p:cNvSpPr>
            <a:spLocks noGrp="1"/>
          </p:cNvSpPr>
          <p:nvPr>
            <p:ph type="sldNum" sz="quarter" idx="12"/>
          </p:nvPr>
        </p:nvSpPr>
        <p:spPr/>
        <p:txBody>
          <a:bodyPr/>
          <a:lstStyle/>
          <a:p>
            <a:fld id="{33F988A5-A627-4BE8-A7A2-F038556E4D3A}" type="slidenum">
              <a:rPr lang="en-SG" smtClean="0">
                <a:latin typeface="+mj-lt"/>
              </a:rPr>
              <a:t>4</a:t>
            </a:fld>
            <a:endParaRPr lang="en-SG">
              <a:latin typeface="+mj-lt"/>
            </a:endParaRPr>
          </a:p>
        </p:txBody>
      </p:sp>
      <p:sp>
        <p:nvSpPr>
          <p:cNvPr id="3" name="TextBox 2">
            <a:extLst>
              <a:ext uri="{FF2B5EF4-FFF2-40B4-BE49-F238E27FC236}">
                <a16:creationId xmlns:a16="http://schemas.microsoft.com/office/drawing/2014/main" id="{B5EBE7E7-2EF5-D344-27B3-AB450FF91371}"/>
              </a:ext>
            </a:extLst>
          </p:cNvPr>
          <p:cNvSpPr txBox="1"/>
          <p:nvPr/>
        </p:nvSpPr>
        <p:spPr>
          <a:xfrm>
            <a:off x="657225" y="1499037"/>
            <a:ext cx="7995066" cy="2797882"/>
          </a:xfrm>
          <a:prstGeom prst="rect">
            <a:avLst/>
          </a:prstGeom>
          <a:noFill/>
        </p:spPr>
        <p:txBody>
          <a:bodyPr wrap="square" rtlCol="0">
            <a:spAutoFit/>
          </a:bodyPr>
          <a:lstStyle/>
          <a:p>
            <a:pPr lvl="0" algn="just" fontAlgn="auto" hangingPunct="1">
              <a:lnSpc>
                <a:spcPct val="107000"/>
              </a:lnSpc>
              <a:spcAft>
                <a:spcPts val="800"/>
              </a:spcAft>
            </a:pPr>
            <a:r>
              <a:rPr lang="en-SG" sz="1600" dirty="0">
                <a:effectLst/>
                <a:latin typeface="Arial" panose="020B0604020202020204" pitchFamily="34" charset="0"/>
                <a:ea typeface="SimSun" panose="02010600030101010101" pitchFamily="2" charset="-122"/>
              </a:rPr>
              <a:t>3. </a:t>
            </a:r>
            <a:r>
              <a:rPr lang="en-SG" sz="1600" dirty="0">
                <a:latin typeface="Arial" panose="020B0604020202020204" pitchFamily="34" charset="0"/>
                <a:ea typeface="SimSun" panose="02010600030101010101" pitchFamily="2" charset="-122"/>
              </a:rPr>
              <a:t>Which of the following is NOT true? </a:t>
            </a:r>
            <a:endParaRPr lang="en-SG" sz="1600" dirty="0">
              <a:effectLst/>
              <a:latin typeface="Arial" panose="020B0604020202020204" pitchFamily="34" charset="0"/>
              <a:ea typeface="SimSun" panose="02010600030101010101" pitchFamily="2" charset="-122"/>
            </a:endParaRPr>
          </a:p>
          <a:p>
            <a:pPr marL="895350" lvl="0" indent="-342900" algn="just" fontAlgn="auto" hangingPunct="1">
              <a:lnSpc>
                <a:spcPct val="107000"/>
              </a:lnSpc>
              <a:spcAft>
                <a:spcPts val="800"/>
              </a:spcAft>
              <a:buFont typeface="+mj-lt"/>
              <a:buAutoNum type="alphaUcPeriod"/>
            </a:pPr>
            <a:r>
              <a:rPr lang="en-SG" sz="1600" dirty="0">
                <a:effectLst/>
                <a:latin typeface="Times New Roman" panose="02020603050405020304" pitchFamily="18" charset="0"/>
                <a:ea typeface="SimSun" panose="02010600030101010101" pitchFamily="2" charset="-122"/>
              </a:rPr>
              <a:t>Supervised learning needs label for training the model</a:t>
            </a:r>
          </a:p>
          <a:p>
            <a:pPr marL="895350" lvl="0" indent="-342900" algn="just" fontAlgn="auto" hangingPunct="1">
              <a:lnSpc>
                <a:spcPct val="107000"/>
              </a:lnSpc>
              <a:spcAft>
                <a:spcPts val="800"/>
              </a:spcAft>
              <a:buFont typeface="+mj-lt"/>
              <a:buAutoNum type="alphaUcPeriod"/>
            </a:pPr>
            <a:r>
              <a:rPr lang="en-SG" sz="1600" dirty="0">
                <a:effectLst/>
                <a:latin typeface="Times New Roman" panose="02020603050405020304" pitchFamily="18" charset="0"/>
                <a:ea typeface="SimSun" panose="02010600030101010101" pitchFamily="2" charset="-122"/>
              </a:rPr>
              <a:t>Unsupervised learning finds cluster in the data</a:t>
            </a:r>
          </a:p>
          <a:p>
            <a:pPr marL="895350" lvl="0" indent="-342900" algn="just" fontAlgn="auto" hangingPunct="1">
              <a:lnSpc>
                <a:spcPct val="107000"/>
              </a:lnSpc>
              <a:spcAft>
                <a:spcPts val="800"/>
              </a:spcAft>
              <a:buFont typeface="+mj-lt"/>
              <a:buAutoNum type="alphaUcPeriod"/>
            </a:pPr>
            <a:r>
              <a:rPr lang="en-US" sz="1600" dirty="0">
                <a:latin typeface="Times New Roman" panose="02020603050405020304" pitchFamily="18" charset="0"/>
                <a:ea typeface="SimSun" panose="02010600030101010101" pitchFamily="2" charset="-122"/>
              </a:rPr>
              <a:t>The standard approach to supervised learning is to split the set of example into the training set and the test</a:t>
            </a:r>
          </a:p>
          <a:p>
            <a:pPr marL="895350" lvl="0" indent="-342900" algn="just" fontAlgn="auto" hangingPunct="1">
              <a:lnSpc>
                <a:spcPct val="107000"/>
              </a:lnSpc>
              <a:spcAft>
                <a:spcPts val="800"/>
              </a:spcAft>
              <a:buFont typeface="+mj-lt"/>
              <a:buAutoNum type="alphaUcPeriod"/>
            </a:pPr>
            <a:r>
              <a:rPr lang="en-SG" sz="1600" dirty="0">
                <a:latin typeface="Times New Roman" panose="02020603050405020304" pitchFamily="18" charset="0"/>
                <a:ea typeface="SimSun" panose="02010600030101010101" pitchFamily="2" charset="-122"/>
              </a:rPr>
              <a:t>Classification falls under unsupervised learning branch. </a:t>
            </a:r>
          </a:p>
          <a:p>
            <a:pPr marL="895350" lvl="0" indent="-342900" algn="just" fontAlgn="auto" hangingPunct="1">
              <a:lnSpc>
                <a:spcPct val="107000"/>
              </a:lnSpc>
              <a:spcAft>
                <a:spcPts val="800"/>
              </a:spcAft>
              <a:buFont typeface="+mj-lt"/>
              <a:buAutoNum type="alphaUcPeriod"/>
            </a:pPr>
            <a:endParaRPr lang="en-SG" sz="1600" dirty="0">
              <a:latin typeface="Times New Roman" panose="02020603050405020304" pitchFamily="18" charset="0"/>
              <a:ea typeface="SimSun" panose="02010600030101010101" pitchFamily="2" charset="-122"/>
            </a:endParaRPr>
          </a:p>
          <a:p>
            <a:pPr marL="895350" lvl="0" indent="-342900" algn="just" fontAlgn="auto" hangingPunct="1">
              <a:lnSpc>
                <a:spcPct val="107000"/>
              </a:lnSpc>
              <a:spcAft>
                <a:spcPts val="800"/>
              </a:spcAft>
              <a:buFont typeface="+mj-lt"/>
              <a:buAutoNum type="alphaUcPeriod"/>
            </a:pPr>
            <a:endParaRPr lang="en-SG" sz="16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420066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8EB3F7E-0CE5-4EEC-9F21-CEDCD33C1E37}"/>
              </a:ext>
            </a:extLst>
          </p:cNvPr>
          <p:cNvPicPr>
            <a:picLocks noChangeAspect="1"/>
          </p:cNvPicPr>
          <p:nvPr/>
        </p:nvPicPr>
        <p:blipFill>
          <a:blip r:embed="rId2"/>
          <a:stretch>
            <a:fillRect/>
          </a:stretch>
        </p:blipFill>
        <p:spPr>
          <a:xfrm>
            <a:off x="0" y="-23149"/>
            <a:ext cx="9144000" cy="1208489"/>
          </a:xfrm>
          <a:prstGeom prst="rect">
            <a:avLst/>
          </a:prstGeom>
        </p:spPr>
      </p:pic>
      <p:sp>
        <p:nvSpPr>
          <p:cNvPr id="15" name="Title 1">
            <a:extLst>
              <a:ext uri="{FF2B5EF4-FFF2-40B4-BE49-F238E27FC236}">
                <a16:creationId xmlns:a16="http://schemas.microsoft.com/office/drawing/2014/main" id="{753D47EE-424E-42FC-9406-AACBD31FD7AF}"/>
              </a:ext>
            </a:extLst>
          </p:cNvPr>
          <p:cNvSpPr>
            <a:spLocks noGrp="1"/>
          </p:cNvSpPr>
          <p:nvPr>
            <p:ph type="title"/>
          </p:nvPr>
        </p:nvSpPr>
        <p:spPr>
          <a:xfrm>
            <a:off x="628650" y="220904"/>
            <a:ext cx="7421963" cy="775252"/>
          </a:xfrm>
        </p:spPr>
        <p:txBody>
          <a:bodyPr>
            <a:normAutofit/>
          </a:bodyPr>
          <a:lstStyle/>
          <a:p>
            <a:r>
              <a:rPr lang="en-SG" b="1" dirty="0">
                <a:solidFill>
                  <a:srgbClr val="FFFFFF"/>
                </a:solidFill>
                <a:latin typeface="+mj-lt"/>
              </a:rPr>
              <a:t>Assessment - Question</a:t>
            </a:r>
          </a:p>
        </p:txBody>
      </p:sp>
      <p:sp>
        <p:nvSpPr>
          <p:cNvPr id="2" name="Slide Number Placeholder 1">
            <a:extLst>
              <a:ext uri="{FF2B5EF4-FFF2-40B4-BE49-F238E27FC236}">
                <a16:creationId xmlns:a16="http://schemas.microsoft.com/office/drawing/2014/main" id="{DBC3FBAB-C843-4F84-A4A5-8E6233AB810F}"/>
              </a:ext>
            </a:extLst>
          </p:cNvPr>
          <p:cNvSpPr>
            <a:spLocks noGrp="1"/>
          </p:cNvSpPr>
          <p:nvPr>
            <p:ph type="sldNum" sz="quarter" idx="12"/>
          </p:nvPr>
        </p:nvSpPr>
        <p:spPr/>
        <p:txBody>
          <a:bodyPr/>
          <a:lstStyle/>
          <a:p>
            <a:fld id="{33F988A5-A627-4BE8-A7A2-F038556E4D3A}" type="slidenum">
              <a:rPr lang="en-SG" smtClean="0">
                <a:latin typeface="+mj-lt"/>
              </a:rPr>
              <a:t>5</a:t>
            </a:fld>
            <a:endParaRPr lang="en-SG">
              <a:latin typeface="+mj-lt"/>
            </a:endParaRPr>
          </a:p>
        </p:txBody>
      </p:sp>
      <p:sp>
        <p:nvSpPr>
          <p:cNvPr id="3" name="TextBox 2">
            <a:extLst>
              <a:ext uri="{FF2B5EF4-FFF2-40B4-BE49-F238E27FC236}">
                <a16:creationId xmlns:a16="http://schemas.microsoft.com/office/drawing/2014/main" id="{B5EBE7E7-2EF5-D344-27B3-AB450FF91371}"/>
              </a:ext>
            </a:extLst>
          </p:cNvPr>
          <p:cNvSpPr txBox="1"/>
          <p:nvPr/>
        </p:nvSpPr>
        <p:spPr>
          <a:xfrm>
            <a:off x="657225" y="1499037"/>
            <a:ext cx="7995066" cy="2534412"/>
          </a:xfrm>
          <a:prstGeom prst="rect">
            <a:avLst/>
          </a:prstGeom>
          <a:noFill/>
        </p:spPr>
        <p:txBody>
          <a:bodyPr wrap="square" rtlCol="0">
            <a:spAutoFit/>
          </a:bodyPr>
          <a:lstStyle/>
          <a:p>
            <a:pPr lvl="0" algn="just" fontAlgn="auto" hangingPunct="1">
              <a:lnSpc>
                <a:spcPct val="107000"/>
              </a:lnSpc>
              <a:spcAft>
                <a:spcPts val="800"/>
              </a:spcAft>
            </a:pPr>
            <a:r>
              <a:rPr lang="en-SG" sz="1600" dirty="0">
                <a:latin typeface="Arial" panose="020B0604020202020204" pitchFamily="34" charset="0"/>
                <a:ea typeface="SimSun" panose="02010600030101010101" pitchFamily="2" charset="-122"/>
              </a:rPr>
              <a:t>4</a:t>
            </a:r>
            <a:r>
              <a:rPr lang="en-SG" sz="1600" dirty="0">
                <a:effectLst/>
                <a:latin typeface="Arial" panose="020B0604020202020204" pitchFamily="34" charset="0"/>
                <a:ea typeface="SimSun" panose="02010600030101010101" pitchFamily="2" charset="-122"/>
              </a:rPr>
              <a:t>. </a:t>
            </a:r>
            <a:r>
              <a:rPr lang="en-SG" sz="1600" dirty="0">
                <a:latin typeface="Arial" panose="020B0604020202020204" pitchFamily="34" charset="0"/>
                <a:ea typeface="SimSun" panose="02010600030101010101" pitchFamily="2" charset="-122"/>
              </a:rPr>
              <a:t>Which of the following is an unsupervised learning algorithm? </a:t>
            </a:r>
            <a:endParaRPr lang="en-SG" sz="1600" dirty="0">
              <a:effectLst/>
              <a:latin typeface="Arial" panose="020B0604020202020204" pitchFamily="34" charset="0"/>
              <a:ea typeface="SimSun" panose="02010600030101010101" pitchFamily="2" charset="-122"/>
            </a:endParaRPr>
          </a:p>
          <a:p>
            <a:pPr marL="895350" lvl="0" indent="-342900" algn="just" fontAlgn="auto" hangingPunct="1">
              <a:lnSpc>
                <a:spcPct val="107000"/>
              </a:lnSpc>
              <a:spcAft>
                <a:spcPts val="800"/>
              </a:spcAft>
              <a:buFont typeface="+mj-lt"/>
              <a:buAutoNum type="alphaUcPeriod"/>
            </a:pPr>
            <a:r>
              <a:rPr lang="en-SG" sz="1600" dirty="0">
                <a:effectLst/>
                <a:latin typeface="Times New Roman" panose="02020603050405020304" pitchFamily="18" charset="0"/>
                <a:ea typeface="SimSun" panose="02010600030101010101" pitchFamily="2" charset="-122"/>
              </a:rPr>
              <a:t>Classification</a:t>
            </a:r>
          </a:p>
          <a:p>
            <a:pPr marL="895350" lvl="0" indent="-342900" algn="just" fontAlgn="auto" hangingPunct="1">
              <a:lnSpc>
                <a:spcPct val="107000"/>
              </a:lnSpc>
              <a:spcAft>
                <a:spcPts val="800"/>
              </a:spcAft>
              <a:buFont typeface="+mj-lt"/>
              <a:buAutoNum type="alphaUcPeriod"/>
            </a:pPr>
            <a:r>
              <a:rPr lang="en-SG" sz="1600" dirty="0">
                <a:effectLst/>
                <a:latin typeface="Times New Roman" panose="02020603050405020304" pitchFamily="18" charset="0"/>
                <a:ea typeface="SimSun" panose="02010600030101010101" pitchFamily="2" charset="-122"/>
              </a:rPr>
              <a:t>Regression</a:t>
            </a:r>
          </a:p>
          <a:p>
            <a:pPr marL="895350" lvl="0" indent="-342900" algn="just" fontAlgn="auto" hangingPunct="1">
              <a:lnSpc>
                <a:spcPct val="107000"/>
              </a:lnSpc>
              <a:spcAft>
                <a:spcPts val="800"/>
              </a:spcAft>
              <a:buFont typeface="+mj-lt"/>
              <a:buAutoNum type="alphaUcPeriod"/>
            </a:pPr>
            <a:r>
              <a:rPr lang="en-US" sz="1600" dirty="0">
                <a:latin typeface="Times New Roman" panose="02020603050405020304" pitchFamily="18" charset="0"/>
                <a:ea typeface="SimSun" panose="02010600030101010101" pitchFamily="2" charset="-122"/>
              </a:rPr>
              <a:t>Clustering</a:t>
            </a:r>
          </a:p>
          <a:p>
            <a:pPr marL="895350" lvl="0" indent="-342900" algn="just" fontAlgn="auto" hangingPunct="1">
              <a:lnSpc>
                <a:spcPct val="107000"/>
              </a:lnSpc>
              <a:spcAft>
                <a:spcPts val="800"/>
              </a:spcAft>
              <a:buFont typeface="+mj-lt"/>
              <a:buAutoNum type="alphaUcPeriod"/>
            </a:pPr>
            <a:r>
              <a:rPr lang="en-SG" sz="1600" dirty="0">
                <a:latin typeface="Times New Roman" panose="02020603050405020304" pitchFamily="18" charset="0"/>
                <a:ea typeface="SimSun" panose="02010600030101010101" pitchFamily="2" charset="-122"/>
              </a:rPr>
              <a:t>Reinforcement Learning  </a:t>
            </a:r>
          </a:p>
          <a:p>
            <a:pPr marL="895350" lvl="0" indent="-342900" algn="just" fontAlgn="auto" hangingPunct="1">
              <a:lnSpc>
                <a:spcPct val="107000"/>
              </a:lnSpc>
              <a:spcAft>
                <a:spcPts val="800"/>
              </a:spcAft>
              <a:buFont typeface="+mj-lt"/>
              <a:buAutoNum type="alphaUcPeriod"/>
            </a:pPr>
            <a:endParaRPr lang="en-SG" sz="1600" dirty="0">
              <a:latin typeface="Times New Roman" panose="02020603050405020304" pitchFamily="18" charset="0"/>
              <a:ea typeface="SimSun" panose="02010600030101010101" pitchFamily="2" charset="-122"/>
            </a:endParaRPr>
          </a:p>
          <a:p>
            <a:pPr marL="895350" lvl="0" indent="-342900" algn="just" fontAlgn="auto" hangingPunct="1">
              <a:lnSpc>
                <a:spcPct val="107000"/>
              </a:lnSpc>
              <a:spcAft>
                <a:spcPts val="800"/>
              </a:spcAft>
              <a:buFont typeface="+mj-lt"/>
              <a:buAutoNum type="alphaUcPeriod"/>
            </a:pPr>
            <a:endParaRPr lang="en-SG" sz="16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827242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8EB3F7E-0CE5-4EEC-9F21-CEDCD33C1E37}"/>
              </a:ext>
            </a:extLst>
          </p:cNvPr>
          <p:cNvPicPr>
            <a:picLocks noChangeAspect="1"/>
          </p:cNvPicPr>
          <p:nvPr/>
        </p:nvPicPr>
        <p:blipFill>
          <a:blip r:embed="rId2"/>
          <a:stretch>
            <a:fillRect/>
          </a:stretch>
        </p:blipFill>
        <p:spPr>
          <a:xfrm>
            <a:off x="0" y="-23149"/>
            <a:ext cx="9144000" cy="1208489"/>
          </a:xfrm>
          <a:prstGeom prst="rect">
            <a:avLst/>
          </a:prstGeom>
        </p:spPr>
      </p:pic>
      <p:sp>
        <p:nvSpPr>
          <p:cNvPr id="15" name="Title 1">
            <a:extLst>
              <a:ext uri="{FF2B5EF4-FFF2-40B4-BE49-F238E27FC236}">
                <a16:creationId xmlns:a16="http://schemas.microsoft.com/office/drawing/2014/main" id="{753D47EE-424E-42FC-9406-AACBD31FD7AF}"/>
              </a:ext>
            </a:extLst>
          </p:cNvPr>
          <p:cNvSpPr>
            <a:spLocks noGrp="1"/>
          </p:cNvSpPr>
          <p:nvPr>
            <p:ph type="title"/>
          </p:nvPr>
        </p:nvSpPr>
        <p:spPr>
          <a:xfrm>
            <a:off x="628650" y="220904"/>
            <a:ext cx="7421963" cy="775252"/>
          </a:xfrm>
        </p:spPr>
        <p:txBody>
          <a:bodyPr>
            <a:normAutofit/>
          </a:bodyPr>
          <a:lstStyle/>
          <a:p>
            <a:r>
              <a:rPr lang="en-SG" b="1" dirty="0">
                <a:solidFill>
                  <a:srgbClr val="FFFFFF"/>
                </a:solidFill>
                <a:latin typeface="+mj-lt"/>
              </a:rPr>
              <a:t>Assessment - Question</a:t>
            </a:r>
          </a:p>
        </p:txBody>
      </p:sp>
      <p:sp>
        <p:nvSpPr>
          <p:cNvPr id="2" name="Slide Number Placeholder 1">
            <a:extLst>
              <a:ext uri="{FF2B5EF4-FFF2-40B4-BE49-F238E27FC236}">
                <a16:creationId xmlns:a16="http://schemas.microsoft.com/office/drawing/2014/main" id="{DBC3FBAB-C843-4F84-A4A5-8E6233AB810F}"/>
              </a:ext>
            </a:extLst>
          </p:cNvPr>
          <p:cNvSpPr>
            <a:spLocks noGrp="1"/>
          </p:cNvSpPr>
          <p:nvPr>
            <p:ph type="sldNum" sz="quarter" idx="12"/>
          </p:nvPr>
        </p:nvSpPr>
        <p:spPr/>
        <p:txBody>
          <a:bodyPr/>
          <a:lstStyle/>
          <a:p>
            <a:fld id="{33F988A5-A627-4BE8-A7A2-F038556E4D3A}" type="slidenum">
              <a:rPr lang="en-SG" smtClean="0">
                <a:latin typeface="+mj-lt"/>
              </a:rPr>
              <a:t>6</a:t>
            </a:fld>
            <a:endParaRPr lang="en-SG">
              <a:latin typeface="+mj-lt"/>
            </a:endParaRPr>
          </a:p>
        </p:txBody>
      </p:sp>
      <p:sp>
        <p:nvSpPr>
          <p:cNvPr id="3" name="TextBox 2">
            <a:extLst>
              <a:ext uri="{FF2B5EF4-FFF2-40B4-BE49-F238E27FC236}">
                <a16:creationId xmlns:a16="http://schemas.microsoft.com/office/drawing/2014/main" id="{B5EBE7E7-2EF5-D344-27B3-AB450FF91371}"/>
              </a:ext>
            </a:extLst>
          </p:cNvPr>
          <p:cNvSpPr txBox="1"/>
          <p:nvPr/>
        </p:nvSpPr>
        <p:spPr>
          <a:xfrm>
            <a:off x="657225" y="1499037"/>
            <a:ext cx="7995066" cy="2797882"/>
          </a:xfrm>
          <a:prstGeom prst="rect">
            <a:avLst/>
          </a:prstGeom>
          <a:noFill/>
        </p:spPr>
        <p:txBody>
          <a:bodyPr wrap="square" rtlCol="0">
            <a:spAutoFit/>
          </a:bodyPr>
          <a:lstStyle/>
          <a:p>
            <a:pPr lvl="0" algn="just" fontAlgn="auto" hangingPunct="1">
              <a:lnSpc>
                <a:spcPct val="107000"/>
              </a:lnSpc>
              <a:spcAft>
                <a:spcPts val="800"/>
              </a:spcAft>
            </a:pPr>
            <a:r>
              <a:rPr lang="en-SG" sz="1600" dirty="0">
                <a:effectLst/>
                <a:latin typeface="Arial" panose="020B0604020202020204" pitchFamily="34" charset="0"/>
                <a:ea typeface="SimSun" panose="02010600030101010101" pitchFamily="2" charset="-122"/>
              </a:rPr>
              <a:t>5. Which of the following is correct regarding of the stages in building a machine learning model</a:t>
            </a:r>
            <a:r>
              <a:rPr lang="en-SG" sz="1600" dirty="0">
                <a:latin typeface="Arial" panose="020B0604020202020204" pitchFamily="34" charset="0"/>
                <a:ea typeface="SimSun" panose="02010600030101010101" pitchFamily="2" charset="-122"/>
              </a:rPr>
              <a:t>? </a:t>
            </a:r>
            <a:endParaRPr lang="en-SG" sz="1600" dirty="0">
              <a:effectLst/>
              <a:latin typeface="Arial" panose="020B0604020202020204" pitchFamily="34" charset="0"/>
              <a:ea typeface="SimSun" panose="02010600030101010101" pitchFamily="2" charset="-122"/>
            </a:endParaRPr>
          </a:p>
          <a:p>
            <a:pPr marL="895350" lvl="0" indent="-342900" algn="just" fontAlgn="auto" hangingPunct="1">
              <a:lnSpc>
                <a:spcPct val="107000"/>
              </a:lnSpc>
              <a:spcAft>
                <a:spcPts val="800"/>
              </a:spcAft>
              <a:buFont typeface="+mj-lt"/>
              <a:buAutoNum type="alphaUcPeriod"/>
            </a:pPr>
            <a:r>
              <a:rPr lang="en-US" sz="1600" dirty="0">
                <a:latin typeface="Times New Roman" panose="02020603050405020304" pitchFamily="18" charset="0"/>
                <a:ea typeface="SimSun" panose="02010600030101010101" pitchFamily="2" charset="-122"/>
              </a:rPr>
              <a:t>Data Splitting </a:t>
            </a:r>
            <a:r>
              <a:rPr lang="en-SG" sz="1600" dirty="0">
                <a:effectLst/>
                <a:latin typeface="Times New Roman" panose="02020603050405020304" pitchFamily="18" charset="0"/>
                <a:ea typeface="SimSun" panose="02010600030101010101" pitchFamily="2" charset="-122"/>
              </a:rPr>
              <a:t>&gt; Model evaluation </a:t>
            </a:r>
            <a:r>
              <a:rPr lang="en-US" sz="1600" dirty="0">
                <a:latin typeface="Times New Roman" panose="02020603050405020304" pitchFamily="18" charset="0"/>
                <a:ea typeface="SimSun" panose="02010600030101010101" pitchFamily="2" charset="-122"/>
              </a:rPr>
              <a:t>&gt; </a:t>
            </a:r>
            <a:r>
              <a:rPr lang="en-SG" sz="1600" dirty="0">
                <a:effectLst/>
                <a:latin typeface="Times New Roman" panose="02020603050405020304" pitchFamily="18" charset="0"/>
                <a:ea typeface="SimSun" panose="02010600030101010101" pitchFamily="2" charset="-122"/>
              </a:rPr>
              <a:t>Model building</a:t>
            </a:r>
          </a:p>
          <a:p>
            <a:pPr marL="895350" lvl="0" indent="-342900" algn="just" fontAlgn="auto" hangingPunct="1">
              <a:lnSpc>
                <a:spcPct val="107000"/>
              </a:lnSpc>
              <a:spcAft>
                <a:spcPts val="800"/>
              </a:spcAft>
              <a:buFont typeface="+mj-lt"/>
              <a:buAutoNum type="alphaUcPeriod"/>
            </a:pPr>
            <a:r>
              <a:rPr lang="en-US" sz="1600" dirty="0">
                <a:latin typeface="Times New Roman" panose="02020603050405020304" pitchFamily="18" charset="0"/>
                <a:ea typeface="SimSun" panose="02010600030101010101" pitchFamily="2" charset="-122"/>
              </a:rPr>
              <a:t>Model building &gt; Model evaluation &gt; Data Splitting</a:t>
            </a:r>
          </a:p>
          <a:p>
            <a:pPr marL="895350" lvl="0" indent="-342900" algn="just" fontAlgn="auto" hangingPunct="1">
              <a:lnSpc>
                <a:spcPct val="107000"/>
              </a:lnSpc>
              <a:spcAft>
                <a:spcPts val="800"/>
              </a:spcAft>
              <a:buFont typeface="+mj-lt"/>
              <a:buAutoNum type="alphaUcPeriod"/>
            </a:pPr>
            <a:r>
              <a:rPr lang="en-US" sz="1600" dirty="0">
                <a:latin typeface="Times New Roman" panose="02020603050405020304" pitchFamily="18" charset="0"/>
                <a:ea typeface="SimSun" panose="02010600030101010101" pitchFamily="2" charset="-122"/>
              </a:rPr>
              <a:t>Data Splitting </a:t>
            </a:r>
            <a:r>
              <a:rPr lang="en-SG" sz="1600" dirty="0">
                <a:effectLst/>
                <a:latin typeface="Times New Roman" panose="02020603050405020304" pitchFamily="18" charset="0"/>
                <a:ea typeface="SimSun" panose="02010600030101010101" pitchFamily="2" charset="-122"/>
              </a:rPr>
              <a:t>&gt; Model building &gt; Model evaluation</a:t>
            </a:r>
          </a:p>
          <a:p>
            <a:pPr marL="895350" lvl="0" indent="-342900" algn="just" fontAlgn="auto" hangingPunct="1">
              <a:lnSpc>
                <a:spcPct val="107000"/>
              </a:lnSpc>
              <a:spcAft>
                <a:spcPts val="800"/>
              </a:spcAft>
              <a:buFont typeface="+mj-lt"/>
              <a:buAutoNum type="alphaUcPeriod"/>
            </a:pPr>
            <a:r>
              <a:rPr lang="en-SG" sz="1600" dirty="0">
                <a:effectLst/>
                <a:latin typeface="Times New Roman" panose="02020603050405020304" pitchFamily="18" charset="0"/>
                <a:ea typeface="SimSun" panose="02010600030101010101" pitchFamily="2" charset="-122"/>
              </a:rPr>
              <a:t>None of the above</a:t>
            </a:r>
          </a:p>
          <a:p>
            <a:pPr marL="552450" lvl="0" algn="just" fontAlgn="auto" hangingPunct="1">
              <a:lnSpc>
                <a:spcPct val="107000"/>
              </a:lnSpc>
              <a:spcAft>
                <a:spcPts val="800"/>
              </a:spcAft>
            </a:pPr>
            <a:endParaRPr lang="en-SG" sz="1600" dirty="0">
              <a:latin typeface="Times New Roman" panose="02020603050405020304" pitchFamily="18" charset="0"/>
              <a:ea typeface="SimSun" panose="02010600030101010101" pitchFamily="2" charset="-122"/>
            </a:endParaRPr>
          </a:p>
          <a:p>
            <a:pPr marL="895350" lvl="0" indent="-342900" algn="just" fontAlgn="auto" hangingPunct="1">
              <a:lnSpc>
                <a:spcPct val="107000"/>
              </a:lnSpc>
              <a:spcAft>
                <a:spcPts val="800"/>
              </a:spcAft>
              <a:buFont typeface="+mj-lt"/>
              <a:buAutoNum type="alphaUcPeriod"/>
            </a:pPr>
            <a:endParaRPr lang="en-SG" sz="16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495337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8EB3F7E-0CE5-4EEC-9F21-CEDCD33C1E37}"/>
              </a:ext>
            </a:extLst>
          </p:cNvPr>
          <p:cNvPicPr>
            <a:picLocks noChangeAspect="1"/>
          </p:cNvPicPr>
          <p:nvPr/>
        </p:nvPicPr>
        <p:blipFill>
          <a:blip r:embed="rId2"/>
          <a:stretch>
            <a:fillRect/>
          </a:stretch>
        </p:blipFill>
        <p:spPr>
          <a:xfrm>
            <a:off x="0" y="-23149"/>
            <a:ext cx="9144000" cy="1208489"/>
          </a:xfrm>
          <a:prstGeom prst="rect">
            <a:avLst/>
          </a:prstGeom>
        </p:spPr>
      </p:pic>
      <p:sp>
        <p:nvSpPr>
          <p:cNvPr id="15" name="Title 1">
            <a:extLst>
              <a:ext uri="{FF2B5EF4-FFF2-40B4-BE49-F238E27FC236}">
                <a16:creationId xmlns:a16="http://schemas.microsoft.com/office/drawing/2014/main" id="{753D47EE-424E-42FC-9406-AACBD31FD7AF}"/>
              </a:ext>
            </a:extLst>
          </p:cNvPr>
          <p:cNvSpPr>
            <a:spLocks noGrp="1"/>
          </p:cNvSpPr>
          <p:nvPr>
            <p:ph type="title"/>
          </p:nvPr>
        </p:nvSpPr>
        <p:spPr>
          <a:xfrm>
            <a:off x="628650" y="220904"/>
            <a:ext cx="7421963" cy="775252"/>
          </a:xfrm>
        </p:spPr>
        <p:txBody>
          <a:bodyPr>
            <a:normAutofit/>
          </a:bodyPr>
          <a:lstStyle/>
          <a:p>
            <a:r>
              <a:rPr lang="en-SG" b="1" dirty="0">
                <a:solidFill>
                  <a:srgbClr val="FFFFFF"/>
                </a:solidFill>
                <a:latin typeface="+mj-lt"/>
              </a:rPr>
              <a:t>Assessment - Question</a:t>
            </a:r>
          </a:p>
        </p:txBody>
      </p:sp>
      <p:sp>
        <p:nvSpPr>
          <p:cNvPr id="2" name="Slide Number Placeholder 1">
            <a:extLst>
              <a:ext uri="{FF2B5EF4-FFF2-40B4-BE49-F238E27FC236}">
                <a16:creationId xmlns:a16="http://schemas.microsoft.com/office/drawing/2014/main" id="{DBC3FBAB-C843-4F84-A4A5-8E6233AB810F}"/>
              </a:ext>
            </a:extLst>
          </p:cNvPr>
          <p:cNvSpPr>
            <a:spLocks noGrp="1"/>
          </p:cNvSpPr>
          <p:nvPr>
            <p:ph type="sldNum" sz="quarter" idx="12"/>
          </p:nvPr>
        </p:nvSpPr>
        <p:spPr/>
        <p:txBody>
          <a:bodyPr/>
          <a:lstStyle/>
          <a:p>
            <a:fld id="{33F988A5-A627-4BE8-A7A2-F038556E4D3A}" type="slidenum">
              <a:rPr lang="en-SG" smtClean="0">
                <a:latin typeface="+mj-lt"/>
              </a:rPr>
              <a:t>7</a:t>
            </a:fld>
            <a:endParaRPr lang="en-SG">
              <a:latin typeface="+mj-lt"/>
            </a:endParaRPr>
          </a:p>
        </p:txBody>
      </p:sp>
      <p:sp>
        <p:nvSpPr>
          <p:cNvPr id="3" name="TextBox 2">
            <a:extLst>
              <a:ext uri="{FF2B5EF4-FFF2-40B4-BE49-F238E27FC236}">
                <a16:creationId xmlns:a16="http://schemas.microsoft.com/office/drawing/2014/main" id="{B5EBE7E7-2EF5-D344-27B3-AB450FF91371}"/>
              </a:ext>
            </a:extLst>
          </p:cNvPr>
          <p:cNvSpPr txBox="1"/>
          <p:nvPr/>
        </p:nvSpPr>
        <p:spPr>
          <a:xfrm>
            <a:off x="628650" y="1499037"/>
            <a:ext cx="7995066" cy="2534412"/>
          </a:xfrm>
          <a:prstGeom prst="rect">
            <a:avLst/>
          </a:prstGeom>
          <a:noFill/>
        </p:spPr>
        <p:txBody>
          <a:bodyPr wrap="square" rtlCol="0">
            <a:spAutoFit/>
          </a:bodyPr>
          <a:lstStyle/>
          <a:p>
            <a:pPr lvl="0" algn="just" fontAlgn="auto" hangingPunct="1">
              <a:lnSpc>
                <a:spcPct val="107000"/>
              </a:lnSpc>
              <a:spcAft>
                <a:spcPts val="800"/>
              </a:spcAft>
            </a:pPr>
            <a:r>
              <a:rPr lang="en-SG" sz="1600" dirty="0">
                <a:effectLst/>
                <a:latin typeface="Arial" panose="020B0604020202020204" pitchFamily="34" charset="0"/>
                <a:ea typeface="SimSun" panose="02010600030101010101" pitchFamily="2" charset="-122"/>
              </a:rPr>
              <a:t>6. Which of the following is classification model? </a:t>
            </a:r>
            <a:r>
              <a:rPr lang="en-SG" sz="1600" dirty="0">
                <a:latin typeface="Arial" panose="020B0604020202020204" pitchFamily="34" charset="0"/>
                <a:ea typeface="SimSun" panose="02010600030101010101" pitchFamily="2" charset="-122"/>
              </a:rPr>
              <a:t>(Can be more than one answer)</a:t>
            </a:r>
            <a:r>
              <a:rPr lang="en-SG" sz="1600" dirty="0">
                <a:effectLst/>
                <a:latin typeface="Arial" panose="020B0604020202020204" pitchFamily="34" charset="0"/>
                <a:ea typeface="SimSun" panose="02010600030101010101" pitchFamily="2" charset="-122"/>
              </a:rPr>
              <a:t> </a:t>
            </a:r>
          </a:p>
          <a:p>
            <a:pPr marL="895350" lvl="0" indent="-342900" algn="just" fontAlgn="auto" hangingPunct="1">
              <a:lnSpc>
                <a:spcPct val="107000"/>
              </a:lnSpc>
              <a:spcAft>
                <a:spcPts val="800"/>
              </a:spcAft>
              <a:buFont typeface="+mj-lt"/>
              <a:buAutoNum type="alphaUcPeriod"/>
            </a:pPr>
            <a:r>
              <a:rPr lang="en-SG" sz="1600" dirty="0">
                <a:latin typeface="Times New Roman" panose="02020603050405020304" pitchFamily="18" charset="0"/>
                <a:ea typeface="SimSun" panose="02010600030101010101" pitchFamily="2" charset="-122"/>
              </a:rPr>
              <a:t>Support vector classifier</a:t>
            </a:r>
          </a:p>
          <a:p>
            <a:pPr marL="895350" lvl="0" indent="-342900" algn="just" fontAlgn="auto" hangingPunct="1">
              <a:lnSpc>
                <a:spcPct val="107000"/>
              </a:lnSpc>
              <a:spcAft>
                <a:spcPts val="800"/>
              </a:spcAft>
              <a:buFont typeface="+mj-lt"/>
              <a:buAutoNum type="alphaUcPeriod"/>
            </a:pPr>
            <a:r>
              <a:rPr lang="en-SG" sz="1600" dirty="0">
                <a:effectLst/>
                <a:latin typeface="Times New Roman" panose="02020603050405020304" pitchFamily="18" charset="0"/>
                <a:ea typeface="SimSun" panose="02010600030101010101" pitchFamily="2" charset="-122"/>
              </a:rPr>
              <a:t>Logistic regression </a:t>
            </a:r>
          </a:p>
          <a:p>
            <a:pPr marL="895350" lvl="0" indent="-342900" algn="just" fontAlgn="auto" hangingPunct="1">
              <a:lnSpc>
                <a:spcPct val="107000"/>
              </a:lnSpc>
              <a:spcAft>
                <a:spcPts val="800"/>
              </a:spcAft>
              <a:buFont typeface="+mj-lt"/>
              <a:buAutoNum type="alphaUcPeriod"/>
            </a:pPr>
            <a:r>
              <a:rPr lang="en-SG" sz="1600" dirty="0">
                <a:latin typeface="Times New Roman" panose="02020603050405020304" pitchFamily="18" charset="0"/>
                <a:ea typeface="SimSun" panose="02010600030101010101" pitchFamily="2" charset="-122"/>
              </a:rPr>
              <a:t>Linear regression </a:t>
            </a:r>
          </a:p>
          <a:p>
            <a:pPr marL="895350" lvl="0" indent="-342900" algn="just" fontAlgn="auto" hangingPunct="1">
              <a:lnSpc>
                <a:spcPct val="107000"/>
              </a:lnSpc>
              <a:spcAft>
                <a:spcPts val="800"/>
              </a:spcAft>
              <a:buFont typeface="+mj-lt"/>
              <a:buAutoNum type="alphaUcPeriod"/>
            </a:pPr>
            <a:r>
              <a:rPr lang="en-SG" sz="1600" dirty="0">
                <a:effectLst/>
                <a:latin typeface="Times New Roman" panose="02020603050405020304" pitchFamily="18" charset="0"/>
                <a:ea typeface="SimSun" panose="02010600030101010101" pitchFamily="2" charset="-122"/>
              </a:rPr>
              <a:t>Decision Tree</a:t>
            </a:r>
          </a:p>
          <a:p>
            <a:pPr marL="895350" lvl="0" indent="-342900" algn="just" fontAlgn="auto" hangingPunct="1">
              <a:lnSpc>
                <a:spcPct val="107000"/>
              </a:lnSpc>
              <a:spcAft>
                <a:spcPts val="800"/>
              </a:spcAft>
              <a:buFont typeface="+mj-lt"/>
              <a:buAutoNum type="alphaUcPeriod"/>
            </a:pPr>
            <a:r>
              <a:rPr lang="en-SG" sz="1600" dirty="0">
                <a:latin typeface="Times New Roman" panose="02020603050405020304" pitchFamily="18" charset="0"/>
                <a:ea typeface="SimSun" panose="02010600030101010101" pitchFamily="2" charset="-122"/>
              </a:rPr>
              <a:t>Random Forest</a:t>
            </a:r>
          </a:p>
          <a:p>
            <a:pPr marL="895350" lvl="0" indent="-342900" algn="just" fontAlgn="auto" hangingPunct="1">
              <a:lnSpc>
                <a:spcPct val="107000"/>
              </a:lnSpc>
              <a:spcAft>
                <a:spcPts val="800"/>
              </a:spcAft>
              <a:buFont typeface="+mj-lt"/>
              <a:buAutoNum type="alphaUcPeriod"/>
            </a:pPr>
            <a:r>
              <a:rPr lang="en-SG" sz="1600" dirty="0">
                <a:latin typeface="Times New Roman" panose="02020603050405020304" pitchFamily="18" charset="0"/>
                <a:ea typeface="SimSun" panose="02010600030101010101" pitchFamily="2" charset="-122"/>
              </a:rPr>
              <a:t>Principal Component Analysis </a:t>
            </a:r>
          </a:p>
        </p:txBody>
      </p:sp>
    </p:spTree>
    <p:extLst>
      <p:ext uri="{BB962C8B-B14F-4D97-AF65-F5344CB8AC3E}">
        <p14:creationId xmlns:p14="http://schemas.microsoft.com/office/powerpoint/2010/main" val="916525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8EB3F7E-0CE5-4EEC-9F21-CEDCD33C1E37}"/>
              </a:ext>
            </a:extLst>
          </p:cNvPr>
          <p:cNvPicPr>
            <a:picLocks noChangeAspect="1"/>
          </p:cNvPicPr>
          <p:nvPr/>
        </p:nvPicPr>
        <p:blipFill>
          <a:blip r:embed="rId2"/>
          <a:stretch>
            <a:fillRect/>
          </a:stretch>
        </p:blipFill>
        <p:spPr>
          <a:xfrm>
            <a:off x="0" y="-23149"/>
            <a:ext cx="9144000" cy="1208489"/>
          </a:xfrm>
          <a:prstGeom prst="rect">
            <a:avLst/>
          </a:prstGeom>
        </p:spPr>
      </p:pic>
      <p:sp>
        <p:nvSpPr>
          <p:cNvPr id="15" name="Title 1">
            <a:extLst>
              <a:ext uri="{FF2B5EF4-FFF2-40B4-BE49-F238E27FC236}">
                <a16:creationId xmlns:a16="http://schemas.microsoft.com/office/drawing/2014/main" id="{753D47EE-424E-42FC-9406-AACBD31FD7AF}"/>
              </a:ext>
            </a:extLst>
          </p:cNvPr>
          <p:cNvSpPr>
            <a:spLocks noGrp="1"/>
          </p:cNvSpPr>
          <p:nvPr>
            <p:ph type="title"/>
          </p:nvPr>
        </p:nvSpPr>
        <p:spPr>
          <a:xfrm>
            <a:off x="628650" y="220904"/>
            <a:ext cx="7421963" cy="775252"/>
          </a:xfrm>
        </p:spPr>
        <p:txBody>
          <a:bodyPr>
            <a:normAutofit/>
          </a:bodyPr>
          <a:lstStyle/>
          <a:p>
            <a:r>
              <a:rPr lang="en-SG" b="1" dirty="0">
                <a:solidFill>
                  <a:srgbClr val="FFFFFF"/>
                </a:solidFill>
                <a:latin typeface="+mj-lt"/>
              </a:rPr>
              <a:t>Assessment - Question</a:t>
            </a:r>
          </a:p>
        </p:txBody>
      </p:sp>
      <p:sp>
        <p:nvSpPr>
          <p:cNvPr id="2" name="Slide Number Placeholder 1">
            <a:extLst>
              <a:ext uri="{FF2B5EF4-FFF2-40B4-BE49-F238E27FC236}">
                <a16:creationId xmlns:a16="http://schemas.microsoft.com/office/drawing/2014/main" id="{DBC3FBAB-C843-4F84-A4A5-8E6233AB810F}"/>
              </a:ext>
            </a:extLst>
          </p:cNvPr>
          <p:cNvSpPr>
            <a:spLocks noGrp="1"/>
          </p:cNvSpPr>
          <p:nvPr>
            <p:ph type="sldNum" sz="quarter" idx="12"/>
          </p:nvPr>
        </p:nvSpPr>
        <p:spPr/>
        <p:txBody>
          <a:bodyPr/>
          <a:lstStyle/>
          <a:p>
            <a:fld id="{33F988A5-A627-4BE8-A7A2-F038556E4D3A}" type="slidenum">
              <a:rPr lang="en-SG" smtClean="0">
                <a:latin typeface="+mj-lt"/>
              </a:rPr>
              <a:t>8</a:t>
            </a:fld>
            <a:endParaRPr lang="en-SG">
              <a:latin typeface="+mj-lt"/>
            </a:endParaRPr>
          </a:p>
        </p:txBody>
      </p:sp>
      <p:sp>
        <p:nvSpPr>
          <p:cNvPr id="3" name="TextBox 2">
            <a:extLst>
              <a:ext uri="{FF2B5EF4-FFF2-40B4-BE49-F238E27FC236}">
                <a16:creationId xmlns:a16="http://schemas.microsoft.com/office/drawing/2014/main" id="{B5EBE7E7-2EF5-D344-27B3-AB450FF91371}"/>
              </a:ext>
            </a:extLst>
          </p:cNvPr>
          <p:cNvSpPr txBox="1"/>
          <p:nvPr/>
        </p:nvSpPr>
        <p:spPr>
          <a:xfrm>
            <a:off x="628650" y="1499037"/>
            <a:ext cx="7995066" cy="2797882"/>
          </a:xfrm>
          <a:prstGeom prst="rect">
            <a:avLst/>
          </a:prstGeom>
          <a:noFill/>
        </p:spPr>
        <p:txBody>
          <a:bodyPr wrap="square" rtlCol="0">
            <a:spAutoFit/>
          </a:bodyPr>
          <a:lstStyle/>
          <a:p>
            <a:pPr lvl="0" algn="just" fontAlgn="auto" hangingPunct="1">
              <a:lnSpc>
                <a:spcPct val="107000"/>
              </a:lnSpc>
              <a:spcAft>
                <a:spcPts val="800"/>
              </a:spcAft>
            </a:pPr>
            <a:r>
              <a:rPr lang="en-SG" sz="1600" dirty="0">
                <a:latin typeface="Arial" panose="020B0604020202020204" pitchFamily="34" charset="0"/>
                <a:ea typeface="SimSun" panose="02010600030101010101" pitchFamily="2" charset="-122"/>
              </a:rPr>
              <a:t>7</a:t>
            </a:r>
            <a:r>
              <a:rPr lang="en-SG" sz="1600" dirty="0">
                <a:effectLst/>
                <a:latin typeface="Arial" panose="020B0604020202020204" pitchFamily="34" charset="0"/>
                <a:ea typeface="SimSun" panose="02010600030101010101" pitchFamily="2" charset="-122"/>
              </a:rPr>
              <a:t>. What evaluation metrics is used to evaluate a classifier performance? Can be more than one answer</a:t>
            </a:r>
          </a:p>
          <a:p>
            <a:pPr marL="895350" lvl="0" indent="-342900" algn="just" fontAlgn="auto" hangingPunct="1">
              <a:lnSpc>
                <a:spcPct val="107000"/>
              </a:lnSpc>
              <a:spcAft>
                <a:spcPts val="800"/>
              </a:spcAft>
              <a:buFont typeface="+mj-lt"/>
              <a:buAutoNum type="alphaUcPeriod"/>
            </a:pPr>
            <a:r>
              <a:rPr lang="en-SG" sz="1600" dirty="0">
                <a:latin typeface="Times New Roman" panose="02020603050405020304" pitchFamily="18" charset="0"/>
                <a:ea typeface="SimSun" panose="02010600030101010101" pitchFamily="2" charset="-122"/>
              </a:rPr>
              <a:t>Accuracy </a:t>
            </a:r>
          </a:p>
          <a:p>
            <a:pPr marL="895350" lvl="0" indent="-342900" algn="just" fontAlgn="auto" hangingPunct="1">
              <a:lnSpc>
                <a:spcPct val="107000"/>
              </a:lnSpc>
              <a:spcAft>
                <a:spcPts val="800"/>
              </a:spcAft>
              <a:buFont typeface="+mj-lt"/>
              <a:buAutoNum type="alphaUcPeriod"/>
            </a:pPr>
            <a:r>
              <a:rPr lang="en-SG" sz="1600" dirty="0">
                <a:effectLst/>
                <a:latin typeface="Times New Roman" panose="02020603050405020304" pitchFamily="18" charset="0"/>
                <a:ea typeface="SimSun" panose="02010600030101010101" pitchFamily="2" charset="-122"/>
              </a:rPr>
              <a:t>Sensitivity</a:t>
            </a:r>
          </a:p>
          <a:p>
            <a:pPr marL="895350" lvl="0" indent="-342900" algn="just" fontAlgn="auto" hangingPunct="1">
              <a:lnSpc>
                <a:spcPct val="107000"/>
              </a:lnSpc>
              <a:spcAft>
                <a:spcPts val="800"/>
              </a:spcAft>
              <a:buFont typeface="+mj-lt"/>
              <a:buAutoNum type="alphaUcPeriod"/>
            </a:pPr>
            <a:r>
              <a:rPr lang="en-SG" sz="1600" dirty="0">
                <a:latin typeface="Times New Roman" panose="02020603050405020304" pitchFamily="18" charset="0"/>
                <a:ea typeface="SimSun" panose="02010600030101010101" pitchFamily="2" charset="-122"/>
              </a:rPr>
              <a:t>Mean Square Error</a:t>
            </a:r>
          </a:p>
          <a:p>
            <a:pPr marL="895350" lvl="0" indent="-342900" algn="just" fontAlgn="auto" hangingPunct="1">
              <a:lnSpc>
                <a:spcPct val="107000"/>
              </a:lnSpc>
              <a:spcAft>
                <a:spcPts val="800"/>
              </a:spcAft>
              <a:buFont typeface="+mj-lt"/>
              <a:buAutoNum type="alphaUcPeriod"/>
            </a:pPr>
            <a:r>
              <a:rPr lang="en-SG" sz="1600" dirty="0">
                <a:effectLst/>
                <a:latin typeface="Times New Roman" panose="02020603050405020304" pitchFamily="18" charset="0"/>
                <a:ea typeface="SimSun" panose="02010600030101010101" pitchFamily="2" charset="-122"/>
              </a:rPr>
              <a:t>Specificity</a:t>
            </a:r>
          </a:p>
          <a:p>
            <a:pPr marL="895350" lvl="0" indent="-342900" algn="just" fontAlgn="auto" hangingPunct="1">
              <a:lnSpc>
                <a:spcPct val="107000"/>
              </a:lnSpc>
              <a:spcAft>
                <a:spcPts val="800"/>
              </a:spcAft>
              <a:buFont typeface="+mj-lt"/>
              <a:buAutoNum type="alphaUcPeriod"/>
            </a:pPr>
            <a:r>
              <a:rPr lang="en-SG" sz="1600" dirty="0">
                <a:latin typeface="Times New Roman" panose="02020603050405020304" pitchFamily="18" charset="0"/>
                <a:ea typeface="SimSun" panose="02010600030101010101" pitchFamily="2" charset="-122"/>
              </a:rPr>
              <a:t>R-square coefficient of determinant</a:t>
            </a:r>
          </a:p>
          <a:p>
            <a:pPr marL="552450" lvl="0" algn="just" fontAlgn="auto" hangingPunct="1">
              <a:lnSpc>
                <a:spcPct val="107000"/>
              </a:lnSpc>
              <a:spcAft>
                <a:spcPts val="800"/>
              </a:spcAft>
            </a:pPr>
            <a:endParaRPr lang="en-SG" sz="1600"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487628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8EB3F7E-0CE5-4EEC-9F21-CEDCD33C1E37}"/>
              </a:ext>
            </a:extLst>
          </p:cNvPr>
          <p:cNvPicPr>
            <a:picLocks noChangeAspect="1"/>
          </p:cNvPicPr>
          <p:nvPr/>
        </p:nvPicPr>
        <p:blipFill>
          <a:blip r:embed="rId2"/>
          <a:stretch>
            <a:fillRect/>
          </a:stretch>
        </p:blipFill>
        <p:spPr>
          <a:xfrm>
            <a:off x="0" y="-23149"/>
            <a:ext cx="9144000" cy="1208489"/>
          </a:xfrm>
          <a:prstGeom prst="rect">
            <a:avLst/>
          </a:prstGeom>
        </p:spPr>
      </p:pic>
      <p:sp>
        <p:nvSpPr>
          <p:cNvPr id="15" name="Title 1">
            <a:extLst>
              <a:ext uri="{FF2B5EF4-FFF2-40B4-BE49-F238E27FC236}">
                <a16:creationId xmlns:a16="http://schemas.microsoft.com/office/drawing/2014/main" id="{753D47EE-424E-42FC-9406-AACBD31FD7AF}"/>
              </a:ext>
            </a:extLst>
          </p:cNvPr>
          <p:cNvSpPr>
            <a:spLocks noGrp="1"/>
          </p:cNvSpPr>
          <p:nvPr>
            <p:ph type="title"/>
          </p:nvPr>
        </p:nvSpPr>
        <p:spPr>
          <a:xfrm>
            <a:off x="628650" y="220904"/>
            <a:ext cx="7421963" cy="775252"/>
          </a:xfrm>
        </p:spPr>
        <p:txBody>
          <a:bodyPr>
            <a:normAutofit/>
          </a:bodyPr>
          <a:lstStyle/>
          <a:p>
            <a:r>
              <a:rPr lang="en-SG" b="1" dirty="0">
                <a:solidFill>
                  <a:srgbClr val="FFFFFF"/>
                </a:solidFill>
                <a:latin typeface="+mj-lt"/>
              </a:rPr>
              <a:t>Assessment - Question</a:t>
            </a:r>
          </a:p>
        </p:txBody>
      </p:sp>
      <p:sp>
        <p:nvSpPr>
          <p:cNvPr id="2" name="Slide Number Placeholder 1">
            <a:extLst>
              <a:ext uri="{FF2B5EF4-FFF2-40B4-BE49-F238E27FC236}">
                <a16:creationId xmlns:a16="http://schemas.microsoft.com/office/drawing/2014/main" id="{DBC3FBAB-C843-4F84-A4A5-8E6233AB810F}"/>
              </a:ext>
            </a:extLst>
          </p:cNvPr>
          <p:cNvSpPr>
            <a:spLocks noGrp="1"/>
          </p:cNvSpPr>
          <p:nvPr>
            <p:ph type="sldNum" sz="quarter" idx="12"/>
          </p:nvPr>
        </p:nvSpPr>
        <p:spPr/>
        <p:txBody>
          <a:bodyPr/>
          <a:lstStyle/>
          <a:p>
            <a:fld id="{33F988A5-A627-4BE8-A7A2-F038556E4D3A}" type="slidenum">
              <a:rPr lang="en-SG" smtClean="0">
                <a:latin typeface="+mj-lt"/>
              </a:rPr>
              <a:t>9</a:t>
            </a:fld>
            <a:endParaRPr lang="en-SG">
              <a:latin typeface="+mj-lt"/>
            </a:endParaRPr>
          </a:p>
        </p:txBody>
      </p:sp>
      <p:sp>
        <p:nvSpPr>
          <p:cNvPr id="3" name="TextBox 2">
            <a:extLst>
              <a:ext uri="{FF2B5EF4-FFF2-40B4-BE49-F238E27FC236}">
                <a16:creationId xmlns:a16="http://schemas.microsoft.com/office/drawing/2014/main" id="{B5EBE7E7-2EF5-D344-27B3-AB450FF91371}"/>
              </a:ext>
            </a:extLst>
          </p:cNvPr>
          <p:cNvSpPr txBox="1"/>
          <p:nvPr/>
        </p:nvSpPr>
        <p:spPr>
          <a:xfrm>
            <a:off x="628650" y="1499037"/>
            <a:ext cx="7995066" cy="2431820"/>
          </a:xfrm>
          <a:prstGeom prst="rect">
            <a:avLst/>
          </a:prstGeom>
          <a:noFill/>
        </p:spPr>
        <p:txBody>
          <a:bodyPr wrap="square" rtlCol="0">
            <a:spAutoFit/>
          </a:bodyPr>
          <a:lstStyle/>
          <a:p>
            <a:pPr lvl="0" algn="just" fontAlgn="auto" hangingPunct="1">
              <a:lnSpc>
                <a:spcPct val="107000"/>
              </a:lnSpc>
              <a:spcAft>
                <a:spcPts val="800"/>
              </a:spcAft>
            </a:pPr>
            <a:r>
              <a:rPr lang="en-SG" sz="1600" dirty="0">
                <a:latin typeface="Arial" panose="020B0604020202020204" pitchFamily="34" charset="0"/>
                <a:ea typeface="SimSun" panose="02010600030101010101" pitchFamily="2" charset="-122"/>
              </a:rPr>
              <a:t>8</a:t>
            </a:r>
            <a:r>
              <a:rPr lang="en-SG" sz="1600" dirty="0">
                <a:effectLst/>
                <a:latin typeface="Arial" panose="020B0604020202020204" pitchFamily="34" charset="0"/>
                <a:ea typeface="SimSun" panose="02010600030101010101" pitchFamily="2" charset="-122"/>
              </a:rPr>
              <a:t>. </a:t>
            </a:r>
            <a:r>
              <a:rPr lang="en-SG" sz="1600" dirty="0">
                <a:latin typeface="Arial" panose="020B0604020202020204" pitchFamily="34" charset="0"/>
                <a:ea typeface="SimSun" panose="02010600030101010101" pitchFamily="2" charset="-122"/>
              </a:rPr>
              <a:t>What evaluation metric should use if we wish to have high prediction on positive cases?</a:t>
            </a:r>
            <a:endParaRPr lang="en-SG" sz="1600" dirty="0">
              <a:effectLst/>
              <a:latin typeface="Arial" panose="020B0604020202020204" pitchFamily="34" charset="0"/>
              <a:ea typeface="SimSun" panose="02010600030101010101" pitchFamily="2" charset="-122"/>
            </a:endParaRPr>
          </a:p>
          <a:p>
            <a:pPr marL="895350" lvl="0" indent="-342900" algn="just" fontAlgn="auto" hangingPunct="1">
              <a:lnSpc>
                <a:spcPct val="107000"/>
              </a:lnSpc>
              <a:spcAft>
                <a:spcPts val="800"/>
              </a:spcAft>
              <a:buFont typeface="+mj-lt"/>
              <a:buAutoNum type="alphaUcPeriod"/>
            </a:pPr>
            <a:r>
              <a:rPr lang="en-SG" sz="1600" dirty="0">
                <a:effectLst/>
                <a:latin typeface="Times New Roman" panose="02020603050405020304" pitchFamily="18" charset="0"/>
                <a:ea typeface="SimSun" panose="02010600030101010101" pitchFamily="2" charset="-122"/>
              </a:rPr>
              <a:t>Sensitivity</a:t>
            </a:r>
          </a:p>
          <a:p>
            <a:pPr marL="895350" lvl="0" indent="-342900" algn="just" fontAlgn="auto" hangingPunct="1">
              <a:lnSpc>
                <a:spcPct val="107000"/>
              </a:lnSpc>
              <a:spcAft>
                <a:spcPts val="800"/>
              </a:spcAft>
              <a:buFont typeface="+mj-lt"/>
              <a:buAutoNum type="alphaUcPeriod"/>
            </a:pPr>
            <a:r>
              <a:rPr lang="en-SG" sz="1600" dirty="0">
                <a:latin typeface="Times New Roman" panose="02020603050405020304" pitchFamily="18" charset="0"/>
                <a:ea typeface="SimSun" panose="02010600030101010101" pitchFamily="2" charset="-122"/>
              </a:rPr>
              <a:t>Specificity</a:t>
            </a:r>
          </a:p>
          <a:p>
            <a:pPr marL="895350" lvl="0" indent="-342900" algn="just" fontAlgn="auto" hangingPunct="1">
              <a:lnSpc>
                <a:spcPct val="107000"/>
              </a:lnSpc>
              <a:spcAft>
                <a:spcPts val="800"/>
              </a:spcAft>
              <a:buFont typeface="+mj-lt"/>
              <a:buAutoNum type="alphaUcPeriod"/>
            </a:pPr>
            <a:r>
              <a:rPr lang="en-SG" sz="1600" dirty="0">
                <a:effectLst/>
                <a:latin typeface="Times New Roman" panose="02020603050405020304" pitchFamily="18" charset="0"/>
                <a:ea typeface="SimSun" panose="02010600030101010101" pitchFamily="2" charset="-122"/>
              </a:rPr>
              <a:t>Negative positive value</a:t>
            </a:r>
          </a:p>
          <a:p>
            <a:pPr marL="895350" lvl="0" indent="-342900" algn="just" fontAlgn="auto" hangingPunct="1">
              <a:lnSpc>
                <a:spcPct val="107000"/>
              </a:lnSpc>
              <a:spcAft>
                <a:spcPts val="800"/>
              </a:spcAft>
              <a:buFont typeface="+mj-lt"/>
              <a:buAutoNum type="alphaUcPeriod"/>
            </a:pPr>
            <a:r>
              <a:rPr lang="en-SG" sz="1600" dirty="0">
                <a:latin typeface="Times New Roman" panose="02020603050405020304" pitchFamily="18" charset="0"/>
                <a:ea typeface="SimSun" panose="02010600030101010101" pitchFamily="2" charset="-122"/>
              </a:rPr>
              <a:t>Positive predictive value</a:t>
            </a:r>
          </a:p>
          <a:p>
            <a:pPr marL="552450" lvl="0" algn="just" fontAlgn="auto" hangingPunct="1">
              <a:lnSpc>
                <a:spcPct val="107000"/>
              </a:lnSpc>
              <a:spcAft>
                <a:spcPts val="800"/>
              </a:spcAft>
            </a:pPr>
            <a:endParaRPr lang="en-SG" sz="1600"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1240857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LIDO_APP_VERSION" val="0.17.1.1417"/>
  <p:tag name="SLIDO_PRESENTATION_ID" val="00000000-0000-0000-0000-000000000000"/>
  <p:tag name="SLIDO_EVENT_UUID" val="8dd10cc2-e951-44f8-8bbf-ec9b17413f90"/>
  <p:tag name="SLIDO_EVENT_SECTION_UUID" val="807de3c4-e6eb-4c5a-8c50-79184318ff39"/>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1569</TotalTime>
  <Words>875</Words>
  <Application>Microsoft Office PowerPoint</Application>
  <PresentationFormat>On-screen Show (16:9)</PresentationFormat>
  <Paragraphs>152</Paragraphs>
  <Slides>21</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21</vt:i4>
      </vt:variant>
    </vt:vector>
  </HeadingPairs>
  <TitlesOfParts>
    <vt:vector size="26" baseType="lpstr">
      <vt:lpstr>Arial</vt:lpstr>
      <vt:lpstr>Times New Roman</vt:lpstr>
      <vt:lpstr>Calibri</vt:lpstr>
      <vt:lpstr>Simple Light</vt:lpstr>
      <vt:lpstr>Office Theme</vt:lpstr>
      <vt:lpstr>Assessment  - Question (15min)</vt:lpstr>
      <vt:lpstr>Assessment - Question</vt:lpstr>
      <vt:lpstr>Assessment - Question</vt:lpstr>
      <vt:lpstr>Assessment - Question</vt:lpstr>
      <vt:lpstr>Assessment - Question</vt:lpstr>
      <vt:lpstr>Assessment - Question</vt:lpstr>
      <vt:lpstr>Assessment - Question</vt:lpstr>
      <vt:lpstr>Assessment - Question</vt:lpstr>
      <vt:lpstr>Assessment - Question</vt:lpstr>
      <vt:lpstr>Assessment - Question</vt:lpstr>
      <vt:lpstr>Assessment - Question</vt:lpstr>
      <vt:lpstr>Assessment - Question</vt:lpstr>
      <vt:lpstr>Assessment - Question</vt:lpstr>
      <vt:lpstr>Assessment - Question</vt:lpstr>
      <vt:lpstr>Assessment - Question</vt:lpstr>
      <vt:lpstr>Assessment - Question</vt:lpstr>
      <vt:lpstr>Assessment - Question</vt:lpstr>
      <vt:lpstr>Assessment - Question</vt:lpstr>
      <vt:lpstr>Assessment - Question</vt:lpstr>
      <vt:lpstr>Assessment - Question</vt:lpstr>
      <vt:lpstr>Assessment -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shiernee saw</dc:creator>
  <cp:lastModifiedBy>SAW SHIER NEE</cp:lastModifiedBy>
  <cp:revision>288</cp:revision>
  <dcterms:modified xsi:type="dcterms:W3CDTF">2022-09-07T09:12:44Z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oAppVersion">
    <vt:lpwstr>0.17.1.1417</vt:lpwstr>
  </property>
</Properties>
</file>