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4" r:id="rId3"/>
    <p:sldId id="883" r:id="rId4"/>
    <p:sldId id="39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2" r:id="rId13"/>
    <p:sldId id="893" r:id="rId14"/>
    <p:sldId id="8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672"/>
    <a:srgbClr val="E7E6E6"/>
    <a:srgbClr val="ACCBF9"/>
    <a:srgbClr val="DAE3F3"/>
    <a:srgbClr val="7E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002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85D-AE57-4AE4-9870-8E67F530C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CC879-E173-4BD0-9A5C-B903DD504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25DA-B782-4186-8869-6875D5F5C474}" type="datetimeFigureOut">
              <a:rPr lang="en-SG" smtClean="0"/>
              <a:pPr/>
              <a:t>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EEFA9-A5BC-4048-85F5-C704C8161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1017-23C5-4CA5-8BC8-19A8717D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CAE7-7789-4221-894F-B76348FAED3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29C6-0228-41F3-90E9-44DA31DA3860}" type="datetimeFigureOut">
              <a:rPr lang="en-SG" smtClean="0"/>
              <a:pPr/>
              <a:t>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7C99-B2A7-406B-BE84-5BF62BAEC75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4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10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086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84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40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9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3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33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91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81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1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47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CD-A516-4DD6-8645-AF4976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E5E6-79C4-4863-A8AA-A70B9C8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D1F1-2156-409E-8FA1-EC5093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8CF9-432F-4475-99CC-833FB0D42327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EF62-B054-4516-999D-B68F84AB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5EBA-956E-4135-B924-0A0D42C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F063-6B01-4D19-A22A-DEABB67D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38CD-BABD-45ED-A5A8-262A6777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B99-A306-47AC-BC25-E4BF42F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C2A3-2CD8-4260-89BC-6A4C6A662E6C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564-6751-4C80-8C24-3F42E90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139-6296-4E76-8376-D04DFE80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8CB-D878-4AB0-BDF3-3C69E46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AAAA-0DE5-426A-AA9D-2BDCEAC0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A60-6BD7-494B-863C-EAABF6A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4319-08C4-4F16-B8C3-B8CCC7CA8C8B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CE5E-0A71-4354-A41B-2FD1FB7F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2D60-B8FD-445D-9C73-C7F6DD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1F203-B038-4321-99AC-57C31F7812AC}"/>
              </a:ext>
            </a:extLst>
          </p:cNvPr>
          <p:cNvSpPr/>
          <p:nvPr userDrawn="1"/>
        </p:nvSpPr>
        <p:spPr>
          <a:xfrm>
            <a:off x="838200" y="1345293"/>
            <a:ext cx="10515600" cy="845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1D3F-65E4-43CB-B765-A1E8DCB30CC7}"/>
              </a:ext>
            </a:extLst>
          </p:cNvPr>
          <p:cNvGrpSpPr/>
          <p:nvPr userDrawn="1"/>
        </p:nvGrpSpPr>
        <p:grpSpPr>
          <a:xfrm>
            <a:off x="838200" y="6218759"/>
            <a:ext cx="10515600" cy="95794"/>
            <a:chOff x="838200" y="1297577"/>
            <a:chExt cx="10515600" cy="95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FD1087-7942-418A-B988-E36BA1A3F9C7}"/>
                </a:ext>
              </a:extLst>
            </p:cNvPr>
            <p:cNvSpPr/>
            <p:nvPr/>
          </p:nvSpPr>
          <p:spPr>
            <a:xfrm>
              <a:off x="838200" y="1297577"/>
              <a:ext cx="5585459" cy="95794"/>
            </a:xfrm>
            <a:prstGeom prst="rect">
              <a:avLst/>
            </a:prstGeom>
            <a:solidFill>
              <a:srgbClr val="3B3183"/>
            </a:solidFill>
            <a:ln>
              <a:solidFill>
                <a:srgbClr val="3B3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D1D9A-3E14-4E36-90D3-1C2152573245}"/>
                </a:ext>
              </a:extLst>
            </p:cNvPr>
            <p:cNvSpPr/>
            <p:nvPr/>
          </p:nvSpPr>
          <p:spPr>
            <a:xfrm>
              <a:off x="6423659" y="1297577"/>
              <a:ext cx="3040381" cy="95794"/>
            </a:xfrm>
            <a:prstGeom prst="rect">
              <a:avLst/>
            </a:prstGeom>
            <a:solidFill>
              <a:srgbClr val="F5D128"/>
            </a:solidFill>
            <a:ln>
              <a:solidFill>
                <a:srgbClr val="F5D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54B4FB-B023-4986-AC98-E4EBADE98EB9}"/>
                </a:ext>
              </a:extLst>
            </p:cNvPr>
            <p:cNvSpPr/>
            <p:nvPr/>
          </p:nvSpPr>
          <p:spPr>
            <a:xfrm>
              <a:off x="9464040" y="1297577"/>
              <a:ext cx="1889760" cy="95794"/>
            </a:xfrm>
            <a:prstGeom prst="rect">
              <a:avLst/>
            </a:prstGeom>
            <a:solidFill>
              <a:srgbClr val="DB2226"/>
            </a:solidFill>
            <a:ln>
              <a:solidFill>
                <a:srgbClr val="DB22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645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166-8083-4BD1-A474-27C7041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9E8-E123-4E86-BF74-9341EDB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E44-7263-4249-9019-5949AAA0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7E43-58EA-48C9-80D5-1CC68EA53584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ECF-0E19-4DE6-9E2D-BB6EF45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8574-AEE0-41F4-9677-4224109B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6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2CD-4A57-46F0-BA5F-01ACEDC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D1A2-E9D1-4572-99C1-BEAF2039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9E6B-892E-4FF1-AE06-029B37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A94F-DA59-41A8-BD6A-0916B51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6F98-F869-4B64-AC46-3443B841E042}" type="datetime1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F9F6-511E-4575-AD1C-90A584F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970A-3701-4B60-AEC1-10C4575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6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6F7-FF93-4357-8C23-EA33E93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C89C-29EC-47D3-8788-B587EBB1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D4BE-08F4-4A08-889E-3F0999D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9478-25DD-4918-94F5-7F678CE4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5B63-2B04-4D2B-A0C5-A84961C2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884A-A3BE-4EB7-B70E-814EF0C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358-38AF-4E28-9A84-4733C78B7DBA}" type="datetime1">
              <a:rPr lang="en-SG" smtClean="0"/>
              <a:t>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48C7F-73DD-46EA-88A5-67BE769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426A-33BE-465F-B522-86C5196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3B63-EA83-4FD0-B67C-111B5B6F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4D80-865D-4B7E-AA58-2D31DB4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964-70F8-47E8-A03A-F9E0DED97297}" type="datetime1">
              <a:rPr lang="en-SG" smtClean="0"/>
              <a:t>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4C6-63B1-4147-9C86-DE85D00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2482-0905-4763-8DE1-CBC2A1D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D8D0-EC87-450D-9F59-4B0868F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EB6-4DE0-457D-8E2C-16CFA2F5A678}" type="datetime1">
              <a:rPr lang="en-SG" smtClean="0"/>
              <a:t>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82A8-B057-4A1D-887A-2649942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BBD-FA9B-45B7-946F-114F42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E5-5A2E-48F2-802A-4E5AE61F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3B5-53AB-4E28-9B91-E02D4C4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833-08DC-49A6-ABFE-1BEA79C2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91C9-19B2-4D58-A253-F73ED9E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3388-916D-4A56-833F-0787460ACA01}" type="datetime1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3DC4-C7A9-4530-8BB9-065B6F6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99BC-2934-41BD-AAF3-FD2858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3AE2-2CE8-4EBC-A934-8540D0F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69E44-DB17-4AB5-9D98-1F3ACC6A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B6F7-3312-4883-B46F-D426C90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79E-E2A5-4990-83EE-D899BCD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08DD-A3D3-4E38-A562-20B1DF7530C8}" type="datetime1">
              <a:rPr lang="en-SG" smtClean="0"/>
              <a:t>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E514-C8BA-45FC-AB89-2327BC1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DF36-F841-4886-B670-E3A2EA09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3987-B03F-4E3C-9DC4-D98F3E8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096D-FDC5-49E8-952E-2B9173A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0D84-7298-432D-833F-E7CDFA29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FCCC-C905-40BA-A2E6-63D9B48240DE}" type="datetime1">
              <a:rPr lang="en-SG" smtClean="0"/>
              <a:t>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6B06-29DC-45AB-A8E2-E8F585D4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2750-A2C1-4136-8CD7-A1C2874D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4" descr="Download University of Malaya (UM, Universiti Malaya) Logo in SVG Vector or  PNG File Format - Logo.wine">
            <a:extLst>
              <a:ext uri="{FF2B5EF4-FFF2-40B4-BE49-F238E27FC236}">
                <a16:creationId xmlns:a16="http://schemas.microsoft.com/office/drawing/2014/main" id="{D4811E0A-52EB-4740-B9FE-655904AD6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42" y="-244647"/>
            <a:ext cx="2173857" cy="1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h-DAcRT51NRDcHWLm6f2aT-uiDsG7Na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ernee/AI_Tutor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h-DAcRT51NRDcHWLm6f2aT-uiDsG7Na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h-DAcRT51NRDcHWLm6f2aT-uiDsG7Na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1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971E6-682E-4738-9112-701E21C1F0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8103" y="46210"/>
            <a:ext cx="7715794" cy="1289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54928-8AAF-44B5-8712-23D434B4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19781"/>
          <a:stretch/>
        </p:blipFill>
        <p:spPr>
          <a:xfrm>
            <a:off x="10614189" y="1463438"/>
            <a:ext cx="1242258" cy="12751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9BDB2-437C-4099-B5A3-7D1D6A5D85F2}"/>
              </a:ext>
            </a:extLst>
          </p:cNvPr>
          <p:cNvSpPr/>
          <p:nvPr/>
        </p:nvSpPr>
        <p:spPr>
          <a:xfrm>
            <a:off x="1736971" y="5703377"/>
            <a:ext cx="8825940" cy="496996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October 22, 2021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5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10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55964"/>
              </p:ext>
            </p:extLst>
          </p:nvPr>
        </p:nvGraphicFramePr>
        <p:xfrm>
          <a:off x="877800" y="2602052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92630E1-0DA1-451E-B57A-2802CD46F50E}"/>
              </a:ext>
            </a:extLst>
          </p:cNvPr>
          <p:cNvSpPr txBox="1">
            <a:spLocks/>
          </p:cNvSpPr>
          <p:nvPr/>
        </p:nvSpPr>
        <p:spPr>
          <a:xfrm>
            <a:off x="990600" y="1614351"/>
            <a:ext cx="10476000" cy="88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-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8C030-BD3F-42AA-AD26-A5A0453A24B9}"/>
              </a:ext>
            </a:extLst>
          </p:cNvPr>
          <p:cNvSpPr txBox="1"/>
          <p:nvPr/>
        </p:nvSpPr>
        <p:spPr>
          <a:xfrm>
            <a:off x="3173081" y="5518781"/>
            <a:ext cx="1369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FBC72F-AF3F-48A2-9637-A9FD75F09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4156986"/>
            <a:ext cx="2069681" cy="206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C8454-20B3-446C-9B7B-19DC0140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00" y="4343955"/>
            <a:ext cx="2954632" cy="1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 vs</a:t>
            </a:r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11</a:t>
            </a:fld>
            <a:endParaRPr lang="en-SG"/>
          </a:p>
        </p:txBody>
      </p:sp>
      <p:pic>
        <p:nvPicPr>
          <p:cNvPr id="28" name="Picture 2" descr="classification_regression">
            <a:extLst>
              <a:ext uri="{FF2B5EF4-FFF2-40B4-BE49-F238E27FC236}">
                <a16:creationId xmlns:a16="http://schemas.microsoft.com/office/drawing/2014/main" id="{C077EACA-3C47-4763-BE34-C195E7046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5"/>
          <a:stretch/>
        </p:blipFill>
        <p:spPr bwMode="auto">
          <a:xfrm>
            <a:off x="3190774" y="1696441"/>
            <a:ext cx="5136027" cy="17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lassification_regression">
            <a:extLst>
              <a:ext uri="{FF2B5EF4-FFF2-40B4-BE49-F238E27FC236}">
                <a16:creationId xmlns:a16="http://schemas.microsoft.com/office/drawing/2014/main" id="{467FD8D9-316D-40CA-A5A1-5382E0F97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8" b="59893"/>
          <a:stretch/>
        </p:blipFill>
        <p:spPr bwMode="auto">
          <a:xfrm>
            <a:off x="3258868" y="3980115"/>
            <a:ext cx="5136027" cy="17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0F31F6-8303-4AA6-ADE1-C2102748A265}"/>
              </a:ext>
            </a:extLst>
          </p:cNvPr>
          <p:cNvSpPr txBox="1"/>
          <p:nvPr/>
        </p:nvSpPr>
        <p:spPr>
          <a:xfrm>
            <a:off x="925749" y="6291263"/>
            <a:ext cx="10017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https://colab.research.google.com/github/lexfridman/mit-deep-learning/blob/master/tutorial_deep_learning_basics/deep_learning_basics.ipynb#scrollTo=Fb27fZNhp3jr</a:t>
            </a:r>
          </a:p>
        </p:txBody>
      </p:sp>
    </p:spTree>
    <p:extLst>
      <p:ext uri="{BB962C8B-B14F-4D97-AF65-F5344CB8AC3E}">
        <p14:creationId xmlns:p14="http://schemas.microsoft.com/office/powerpoint/2010/main" val="179268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Multiple regression models and Artificial Neural Network (ANN) as  prediction tools of changes in overall quality during the storage of  spreadable processed Gouda cheese | SpringerLink">
            <a:extLst>
              <a:ext uri="{FF2B5EF4-FFF2-40B4-BE49-F238E27FC236}">
                <a16:creationId xmlns:a16="http://schemas.microsoft.com/office/drawing/2014/main" id="{8A47C1DF-842F-48DD-9A27-A93C5E9E0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/>
          <a:stretch/>
        </p:blipFill>
        <p:spPr bwMode="auto">
          <a:xfrm>
            <a:off x="2522316" y="1545470"/>
            <a:ext cx="6498381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Boston’s Housing Prices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4BC45F-1316-4CDA-BD4C-A6C10527A268}"/>
              </a:ext>
            </a:extLst>
          </p:cNvPr>
          <p:cNvSpPr txBox="1"/>
          <p:nvPr/>
        </p:nvSpPr>
        <p:spPr>
          <a:xfrm>
            <a:off x="7725808" y="2916950"/>
            <a:ext cx="175035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Boston’s Housing Prices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696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https://colab.research.google.com/drive/1yh-DAcRT51NRDcHWLm6f2aT-uiDsG7Na?usp=sharing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01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65C0-9DA0-421E-8E11-2D708985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E479-D95C-4450-AF39-BBCE8636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code and datasets are available here</a:t>
            </a:r>
          </a:p>
          <a:p>
            <a:r>
              <a:rPr lang="en-SG" dirty="0">
                <a:hlinkClick r:id="rId2"/>
              </a:rPr>
              <a:t>https://github.com/shiernee/AI_Tutorial</a:t>
            </a:r>
            <a:r>
              <a:rPr lang="en-SG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D050-CBEA-4D75-B287-F16A381F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Introduction Hands-on Workshop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classification problem hands-on Workshop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2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https://colab.research.google.com/drive/1yh-DAcRT51NRDcHWLm6f2aT-uiDsG7Na?usp=sharing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6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- Classification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4613CED-B521-46A4-8B79-A7647DE83DA2}"/>
              </a:ext>
            </a:extLst>
          </p:cNvPr>
          <p:cNvGrpSpPr/>
          <p:nvPr/>
        </p:nvGrpSpPr>
        <p:grpSpPr>
          <a:xfrm>
            <a:off x="940193" y="1781219"/>
            <a:ext cx="2605447" cy="2303510"/>
            <a:chOff x="815476" y="1440971"/>
            <a:chExt cx="2605447" cy="23035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024109-4E85-4E6C-9156-64A8DD163C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740" r="77277"/>
            <a:stretch/>
          </p:blipFill>
          <p:spPr>
            <a:xfrm>
              <a:off x="1623522" y="1556935"/>
              <a:ext cx="724969" cy="218754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8C7F34-8CCA-4119-9D0A-48F1244BB02C}"/>
                </a:ext>
              </a:extLst>
            </p:cNvPr>
            <p:cNvCxnSpPr/>
            <p:nvPr/>
          </p:nvCxnSpPr>
          <p:spPr>
            <a:xfrm>
              <a:off x="2150310" y="2882556"/>
              <a:ext cx="3963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827323-FBAF-4664-A3D6-7E3057EAA205}"/>
                </a:ext>
              </a:extLst>
            </p:cNvPr>
            <p:cNvGrpSpPr/>
            <p:nvPr/>
          </p:nvGrpSpPr>
          <p:grpSpPr>
            <a:xfrm>
              <a:off x="815477" y="1513854"/>
              <a:ext cx="2494324" cy="1533419"/>
              <a:chOff x="916421" y="4407258"/>
              <a:chExt cx="2494324" cy="15334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AAB260C-81A9-460F-AC9A-0D031FB2E3CE}"/>
                  </a:ext>
                </a:extLst>
              </p:cNvPr>
              <p:cNvCxnSpPr/>
              <p:nvPr/>
            </p:nvCxnSpPr>
            <p:spPr>
              <a:xfrm>
                <a:off x="2339340" y="460248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A91808E-E646-41CD-A23C-88886F9C6105}"/>
                  </a:ext>
                </a:extLst>
              </p:cNvPr>
              <p:cNvCxnSpPr/>
              <p:nvPr/>
            </p:nvCxnSpPr>
            <p:spPr>
              <a:xfrm>
                <a:off x="2289415" y="516636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A7AFF37-9E62-4BD4-A096-1A30C7450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4635" y="577596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207E8D-4632-4581-8AE9-D1622F722548}"/>
                  </a:ext>
                </a:extLst>
              </p:cNvPr>
              <p:cNvSpPr txBox="1"/>
              <p:nvPr/>
            </p:nvSpPr>
            <p:spPr>
              <a:xfrm>
                <a:off x="2685776" y="4407258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7CFFE9-6BED-4B04-853C-EBF2A44DE1DC}"/>
                  </a:ext>
                </a:extLst>
              </p:cNvPr>
              <p:cNvSpPr txBox="1"/>
              <p:nvPr/>
            </p:nvSpPr>
            <p:spPr>
              <a:xfrm>
                <a:off x="2685776" y="5012298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4D9F5-A073-4808-B287-353645E878D5}"/>
                  </a:ext>
                </a:extLst>
              </p:cNvPr>
              <p:cNvSpPr txBox="1"/>
              <p:nvPr/>
            </p:nvSpPr>
            <p:spPr>
              <a:xfrm>
                <a:off x="2685776" y="5602123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142DDB-6686-4543-89EB-699486D96054}"/>
                  </a:ext>
                </a:extLst>
              </p:cNvPr>
              <p:cNvSpPr txBox="1"/>
              <p:nvPr/>
            </p:nvSpPr>
            <p:spPr>
              <a:xfrm>
                <a:off x="916421" y="5602123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1943146-68B7-4BF4-B83B-E8B4F71B9D12}"/>
                  </a:ext>
                </a:extLst>
              </p:cNvPr>
              <p:cNvCxnSpPr/>
              <p:nvPr/>
            </p:nvCxnSpPr>
            <p:spPr>
              <a:xfrm>
                <a:off x="2339340" y="5446663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8DE313-EF46-4E14-99DE-D300CA53552A}"/>
                  </a:ext>
                </a:extLst>
              </p:cNvPr>
              <p:cNvSpPr txBox="1"/>
              <p:nvPr/>
            </p:nvSpPr>
            <p:spPr>
              <a:xfrm>
                <a:off x="2685776" y="525144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30E7D9-CBFD-48CD-8A38-3885B6F9DB95}"/>
                </a:ext>
              </a:extLst>
            </p:cNvPr>
            <p:cNvGrpSpPr/>
            <p:nvPr/>
          </p:nvGrpSpPr>
          <p:grpSpPr>
            <a:xfrm>
              <a:off x="815476" y="1440971"/>
              <a:ext cx="2482803" cy="2278686"/>
              <a:chOff x="916420" y="4334375"/>
              <a:chExt cx="2482803" cy="227868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CD6B41B-FEA2-4226-8636-CF2015292D91}"/>
                  </a:ext>
                </a:extLst>
              </p:cNvPr>
              <p:cNvCxnSpPr/>
              <p:nvPr/>
            </p:nvCxnSpPr>
            <p:spPr>
              <a:xfrm>
                <a:off x="2289415" y="606552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80B66F-7390-4E80-B025-FC6367796A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8726" y="5181575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DF2456-07BD-4A0E-AC69-DAEBBD124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8726" y="4523170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CE9EDAA-EC34-4BC8-BCD3-D90F55612390}"/>
                  </a:ext>
                </a:extLst>
              </p:cNvPr>
              <p:cNvCxnSpPr/>
              <p:nvPr/>
            </p:nvCxnSpPr>
            <p:spPr>
              <a:xfrm>
                <a:off x="2251253" y="6446520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B136F6-D9B0-4E4D-8FA0-57F06098CB0C}"/>
                  </a:ext>
                </a:extLst>
              </p:cNvPr>
              <p:cNvSpPr txBox="1"/>
              <p:nvPr/>
            </p:nvSpPr>
            <p:spPr>
              <a:xfrm>
                <a:off x="2674254" y="591473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B6352C-3700-4489-9D9B-324D53D7DB9A}"/>
                  </a:ext>
                </a:extLst>
              </p:cNvPr>
              <p:cNvSpPr txBox="1"/>
              <p:nvPr/>
            </p:nvSpPr>
            <p:spPr>
              <a:xfrm>
                <a:off x="2674254" y="6274507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3F2F-8138-499F-896B-2A17B6A5B581}"/>
                  </a:ext>
                </a:extLst>
              </p:cNvPr>
              <p:cNvSpPr txBox="1"/>
              <p:nvPr/>
            </p:nvSpPr>
            <p:spPr>
              <a:xfrm>
                <a:off x="916420" y="433437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220ADA-A5DE-4FAE-A918-4CAB8B795B00}"/>
                  </a:ext>
                </a:extLst>
              </p:cNvPr>
              <p:cNvSpPr txBox="1"/>
              <p:nvPr/>
            </p:nvSpPr>
            <p:spPr>
              <a:xfrm>
                <a:off x="959246" y="498739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48EBA3A-6427-46C7-AFA5-E663E8D7E942}"/>
                </a:ext>
              </a:extLst>
            </p:cNvPr>
            <p:cNvGrpSpPr/>
            <p:nvPr/>
          </p:nvGrpSpPr>
          <p:grpSpPr>
            <a:xfrm>
              <a:off x="962968" y="1760863"/>
              <a:ext cx="2457955" cy="1562692"/>
              <a:chOff x="1063912" y="4654267"/>
              <a:chExt cx="2457955" cy="156269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CD15B96-2B2A-4D55-A14A-FA69E7F1CD72}"/>
                  </a:ext>
                </a:extLst>
              </p:cNvPr>
              <p:cNvCxnSpPr/>
              <p:nvPr/>
            </p:nvCxnSpPr>
            <p:spPr>
              <a:xfrm flipH="1">
                <a:off x="1518726" y="5420756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364CEB7-98F2-407F-9682-13F8C31BB948}"/>
                  </a:ext>
                </a:extLst>
              </p:cNvPr>
              <p:cNvCxnSpPr/>
              <p:nvPr/>
            </p:nvCxnSpPr>
            <p:spPr>
              <a:xfrm flipH="1">
                <a:off x="1491335" y="606552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7B1E0F4-A52E-4DF2-8F58-302AD840CF6F}"/>
                  </a:ext>
                </a:extLst>
              </p:cNvPr>
              <p:cNvCxnSpPr/>
              <p:nvPr/>
            </p:nvCxnSpPr>
            <p:spPr>
              <a:xfrm flipH="1">
                <a:off x="1491335" y="4853940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58C74E-1F35-4035-94C9-A9F2FD2A0ED9}"/>
                  </a:ext>
                </a:extLst>
              </p:cNvPr>
              <p:cNvSpPr txBox="1"/>
              <p:nvPr/>
            </p:nvSpPr>
            <p:spPr>
              <a:xfrm>
                <a:off x="1070261" y="4654267"/>
                <a:ext cx="448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4E2803-127D-4BA6-B1FA-69C822543F16}"/>
                  </a:ext>
                </a:extLst>
              </p:cNvPr>
              <p:cNvSpPr txBox="1"/>
              <p:nvPr/>
            </p:nvSpPr>
            <p:spPr>
              <a:xfrm>
                <a:off x="1070260" y="5248651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44081B-9C25-4608-9FB7-A54E5F6C4AFB}"/>
                  </a:ext>
                </a:extLst>
              </p:cNvPr>
              <p:cNvSpPr txBox="1"/>
              <p:nvPr/>
            </p:nvSpPr>
            <p:spPr>
              <a:xfrm>
                <a:off x="1063912" y="587840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C12A0B-BACF-4FB7-B4A1-96E4B245572E}"/>
                  </a:ext>
                </a:extLst>
              </p:cNvPr>
              <p:cNvSpPr txBox="1"/>
              <p:nvPr/>
            </p:nvSpPr>
            <p:spPr>
              <a:xfrm>
                <a:off x="2796898" y="4717386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63D19EC-68CF-4158-9A05-75BD8FDBD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6675" y="4914900"/>
                <a:ext cx="3538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AFDB7F2-1D69-4912-9399-B86EB6CC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2" t="41266" r="40061" b="37208"/>
          <a:stretch/>
        </p:blipFill>
        <p:spPr>
          <a:xfrm>
            <a:off x="6992871" y="2115944"/>
            <a:ext cx="1275284" cy="1103645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11EDC62C-D383-4666-9320-328A1DA3BCB3}"/>
              </a:ext>
            </a:extLst>
          </p:cNvPr>
          <p:cNvSpPr/>
          <p:nvPr/>
        </p:nvSpPr>
        <p:spPr>
          <a:xfrm>
            <a:off x="6206678" y="2485901"/>
            <a:ext cx="697661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01767F-FD74-41B4-8720-13ECA124616F}"/>
              </a:ext>
            </a:extLst>
          </p:cNvPr>
          <p:cNvCxnSpPr>
            <a:cxnSpLocks/>
          </p:cNvCxnSpPr>
          <p:nvPr/>
        </p:nvCxnSpPr>
        <p:spPr>
          <a:xfrm>
            <a:off x="3620671" y="1513854"/>
            <a:ext cx="0" cy="268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DF95D3-14AA-4792-81F1-172E4141EF2B}"/>
              </a:ext>
            </a:extLst>
          </p:cNvPr>
          <p:cNvSpPr txBox="1"/>
          <p:nvPr/>
        </p:nvSpPr>
        <p:spPr>
          <a:xfrm>
            <a:off x="815476" y="6272892"/>
            <a:ext cx="49376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dirty="0"/>
              <a:t>Image taken from https://learn.g2crowd.com/hubfs/unsupervised-learning.png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2250C7-AEC0-43DF-8482-780A2F6B4E68}"/>
              </a:ext>
            </a:extLst>
          </p:cNvPr>
          <p:cNvCxnSpPr/>
          <p:nvPr/>
        </p:nvCxnSpPr>
        <p:spPr>
          <a:xfrm>
            <a:off x="733425" y="404812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4211A8-44EC-48D1-8774-F323698B62F3}"/>
              </a:ext>
            </a:extLst>
          </p:cNvPr>
          <p:cNvSpPr txBox="1"/>
          <p:nvPr/>
        </p:nvSpPr>
        <p:spPr>
          <a:xfrm>
            <a:off x="8435767" y="1929102"/>
            <a:ext cx="320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/>
              <a:t>Model will learn the </a:t>
            </a:r>
            <a:r>
              <a:rPr lang="en-SG" b="1" i="1" u="sng" dirty="0">
                <a:solidFill>
                  <a:schemeClr val="accent1"/>
                </a:solidFill>
              </a:rPr>
              <a:t>features</a:t>
            </a:r>
            <a:r>
              <a:rPr lang="en-SG" b="1" i="1" dirty="0"/>
              <a:t> </a:t>
            </a:r>
            <a:r>
              <a:rPr lang="en-SG" b="1" dirty="0"/>
              <a:t>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Swim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fin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Walk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two ears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i="1" dirty="0"/>
              <a:t>Fly </a:t>
            </a:r>
            <a:r>
              <a:rPr lang="en-SG" b="1" i="1" dirty="0">
                <a:sym typeface="Wingdings" panose="05000000000000000000" pitchFamily="2" charset="2"/>
              </a:rPr>
              <a:t> </a:t>
            </a:r>
            <a:r>
              <a:rPr lang="en-SG" b="1" i="1" dirty="0"/>
              <a:t>peak, two legs</a:t>
            </a:r>
            <a:r>
              <a:rPr lang="en-SG" b="1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4DF764-190D-4762-8E86-A3905AEECAFA}"/>
              </a:ext>
            </a:extLst>
          </p:cNvPr>
          <p:cNvSpPr txBox="1"/>
          <p:nvPr/>
        </p:nvSpPr>
        <p:spPr>
          <a:xfrm>
            <a:off x="3754106" y="3768509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Training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57AB92F-02DE-4424-BA35-F16C00C8BCAA}"/>
              </a:ext>
            </a:extLst>
          </p:cNvPr>
          <p:cNvGrpSpPr/>
          <p:nvPr/>
        </p:nvGrpSpPr>
        <p:grpSpPr>
          <a:xfrm>
            <a:off x="3943129" y="2029271"/>
            <a:ext cx="2452238" cy="1728472"/>
            <a:chOff x="3623175" y="1411289"/>
            <a:chExt cx="2452238" cy="172847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627AAE-1755-479E-BB27-2744A0DE5ECF}"/>
                </a:ext>
              </a:extLst>
            </p:cNvPr>
            <p:cNvSpPr txBox="1"/>
            <p:nvPr/>
          </p:nvSpPr>
          <p:spPr>
            <a:xfrm>
              <a:off x="3623176" y="2679037"/>
              <a:ext cx="72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1"/>
                  </a:solidFill>
                </a:rPr>
                <a:t>Walk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C3E018-E269-475F-9154-4FC2A2540EC0}"/>
                </a:ext>
              </a:extLst>
            </p:cNvPr>
            <p:cNvSpPr txBox="1"/>
            <p:nvPr/>
          </p:nvSpPr>
          <p:spPr>
            <a:xfrm>
              <a:off x="3623175" y="1411289"/>
              <a:ext cx="724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2"/>
                  </a:solidFill>
                </a:rPr>
                <a:t>Swim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7E8B1C-22EE-45AA-8190-8243CAB2FD40}"/>
                </a:ext>
              </a:extLst>
            </p:cNvPr>
            <p:cNvGrpSpPr/>
            <p:nvPr/>
          </p:nvGrpSpPr>
          <p:grpSpPr>
            <a:xfrm>
              <a:off x="3666001" y="1515214"/>
              <a:ext cx="2409412" cy="1624547"/>
              <a:chOff x="3666001" y="1515214"/>
              <a:chExt cx="2409412" cy="1624547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0B34567-AAB0-452D-9CBD-EDAAD214A4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36" t="12842" r="79450" b="28914"/>
              <a:stretch/>
            </p:blipFill>
            <p:spPr>
              <a:xfrm>
                <a:off x="4331622" y="1515214"/>
                <a:ext cx="697661" cy="1624547"/>
              </a:xfrm>
              <a:prstGeom prst="rect">
                <a:avLst/>
              </a:prstGeom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D329984-293D-4035-8F09-827FA32F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1390" y="2852874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F0C978D-E0E5-455E-B970-3F6A61DDC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481" y="2258489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09E880-3A43-46EC-A543-D0133C690F6E}"/>
                  </a:ext>
                </a:extLst>
              </p:cNvPr>
              <p:cNvSpPr txBox="1"/>
              <p:nvPr/>
            </p:nvSpPr>
            <p:spPr>
              <a:xfrm>
                <a:off x="3666001" y="206430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2"/>
                    </a:solidFill>
                  </a:rPr>
                  <a:t>Swim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CE2A411-3A12-458B-91C7-D3CCAE687612}"/>
                  </a:ext>
                </a:extLst>
              </p:cNvPr>
              <p:cNvCxnSpPr/>
              <p:nvPr/>
            </p:nvCxnSpPr>
            <p:spPr>
              <a:xfrm flipH="1">
                <a:off x="4198090" y="1930854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F5B3E46-B6A0-4FC5-A066-B16B66498996}"/>
                  </a:ext>
                </a:extLst>
              </p:cNvPr>
              <p:cNvSpPr txBox="1"/>
              <p:nvPr/>
            </p:nvSpPr>
            <p:spPr>
              <a:xfrm>
                <a:off x="3777016" y="1731181"/>
                <a:ext cx="4484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B87D6E-4A3D-464E-8F9D-82CA70E57B82}"/>
                  </a:ext>
                </a:extLst>
              </p:cNvPr>
              <p:cNvSpPr txBox="1"/>
              <p:nvPr/>
            </p:nvSpPr>
            <p:spPr>
              <a:xfrm>
                <a:off x="3777015" y="2325565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DA83D43-7365-4F7F-90C9-2C277AF15D3E}"/>
                  </a:ext>
                </a:extLst>
              </p:cNvPr>
              <p:cNvCxnSpPr/>
              <p:nvPr/>
            </p:nvCxnSpPr>
            <p:spPr>
              <a:xfrm flipH="1">
                <a:off x="4198090" y="2522402"/>
                <a:ext cx="29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D1D4C36-8E9B-408B-8F62-AEB4467DD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481" y="1629766"/>
                <a:ext cx="288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8F403BF-EFA4-4074-92AC-D81D6A4F2CA8}"/>
                  </a:ext>
                </a:extLst>
              </p:cNvPr>
              <p:cNvCxnSpPr/>
              <p:nvPr/>
            </p:nvCxnSpPr>
            <p:spPr>
              <a:xfrm>
                <a:off x="4804800" y="288847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48414BB-D2E2-4D85-9250-38C90A132A0A}"/>
                  </a:ext>
                </a:extLst>
              </p:cNvPr>
              <p:cNvCxnSpPr/>
              <p:nvPr/>
            </p:nvCxnSpPr>
            <p:spPr>
              <a:xfrm>
                <a:off x="4892886" y="171499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6FACBA9-03CD-450B-A766-D6417580500F}"/>
                  </a:ext>
                </a:extLst>
              </p:cNvPr>
              <p:cNvCxnSpPr/>
              <p:nvPr/>
            </p:nvCxnSpPr>
            <p:spPr>
              <a:xfrm>
                <a:off x="4842961" y="2278871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3CC3929-EDE3-4E5C-B864-2F8F87C1793E}"/>
                  </a:ext>
                </a:extLst>
              </p:cNvPr>
              <p:cNvSpPr txBox="1"/>
              <p:nvPr/>
            </p:nvSpPr>
            <p:spPr>
              <a:xfrm>
                <a:off x="5239322" y="151976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2C8D95-DFDB-4C8D-B652-58BBD058430E}"/>
                  </a:ext>
                </a:extLst>
              </p:cNvPr>
              <p:cNvSpPr txBox="1"/>
              <p:nvPr/>
            </p:nvSpPr>
            <p:spPr>
              <a:xfrm>
                <a:off x="5239322" y="2124809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DB7DB3-CF6D-4B54-A30B-B6F00F7ABBA2}"/>
                  </a:ext>
                </a:extLst>
              </p:cNvPr>
              <p:cNvSpPr txBox="1"/>
              <p:nvPr/>
            </p:nvSpPr>
            <p:spPr>
              <a:xfrm>
                <a:off x="5239322" y="2714634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84B1299-4D6D-4D41-8982-84CE11E3FBC7}"/>
                  </a:ext>
                </a:extLst>
              </p:cNvPr>
              <p:cNvCxnSpPr/>
              <p:nvPr/>
            </p:nvCxnSpPr>
            <p:spPr>
              <a:xfrm>
                <a:off x="4892886" y="2559174"/>
                <a:ext cx="3963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F2B5691-3563-49C4-A377-5951F64DA5DF}"/>
                  </a:ext>
                </a:extLst>
              </p:cNvPr>
              <p:cNvSpPr txBox="1"/>
              <p:nvPr/>
            </p:nvSpPr>
            <p:spPr>
              <a:xfrm>
                <a:off x="5239322" y="2363952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1"/>
                    </a:solidFill>
                  </a:rPr>
                  <a:t>Walk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DF3C7B6-76C3-4C79-BD3F-34312396CEA7}"/>
                  </a:ext>
                </a:extLst>
              </p:cNvPr>
              <p:cNvSpPr txBox="1"/>
              <p:nvPr/>
            </p:nvSpPr>
            <p:spPr>
              <a:xfrm>
                <a:off x="5350444" y="1829897"/>
                <a:ext cx="724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>
                    <a:solidFill>
                      <a:schemeClr val="accent6"/>
                    </a:solidFill>
                  </a:rPr>
                  <a:t>Fly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1A99A8C-4D78-49D8-9123-326F7328C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21" y="2027411"/>
                <a:ext cx="3538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50C99E0-1CB0-4A2D-A1A5-F0BB1461086E}"/>
              </a:ext>
            </a:extLst>
          </p:cNvPr>
          <p:cNvSpPr txBox="1"/>
          <p:nvPr/>
        </p:nvSpPr>
        <p:spPr>
          <a:xfrm>
            <a:off x="6693093" y="3356538"/>
            <a:ext cx="187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Model Training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8F68EF-5CCD-4FEE-8045-2453344BDCFB}"/>
              </a:ext>
            </a:extLst>
          </p:cNvPr>
          <p:cNvCxnSpPr/>
          <p:nvPr/>
        </p:nvCxnSpPr>
        <p:spPr>
          <a:xfrm>
            <a:off x="729574" y="4202349"/>
            <a:ext cx="1078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4A6F6B-B24B-4318-BAF4-25F80C8E6703}"/>
              </a:ext>
            </a:extLst>
          </p:cNvPr>
          <p:cNvGrpSpPr/>
          <p:nvPr/>
        </p:nvGrpSpPr>
        <p:grpSpPr>
          <a:xfrm>
            <a:off x="351473" y="4829163"/>
            <a:ext cx="3279938" cy="1123076"/>
            <a:chOff x="351473" y="4829163"/>
            <a:chExt cx="3279938" cy="1123076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A484CA8-2CB5-4CEA-9F65-356D56D680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6" t="71781" r="79450" b="7233"/>
            <a:stretch/>
          </p:blipFill>
          <p:spPr>
            <a:xfrm>
              <a:off x="1642612" y="4829163"/>
              <a:ext cx="697661" cy="58535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310B97-76F4-4824-A5B3-40D7831F6546}"/>
                </a:ext>
              </a:extLst>
            </p:cNvPr>
            <p:cNvSpPr txBox="1"/>
            <p:nvPr/>
          </p:nvSpPr>
          <p:spPr>
            <a:xfrm>
              <a:off x="351473" y="5582907"/>
              <a:ext cx="327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Future /  Unseen / Testing Data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D9858C9-C0EE-482B-8506-F27B2B4F9441}"/>
              </a:ext>
            </a:extLst>
          </p:cNvPr>
          <p:cNvSpPr txBox="1"/>
          <p:nvPr/>
        </p:nvSpPr>
        <p:spPr>
          <a:xfrm>
            <a:off x="179084" y="1460531"/>
            <a:ext cx="36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1. Data Preparation: Labelled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831CEB-9F48-4670-BF09-0CBAF6B8A436}"/>
              </a:ext>
            </a:extLst>
          </p:cNvPr>
          <p:cNvSpPr txBox="1"/>
          <p:nvPr/>
        </p:nvSpPr>
        <p:spPr>
          <a:xfrm>
            <a:off x="5932282" y="1463226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2. Model Training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696980-36BA-4C6C-8B64-1B84F84AB27A}"/>
              </a:ext>
            </a:extLst>
          </p:cNvPr>
          <p:cNvSpPr txBox="1"/>
          <p:nvPr/>
        </p:nvSpPr>
        <p:spPr>
          <a:xfrm>
            <a:off x="3974030" y="4245782"/>
            <a:ext cx="263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3. Model Testing 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66D71FB-AD80-44DE-895F-51F387207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2" t="41266" r="40061" b="37208"/>
          <a:stretch/>
        </p:blipFill>
        <p:spPr>
          <a:xfrm>
            <a:off x="4240210" y="4699612"/>
            <a:ext cx="1275284" cy="1103645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DCA569EE-A92B-4077-86A4-77F97BF25053}"/>
              </a:ext>
            </a:extLst>
          </p:cNvPr>
          <p:cNvSpPr/>
          <p:nvPr/>
        </p:nvSpPr>
        <p:spPr>
          <a:xfrm>
            <a:off x="2793069" y="4969441"/>
            <a:ext cx="1275284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6D3004E1-A991-41BD-95F9-46F76B7254A8}"/>
              </a:ext>
            </a:extLst>
          </p:cNvPr>
          <p:cNvSpPr/>
          <p:nvPr/>
        </p:nvSpPr>
        <p:spPr>
          <a:xfrm>
            <a:off x="5644607" y="5033944"/>
            <a:ext cx="1275284" cy="45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3DABC1-20AF-4E4B-A361-678345155211}"/>
              </a:ext>
            </a:extLst>
          </p:cNvPr>
          <p:cNvSpPr txBox="1"/>
          <p:nvPr/>
        </p:nvSpPr>
        <p:spPr>
          <a:xfrm>
            <a:off x="5613017" y="4779827"/>
            <a:ext cx="11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Predict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9555ED-E7A0-49A2-9352-CA23CE21EEB3}"/>
              </a:ext>
            </a:extLst>
          </p:cNvPr>
          <p:cNvSpPr txBox="1"/>
          <p:nvPr/>
        </p:nvSpPr>
        <p:spPr>
          <a:xfrm>
            <a:off x="7000604" y="4892334"/>
            <a:ext cx="111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Swim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062A0F-5E84-42B0-AE9A-CDC789CF43F7}"/>
              </a:ext>
            </a:extLst>
          </p:cNvPr>
          <p:cNvSpPr txBox="1"/>
          <p:nvPr/>
        </p:nvSpPr>
        <p:spPr>
          <a:xfrm>
            <a:off x="8543565" y="4548994"/>
            <a:ext cx="320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Specificity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6D4D4A-D41D-486C-8EB8-9C6B672F98C6}"/>
              </a:ext>
            </a:extLst>
          </p:cNvPr>
          <p:cNvSpPr txBox="1"/>
          <p:nvPr/>
        </p:nvSpPr>
        <p:spPr>
          <a:xfrm>
            <a:off x="4046920" y="5726636"/>
            <a:ext cx="1874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Trained Model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/>
      <p:bldP spid="50" grpId="0"/>
      <p:bldP spid="85" grpId="0"/>
      <p:bldP spid="93" grpId="0"/>
      <p:bldP spid="94" grpId="0"/>
      <p:bldP spid="96" grpId="0" animBg="1"/>
      <p:bldP spid="98" grpId="0" animBg="1"/>
      <p:bldP spid="99" grpId="0"/>
      <p:bldP spid="100" grpId="0"/>
      <p:bldP spid="102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DF95D3-14AA-4792-81F1-172E4141EF2B}"/>
              </a:ext>
            </a:extLst>
          </p:cNvPr>
          <p:cNvSpPr txBox="1"/>
          <p:nvPr/>
        </p:nvSpPr>
        <p:spPr>
          <a:xfrm>
            <a:off x="3433864" y="5680615"/>
            <a:ext cx="182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5</a:t>
            </a:fld>
            <a:endParaRPr lang="en-SG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8DDD72-704B-46D0-A4E9-A0128186B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80819"/>
              </p:ext>
            </p:extLst>
          </p:nvPr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CA964F-702F-4C99-8F26-0E411EB1A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247" y="3330108"/>
            <a:ext cx="2750617" cy="2750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7BEC1-4143-403E-9314-CF6D6030E1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6141" y="3391125"/>
            <a:ext cx="3926722" cy="16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back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https://colab.research.google.com/drive/1yh-DAcRT51NRDcHWLm6f2aT-uiDsG7Na?usp=sharing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78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2000" dirty="0"/>
              <a:t>To try with your datasets. Replace the datasets to your datasets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train_image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train_labels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test_images</a:t>
            </a:r>
            <a:r>
              <a:rPr lang="en-SG" sz="2000" dirty="0"/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 dirty="0" err="1"/>
              <a:t>test_labels</a:t>
            </a:r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A3E6-AFA7-4610-AF6B-9DBF1F01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25" y="2390910"/>
            <a:ext cx="8166573" cy="3732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E8DDFB-C61E-47BD-B24F-AAF1E8A0801A}"/>
              </a:ext>
            </a:extLst>
          </p:cNvPr>
          <p:cNvSpPr/>
          <p:nvPr/>
        </p:nvSpPr>
        <p:spPr>
          <a:xfrm>
            <a:off x="3998069" y="5116749"/>
            <a:ext cx="875489" cy="85603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9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971E6-682E-4738-9112-701E21C1F04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8103" y="46210"/>
            <a:ext cx="7715794" cy="1289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54928-8AAF-44B5-8712-23D434B4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19781"/>
          <a:stretch/>
        </p:blipFill>
        <p:spPr>
          <a:xfrm>
            <a:off x="10614189" y="1463438"/>
            <a:ext cx="1242258" cy="12751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09BDB2-437C-4099-B5A3-7D1D6A5D85F2}"/>
              </a:ext>
            </a:extLst>
          </p:cNvPr>
          <p:cNvSpPr/>
          <p:nvPr/>
        </p:nvSpPr>
        <p:spPr>
          <a:xfrm>
            <a:off x="1736971" y="5703377"/>
            <a:ext cx="8825940" cy="496996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October 23, 2021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Recap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Concept Lecture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</a:t>
            </a: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problem hands-on Workshop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machine learning model for medical problems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3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560</Words>
  <Application>Microsoft Office PowerPoint</Application>
  <PresentationFormat>Widescreen</PresentationFormat>
  <Paragraphs>147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Outline</vt:lpstr>
      <vt:lpstr>Google Colab</vt:lpstr>
      <vt:lpstr>Supervised Learning - Classification</vt:lpstr>
      <vt:lpstr>Machine Learning Process</vt:lpstr>
      <vt:lpstr>Classification</vt:lpstr>
      <vt:lpstr>Classification</vt:lpstr>
      <vt:lpstr>PowerPoint Presentation</vt:lpstr>
      <vt:lpstr>Outline</vt:lpstr>
      <vt:lpstr>Recap</vt:lpstr>
      <vt:lpstr>Classification vs Regression</vt:lpstr>
      <vt:lpstr>Boston’s Housing Prices Prediction</vt:lpstr>
      <vt:lpstr>Google Colab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between University Malaya and EDAG Holding Sdn. Bhd</dc:title>
  <dc:creator>shiernee</dc:creator>
  <cp:lastModifiedBy>SAW SHIER NEE</cp:lastModifiedBy>
  <cp:revision>211</cp:revision>
  <dcterms:created xsi:type="dcterms:W3CDTF">2021-05-02T08:19:35Z</dcterms:created>
  <dcterms:modified xsi:type="dcterms:W3CDTF">2021-09-08T15:13:50Z</dcterms:modified>
</cp:coreProperties>
</file>