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887" r:id="rId2"/>
    <p:sldId id="888" r:id="rId3"/>
    <p:sldId id="889" r:id="rId4"/>
    <p:sldId id="890" r:id="rId5"/>
    <p:sldId id="892" r:id="rId6"/>
    <p:sldId id="893" r:id="rId7"/>
    <p:sldId id="907" r:id="rId8"/>
    <p:sldId id="896" r:id="rId9"/>
    <p:sldId id="897" r:id="rId10"/>
    <p:sldId id="898" r:id="rId11"/>
    <p:sldId id="906" r:id="rId12"/>
    <p:sldId id="901" r:id="rId13"/>
    <p:sldId id="90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F672"/>
    <a:srgbClr val="E7E6E6"/>
    <a:srgbClr val="ACCBF9"/>
    <a:srgbClr val="DAE3F3"/>
    <a:srgbClr val="7EB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9659" autoAdjust="0"/>
  </p:normalViewPr>
  <p:slideViewPr>
    <p:cSldViewPr snapToGrid="0">
      <p:cViewPr varScale="1">
        <p:scale>
          <a:sx n="54" d="100"/>
          <a:sy n="54" d="100"/>
        </p:scale>
        <p:origin x="1084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B97ADA-5AE6-4183-825A-F968D6B4C8A4}" type="doc">
      <dgm:prSet loTypeId="urn:microsoft.com/office/officeart/2005/8/layout/process1" loCatId="process" qsTypeId="urn:microsoft.com/office/officeart/2005/8/quickstyle/3d2" qsCatId="3D" csTypeId="urn:microsoft.com/office/officeart/2005/8/colors/colorful1" csCatId="colorful" phldr="1"/>
      <dgm:spPr/>
    </dgm:pt>
    <dgm:pt modelId="{09E5C154-637A-4643-A57C-A8AA87286A63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Data Preparation</a:t>
          </a:r>
        </a:p>
      </dgm:t>
    </dgm:pt>
    <dgm:pt modelId="{D4BEDF17-22BC-4BA7-8196-9FA1384CC5F5}" type="parTrans" cxnId="{A81AC1D3-28B9-4F99-B4D4-92660090DA6F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B5AD56E-5A65-4B08-9789-EF8715EE676F}" type="sibTrans" cxnId="{A81AC1D3-28B9-4F99-B4D4-92660090DA6F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C115A250-9C98-426C-9462-AD6B8B3D457D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Data Splitting</a:t>
          </a:r>
        </a:p>
      </dgm:t>
    </dgm:pt>
    <dgm:pt modelId="{637FA0E9-2A71-4B06-9BAA-D80F5E709AEB}" type="parTrans" cxnId="{DB169EA1-2BF6-4C82-8720-BFC9F0FF6CBC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2A59D7E8-F693-46FD-B67F-4C7B69781BAD}" type="sibTrans" cxnId="{DB169EA1-2BF6-4C82-8720-BFC9F0FF6CBC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79166FA1-0BF9-4975-A0DB-AB14A2DC5271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Training</a:t>
          </a:r>
        </a:p>
      </dgm:t>
    </dgm:pt>
    <dgm:pt modelId="{2A2531E1-3C95-47CD-8A38-EB2B38D097CF}" type="parTrans" cxnId="{1F478409-E69D-4916-8F0A-FFEF67661F1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37A95D37-80E9-4E00-8326-5482D37A8919}" type="sibTrans" cxnId="{1F478409-E69D-4916-8F0A-FFEF67661F1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4B358899-B038-43DC-8D5E-79B298E301DA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Testing</a:t>
          </a:r>
        </a:p>
      </dgm:t>
    </dgm:pt>
    <dgm:pt modelId="{D8EDB921-3995-4390-BBEE-CBBC6174D9F3}" type="parTrans" cxnId="{8E59DFDC-4865-4D79-848F-3EF64790BED0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BDB6D92-0EE0-413E-BBBA-60B858A8270A}" type="sibTrans" cxnId="{8E59DFDC-4865-4D79-848F-3EF64790BED0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744A86D8-B5EC-45DD-A775-19B4C3844777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CNN</a:t>
          </a:r>
        </a:p>
      </dgm:t>
    </dgm:pt>
    <dgm:pt modelId="{A9B505BA-A56D-4200-812C-724CE15B0D38}" type="parTrans" cxnId="{C15280D0-8584-4FD2-8009-47B9200612E9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070DEB35-CC6D-44DC-800E-D68546632531}" type="sibTrans" cxnId="{C15280D0-8584-4FD2-8009-47B9200612E9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1A23F9B1-4E63-463E-A354-F20B42802902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Model Evaluation using Testing Data</a:t>
          </a:r>
        </a:p>
      </dgm:t>
    </dgm:pt>
    <dgm:pt modelId="{598598D3-8038-43DC-8CF8-11498739D03D}" type="parTrans" cxnId="{50AB67D6-CA43-4BF9-BB06-CAEC1FFD5C0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69AA63AC-A533-4312-B081-90FA992E4A68}" type="sibTrans" cxnId="{50AB67D6-CA43-4BF9-BB06-CAEC1FFD5C08}">
      <dgm:prSet/>
      <dgm:spPr/>
      <dgm:t>
        <a:bodyPr/>
        <a:lstStyle/>
        <a:p>
          <a:endParaRPr lang="en-SG">
            <a:solidFill>
              <a:schemeClr val="tx1"/>
            </a:solidFill>
          </a:endParaRPr>
        </a:p>
      </dgm:t>
    </dgm:pt>
    <dgm:pt modelId="{DAFEF2E4-3C4F-4A17-A81A-9104F22D1D1F}" type="pres">
      <dgm:prSet presAssocID="{DBB97ADA-5AE6-4183-825A-F968D6B4C8A4}" presName="Name0" presStyleCnt="0">
        <dgm:presLayoutVars>
          <dgm:dir/>
          <dgm:resizeHandles val="exact"/>
        </dgm:presLayoutVars>
      </dgm:prSet>
      <dgm:spPr/>
    </dgm:pt>
    <dgm:pt modelId="{0334D74C-1D4E-4BD5-879E-9F41FF24122F}" type="pres">
      <dgm:prSet presAssocID="{09E5C154-637A-4643-A57C-A8AA87286A63}" presName="node" presStyleLbl="node1" presStyleIdx="0" presStyleCnt="4">
        <dgm:presLayoutVars>
          <dgm:bulletEnabled val="1"/>
        </dgm:presLayoutVars>
      </dgm:prSet>
      <dgm:spPr/>
    </dgm:pt>
    <dgm:pt modelId="{BC65D688-4F93-42A4-9D61-6124AEBCEE4B}" type="pres">
      <dgm:prSet presAssocID="{0B5AD56E-5A65-4B08-9789-EF8715EE676F}" presName="sibTrans" presStyleLbl="sibTrans2D1" presStyleIdx="0" presStyleCnt="3"/>
      <dgm:spPr/>
    </dgm:pt>
    <dgm:pt modelId="{E0EF32C4-2F41-42DB-B2B1-B18EB626524F}" type="pres">
      <dgm:prSet presAssocID="{0B5AD56E-5A65-4B08-9789-EF8715EE676F}" presName="connectorText" presStyleLbl="sibTrans2D1" presStyleIdx="0" presStyleCnt="3"/>
      <dgm:spPr/>
    </dgm:pt>
    <dgm:pt modelId="{020F947E-3AB6-458D-A9E3-6E6B143E90E4}" type="pres">
      <dgm:prSet presAssocID="{C115A250-9C98-426C-9462-AD6B8B3D457D}" presName="node" presStyleLbl="node1" presStyleIdx="1" presStyleCnt="4">
        <dgm:presLayoutVars>
          <dgm:bulletEnabled val="1"/>
        </dgm:presLayoutVars>
      </dgm:prSet>
      <dgm:spPr/>
    </dgm:pt>
    <dgm:pt modelId="{1A61E3F1-6E0D-430D-9BEA-EF939BE23295}" type="pres">
      <dgm:prSet presAssocID="{2A59D7E8-F693-46FD-B67F-4C7B69781BAD}" presName="sibTrans" presStyleLbl="sibTrans2D1" presStyleIdx="1" presStyleCnt="3"/>
      <dgm:spPr/>
    </dgm:pt>
    <dgm:pt modelId="{E6A63010-206A-4BF3-AF20-1811BD5A5F3C}" type="pres">
      <dgm:prSet presAssocID="{2A59D7E8-F693-46FD-B67F-4C7B69781BAD}" presName="connectorText" presStyleLbl="sibTrans2D1" presStyleIdx="1" presStyleCnt="3"/>
      <dgm:spPr/>
    </dgm:pt>
    <dgm:pt modelId="{125E1FB4-E84F-4375-B20A-6A697CF3EDC3}" type="pres">
      <dgm:prSet presAssocID="{744A86D8-B5EC-45DD-A775-19B4C3844777}" presName="node" presStyleLbl="node1" presStyleIdx="2" presStyleCnt="4">
        <dgm:presLayoutVars>
          <dgm:bulletEnabled val="1"/>
        </dgm:presLayoutVars>
      </dgm:prSet>
      <dgm:spPr/>
    </dgm:pt>
    <dgm:pt modelId="{672FD6BA-ABEB-48DB-A784-79BB3E4F187A}" type="pres">
      <dgm:prSet presAssocID="{070DEB35-CC6D-44DC-800E-D68546632531}" presName="sibTrans" presStyleLbl="sibTrans2D1" presStyleIdx="2" presStyleCnt="3"/>
      <dgm:spPr/>
    </dgm:pt>
    <dgm:pt modelId="{BB324243-9A5A-4F3C-A23C-9B85E272344D}" type="pres">
      <dgm:prSet presAssocID="{070DEB35-CC6D-44DC-800E-D68546632531}" presName="connectorText" presStyleLbl="sibTrans2D1" presStyleIdx="2" presStyleCnt="3"/>
      <dgm:spPr/>
    </dgm:pt>
    <dgm:pt modelId="{A54944A9-1752-4D9E-B1F4-80B85BB092D3}" type="pres">
      <dgm:prSet presAssocID="{1A23F9B1-4E63-463E-A354-F20B42802902}" presName="node" presStyleLbl="node1" presStyleIdx="3" presStyleCnt="4">
        <dgm:presLayoutVars>
          <dgm:bulletEnabled val="1"/>
        </dgm:presLayoutVars>
      </dgm:prSet>
      <dgm:spPr/>
    </dgm:pt>
  </dgm:ptLst>
  <dgm:cxnLst>
    <dgm:cxn modelId="{1C47DD05-89A7-4857-B2AB-31DF06CBB59D}" type="presOf" srcId="{0B5AD56E-5A65-4B08-9789-EF8715EE676F}" destId="{BC65D688-4F93-42A4-9D61-6124AEBCEE4B}" srcOrd="0" destOrd="0" presId="urn:microsoft.com/office/officeart/2005/8/layout/process1"/>
    <dgm:cxn modelId="{1F478409-E69D-4916-8F0A-FFEF67661F18}" srcId="{C115A250-9C98-426C-9462-AD6B8B3D457D}" destId="{79166FA1-0BF9-4975-A0DB-AB14A2DC5271}" srcOrd="0" destOrd="0" parTransId="{2A2531E1-3C95-47CD-8A38-EB2B38D097CF}" sibTransId="{37A95D37-80E9-4E00-8326-5482D37A8919}"/>
    <dgm:cxn modelId="{AE8FA324-2E1E-48A8-9E70-7A520CEEE0BE}" type="presOf" srcId="{C115A250-9C98-426C-9462-AD6B8B3D457D}" destId="{020F947E-3AB6-458D-A9E3-6E6B143E90E4}" srcOrd="0" destOrd="0" presId="urn:microsoft.com/office/officeart/2005/8/layout/process1"/>
    <dgm:cxn modelId="{209F9425-92D4-41FE-9019-8ADFA8DFFF65}" type="presOf" srcId="{4B358899-B038-43DC-8D5E-79B298E301DA}" destId="{020F947E-3AB6-458D-A9E3-6E6B143E90E4}" srcOrd="0" destOrd="2" presId="urn:microsoft.com/office/officeart/2005/8/layout/process1"/>
    <dgm:cxn modelId="{C09C1037-94EA-4294-B534-72AB306CC70E}" type="presOf" srcId="{0B5AD56E-5A65-4B08-9789-EF8715EE676F}" destId="{E0EF32C4-2F41-42DB-B2B1-B18EB626524F}" srcOrd="1" destOrd="0" presId="urn:microsoft.com/office/officeart/2005/8/layout/process1"/>
    <dgm:cxn modelId="{ABFA103F-795B-4ADD-BBC1-AE3D0875B858}" type="presOf" srcId="{09E5C154-637A-4643-A57C-A8AA87286A63}" destId="{0334D74C-1D4E-4BD5-879E-9F41FF24122F}" srcOrd="0" destOrd="0" presId="urn:microsoft.com/office/officeart/2005/8/layout/process1"/>
    <dgm:cxn modelId="{4B50CC66-12B9-43AE-BFF0-390868FB1D4A}" type="presOf" srcId="{744A86D8-B5EC-45DD-A775-19B4C3844777}" destId="{125E1FB4-E84F-4375-B20A-6A697CF3EDC3}" srcOrd="0" destOrd="0" presId="urn:microsoft.com/office/officeart/2005/8/layout/process1"/>
    <dgm:cxn modelId="{1790604F-0B31-461D-9A4C-7E1B0BD6C193}" type="presOf" srcId="{2A59D7E8-F693-46FD-B67F-4C7B69781BAD}" destId="{1A61E3F1-6E0D-430D-9BEA-EF939BE23295}" srcOrd="0" destOrd="0" presId="urn:microsoft.com/office/officeart/2005/8/layout/process1"/>
    <dgm:cxn modelId="{F3694973-EDB4-4912-9A49-A2A06A408405}" type="presOf" srcId="{1A23F9B1-4E63-463E-A354-F20B42802902}" destId="{A54944A9-1752-4D9E-B1F4-80B85BB092D3}" srcOrd="0" destOrd="0" presId="urn:microsoft.com/office/officeart/2005/8/layout/process1"/>
    <dgm:cxn modelId="{1CEF0257-FA0F-4D5E-A4CB-B82973459E43}" type="presOf" srcId="{DBB97ADA-5AE6-4183-825A-F968D6B4C8A4}" destId="{DAFEF2E4-3C4F-4A17-A81A-9104F22D1D1F}" srcOrd="0" destOrd="0" presId="urn:microsoft.com/office/officeart/2005/8/layout/process1"/>
    <dgm:cxn modelId="{DB169EA1-2BF6-4C82-8720-BFC9F0FF6CBC}" srcId="{DBB97ADA-5AE6-4183-825A-F968D6B4C8A4}" destId="{C115A250-9C98-426C-9462-AD6B8B3D457D}" srcOrd="1" destOrd="0" parTransId="{637FA0E9-2A71-4B06-9BAA-D80F5E709AEB}" sibTransId="{2A59D7E8-F693-46FD-B67F-4C7B69781BAD}"/>
    <dgm:cxn modelId="{F67EEDA4-BF86-4E3B-BA3D-D587A5BA2DB6}" type="presOf" srcId="{070DEB35-CC6D-44DC-800E-D68546632531}" destId="{672FD6BA-ABEB-48DB-A784-79BB3E4F187A}" srcOrd="0" destOrd="0" presId="urn:microsoft.com/office/officeart/2005/8/layout/process1"/>
    <dgm:cxn modelId="{C15280D0-8584-4FD2-8009-47B9200612E9}" srcId="{DBB97ADA-5AE6-4183-825A-F968D6B4C8A4}" destId="{744A86D8-B5EC-45DD-A775-19B4C3844777}" srcOrd="2" destOrd="0" parTransId="{A9B505BA-A56D-4200-812C-724CE15B0D38}" sibTransId="{070DEB35-CC6D-44DC-800E-D68546632531}"/>
    <dgm:cxn modelId="{EA081FD3-3750-4E75-A7DE-084D87131D57}" type="presOf" srcId="{79166FA1-0BF9-4975-A0DB-AB14A2DC5271}" destId="{020F947E-3AB6-458D-A9E3-6E6B143E90E4}" srcOrd="0" destOrd="1" presId="urn:microsoft.com/office/officeart/2005/8/layout/process1"/>
    <dgm:cxn modelId="{A81AC1D3-28B9-4F99-B4D4-92660090DA6F}" srcId="{DBB97ADA-5AE6-4183-825A-F968D6B4C8A4}" destId="{09E5C154-637A-4643-A57C-A8AA87286A63}" srcOrd="0" destOrd="0" parTransId="{D4BEDF17-22BC-4BA7-8196-9FA1384CC5F5}" sibTransId="{0B5AD56E-5A65-4B08-9789-EF8715EE676F}"/>
    <dgm:cxn modelId="{50AB67D6-CA43-4BF9-BB06-CAEC1FFD5C08}" srcId="{DBB97ADA-5AE6-4183-825A-F968D6B4C8A4}" destId="{1A23F9B1-4E63-463E-A354-F20B42802902}" srcOrd="3" destOrd="0" parTransId="{598598D3-8038-43DC-8CF8-11498739D03D}" sibTransId="{69AA63AC-A533-4312-B081-90FA992E4A68}"/>
    <dgm:cxn modelId="{4598EBD7-4381-40F4-A4DE-4880C5EC0B44}" type="presOf" srcId="{2A59D7E8-F693-46FD-B67F-4C7B69781BAD}" destId="{E6A63010-206A-4BF3-AF20-1811BD5A5F3C}" srcOrd="1" destOrd="0" presId="urn:microsoft.com/office/officeart/2005/8/layout/process1"/>
    <dgm:cxn modelId="{C540DBD8-9673-460F-9438-CA85CA7ECAEC}" type="presOf" srcId="{070DEB35-CC6D-44DC-800E-D68546632531}" destId="{BB324243-9A5A-4F3C-A23C-9B85E272344D}" srcOrd="1" destOrd="0" presId="urn:microsoft.com/office/officeart/2005/8/layout/process1"/>
    <dgm:cxn modelId="{8E59DFDC-4865-4D79-848F-3EF64790BED0}" srcId="{C115A250-9C98-426C-9462-AD6B8B3D457D}" destId="{4B358899-B038-43DC-8D5E-79B298E301DA}" srcOrd="1" destOrd="0" parTransId="{D8EDB921-3995-4390-BBEE-CBBC6174D9F3}" sibTransId="{DBDB6D92-0EE0-413E-BBBA-60B858A8270A}"/>
    <dgm:cxn modelId="{9EBE8365-C6D5-48C5-8B38-8E9479BAFA17}" type="presParOf" srcId="{DAFEF2E4-3C4F-4A17-A81A-9104F22D1D1F}" destId="{0334D74C-1D4E-4BD5-879E-9F41FF24122F}" srcOrd="0" destOrd="0" presId="urn:microsoft.com/office/officeart/2005/8/layout/process1"/>
    <dgm:cxn modelId="{21CB7A4B-E488-483B-8579-DCA9F1A2C216}" type="presParOf" srcId="{DAFEF2E4-3C4F-4A17-A81A-9104F22D1D1F}" destId="{BC65D688-4F93-42A4-9D61-6124AEBCEE4B}" srcOrd="1" destOrd="0" presId="urn:microsoft.com/office/officeart/2005/8/layout/process1"/>
    <dgm:cxn modelId="{69567F3C-B16F-43C3-B958-31493E058933}" type="presParOf" srcId="{BC65D688-4F93-42A4-9D61-6124AEBCEE4B}" destId="{E0EF32C4-2F41-42DB-B2B1-B18EB626524F}" srcOrd="0" destOrd="0" presId="urn:microsoft.com/office/officeart/2005/8/layout/process1"/>
    <dgm:cxn modelId="{DC265066-77C4-4917-B08B-76422DB4A243}" type="presParOf" srcId="{DAFEF2E4-3C4F-4A17-A81A-9104F22D1D1F}" destId="{020F947E-3AB6-458D-A9E3-6E6B143E90E4}" srcOrd="2" destOrd="0" presId="urn:microsoft.com/office/officeart/2005/8/layout/process1"/>
    <dgm:cxn modelId="{5A74164F-376F-4581-A9A7-14082F159703}" type="presParOf" srcId="{DAFEF2E4-3C4F-4A17-A81A-9104F22D1D1F}" destId="{1A61E3F1-6E0D-430D-9BEA-EF939BE23295}" srcOrd="3" destOrd="0" presId="urn:microsoft.com/office/officeart/2005/8/layout/process1"/>
    <dgm:cxn modelId="{80FFA854-B60F-470C-9531-F1204368BA9C}" type="presParOf" srcId="{1A61E3F1-6E0D-430D-9BEA-EF939BE23295}" destId="{E6A63010-206A-4BF3-AF20-1811BD5A5F3C}" srcOrd="0" destOrd="0" presId="urn:microsoft.com/office/officeart/2005/8/layout/process1"/>
    <dgm:cxn modelId="{ECF454A6-68E9-4ADB-8E33-1533EA88B443}" type="presParOf" srcId="{DAFEF2E4-3C4F-4A17-A81A-9104F22D1D1F}" destId="{125E1FB4-E84F-4375-B20A-6A697CF3EDC3}" srcOrd="4" destOrd="0" presId="urn:microsoft.com/office/officeart/2005/8/layout/process1"/>
    <dgm:cxn modelId="{D6DFD5ED-C551-4CF6-8EEC-2DC9EBBE574D}" type="presParOf" srcId="{DAFEF2E4-3C4F-4A17-A81A-9104F22D1D1F}" destId="{672FD6BA-ABEB-48DB-A784-79BB3E4F187A}" srcOrd="5" destOrd="0" presId="urn:microsoft.com/office/officeart/2005/8/layout/process1"/>
    <dgm:cxn modelId="{CE312028-57ED-4983-A280-881B21FC1BD9}" type="presParOf" srcId="{672FD6BA-ABEB-48DB-A784-79BB3E4F187A}" destId="{BB324243-9A5A-4F3C-A23C-9B85E272344D}" srcOrd="0" destOrd="0" presId="urn:microsoft.com/office/officeart/2005/8/layout/process1"/>
    <dgm:cxn modelId="{5FA11651-A02E-4B35-8D28-53284E20D26F}" type="presParOf" srcId="{DAFEF2E4-3C4F-4A17-A81A-9104F22D1D1F}" destId="{A54944A9-1752-4D9E-B1F4-80B85BB092D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4D74C-1D4E-4BD5-879E-9F41FF24122F}">
      <dsp:nvSpPr>
        <dsp:cNvPr id="0" name=""/>
        <dsp:cNvSpPr/>
      </dsp:nvSpPr>
      <dsp:spPr>
        <a:xfrm>
          <a:off x="4586" y="203910"/>
          <a:ext cx="2005236" cy="1203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>
              <a:solidFill>
                <a:schemeClr val="tx1"/>
              </a:solidFill>
            </a:rPr>
            <a:t>Data Preparation</a:t>
          </a:r>
        </a:p>
      </dsp:txBody>
      <dsp:txXfrm>
        <a:off x="39825" y="239149"/>
        <a:ext cx="1934758" cy="1132663"/>
      </dsp:txXfrm>
    </dsp:sp>
    <dsp:sp modelId="{BC65D688-4F93-42A4-9D61-6124AEBCEE4B}">
      <dsp:nvSpPr>
        <dsp:cNvPr id="0" name=""/>
        <dsp:cNvSpPr/>
      </dsp:nvSpPr>
      <dsp:spPr>
        <a:xfrm>
          <a:off x="2210345" y="556832"/>
          <a:ext cx="425110" cy="497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700" kern="1200">
            <a:solidFill>
              <a:schemeClr val="tx1"/>
            </a:solidFill>
          </a:endParaRPr>
        </a:p>
      </dsp:txBody>
      <dsp:txXfrm>
        <a:off x="2210345" y="656292"/>
        <a:ext cx="297577" cy="298378"/>
      </dsp:txXfrm>
    </dsp:sp>
    <dsp:sp modelId="{020F947E-3AB6-458D-A9E3-6E6B143E90E4}">
      <dsp:nvSpPr>
        <dsp:cNvPr id="0" name=""/>
        <dsp:cNvSpPr/>
      </dsp:nvSpPr>
      <dsp:spPr>
        <a:xfrm>
          <a:off x="2811916" y="203910"/>
          <a:ext cx="2005236" cy="1203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>
              <a:solidFill>
                <a:schemeClr val="tx1"/>
              </a:solidFill>
            </a:rPr>
            <a:t>Data Splitting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600" kern="1200" dirty="0">
              <a:solidFill>
                <a:schemeClr val="tx1"/>
              </a:solidFill>
            </a:rPr>
            <a:t>Training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600" kern="1200" dirty="0">
              <a:solidFill>
                <a:schemeClr val="tx1"/>
              </a:solidFill>
            </a:rPr>
            <a:t>Testing</a:t>
          </a:r>
        </a:p>
      </dsp:txBody>
      <dsp:txXfrm>
        <a:off x="2847155" y="239149"/>
        <a:ext cx="1934758" cy="1132663"/>
      </dsp:txXfrm>
    </dsp:sp>
    <dsp:sp modelId="{1A61E3F1-6E0D-430D-9BEA-EF939BE23295}">
      <dsp:nvSpPr>
        <dsp:cNvPr id="0" name=""/>
        <dsp:cNvSpPr/>
      </dsp:nvSpPr>
      <dsp:spPr>
        <a:xfrm>
          <a:off x="5017676" y="556832"/>
          <a:ext cx="425110" cy="497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700" kern="1200">
            <a:solidFill>
              <a:schemeClr val="tx1"/>
            </a:solidFill>
          </a:endParaRPr>
        </a:p>
      </dsp:txBody>
      <dsp:txXfrm>
        <a:off x="5017676" y="656292"/>
        <a:ext cx="297577" cy="298378"/>
      </dsp:txXfrm>
    </dsp:sp>
    <dsp:sp modelId="{125E1FB4-E84F-4375-B20A-6A697CF3EDC3}">
      <dsp:nvSpPr>
        <dsp:cNvPr id="0" name=""/>
        <dsp:cNvSpPr/>
      </dsp:nvSpPr>
      <dsp:spPr>
        <a:xfrm>
          <a:off x="5619247" y="203910"/>
          <a:ext cx="2005236" cy="1203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>
              <a:solidFill>
                <a:schemeClr val="tx1"/>
              </a:solidFill>
            </a:rPr>
            <a:t>CNN</a:t>
          </a:r>
        </a:p>
      </dsp:txBody>
      <dsp:txXfrm>
        <a:off x="5654486" y="239149"/>
        <a:ext cx="1934758" cy="1132663"/>
      </dsp:txXfrm>
    </dsp:sp>
    <dsp:sp modelId="{672FD6BA-ABEB-48DB-A784-79BB3E4F187A}">
      <dsp:nvSpPr>
        <dsp:cNvPr id="0" name=""/>
        <dsp:cNvSpPr/>
      </dsp:nvSpPr>
      <dsp:spPr>
        <a:xfrm>
          <a:off x="7825006" y="556832"/>
          <a:ext cx="425110" cy="497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700" kern="1200">
            <a:solidFill>
              <a:schemeClr val="tx1"/>
            </a:solidFill>
          </a:endParaRPr>
        </a:p>
      </dsp:txBody>
      <dsp:txXfrm>
        <a:off x="7825006" y="656292"/>
        <a:ext cx="297577" cy="298378"/>
      </dsp:txXfrm>
    </dsp:sp>
    <dsp:sp modelId="{A54944A9-1752-4D9E-B1F4-80B85BB092D3}">
      <dsp:nvSpPr>
        <dsp:cNvPr id="0" name=""/>
        <dsp:cNvSpPr/>
      </dsp:nvSpPr>
      <dsp:spPr>
        <a:xfrm>
          <a:off x="8426577" y="203910"/>
          <a:ext cx="2005236" cy="1203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kern="1200" dirty="0">
              <a:solidFill>
                <a:schemeClr val="tx1"/>
              </a:solidFill>
            </a:rPr>
            <a:t>Model Evaluation using Testing Data</a:t>
          </a:r>
        </a:p>
      </dsp:txBody>
      <dsp:txXfrm>
        <a:off x="8461816" y="239149"/>
        <a:ext cx="1934758" cy="1132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2D285D-AE57-4AE4-9870-8E67F530CC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ECC879-E173-4BD0-9A5C-B903DD504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225DA-B782-4186-8869-6875D5F5C474}" type="datetimeFigureOut">
              <a:rPr lang="en-SG" smtClean="0"/>
              <a:pPr/>
              <a:t>16/12/2021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EEFA9-A5BC-4048-85F5-C704C81617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51017-23C5-4CA5-8BC8-19A8717D15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6CAE7-7789-4221-894F-B76348FAED35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80885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B29C6-0228-41F3-90E9-44DA31DA3860}" type="datetimeFigureOut">
              <a:rPr lang="en-SG" smtClean="0"/>
              <a:pPr/>
              <a:t>16/12/2021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27C99-B2A7-406B-BE84-5BF62BAEC75A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4415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299E3-1846-43B9-BC9E-2346DF616FB8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4815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27C99-B2A7-406B-BE84-5BF62BAEC75A}" type="slidenum">
              <a:rPr lang="en-SG" smtClean="0"/>
              <a:pPr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4114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27C99-B2A7-406B-BE84-5BF62BAEC75A}" type="slidenum">
              <a:rPr lang="en-SG" smtClean="0"/>
              <a:pPr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167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299E3-1846-43B9-BC9E-2346DF616FB8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1410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299E3-1846-43B9-BC9E-2346DF616FB8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2479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299E3-1846-43B9-BC9E-2346DF616FB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2086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27C99-B2A7-406B-BE84-5BF62BAEC75A}" type="slidenum">
              <a:rPr lang="en-SG" smtClean="0"/>
              <a:pPr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4846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27C99-B2A7-406B-BE84-5BF62BAEC75A}" type="slidenum">
              <a:rPr lang="en-SG" smtClean="0"/>
              <a:pPr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9933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27C99-B2A7-406B-BE84-5BF62BAEC75A}" type="slidenum">
              <a:rPr lang="en-SG" smtClean="0"/>
              <a:pPr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6362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27C99-B2A7-406B-BE84-5BF62BAEC75A}" type="slidenum">
              <a:rPr lang="en-SG" smtClean="0"/>
              <a:pPr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180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27C99-B2A7-406B-BE84-5BF62BAEC75A}" type="slidenum">
              <a:rPr lang="en-SG" smtClean="0"/>
              <a:pPr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2494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37DC8-A33A-4A09-B5A0-78F8B9200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48B20-218A-4690-ACF0-1843DAE85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5E3BF-6507-4327-8CE7-A2D5AD39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FEA8-79DD-400C-8081-26958518A088}" type="datetime1">
              <a:rPr lang="en-SG" smtClean="0"/>
              <a:t>16/12/2021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44D02-B9E5-4B06-B70B-94ED8629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4E512-7817-4E04-BB84-05016AE2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351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346CD-A516-4DD6-8645-AF4976ED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0E5E6-79C4-4863-A8AA-A70B9C8DE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ED1F1-2156-409E-8FA1-EC50930A6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8CF9-432F-4475-99CC-833FB0D42327}" type="datetime1">
              <a:rPr lang="en-SG" smtClean="0"/>
              <a:t>16/12/2021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EEF62-B054-4516-999D-B68F84AB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F5EBA-956E-4135-B924-0A0D42C3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93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C6F063-6B01-4D19-A22A-DEABB67D4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538CD-BABD-45ED-A5A8-262A67771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24B99-A306-47AC-BC25-E4BF42F7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C2A3-2CD8-4260-89BC-6A4C6A662E6C}" type="datetime1">
              <a:rPr lang="en-SG" smtClean="0"/>
              <a:t>16/12/2021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5A564-6751-4C80-8C24-3F42E90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55139-6296-4E76-8376-D04DFE80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539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B8CB-D878-4AB0-BDF3-3C69E46A1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6AAAA-0DE5-426A-AA9D-2BDCEAC0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9CA60-6BD7-494B-863C-EAABF6AE6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4319-08C4-4F16-B8C3-B8CCC7CA8C8B}" type="datetime1">
              <a:rPr lang="en-SG" smtClean="0"/>
              <a:t>16/12/2021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2CE5E-0A71-4354-A41B-2FD1FB7F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52D60-B8FD-445D-9C73-C7F6DDF8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1F203-B038-4321-99AC-57C31F7812AC}"/>
              </a:ext>
            </a:extLst>
          </p:cNvPr>
          <p:cNvSpPr/>
          <p:nvPr userDrawn="1"/>
        </p:nvSpPr>
        <p:spPr>
          <a:xfrm>
            <a:off x="838200" y="1345293"/>
            <a:ext cx="10515600" cy="8455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031D3F-65E4-43CB-B765-A1E8DCB30CC7}"/>
              </a:ext>
            </a:extLst>
          </p:cNvPr>
          <p:cNvGrpSpPr/>
          <p:nvPr userDrawn="1"/>
        </p:nvGrpSpPr>
        <p:grpSpPr>
          <a:xfrm>
            <a:off x="838200" y="6218759"/>
            <a:ext cx="10515600" cy="95794"/>
            <a:chOff x="838200" y="1297577"/>
            <a:chExt cx="10515600" cy="9579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4FD1087-7942-418A-B988-E36BA1A3F9C7}"/>
                </a:ext>
              </a:extLst>
            </p:cNvPr>
            <p:cNvSpPr/>
            <p:nvPr/>
          </p:nvSpPr>
          <p:spPr>
            <a:xfrm>
              <a:off x="838200" y="1297577"/>
              <a:ext cx="5585459" cy="95794"/>
            </a:xfrm>
            <a:prstGeom prst="rect">
              <a:avLst/>
            </a:prstGeom>
            <a:solidFill>
              <a:srgbClr val="3B3183"/>
            </a:solidFill>
            <a:ln>
              <a:solidFill>
                <a:srgbClr val="3B3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3D1D9A-3E14-4E36-90D3-1C2152573245}"/>
                </a:ext>
              </a:extLst>
            </p:cNvPr>
            <p:cNvSpPr/>
            <p:nvPr/>
          </p:nvSpPr>
          <p:spPr>
            <a:xfrm>
              <a:off x="6423659" y="1297577"/>
              <a:ext cx="3040381" cy="95794"/>
            </a:xfrm>
            <a:prstGeom prst="rect">
              <a:avLst/>
            </a:prstGeom>
            <a:solidFill>
              <a:srgbClr val="F5D128"/>
            </a:solidFill>
            <a:ln>
              <a:solidFill>
                <a:srgbClr val="F5D1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F54B4FB-B023-4986-AC98-E4EBADE98EB9}"/>
                </a:ext>
              </a:extLst>
            </p:cNvPr>
            <p:cNvSpPr/>
            <p:nvPr/>
          </p:nvSpPr>
          <p:spPr>
            <a:xfrm>
              <a:off x="9464040" y="1297577"/>
              <a:ext cx="1889760" cy="95794"/>
            </a:xfrm>
            <a:prstGeom prst="rect">
              <a:avLst/>
            </a:prstGeom>
            <a:solidFill>
              <a:srgbClr val="DB2226"/>
            </a:solidFill>
            <a:ln>
              <a:solidFill>
                <a:srgbClr val="DB22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66455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50166-8083-4BD1-A474-27C70412A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A39E8-E123-4E86-BF74-9341EDB41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31E44-7263-4249-9019-5949AAA0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7E43-58EA-48C9-80D5-1CC68EA53584}" type="datetime1">
              <a:rPr lang="en-SG" smtClean="0"/>
              <a:t>16/12/2021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A4ECF-0E19-4DE6-9E2D-BB6EF451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08574-AEE0-41F4-9677-4224109B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761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72CD-4A57-46F0-BA5F-01ACEDCDD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CD1A2-E9D1-4572-99C1-BEAF20392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79E6B-892E-4FF1-AE06-029B370DD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5A94F-DA59-41A8-BD6A-0916B510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6F98-F869-4B64-AC46-3443B841E042}" type="datetime1">
              <a:rPr lang="en-SG" smtClean="0"/>
              <a:t>16/12/2021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5F9F6-511E-4575-AD1C-90A584F1C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5970A-3701-4B60-AEC1-10C4575C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068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16F7-FF93-4357-8C23-EA33E9381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0C89C-29EC-47D3-8788-B587EBB19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9D4BE-08F4-4A08-889E-3F0999D27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EF9478-25DD-4918-94F5-7F678CE4D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35B63-2B04-4D2B-A0C5-A84961C27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46884A-A3BE-4EB7-B70E-814EF0C6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1358-38AF-4E28-9A84-4733C78B7DBA}" type="datetime1">
              <a:rPr lang="en-SG" smtClean="0"/>
              <a:t>16/12/2021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748C7F-73DD-46EA-88A5-67BE7698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82426A-33BE-465F-B522-86C5196C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068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3B63-EA83-4FD0-B67C-111B5B6F5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C14D80-865D-4B7E-AA58-2D31DB491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3964-70F8-47E8-A03A-F9E0DED97297}" type="datetime1">
              <a:rPr lang="en-SG" smtClean="0"/>
              <a:t>16/12/2021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0F4C6-63B1-4147-9C86-DE85D00A8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22482-0905-4763-8DE1-CBC2A1DF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044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6BD8D0-EC87-450D-9F59-4B0868F6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EB6-4DE0-457D-8E2C-16CFA2F5A678}" type="datetime1">
              <a:rPr lang="en-SG" smtClean="0"/>
              <a:t>16/12/2021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AF82A8-B057-4A1D-887A-264994275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FABBD-FA9B-45B7-946F-114F42F2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277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48E5-5A2E-48F2-802A-4E5AE61F0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723B5-53AB-4E28-9B91-E02D4C4C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CA833-08DC-49A6-ABFE-1BEA79C27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991C9-19B2-4D58-A253-F73ED9E4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3388-916D-4A56-833F-0787460ACA01}" type="datetime1">
              <a:rPr lang="en-SG" smtClean="0"/>
              <a:t>16/12/2021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F3DC4-C7A9-4530-8BB9-065B6F6E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799BC-2934-41BD-AAF3-FD2858C5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338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3AE2-2CE8-4EBC-A934-8540D0FB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869E44-DB17-4AB5-9D98-1F3ACC6AF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DB6F7-3312-4883-B46F-D426C9023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4379E-E2A5-4990-83EE-D899BCDFC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08DD-A3D3-4E38-A562-20B1DF7530C8}" type="datetime1">
              <a:rPr lang="en-SG" smtClean="0"/>
              <a:t>16/12/2021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5E514-C8BA-45FC-AB89-2327BC19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FDF36-F841-4886-B670-E3A2EA09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990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D3987-B03F-4E3C-9DC4-D98F3E88E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0096D-FDC5-49E8-952E-2B9173ABA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D0D84-7298-432D-833F-E7CDFA290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9FCCC-C905-40BA-A2E6-63D9B48240DE}" type="datetime1">
              <a:rPr lang="en-SG" smtClean="0"/>
              <a:t>16/12/2021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B6B06-29DC-45AB-A8E2-E8F585D45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32750-A2C1-4136-8CD7-A1C2874D2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5288A-6BAD-4BD4-8533-E823FC31D5E9}" type="slidenum">
              <a:rPr lang="en-SG" smtClean="0"/>
              <a:pPr/>
              <a:t>‹#›</a:t>
            </a:fld>
            <a:endParaRPr lang="en-SG"/>
          </a:p>
        </p:txBody>
      </p:sp>
      <p:pic>
        <p:nvPicPr>
          <p:cNvPr id="7" name="Picture 4" descr="Download University of Malaya (UM, Universiti Malaya) Logo in SVG Vector or  PNG File Format - Logo.wine">
            <a:extLst>
              <a:ext uri="{FF2B5EF4-FFF2-40B4-BE49-F238E27FC236}">
                <a16:creationId xmlns:a16="http://schemas.microsoft.com/office/drawing/2014/main" id="{D4811E0A-52EB-4740-B9FE-655904AD6D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642" y="-244647"/>
            <a:ext cx="2173857" cy="144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0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hiernee.com/" TargetMode="External"/><Relationship Id="rId2" Type="http://schemas.openxmlformats.org/officeDocument/2006/relationships/hyperlink" Target="mailto:sawsn@um.edu.m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start-here/#proces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2eml.school/how_convolutional_neural_networks_work.html" TargetMode="External"/><Relationship Id="rId4" Type="http://schemas.openxmlformats.org/officeDocument/2006/relationships/hyperlink" Target="https://towardsdatascience.com/basics-of-the-classic-cnn-a3dce1225add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fGPN3u7DwpN00KtBrahcpVRU0YEBLxyZElbyU9HrVSxLSYog/viewfor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iernee/Getting_Started_with_AI_Tutoria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shiernee/AI_Tutorial/main/fetal_dataset.csv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scikit-learn.org/stable/modules/generated/sklearn.model_selection.train_test_split.html" TargetMode="External"/><Relationship Id="rId4" Type="http://schemas.openxmlformats.org/officeDocument/2006/relationships/hyperlink" Target="https://raw.githubusercontent.com/insaid2018/Term-1/master/Data/Casestudy/titanic_train.csv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shiernee/AI_Tutorial/main/fetal_dataset.csv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01DC08EC-D256-4E27-A021-85CA7E6BF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3345" y="3745991"/>
            <a:ext cx="7949414" cy="610027"/>
          </a:xfrm>
        </p:spPr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Shier Nee Saw, PhD</a:t>
            </a:r>
            <a:endParaRPr lang="en-US" sz="28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95D44305-7B39-452E-A1A3-B4B624446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982" y="1875459"/>
            <a:ext cx="8825941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Getting started with Artificial intelligence – Day 2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21404C-6677-4907-BD6F-4125FDFF1088}"/>
              </a:ext>
            </a:extLst>
          </p:cNvPr>
          <p:cNvSpPr/>
          <p:nvPr/>
        </p:nvSpPr>
        <p:spPr>
          <a:xfrm>
            <a:off x="1736971" y="4396479"/>
            <a:ext cx="8825940" cy="1266437"/>
          </a:xfrm>
          <a:prstGeom prst="rect">
            <a:avLst/>
          </a:prstGeom>
        </p:spPr>
        <p:txBody>
          <a:bodyPr wrap="square" numCol="1" spcCol="54864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Department of Artificial Intelligence, </a:t>
            </a:r>
          </a:p>
          <a:p>
            <a:pPr algn="ctr"/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Faculty of  Computer Science and Information Technology, </a:t>
            </a:r>
          </a:p>
          <a:p>
            <a:pPr algn="ctr">
              <a:lnSpc>
                <a:spcPct val="150000"/>
              </a:lnSpc>
            </a:pPr>
            <a:r>
              <a:rPr lang="en-US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Universiti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Malaya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E29A46-BFBD-4039-8C8A-15CE64A0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1</a:t>
            </a:fld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54DB8B-EB9E-4852-BC47-86AA5AB122FD}"/>
              </a:ext>
            </a:extLst>
          </p:cNvPr>
          <p:cNvSpPr txBox="1"/>
          <p:nvPr/>
        </p:nvSpPr>
        <p:spPr>
          <a:xfrm>
            <a:off x="513304" y="523878"/>
            <a:ext cx="140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i="1" dirty="0">
                <a:solidFill>
                  <a:srgbClr val="2B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 Science and Information Technology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39D0E1-57E1-49EC-90C9-8F2C927D56C8}"/>
              </a:ext>
            </a:extLst>
          </p:cNvPr>
          <p:cNvCxnSpPr>
            <a:cxnSpLocks/>
          </p:cNvCxnSpPr>
          <p:nvPr/>
        </p:nvCxnSpPr>
        <p:spPr>
          <a:xfrm>
            <a:off x="594449" y="566737"/>
            <a:ext cx="1241971" cy="0"/>
          </a:xfrm>
          <a:prstGeom prst="line">
            <a:avLst/>
          </a:prstGeom>
          <a:ln w="19050">
            <a:solidFill>
              <a:srgbClr val="2B3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75D3219-7398-467F-9DCC-97A133FEFA60}"/>
              </a:ext>
            </a:extLst>
          </p:cNvPr>
          <p:cNvSpPr/>
          <p:nvPr/>
        </p:nvSpPr>
        <p:spPr>
          <a:xfrm>
            <a:off x="1836420" y="5749483"/>
            <a:ext cx="8825940" cy="958660"/>
          </a:xfrm>
          <a:prstGeom prst="rect">
            <a:avLst/>
          </a:prstGeom>
        </p:spPr>
        <p:txBody>
          <a:bodyPr wrap="square" numCol="1" spcCol="54864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2"/>
              </a:rPr>
              <a:t>sawsn@um.edu.my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https://shiernee.com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90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84"/>
    </mc:Choice>
    <mc:Fallback xmlns="">
      <p:transition spd="slow" advTm="5884"/>
    </mc:Fallback>
  </mc:AlternateContent>
  <p:extLst>
    <p:ext uri="{3A86A75C-4F4B-4683-9AE1-C65F6400EC91}">
      <p14:laserTraceLst xmlns:p14="http://schemas.microsoft.com/office/powerpoint/2010/main">
        <p14:tracePtLst>
          <p14:tracePt t="1878" x="0" y="0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42DA6ED-8699-48F2-B113-1A54376F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10</a:t>
            </a:fld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73340-56F2-4F47-8FD4-21F71496688F}"/>
              </a:ext>
            </a:extLst>
          </p:cNvPr>
          <p:cNvSpPr txBox="1"/>
          <p:nvPr/>
        </p:nvSpPr>
        <p:spPr>
          <a:xfrm>
            <a:off x="513304" y="523878"/>
            <a:ext cx="140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i="1" dirty="0">
                <a:solidFill>
                  <a:srgbClr val="2B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 Science and Information Technology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CCE605-70D9-4719-A207-51EB0041CAC0}"/>
              </a:ext>
            </a:extLst>
          </p:cNvPr>
          <p:cNvCxnSpPr>
            <a:cxnSpLocks/>
          </p:cNvCxnSpPr>
          <p:nvPr/>
        </p:nvCxnSpPr>
        <p:spPr>
          <a:xfrm>
            <a:off x="594449" y="566737"/>
            <a:ext cx="1241971" cy="0"/>
          </a:xfrm>
          <a:prstGeom prst="line">
            <a:avLst/>
          </a:prstGeom>
          <a:ln w="19050">
            <a:solidFill>
              <a:srgbClr val="2B3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D3213BBB-A4DC-42BD-B5C3-004DF6FC3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878"/>
            <a:ext cx="10476000" cy="1325563"/>
          </a:xfrm>
        </p:spPr>
        <p:txBody>
          <a:bodyPr/>
          <a:lstStyle/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Task: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4E021E-484C-425A-A5BB-13254CA60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0" y="0"/>
            <a:ext cx="4648200" cy="45064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Google </a:t>
            </a:r>
            <a:r>
              <a:rPr lang="en-US" sz="1800" dirty="0" err="1"/>
              <a:t>Colab</a:t>
            </a:r>
            <a:r>
              <a:rPr lang="en-US" sz="1800" dirty="0"/>
              <a:t> Introduction Hands-on Workshop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9CCEC-978B-4187-B9D9-924E2CD23E12}"/>
              </a:ext>
            </a:extLst>
          </p:cNvPr>
          <p:cNvSpPr txBox="1"/>
          <p:nvPr/>
        </p:nvSpPr>
        <p:spPr>
          <a:xfrm>
            <a:off x="815063" y="1491194"/>
            <a:ext cx="10522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Step 5: Plot the validation accuracy and training accuracy</a:t>
            </a:r>
          </a:p>
          <a:p>
            <a:r>
              <a:rPr lang="en-SG" dirty="0"/>
              <a:t>Refers to the function used today in regression problem. </a:t>
            </a:r>
          </a:p>
          <a:p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9E1B1-7B89-43D6-B47A-2EFC8690DD03}"/>
              </a:ext>
            </a:extLst>
          </p:cNvPr>
          <p:cNvSpPr txBox="1"/>
          <p:nvPr/>
        </p:nvSpPr>
        <p:spPr>
          <a:xfrm>
            <a:off x="815063" y="3131904"/>
            <a:ext cx="10522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cs typeface="Arial" panose="020B0604020202020204" pitchFamily="34" charset="0"/>
              </a:rPr>
              <a:t>Step 6: </a:t>
            </a:r>
            <a:r>
              <a:rPr lang="en-SG" b="0" i="0" dirty="0">
                <a:solidFill>
                  <a:srgbClr val="212121"/>
                </a:solidFill>
                <a:effectLst/>
                <a:cs typeface="Arial" panose="020B0604020202020204" pitchFamily="34" charset="0"/>
              </a:rPr>
              <a:t>Evaluate accuracy with testing datasets</a:t>
            </a:r>
          </a:p>
          <a:p>
            <a:r>
              <a:rPr lang="en-SG" dirty="0">
                <a:solidFill>
                  <a:srgbClr val="212121"/>
                </a:solidFill>
                <a:cs typeface="Arial" panose="020B0604020202020204" pitchFamily="34" charset="0"/>
              </a:rPr>
              <a:t>Refer to the </a:t>
            </a:r>
            <a:r>
              <a:rPr lang="en-SG" i="1" dirty="0">
                <a:solidFill>
                  <a:srgbClr val="212121"/>
                </a:solidFill>
                <a:cs typeface="Arial" panose="020B0604020202020204" pitchFamily="34" charset="0"/>
              </a:rPr>
              <a:t>evaluate</a:t>
            </a:r>
            <a:r>
              <a:rPr lang="en-SG" dirty="0">
                <a:solidFill>
                  <a:srgbClr val="212121"/>
                </a:solidFill>
                <a:cs typeface="Arial" panose="020B0604020202020204" pitchFamily="34" charset="0"/>
              </a:rPr>
              <a:t> function used yesterday in classification problem. </a:t>
            </a:r>
            <a:endParaRPr lang="en-SG" b="0" i="0" dirty="0">
              <a:solidFill>
                <a:srgbClr val="212121"/>
              </a:solidFill>
              <a:effectLst/>
              <a:cs typeface="Arial" panose="020B0604020202020204" pitchFamily="34" charset="0"/>
            </a:endParaRPr>
          </a:p>
          <a:p>
            <a:pPr lvl="1"/>
            <a:endParaRPr lang="en-SG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7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42DA6ED-8699-48F2-B113-1A54376F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11</a:t>
            </a:fld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73340-56F2-4F47-8FD4-21F71496688F}"/>
              </a:ext>
            </a:extLst>
          </p:cNvPr>
          <p:cNvSpPr txBox="1"/>
          <p:nvPr/>
        </p:nvSpPr>
        <p:spPr>
          <a:xfrm>
            <a:off x="513304" y="523878"/>
            <a:ext cx="140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i="1" dirty="0">
                <a:solidFill>
                  <a:srgbClr val="2B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 Science and Information Technology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CCE605-70D9-4719-A207-51EB0041CAC0}"/>
              </a:ext>
            </a:extLst>
          </p:cNvPr>
          <p:cNvCxnSpPr>
            <a:cxnSpLocks/>
          </p:cNvCxnSpPr>
          <p:nvPr/>
        </p:nvCxnSpPr>
        <p:spPr>
          <a:xfrm>
            <a:off x="594449" y="566737"/>
            <a:ext cx="1241971" cy="0"/>
          </a:xfrm>
          <a:prstGeom prst="line">
            <a:avLst/>
          </a:prstGeom>
          <a:ln w="19050">
            <a:solidFill>
              <a:srgbClr val="2B3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D3213BBB-A4DC-42BD-B5C3-004DF6FC3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413737"/>
            <a:ext cx="11768446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Additional: Develop Machine Learning Model for Medical Problems</a:t>
            </a:r>
            <a:endParaRPr lang="en-SG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4E021E-484C-425A-A5BB-13254CA60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0" y="0"/>
            <a:ext cx="4648200" cy="45064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Google </a:t>
            </a:r>
            <a:r>
              <a:rPr lang="en-US" sz="1800" dirty="0" err="1"/>
              <a:t>Colab</a:t>
            </a:r>
            <a:r>
              <a:rPr lang="en-US" sz="1800" dirty="0"/>
              <a:t> Introduction Hands-on Workshop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9CCEC-978B-4187-B9D9-924E2CD23E12}"/>
              </a:ext>
            </a:extLst>
          </p:cNvPr>
          <p:cNvSpPr txBox="1"/>
          <p:nvPr/>
        </p:nvSpPr>
        <p:spPr>
          <a:xfrm>
            <a:off x="838199" y="1739300"/>
            <a:ext cx="52809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Objective: To build a Convolutional neural network (CNN) to </a:t>
            </a:r>
            <a:r>
              <a:rPr lang="en-US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predict the presence of pneumonia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in X-ray scans.</a:t>
            </a:r>
          </a:p>
          <a:p>
            <a:endParaRPr lang="en-US" sz="20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r>
              <a:rPr lang="en-US" sz="2000" dirty="0">
                <a:solidFill>
                  <a:srgbClr val="212121"/>
                </a:solidFill>
                <a:latin typeface="Roboto" panose="02000000000000000000" pitchFamily="2" charset="0"/>
              </a:rPr>
              <a:t>We will be using datasets from Kaggle. </a:t>
            </a:r>
          </a:p>
          <a:p>
            <a:endParaRPr lang="en-US" sz="20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endParaRPr lang="en-US" sz="20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r>
              <a:rPr lang="en-US" sz="2000" dirty="0">
                <a:solidFill>
                  <a:srgbClr val="212121"/>
                </a:solidFill>
                <a:latin typeface="Roboto" panose="02000000000000000000" pitchFamily="2" charset="0"/>
              </a:rPr>
              <a:t>Classification / Regression?</a:t>
            </a:r>
          </a:p>
          <a:p>
            <a:endParaRPr lang="en-US" sz="20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endParaRPr lang="en-SG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90C9BF-B316-4B4E-8EEB-794777ABA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393" y="1491194"/>
            <a:ext cx="4572543" cy="461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3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01F3-ACE3-4BD8-9671-DD83C4C9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Additional Reference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21989-3A25-4301-9CAB-9FED07ACC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SG" b="1" i="0" dirty="0">
                <a:effectLst/>
                <a:latin typeface="Helvetica Neue"/>
              </a:rPr>
              <a:t>Applied Machine Learning Process</a:t>
            </a:r>
            <a:r>
              <a:rPr lang="en-SG" dirty="0">
                <a:latin typeface="Segoe UI" panose="020B0502040204020203" pitchFamily="34" charset="0"/>
              </a:rPr>
              <a:t> - </a:t>
            </a:r>
            <a:r>
              <a:rPr lang="en-SG" b="0" i="0" dirty="0">
                <a:effectLst/>
                <a:latin typeface="Segoe UI" panose="020B0502040204020203" pitchFamily="34" charset="0"/>
                <a:hlinkClick r:id="rId3" tooltip="https://machinelearningmastery.com/start-here/#process"/>
              </a:rPr>
              <a:t>https://machinelearningmastery.com/start-here/#process</a:t>
            </a:r>
            <a:endParaRPr lang="en-SG" dirty="0">
              <a:latin typeface="Segoe UI" panose="020B0502040204020203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b="1" i="0" u="none" strike="noStrike" dirty="0">
                <a:effectLst/>
                <a:latin typeface="Lato" panose="020F0502020204030203" pitchFamily="34" charset="0"/>
              </a:rPr>
              <a:t>Basic Convolutional Neural Network - </a:t>
            </a:r>
            <a:r>
              <a:rPr lang="en-US" i="0" u="none" strike="noStrike" dirty="0">
                <a:effectLst/>
                <a:latin typeface="Lato" panose="020F0502020204030203" pitchFamily="34" charset="0"/>
                <a:hlinkClick r:id="rId4"/>
              </a:rPr>
              <a:t>https://towardsdatascience.com/basics-of-the-classic-cnn-a3dce1225add</a:t>
            </a:r>
            <a:r>
              <a:rPr lang="en-US" dirty="0">
                <a:latin typeface="Lato" panose="020F0502020204030203" pitchFamily="34" charset="0"/>
              </a:rPr>
              <a:t>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b="1" i="0" u="none" strike="noStrike" dirty="0">
                <a:effectLst/>
                <a:latin typeface="Lato" panose="020F0502020204030203" pitchFamily="34" charset="0"/>
              </a:rPr>
              <a:t>How do Convolutional Neural Networks work? </a:t>
            </a:r>
            <a:r>
              <a:rPr lang="en-SG" dirty="0">
                <a:hlinkClick r:id="rId5"/>
              </a:rPr>
              <a:t>https://e2eml.school/how_convolutional_neural_networks_work.html</a:t>
            </a:r>
            <a:r>
              <a:rPr lang="en-SG" dirty="0"/>
              <a:t>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53026-0451-41BB-A4CC-2D1FD1D67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6950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01F3-ACE3-4BD8-9671-DD83C4C9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21989-3A25-4301-9CAB-9FED07ACC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>
                <a:hlinkClick r:id="rId2"/>
              </a:rPr>
              <a:t>https://docs.google.com/forms/d/e/1FAIpQLSfGPN3u7DwpN00KtBrahcpVRU0YEBLxyZElbyU9HrVSxLSYog/viewform</a:t>
            </a:r>
            <a:r>
              <a:rPr lang="en-SG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53026-0451-41BB-A4CC-2D1FD1D67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916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87B7-D148-403E-A1C8-D1963C87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878"/>
            <a:ext cx="10476000" cy="1325563"/>
          </a:xfrm>
        </p:spPr>
        <p:txBody>
          <a:bodyPr/>
          <a:lstStyle/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C308EF-C05F-4579-AF9B-B16414CF06F9}"/>
              </a:ext>
            </a:extLst>
          </p:cNvPr>
          <p:cNvSpPr txBox="1"/>
          <p:nvPr/>
        </p:nvSpPr>
        <p:spPr>
          <a:xfrm>
            <a:off x="513304" y="523878"/>
            <a:ext cx="140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i="1" dirty="0">
                <a:solidFill>
                  <a:srgbClr val="2B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 Science and Information Technology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514029D-B36A-49E9-8C7B-0BABC6F9D380}"/>
              </a:ext>
            </a:extLst>
          </p:cNvPr>
          <p:cNvCxnSpPr>
            <a:cxnSpLocks/>
          </p:cNvCxnSpPr>
          <p:nvPr/>
        </p:nvCxnSpPr>
        <p:spPr>
          <a:xfrm>
            <a:off x="594449" y="566737"/>
            <a:ext cx="1241971" cy="0"/>
          </a:xfrm>
          <a:prstGeom prst="line">
            <a:avLst/>
          </a:prstGeom>
          <a:ln w="19050">
            <a:solidFill>
              <a:srgbClr val="2B3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8CC032-18C1-41A4-85DD-AC0377EB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2</a:t>
            </a:fld>
            <a:endParaRPr lang="en-SG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70FAC3-F6DB-4D79-9773-040832694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161"/>
            <a:ext cx="10515600" cy="4351338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SG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Recap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SG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Regression Concept Lecture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Solving </a:t>
            </a:r>
            <a:r>
              <a:rPr lang="en-SG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regression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problem hands-on Workshop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Develop machine learning model for medical problems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SGA babies' prediction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Pneumonia prediction from CT scan [Optional]</a:t>
            </a:r>
          </a:p>
        </p:txBody>
      </p:sp>
    </p:spTree>
    <p:extLst>
      <p:ext uri="{BB962C8B-B14F-4D97-AF65-F5344CB8AC3E}">
        <p14:creationId xmlns:p14="http://schemas.microsoft.com/office/powerpoint/2010/main" val="216793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87B7-D148-403E-A1C8-D1963C87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878"/>
            <a:ext cx="10476000" cy="1325563"/>
          </a:xfrm>
        </p:spPr>
        <p:txBody>
          <a:bodyPr/>
          <a:lstStyle/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Recap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C308EF-C05F-4579-AF9B-B16414CF06F9}"/>
              </a:ext>
            </a:extLst>
          </p:cNvPr>
          <p:cNvSpPr txBox="1"/>
          <p:nvPr/>
        </p:nvSpPr>
        <p:spPr>
          <a:xfrm>
            <a:off x="513304" y="523878"/>
            <a:ext cx="140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i="1" dirty="0">
                <a:solidFill>
                  <a:srgbClr val="2B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 Science and Information Technology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514029D-B36A-49E9-8C7B-0BABC6F9D380}"/>
              </a:ext>
            </a:extLst>
          </p:cNvPr>
          <p:cNvCxnSpPr>
            <a:cxnSpLocks/>
          </p:cNvCxnSpPr>
          <p:nvPr/>
        </p:nvCxnSpPr>
        <p:spPr>
          <a:xfrm>
            <a:off x="594449" y="566737"/>
            <a:ext cx="1241971" cy="0"/>
          </a:xfrm>
          <a:prstGeom prst="line">
            <a:avLst/>
          </a:prstGeom>
          <a:ln w="19050">
            <a:solidFill>
              <a:srgbClr val="2B3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8CC032-18C1-41A4-85DD-AC0377EB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3</a:t>
            </a:fld>
            <a:endParaRPr lang="en-SG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A70E205-45F7-41F4-AF41-078CA8A5CC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5455964"/>
              </p:ext>
            </p:extLst>
          </p:nvPr>
        </p:nvGraphicFramePr>
        <p:xfrm>
          <a:off x="877800" y="2602052"/>
          <a:ext cx="10436400" cy="1610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892630E1-0DA1-451E-B57A-2802CD46F50E}"/>
              </a:ext>
            </a:extLst>
          </p:cNvPr>
          <p:cNvSpPr txBox="1">
            <a:spLocks/>
          </p:cNvSpPr>
          <p:nvPr/>
        </p:nvSpPr>
        <p:spPr>
          <a:xfrm>
            <a:off x="990600" y="1614351"/>
            <a:ext cx="10476000" cy="882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200" b="1" dirty="0">
                <a:latin typeface="Arial" panose="020B0604020202020204" pitchFamily="34" charset="0"/>
                <a:cs typeface="Arial" panose="020B0604020202020204" pitchFamily="34" charset="0"/>
              </a:rPr>
              <a:t>Supervised Learning - Classification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08C030-BD3F-42AA-AD26-A5A0453A24B9}"/>
              </a:ext>
            </a:extLst>
          </p:cNvPr>
          <p:cNvSpPr txBox="1"/>
          <p:nvPr/>
        </p:nvSpPr>
        <p:spPr>
          <a:xfrm>
            <a:off x="3173081" y="5518781"/>
            <a:ext cx="13699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MNIST Dataset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8FBC72F-AF3F-48A2-9637-A9FD75F09D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600" y="4156986"/>
            <a:ext cx="2069681" cy="20696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3C8454-20B3-446C-9B7B-19DC0140C0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6200" y="4343955"/>
            <a:ext cx="2954632" cy="121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1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87B7-D148-403E-A1C8-D1963C87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878"/>
            <a:ext cx="10476000" cy="1325563"/>
          </a:xfrm>
        </p:spPr>
        <p:txBody>
          <a:bodyPr/>
          <a:lstStyle/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Classification vs</a:t>
            </a:r>
            <a:r>
              <a:rPr lang="en-SG" sz="4400" b="1" dirty="0">
                <a:latin typeface="Arial" panose="020B0604020202020204" pitchFamily="34" charset="0"/>
                <a:cs typeface="Arial" panose="020B0604020202020204" pitchFamily="34" charset="0"/>
              </a:rPr>
              <a:t> Regression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C308EF-C05F-4579-AF9B-B16414CF06F9}"/>
              </a:ext>
            </a:extLst>
          </p:cNvPr>
          <p:cNvSpPr txBox="1"/>
          <p:nvPr/>
        </p:nvSpPr>
        <p:spPr>
          <a:xfrm>
            <a:off x="513304" y="523878"/>
            <a:ext cx="140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i="1" dirty="0">
                <a:solidFill>
                  <a:srgbClr val="2B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 Science and Information Technology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514029D-B36A-49E9-8C7B-0BABC6F9D380}"/>
              </a:ext>
            </a:extLst>
          </p:cNvPr>
          <p:cNvCxnSpPr>
            <a:cxnSpLocks/>
          </p:cNvCxnSpPr>
          <p:nvPr/>
        </p:nvCxnSpPr>
        <p:spPr>
          <a:xfrm>
            <a:off x="594449" y="566737"/>
            <a:ext cx="1241971" cy="0"/>
          </a:xfrm>
          <a:prstGeom prst="line">
            <a:avLst/>
          </a:prstGeom>
          <a:ln w="19050">
            <a:solidFill>
              <a:srgbClr val="2B3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Slide Number Placeholder 103">
            <a:extLst>
              <a:ext uri="{FF2B5EF4-FFF2-40B4-BE49-F238E27FC236}">
                <a16:creationId xmlns:a16="http://schemas.microsoft.com/office/drawing/2014/main" id="{820FB45D-8F6A-466D-97EC-60D9B4E9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4</a:t>
            </a:fld>
            <a:endParaRPr lang="en-SG"/>
          </a:p>
        </p:txBody>
      </p:sp>
      <p:pic>
        <p:nvPicPr>
          <p:cNvPr id="28" name="Picture 2" descr="classification_regression">
            <a:extLst>
              <a:ext uri="{FF2B5EF4-FFF2-40B4-BE49-F238E27FC236}">
                <a16:creationId xmlns:a16="http://schemas.microsoft.com/office/drawing/2014/main" id="{C077EACA-3C47-4763-BE34-C195E70468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85"/>
          <a:stretch/>
        </p:blipFill>
        <p:spPr bwMode="auto">
          <a:xfrm>
            <a:off x="3190774" y="1696441"/>
            <a:ext cx="5136027" cy="175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lassification_regression">
            <a:extLst>
              <a:ext uri="{FF2B5EF4-FFF2-40B4-BE49-F238E27FC236}">
                <a16:creationId xmlns:a16="http://schemas.microsoft.com/office/drawing/2014/main" id="{467FD8D9-316D-40CA-A5A1-5382E0F976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08" b="59893"/>
          <a:stretch/>
        </p:blipFill>
        <p:spPr bwMode="auto">
          <a:xfrm>
            <a:off x="3258868" y="3980115"/>
            <a:ext cx="5136027" cy="175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B0F31F6-8303-4AA6-ADE1-C2102748A265}"/>
              </a:ext>
            </a:extLst>
          </p:cNvPr>
          <p:cNvSpPr txBox="1"/>
          <p:nvPr/>
        </p:nvSpPr>
        <p:spPr>
          <a:xfrm>
            <a:off x="925749" y="6291263"/>
            <a:ext cx="10017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/>
              <a:t>https://colab.research.google.com/github/lexfridman/mit-deep-learning/blob/master/tutorial_deep_learning_basics/deep_learning_basics.ipynb#scrollTo=Fb27fZNhp3jr</a:t>
            </a:r>
          </a:p>
        </p:txBody>
      </p:sp>
    </p:spTree>
    <p:extLst>
      <p:ext uri="{BB962C8B-B14F-4D97-AF65-F5344CB8AC3E}">
        <p14:creationId xmlns:p14="http://schemas.microsoft.com/office/powerpoint/2010/main" val="179268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Multiple regression models and Artificial Neural Network (ANN) as  prediction tools of changes in overall quality during the storage of  spreadable processed Gouda cheese | SpringerLink">
            <a:extLst>
              <a:ext uri="{FF2B5EF4-FFF2-40B4-BE49-F238E27FC236}">
                <a16:creationId xmlns:a16="http://schemas.microsoft.com/office/drawing/2014/main" id="{8A47C1DF-842F-48DD-9A27-A93C5E9E01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0"/>
          <a:stretch/>
        </p:blipFill>
        <p:spPr bwMode="auto">
          <a:xfrm>
            <a:off x="3998068" y="1545470"/>
            <a:ext cx="5022629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9D87B7-D148-403E-A1C8-D1963C87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70" y="430255"/>
            <a:ext cx="11834531" cy="1325563"/>
          </a:xfrm>
        </p:spPr>
        <p:txBody>
          <a:bodyPr>
            <a:normAutofit/>
          </a:bodyPr>
          <a:lstStyle/>
          <a:p>
            <a:pPr algn="ctr"/>
            <a:r>
              <a:rPr lang="en-SG" sz="3200" b="1" dirty="0">
                <a:latin typeface="Arial" panose="020B0604020202020204" pitchFamily="34" charset="0"/>
                <a:cs typeface="Arial" panose="020B0604020202020204" pitchFamily="34" charset="0"/>
              </a:rPr>
              <a:t>Part 1: Regression - Boston’s Housing Prices Prediction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C308EF-C05F-4579-AF9B-B16414CF06F9}"/>
              </a:ext>
            </a:extLst>
          </p:cNvPr>
          <p:cNvSpPr txBox="1"/>
          <p:nvPr/>
        </p:nvSpPr>
        <p:spPr>
          <a:xfrm>
            <a:off x="513304" y="523878"/>
            <a:ext cx="140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i="1" dirty="0">
                <a:solidFill>
                  <a:srgbClr val="2B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 Science and Information Technology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514029D-B36A-49E9-8C7B-0BABC6F9D380}"/>
              </a:ext>
            </a:extLst>
          </p:cNvPr>
          <p:cNvCxnSpPr>
            <a:cxnSpLocks/>
          </p:cNvCxnSpPr>
          <p:nvPr/>
        </p:nvCxnSpPr>
        <p:spPr>
          <a:xfrm>
            <a:off x="594449" y="566737"/>
            <a:ext cx="1241971" cy="0"/>
          </a:xfrm>
          <a:prstGeom prst="line">
            <a:avLst/>
          </a:prstGeom>
          <a:ln w="19050">
            <a:solidFill>
              <a:srgbClr val="2B3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64BC45F-1316-4CDA-BD4C-A6C10527A268}"/>
              </a:ext>
            </a:extLst>
          </p:cNvPr>
          <p:cNvSpPr txBox="1"/>
          <p:nvPr/>
        </p:nvSpPr>
        <p:spPr>
          <a:xfrm>
            <a:off x="7725808" y="2916950"/>
            <a:ext cx="1750354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800" b="1" dirty="0">
                <a:latin typeface="Arial" panose="020B0604020202020204" pitchFamily="34" charset="0"/>
                <a:cs typeface="Arial" panose="020B0604020202020204" pitchFamily="34" charset="0"/>
              </a:rPr>
              <a:t>Boston’s Housing Prices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6C4BFB-3270-4CB6-88F6-7F7FBDB88AC9}"/>
              </a:ext>
            </a:extLst>
          </p:cNvPr>
          <p:cNvSpPr txBox="1"/>
          <p:nvPr/>
        </p:nvSpPr>
        <p:spPr>
          <a:xfrm>
            <a:off x="330248" y="1963036"/>
            <a:ext cx="3607900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 capita crime rate by town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proportion of residential land zoned for lots over 25,000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sq.ft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proportion of non-retail business acres per town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Charles River dummy variable (= 1 if tract bounds river; 0 otherwise)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nitric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oxides concentration (parts per 10 million)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average number of rooms per dwelling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A total of 13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962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42DA6ED-8699-48F2-B113-1A54376F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6</a:t>
            </a:fld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73340-56F2-4F47-8FD4-21F71496688F}"/>
              </a:ext>
            </a:extLst>
          </p:cNvPr>
          <p:cNvSpPr txBox="1"/>
          <p:nvPr/>
        </p:nvSpPr>
        <p:spPr>
          <a:xfrm>
            <a:off x="513304" y="523878"/>
            <a:ext cx="140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i="1" dirty="0">
                <a:solidFill>
                  <a:srgbClr val="2B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 Science and Information Technology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CCE605-70D9-4719-A207-51EB0041CAC0}"/>
              </a:ext>
            </a:extLst>
          </p:cNvPr>
          <p:cNvCxnSpPr>
            <a:cxnSpLocks/>
          </p:cNvCxnSpPr>
          <p:nvPr/>
        </p:nvCxnSpPr>
        <p:spPr>
          <a:xfrm>
            <a:off x="594449" y="566737"/>
            <a:ext cx="1241971" cy="0"/>
          </a:xfrm>
          <a:prstGeom prst="line">
            <a:avLst/>
          </a:prstGeom>
          <a:ln w="19050">
            <a:solidFill>
              <a:srgbClr val="2B3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D3213BBB-A4DC-42BD-B5C3-004DF6FC3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878"/>
            <a:ext cx="10476000" cy="1325563"/>
          </a:xfrm>
        </p:spPr>
        <p:txBody>
          <a:bodyPr/>
          <a:lstStyle/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Google </a:t>
            </a:r>
            <a:r>
              <a:rPr lang="en-SG" b="1" dirty="0" err="1"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9CCEC-978B-4187-B9D9-924E2CD23E12}"/>
              </a:ext>
            </a:extLst>
          </p:cNvPr>
          <p:cNvSpPr txBox="1"/>
          <p:nvPr/>
        </p:nvSpPr>
        <p:spPr>
          <a:xfrm>
            <a:off x="831526" y="1744113"/>
            <a:ext cx="105222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Please go to this link. We will go through the code here. </a:t>
            </a:r>
          </a:p>
          <a:p>
            <a:endParaRPr lang="en-SG" dirty="0"/>
          </a:p>
          <a:p>
            <a:r>
              <a:rPr lang="en-SG" dirty="0">
                <a:hlinkClick r:id="rId3"/>
              </a:rPr>
              <a:t>https://github.com/shiernee/Getting_Started_with_AI_Tutorial</a:t>
            </a:r>
            <a:r>
              <a:rPr lang="en-SG" dirty="0"/>
              <a:t> </a:t>
            </a:r>
          </a:p>
          <a:p>
            <a:endParaRPr lang="en-SG" dirty="0"/>
          </a:p>
          <a:p>
            <a:r>
              <a:rPr lang="en-SG" dirty="0"/>
              <a:t>2. Do the same thing. Open it in </a:t>
            </a:r>
            <a:r>
              <a:rPr lang="en-SG" dirty="0" err="1"/>
              <a:t>colab</a:t>
            </a:r>
            <a:r>
              <a:rPr lang="en-SG" dirty="0"/>
              <a:t> --&gt; Create a copy to your drive.  </a:t>
            </a:r>
          </a:p>
        </p:txBody>
      </p:sp>
    </p:spTree>
    <p:extLst>
      <p:ext uri="{BB962C8B-B14F-4D97-AF65-F5344CB8AC3E}">
        <p14:creationId xmlns:p14="http://schemas.microsoft.com/office/powerpoint/2010/main" val="802012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42DA6ED-8699-48F2-B113-1A54376F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7</a:t>
            </a:fld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73340-56F2-4F47-8FD4-21F71496688F}"/>
              </a:ext>
            </a:extLst>
          </p:cNvPr>
          <p:cNvSpPr txBox="1"/>
          <p:nvPr/>
        </p:nvSpPr>
        <p:spPr>
          <a:xfrm>
            <a:off x="513304" y="523878"/>
            <a:ext cx="140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i="1" dirty="0">
                <a:solidFill>
                  <a:srgbClr val="2B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 Science and Information Technology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CCE605-70D9-4719-A207-51EB0041CAC0}"/>
              </a:ext>
            </a:extLst>
          </p:cNvPr>
          <p:cNvCxnSpPr>
            <a:cxnSpLocks/>
          </p:cNvCxnSpPr>
          <p:nvPr/>
        </p:nvCxnSpPr>
        <p:spPr>
          <a:xfrm>
            <a:off x="594449" y="566737"/>
            <a:ext cx="1241971" cy="0"/>
          </a:xfrm>
          <a:prstGeom prst="line">
            <a:avLst/>
          </a:prstGeom>
          <a:ln w="19050">
            <a:solidFill>
              <a:srgbClr val="2B3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D3213BBB-A4DC-42BD-B5C3-004DF6FC3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878"/>
            <a:ext cx="10476000" cy="1325563"/>
          </a:xfrm>
        </p:spPr>
        <p:txBody>
          <a:bodyPr/>
          <a:lstStyle/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Your Task: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4E021E-484C-425A-A5BB-13254CA60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0" y="0"/>
            <a:ext cx="4648200" cy="45064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Google </a:t>
            </a:r>
            <a:r>
              <a:rPr lang="en-US" sz="1800" dirty="0" err="1"/>
              <a:t>Colab</a:t>
            </a:r>
            <a:r>
              <a:rPr lang="en-US" sz="1800" dirty="0"/>
              <a:t> Introduction Hands-on Workshop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9CCEC-978B-4187-B9D9-924E2CD23E12}"/>
              </a:ext>
            </a:extLst>
          </p:cNvPr>
          <p:cNvSpPr txBox="1"/>
          <p:nvPr/>
        </p:nvSpPr>
        <p:spPr>
          <a:xfrm>
            <a:off x="815063" y="1491194"/>
            <a:ext cx="105222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Create a ANN model to predict the normal / small baby based on the second trimesters data. </a:t>
            </a:r>
          </a:p>
          <a:p>
            <a:endParaRPr lang="en-SG" dirty="0"/>
          </a:p>
          <a:p>
            <a:r>
              <a:rPr lang="en-SG" dirty="0"/>
              <a:t>Features:</a:t>
            </a:r>
          </a:p>
          <a:p>
            <a:r>
              <a:rPr lang="en-SG" dirty="0"/>
              <a:t>1. Age</a:t>
            </a:r>
          </a:p>
          <a:p>
            <a:r>
              <a:rPr lang="en-SG" dirty="0"/>
              <a:t>2. Ethnics</a:t>
            </a:r>
          </a:p>
          <a:p>
            <a:r>
              <a:rPr lang="en-SG" dirty="0"/>
              <a:t>3. Head Circumference</a:t>
            </a:r>
          </a:p>
          <a:p>
            <a:r>
              <a:rPr lang="en-SG" dirty="0"/>
              <a:t>4. Abdominal Circumference </a:t>
            </a:r>
          </a:p>
          <a:p>
            <a:r>
              <a:rPr lang="en-SG" dirty="0"/>
              <a:t>2. Femur </a:t>
            </a:r>
          </a:p>
          <a:p>
            <a:endParaRPr lang="en-SG" dirty="0"/>
          </a:p>
          <a:p>
            <a:r>
              <a:rPr lang="en-SG" dirty="0"/>
              <a:t>Label:</a:t>
            </a:r>
          </a:p>
          <a:p>
            <a:r>
              <a:rPr lang="en-SG" dirty="0"/>
              <a:t>1. Labels</a:t>
            </a:r>
          </a:p>
        </p:txBody>
      </p:sp>
    </p:spTree>
    <p:extLst>
      <p:ext uri="{BB962C8B-B14F-4D97-AF65-F5344CB8AC3E}">
        <p14:creationId xmlns:p14="http://schemas.microsoft.com/office/powerpoint/2010/main" val="3512172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42DA6ED-8699-48F2-B113-1A54376F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8</a:t>
            </a:fld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73340-56F2-4F47-8FD4-21F71496688F}"/>
              </a:ext>
            </a:extLst>
          </p:cNvPr>
          <p:cNvSpPr txBox="1"/>
          <p:nvPr/>
        </p:nvSpPr>
        <p:spPr>
          <a:xfrm>
            <a:off x="513304" y="523878"/>
            <a:ext cx="140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i="1" dirty="0">
                <a:solidFill>
                  <a:srgbClr val="2B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 Science and Information Technology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CCE605-70D9-4719-A207-51EB0041CAC0}"/>
              </a:ext>
            </a:extLst>
          </p:cNvPr>
          <p:cNvCxnSpPr>
            <a:cxnSpLocks/>
          </p:cNvCxnSpPr>
          <p:nvPr/>
        </p:nvCxnSpPr>
        <p:spPr>
          <a:xfrm>
            <a:off x="594449" y="566737"/>
            <a:ext cx="1241971" cy="0"/>
          </a:xfrm>
          <a:prstGeom prst="line">
            <a:avLst/>
          </a:prstGeom>
          <a:ln w="19050">
            <a:solidFill>
              <a:srgbClr val="2B3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D3213BBB-A4DC-42BD-B5C3-004DF6FC3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878"/>
            <a:ext cx="10476000" cy="1325563"/>
          </a:xfrm>
        </p:spPr>
        <p:txBody>
          <a:bodyPr/>
          <a:lstStyle/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Task: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4E021E-484C-425A-A5BB-13254CA60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0" y="0"/>
            <a:ext cx="4648200" cy="45064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Google </a:t>
            </a:r>
            <a:r>
              <a:rPr lang="en-US" sz="1800" dirty="0" err="1"/>
              <a:t>Colab</a:t>
            </a:r>
            <a:r>
              <a:rPr lang="en-US" sz="1800" dirty="0"/>
              <a:t> Introduction Hands-on Workshop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9CCEC-978B-4187-B9D9-924E2CD23E12}"/>
              </a:ext>
            </a:extLst>
          </p:cNvPr>
          <p:cNvSpPr txBox="1"/>
          <p:nvPr/>
        </p:nvSpPr>
        <p:spPr>
          <a:xfrm>
            <a:off x="815063" y="1491194"/>
            <a:ext cx="10522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Step 1: Import data from </a:t>
            </a:r>
            <a:r>
              <a:rPr lang="en-SG" dirty="0" err="1"/>
              <a:t>github</a:t>
            </a:r>
            <a:r>
              <a:rPr lang="en-SG" dirty="0"/>
              <a:t>: </a:t>
            </a:r>
            <a:r>
              <a:rPr lang="en-SG" dirty="0">
                <a:hlinkClick r:id="rId3"/>
              </a:rPr>
              <a:t>https://raw.githubusercontent.com/shiernee/AI_Tutorial/main/fetal_dataset.csv</a:t>
            </a:r>
            <a:r>
              <a:rPr lang="en-SG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Use the following function. Change the </a:t>
            </a:r>
            <a:r>
              <a:rPr lang="en-SG" dirty="0" err="1"/>
              <a:t>url</a:t>
            </a:r>
            <a:r>
              <a:rPr lang="en-SG" dirty="0"/>
              <a:t> to the above </a:t>
            </a:r>
            <a:r>
              <a:rPr lang="en-SG" dirty="0" err="1"/>
              <a:t>url</a:t>
            </a:r>
            <a:r>
              <a:rPr lang="en-SG" dirty="0"/>
              <a:t>.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C6EC19-E30B-4B03-BA5A-53AAEC806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420" y="2516675"/>
            <a:ext cx="7653357" cy="60016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72EF"/>
                </a:solidFill>
                <a:effectLst/>
                <a:latin typeface="Arial Unicode MS"/>
                <a:ea typeface="Courier New" panose="02070309020205020404" pitchFamily="49" charset="0"/>
              </a:rPr>
              <a:t>import pandas as pd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72EF"/>
                </a:solidFill>
                <a:effectLst/>
                <a:latin typeface="Arial Unicode MS"/>
                <a:ea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72EF"/>
                </a:solidFill>
                <a:effectLst/>
                <a:latin typeface="Arial Unicode MS"/>
                <a:ea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72EF"/>
                </a:solidFill>
                <a:effectLst/>
                <a:latin typeface="Arial Unicode MS"/>
                <a:ea typeface="Courier New" panose="02070309020205020404" pitchFamily="49" charset="0"/>
              </a:rPr>
              <a:t>df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72EF"/>
                </a:solidFill>
                <a:effectLst/>
                <a:latin typeface="Arial Unicode MS"/>
                <a:ea typeface="Courier New" panose="02070309020205020404" pitchFamily="49" charset="0"/>
              </a:rPr>
              <a:t>pd.read_csv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72EF"/>
                </a:solidFill>
                <a:effectLst/>
                <a:latin typeface="Arial Unicode MS"/>
                <a:ea typeface="Courier New" panose="02070309020205020404" pitchFamily="49" charset="0"/>
              </a:rPr>
              <a:t>('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72EF"/>
                </a:solidFill>
                <a:effectLst/>
                <a:latin typeface="Arial Unicode MS"/>
                <a:ea typeface="Courier New" panose="02070309020205020404" pitchFamily="49" charset="0"/>
                <a:hlinkClick r:id="rId4"/>
              </a:rPr>
              <a:t>https://raw.githubusercontent.com/insaid2018/Term-1/master/Data/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72EF"/>
                </a:solidFill>
                <a:effectLst/>
                <a:latin typeface="Arial Unicode MS"/>
                <a:ea typeface="Courier New" panose="02070309020205020404" pitchFamily="49" charset="0"/>
                <a:hlinkClick r:id="rId4"/>
              </a:rPr>
              <a:t>Casestudy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72EF"/>
                </a:solidFill>
                <a:effectLst/>
                <a:latin typeface="Arial Unicode MS"/>
                <a:ea typeface="Courier New" panose="02070309020205020404" pitchFamily="49" charset="0"/>
                <a:hlinkClick r:id="rId4"/>
              </a:rPr>
              <a:t>/titanic_train.csv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72EF"/>
                </a:solidFill>
                <a:effectLst/>
                <a:latin typeface="Arial Unicode MS"/>
                <a:ea typeface="Courier New" panose="02070309020205020404" pitchFamily="49" charset="0"/>
              </a:rPr>
              <a:t>')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9E1B1-7B89-43D6-B47A-2EFC8690DD03}"/>
              </a:ext>
            </a:extLst>
          </p:cNvPr>
          <p:cNvSpPr txBox="1"/>
          <p:nvPr/>
        </p:nvSpPr>
        <p:spPr>
          <a:xfrm>
            <a:off x="815063" y="3534840"/>
            <a:ext cx="10522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Step 2: </a:t>
            </a: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Data Splitting.</a:t>
            </a:r>
          </a:p>
          <a:p>
            <a:r>
              <a:rPr lang="en-US" dirty="0"/>
              <a:t>Refer to this. </a:t>
            </a:r>
            <a:r>
              <a:rPr lang="en-US" dirty="0">
                <a:hlinkClick r:id="rId5"/>
              </a:rPr>
              <a:t>https://scikit-learn.org/stable/modules/generated/sklearn.model_selection.train_test_split.html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D5792-642A-41B9-B246-7836356391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6420" y="4364272"/>
            <a:ext cx="54959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54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42DA6ED-8699-48F2-B113-1A54376F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288A-6BAD-4BD4-8533-E823FC31D5E9}" type="slidenum">
              <a:rPr lang="en-SG" smtClean="0"/>
              <a:pPr/>
              <a:t>9</a:t>
            </a:fld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73340-56F2-4F47-8FD4-21F71496688F}"/>
              </a:ext>
            </a:extLst>
          </p:cNvPr>
          <p:cNvSpPr txBox="1"/>
          <p:nvPr/>
        </p:nvSpPr>
        <p:spPr>
          <a:xfrm>
            <a:off x="513304" y="523878"/>
            <a:ext cx="140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i="1" dirty="0">
                <a:solidFill>
                  <a:srgbClr val="2B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 Science and Information Technology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CCE605-70D9-4719-A207-51EB0041CAC0}"/>
              </a:ext>
            </a:extLst>
          </p:cNvPr>
          <p:cNvCxnSpPr>
            <a:cxnSpLocks/>
          </p:cNvCxnSpPr>
          <p:nvPr/>
        </p:nvCxnSpPr>
        <p:spPr>
          <a:xfrm>
            <a:off x="594449" y="566737"/>
            <a:ext cx="1241971" cy="0"/>
          </a:xfrm>
          <a:prstGeom prst="line">
            <a:avLst/>
          </a:prstGeom>
          <a:ln w="19050">
            <a:solidFill>
              <a:srgbClr val="2B3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D3213BBB-A4DC-42BD-B5C3-004DF6FC3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878"/>
            <a:ext cx="10476000" cy="1325563"/>
          </a:xfrm>
        </p:spPr>
        <p:txBody>
          <a:bodyPr/>
          <a:lstStyle/>
          <a:p>
            <a:pPr algn="ctr"/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Task: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4E021E-484C-425A-A5BB-13254CA60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0" y="0"/>
            <a:ext cx="4648200" cy="45064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Google </a:t>
            </a:r>
            <a:r>
              <a:rPr lang="en-US" sz="1800" dirty="0" err="1"/>
              <a:t>Colab</a:t>
            </a:r>
            <a:r>
              <a:rPr lang="en-US" sz="1800" dirty="0"/>
              <a:t> Introduction Hands-on Workshop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9CCEC-978B-4187-B9D9-924E2CD23E12}"/>
              </a:ext>
            </a:extLst>
          </p:cNvPr>
          <p:cNvSpPr txBox="1"/>
          <p:nvPr/>
        </p:nvSpPr>
        <p:spPr>
          <a:xfrm>
            <a:off x="815063" y="1491194"/>
            <a:ext cx="105222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Step 3: Build Model</a:t>
            </a:r>
            <a:r>
              <a:rPr lang="en-SG" dirty="0">
                <a:hlinkClick r:id="rId3"/>
              </a:rPr>
              <a:t>https://raw.githubusercontent.com/shiernee/AI_Tutorial/main/fetal_dataset.csv</a:t>
            </a:r>
            <a:r>
              <a:rPr lang="en-SG" dirty="0"/>
              <a:t> </a:t>
            </a:r>
          </a:p>
          <a:p>
            <a:r>
              <a:rPr lang="en-SG" dirty="0"/>
              <a:t>Build a model with</a:t>
            </a:r>
          </a:p>
          <a:p>
            <a:pPr marL="285750" indent="-285750">
              <a:buFontTx/>
              <a:buChar char="-"/>
            </a:pPr>
            <a:r>
              <a:rPr lang="en-SG" dirty="0"/>
              <a:t>First layer with 20 nodes, </a:t>
            </a:r>
            <a:r>
              <a:rPr lang="en-SG" dirty="0" err="1"/>
              <a:t>relu</a:t>
            </a:r>
            <a:r>
              <a:rPr lang="en-SG" dirty="0"/>
              <a:t> activation, </a:t>
            </a:r>
            <a:r>
              <a:rPr lang="en-SG" dirty="0" err="1"/>
              <a:t>input_shape</a:t>
            </a:r>
            <a:r>
              <a:rPr lang="en-SG" dirty="0"/>
              <a:t> = no of features</a:t>
            </a:r>
          </a:p>
          <a:p>
            <a:pPr marL="285750" indent="-285750">
              <a:buFontTx/>
              <a:buChar char="-"/>
            </a:pPr>
            <a:r>
              <a:rPr lang="en-SG" dirty="0"/>
              <a:t>Last layer with 1 nodes, </a:t>
            </a:r>
            <a:r>
              <a:rPr lang="en-SG" dirty="0" err="1"/>
              <a:t>softmax</a:t>
            </a:r>
            <a:r>
              <a:rPr lang="en-SG" dirty="0"/>
              <a:t> activation</a:t>
            </a:r>
          </a:p>
          <a:p>
            <a:pPr marL="285750" indent="-285750">
              <a:buFontTx/>
              <a:buChar char="-"/>
            </a:pPr>
            <a:endParaRPr lang="en-SG" dirty="0"/>
          </a:p>
          <a:p>
            <a:r>
              <a:rPr lang="en-SG" dirty="0"/>
              <a:t>Refers to our previous build model example in Day 1. </a:t>
            </a:r>
          </a:p>
          <a:p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9E1B1-7B89-43D6-B47A-2EFC8690DD03}"/>
              </a:ext>
            </a:extLst>
          </p:cNvPr>
          <p:cNvSpPr txBox="1"/>
          <p:nvPr/>
        </p:nvSpPr>
        <p:spPr>
          <a:xfrm>
            <a:off x="815063" y="3981812"/>
            <a:ext cx="10522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Step 4: </a:t>
            </a:r>
            <a:r>
              <a:rPr lang="en-SG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Train Model</a:t>
            </a:r>
          </a:p>
          <a:p>
            <a:r>
              <a:rPr lang="en-SG" dirty="0"/>
              <a:t>Use the following code. </a:t>
            </a:r>
          </a:p>
          <a:p>
            <a:pPr lvl="1"/>
            <a:endParaRPr lang="en-SG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E83ED93-E6C5-404E-8997-8312161A3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530" y="4679950"/>
            <a:ext cx="74485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54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4864</TotalTime>
  <Words>771</Words>
  <Application>Microsoft Office PowerPoint</Application>
  <PresentationFormat>Widescreen</PresentationFormat>
  <Paragraphs>126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 Unicode MS</vt:lpstr>
      <vt:lpstr>Helvetica Neue</vt:lpstr>
      <vt:lpstr>Arial</vt:lpstr>
      <vt:lpstr>Arial</vt:lpstr>
      <vt:lpstr>Calibri</vt:lpstr>
      <vt:lpstr>Calibri Light</vt:lpstr>
      <vt:lpstr>Lato</vt:lpstr>
      <vt:lpstr>Roboto</vt:lpstr>
      <vt:lpstr>Segoe UI</vt:lpstr>
      <vt:lpstr>Times New Roman</vt:lpstr>
      <vt:lpstr>Office Theme</vt:lpstr>
      <vt:lpstr>PowerPoint Presentation</vt:lpstr>
      <vt:lpstr>Outline</vt:lpstr>
      <vt:lpstr>Recap</vt:lpstr>
      <vt:lpstr>Classification vs Regression</vt:lpstr>
      <vt:lpstr>Part 1: Regression - Boston’s Housing Prices Prediction</vt:lpstr>
      <vt:lpstr>Google Colab</vt:lpstr>
      <vt:lpstr>Your Task: </vt:lpstr>
      <vt:lpstr>Task: </vt:lpstr>
      <vt:lpstr>Task: </vt:lpstr>
      <vt:lpstr>Task: </vt:lpstr>
      <vt:lpstr>Additional: Develop Machine Learning Model for Medical Problems</vt:lpstr>
      <vt:lpstr>Additional Reference 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Collaboration between University Malaya and EDAG Holding Sdn. Bhd</dc:title>
  <dc:creator>shiernee</dc:creator>
  <cp:lastModifiedBy>SAW SHIER NEE</cp:lastModifiedBy>
  <cp:revision>247</cp:revision>
  <dcterms:created xsi:type="dcterms:W3CDTF">2021-05-02T08:19:35Z</dcterms:created>
  <dcterms:modified xsi:type="dcterms:W3CDTF">2021-12-16T14:41:34Z</dcterms:modified>
</cp:coreProperties>
</file>