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9" r:id="rId7"/>
    <p:sldId id="270" r:id="rId8"/>
    <p:sldId id="261"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chuda Poonyakanok" initials="VP" lastIdx="1" clrIdx="0">
    <p:extLst>
      <p:ext uri="{19B8F6BF-5375-455C-9EA6-DF929625EA0E}">
        <p15:presenceInfo xmlns:p15="http://schemas.microsoft.com/office/powerpoint/2012/main" userId="17ed5e90cf5815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5"/>
    <a:srgbClr val="714B25"/>
    <a:srgbClr val="996633"/>
    <a:srgbClr val="DEEBF7"/>
    <a:srgbClr val="B00000"/>
    <a:srgbClr val="FFCDCD"/>
    <a:srgbClr val="FFB3B3"/>
    <a:srgbClr val="5A2781"/>
    <a:srgbClr val="CCCCFF"/>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75" d="100"/>
          <a:sy n="75" d="100"/>
        </p:scale>
        <p:origin x="9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C5D9-6C14-4802-8DDE-B7118B4F8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B2F9BB-246B-45E5-8A7B-A369F59AC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DF9DF7-D08E-4F6F-8BC2-ED49798ABF09}"/>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CA0D43F3-0811-412F-8BF5-F57FF368C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8190F-5F8B-439B-BA1A-B7DD868D93EB}"/>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216241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0892-924B-4216-BDAD-924088E4FF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8998E-105D-4078-8168-A54E58915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07174-092E-4C9A-B061-EC0876897733}"/>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D35526DD-D72A-4A43-B59D-78F5B70BD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E4A1F-BACF-4F17-8A63-C6536656A584}"/>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184051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FB3F8-1B1B-4B1A-A1A6-514502178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F0A1A2-E569-4E9F-87D4-2228E0699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54400-368A-423D-A198-85A8705B5453}"/>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65B8EE01-5D96-4218-A68A-4ECCC4C1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0E93B-440C-400E-B785-F05E64B488D7}"/>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191559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948F-95BC-46DE-8F3B-50F23F77F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0EDF8-00CD-4F91-B24D-9D65AF42B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7CEB-A440-45B3-9CF3-A6281C58FF5E}"/>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E81AA828-9B08-439F-95B4-41B06CD71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0483D-2E40-4DC0-8457-73DD1377CD35}"/>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271036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38FB-8ADC-4FAA-9366-A02AC2CBA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EE212-FD3E-4E78-87FA-2E1A14488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986C2-7AB9-4371-A34D-13724E77E9D1}"/>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A42D7A5F-F4C4-42E2-862A-6388D0C9B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777DB-4DDE-4C87-98EC-D2B54CDD54B7}"/>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30026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7B63-D480-4238-85B8-D8B46102D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AE113-F7AC-4CDB-9B58-F96152DE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FC281-857A-45A6-B289-36EF4E899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34A7C-1AC6-42ED-BE65-A3A261DBA765}"/>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6" name="Footer Placeholder 5">
            <a:extLst>
              <a:ext uri="{FF2B5EF4-FFF2-40B4-BE49-F238E27FC236}">
                <a16:creationId xmlns:a16="http://schemas.microsoft.com/office/drawing/2014/main" id="{C4236D62-9A2B-4419-B200-5CC8E29A2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9D67-9AEA-40B1-A225-036A50087D8D}"/>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347470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9766-A001-4C5D-A56F-D848DBB9C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EF558-E67E-4C78-B7A7-3C6DD4AFC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267553-69EC-407F-B5D4-342A1AC82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5681F-ADBE-4068-8754-9F27B7247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9ACA3-D41D-4234-97DC-128B305A3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8F52A-7398-4675-9688-C3002A4DB787}"/>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8" name="Footer Placeholder 7">
            <a:extLst>
              <a:ext uri="{FF2B5EF4-FFF2-40B4-BE49-F238E27FC236}">
                <a16:creationId xmlns:a16="http://schemas.microsoft.com/office/drawing/2014/main" id="{E85F4C7D-41C4-4899-BD25-EE4AA16BE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B057A-DF4B-4B8B-9D60-89E0B5CFD5F2}"/>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982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551F-7008-4BD1-83A6-54C653492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57B60-2F45-446D-872D-43EA37C9CBA4}"/>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4" name="Footer Placeholder 3">
            <a:extLst>
              <a:ext uri="{FF2B5EF4-FFF2-40B4-BE49-F238E27FC236}">
                <a16:creationId xmlns:a16="http://schemas.microsoft.com/office/drawing/2014/main" id="{62BD152B-F5CC-4223-95E5-5B6FA37F86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70ABF3-B996-4972-8EE9-660814857AEF}"/>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50019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47172-4B47-470B-AF9C-3BBFEA43E1D8}"/>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3" name="Footer Placeholder 2">
            <a:extLst>
              <a:ext uri="{FF2B5EF4-FFF2-40B4-BE49-F238E27FC236}">
                <a16:creationId xmlns:a16="http://schemas.microsoft.com/office/drawing/2014/main" id="{C88A93E5-6E2A-4968-A539-0D8E4AD5D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92977-3646-4395-83BD-684285255BA9}"/>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385180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6EAC-BC39-495A-8212-70FB60F39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C86155-9187-4C37-8271-3ADDC424C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AF325-44D7-4ADD-BAAE-3F9E13287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359FF-3DD4-4A8C-88C1-7FF93660FD9A}"/>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6" name="Footer Placeholder 5">
            <a:extLst>
              <a:ext uri="{FF2B5EF4-FFF2-40B4-BE49-F238E27FC236}">
                <a16:creationId xmlns:a16="http://schemas.microsoft.com/office/drawing/2014/main" id="{BB21FE75-DE49-4D0A-B298-0774049F6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AD436-5980-48E7-9403-37CDD755D9BD}"/>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263186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31D-27B1-4F79-BEEE-C7772F4A8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C6B42C-E767-4DB8-A5B4-2E4EACD65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437B8-0937-4B35-84B7-E0A68EFD9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82D06-F613-48C5-A164-0CD4609BB817}"/>
              </a:ext>
            </a:extLst>
          </p:cNvPr>
          <p:cNvSpPr>
            <a:spLocks noGrp="1"/>
          </p:cNvSpPr>
          <p:nvPr>
            <p:ph type="dt" sz="half" idx="10"/>
          </p:nvPr>
        </p:nvSpPr>
        <p:spPr/>
        <p:txBody>
          <a:bodyPr/>
          <a:lstStyle/>
          <a:p>
            <a:fld id="{5639EBA8-F2FF-4E0B-B9FB-E16BD9A206B6}" type="datetimeFigureOut">
              <a:rPr lang="en-US" smtClean="0"/>
              <a:t>12/15/2021</a:t>
            </a:fld>
            <a:endParaRPr lang="en-US"/>
          </a:p>
        </p:txBody>
      </p:sp>
      <p:sp>
        <p:nvSpPr>
          <p:cNvPr id="6" name="Footer Placeholder 5">
            <a:extLst>
              <a:ext uri="{FF2B5EF4-FFF2-40B4-BE49-F238E27FC236}">
                <a16:creationId xmlns:a16="http://schemas.microsoft.com/office/drawing/2014/main" id="{66AED67A-5220-4FCA-B724-9332D9A83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8306B-6567-4F63-A569-33121AF551FE}"/>
              </a:ext>
            </a:extLst>
          </p:cNvPr>
          <p:cNvSpPr>
            <a:spLocks noGrp="1"/>
          </p:cNvSpPr>
          <p:nvPr>
            <p:ph type="sldNum" sz="quarter" idx="12"/>
          </p:nvPr>
        </p:nvSpPr>
        <p:spPr/>
        <p:txBody>
          <a:bodyPr/>
          <a:lstStyle/>
          <a:p>
            <a:fld id="{4D0FFEB2-2611-4CF4-ACC0-DE4F356F69C0}" type="slidenum">
              <a:rPr lang="en-US" smtClean="0"/>
              <a:t>‹#›</a:t>
            </a:fld>
            <a:endParaRPr lang="en-US"/>
          </a:p>
        </p:txBody>
      </p:sp>
    </p:spTree>
    <p:extLst>
      <p:ext uri="{BB962C8B-B14F-4D97-AF65-F5344CB8AC3E}">
        <p14:creationId xmlns:p14="http://schemas.microsoft.com/office/powerpoint/2010/main" val="41424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6B459-8A02-46ED-A018-45282B3D3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146155-54BF-4298-84F2-448D1C37C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6A12C-C824-4A90-91D6-4F9DD06FC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9EBA8-F2FF-4E0B-B9FB-E16BD9A206B6}" type="datetimeFigureOut">
              <a:rPr lang="en-US" smtClean="0"/>
              <a:t>12/15/2021</a:t>
            </a:fld>
            <a:endParaRPr lang="en-US"/>
          </a:p>
        </p:txBody>
      </p:sp>
      <p:sp>
        <p:nvSpPr>
          <p:cNvPr id="5" name="Footer Placeholder 4">
            <a:extLst>
              <a:ext uri="{FF2B5EF4-FFF2-40B4-BE49-F238E27FC236}">
                <a16:creationId xmlns:a16="http://schemas.microsoft.com/office/drawing/2014/main" id="{48D25B4C-D0CD-4100-9ECE-75B66B79E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A5A27B-3E35-4E00-B688-1069B17D0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FFEB2-2611-4CF4-ACC0-DE4F356F69C0}" type="slidenum">
              <a:rPr lang="en-US" smtClean="0"/>
              <a:t>‹#›</a:t>
            </a:fld>
            <a:endParaRPr lang="en-US"/>
          </a:p>
        </p:txBody>
      </p:sp>
    </p:spTree>
    <p:extLst>
      <p:ext uri="{BB962C8B-B14F-4D97-AF65-F5344CB8AC3E}">
        <p14:creationId xmlns:p14="http://schemas.microsoft.com/office/powerpoint/2010/main" val="313605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5.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package" Target="../embeddings/Microsoft_Excel_Worksheet.xlsx"/><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E22D-862D-420D-A6EC-02498177F4B1}"/>
              </a:ext>
            </a:extLst>
          </p:cNvPr>
          <p:cNvSpPr>
            <a:spLocks noGrp="1"/>
          </p:cNvSpPr>
          <p:nvPr>
            <p:ph type="ctrTitle"/>
          </p:nvPr>
        </p:nvSpPr>
        <p:spPr>
          <a:xfrm>
            <a:off x="1524000" y="2664618"/>
            <a:ext cx="9144000" cy="1528763"/>
          </a:xfrm>
        </p:spPr>
        <p:txBody>
          <a:bodyPr/>
          <a:lstStyle/>
          <a:p>
            <a:r>
              <a:rPr lang="en-US" b="1" dirty="0">
                <a:solidFill>
                  <a:schemeClr val="bg1"/>
                </a:solidFill>
                <a:latin typeface="Monotype Corsiva" panose="03010101010201010101" pitchFamily="66" charset="0"/>
              </a:rPr>
              <a:t>Optimizing New Disneyland</a:t>
            </a:r>
          </a:p>
        </p:txBody>
      </p:sp>
      <p:sp>
        <p:nvSpPr>
          <p:cNvPr id="3" name="Subtitle 2">
            <a:extLst>
              <a:ext uri="{FF2B5EF4-FFF2-40B4-BE49-F238E27FC236}">
                <a16:creationId xmlns:a16="http://schemas.microsoft.com/office/drawing/2014/main" id="{ADEEBC09-398C-49B3-A444-47B12B708E3D}"/>
              </a:ext>
            </a:extLst>
          </p:cNvPr>
          <p:cNvSpPr>
            <a:spLocks noGrp="1"/>
          </p:cNvSpPr>
          <p:nvPr>
            <p:ph type="subTitle" idx="1"/>
          </p:nvPr>
        </p:nvSpPr>
        <p:spPr>
          <a:xfrm>
            <a:off x="2962275" y="6095999"/>
            <a:ext cx="9144000" cy="690563"/>
          </a:xfrm>
        </p:spPr>
        <p:txBody>
          <a:bodyPr/>
          <a:lstStyle/>
          <a:p>
            <a:pPr algn="r"/>
            <a:r>
              <a:rPr lang="en-US" dirty="0" err="1">
                <a:solidFill>
                  <a:schemeClr val="bg1"/>
                </a:solidFill>
                <a:latin typeface="Monotype Corsiva" panose="03010101010201010101" pitchFamily="66" charset="0"/>
              </a:rPr>
              <a:t>Vitchuda</a:t>
            </a:r>
            <a:r>
              <a:rPr lang="en-US" dirty="0">
                <a:solidFill>
                  <a:schemeClr val="bg1"/>
                </a:solidFill>
                <a:latin typeface="Monotype Corsiva" panose="03010101010201010101" pitchFamily="66" charset="0"/>
              </a:rPr>
              <a:t> </a:t>
            </a:r>
            <a:r>
              <a:rPr lang="en-US" dirty="0" err="1">
                <a:solidFill>
                  <a:schemeClr val="bg1"/>
                </a:solidFill>
                <a:latin typeface="Monotype Corsiva" panose="03010101010201010101" pitchFamily="66" charset="0"/>
              </a:rPr>
              <a:t>Poonyakanok</a:t>
            </a:r>
            <a:r>
              <a:rPr lang="en-US" dirty="0">
                <a:solidFill>
                  <a:schemeClr val="bg1"/>
                </a:solidFill>
                <a:latin typeface="Monotype Corsiva" panose="03010101010201010101" pitchFamily="66" charset="0"/>
              </a:rPr>
              <a:t> &amp; </a:t>
            </a:r>
            <a:r>
              <a:rPr lang="en-US" dirty="0" err="1">
                <a:solidFill>
                  <a:schemeClr val="bg1"/>
                </a:solidFill>
                <a:latin typeface="Monotype Corsiva" panose="03010101010201010101" pitchFamily="66" charset="0"/>
              </a:rPr>
              <a:t>Shifan</a:t>
            </a:r>
            <a:r>
              <a:rPr lang="en-US" dirty="0">
                <a:solidFill>
                  <a:schemeClr val="bg1"/>
                </a:solidFill>
                <a:latin typeface="Monotype Corsiva" panose="03010101010201010101" pitchFamily="66" charset="0"/>
              </a:rPr>
              <a:t> Huang</a:t>
            </a:r>
          </a:p>
        </p:txBody>
      </p:sp>
    </p:spTree>
    <p:extLst>
      <p:ext uri="{BB962C8B-B14F-4D97-AF65-F5344CB8AC3E}">
        <p14:creationId xmlns:p14="http://schemas.microsoft.com/office/powerpoint/2010/main" val="216281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Who plays Mufasa in the new Lion King?">
            <a:extLst>
              <a:ext uri="{FF2B5EF4-FFF2-40B4-BE49-F238E27FC236}">
                <a16:creationId xmlns:a16="http://schemas.microsoft.com/office/drawing/2014/main" id="{653A6A76-7B61-4801-824A-C0290DC20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59" y="-67456"/>
            <a:ext cx="12354560" cy="69254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38C5956-DD79-4196-91BA-3ED140423B17}"/>
              </a:ext>
            </a:extLst>
          </p:cNvPr>
          <p:cNvSpPr/>
          <p:nvPr/>
        </p:nvSpPr>
        <p:spPr>
          <a:xfrm>
            <a:off x="685060" y="404023"/>
            <a:ext cx="10821880" cy="3114157"/>
          </a:xfrm>
          <a:prstGeom prst="rect">
            <a:avLst/>
          </a:prstGeom>
          <a:solidFill>
            <a:srgbClr val="CC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817DE1-C2AB-44EE-AE77-5AE5ACD8F66B}"/>
              </a:ext>
            </a:extLst>
          </p:cNvPr>
          <p:cNvSpPr>
            <a:spLocks noGrp="1"/>
          </p:cNvSpPr>
          <p:nvPr>
            <p:ph type="title"/>
          </p:nvPr>
        </p:nvSpPr>
        <p:spPr>
          <a:xfrm>
            <a:off x="838200" y="187264"/>
            <a:ext cx="10515600" cy="1325563"/>
          </a:xfrm>
        </p:spPr>
        <p:txBody>
          <a:bodyPr/>
          <a:lstStyle/>
          <a:p>
            <a:r>
              <a:rPr lang="en-US" b="1" dirty="0">
                <a:solidFill>
                  <a:srgbClr val="7030A0"/>
                </a:solidFill>
                <a:latin typeface="Monotype Corsiva" panose="03010101010201010101" pitchFamily="66" charset="0"/>
              </a:rPr>
              <a:t>Limitation</a:t>
            </a:r>
          </a:p>
        </p:txBody>
      </p:sp>
      <p:sp>
        <p:nvSpPr>
          <p:cNvPr id="3" name="Content Placeholder 2">
            <a:extLst>
              <a:ext uri="{FF2B5EF4-FFF2-40B4-BE49-F238E27FC236}">
                <a16:creationId xmlns:a16="http://schemas.microsoft.com/office/drawing/2014/main" id="{C5AE731A-45F5-4413-855A-B01A77687A5F}"/>
              </a:ext>
            </a:extLst>
          </p:cNvPr>
          <p:cNvSpPr>
            <a:spLocks noGrp="1"/>
          </p:cNvSpPr>
          <p:nvPr>
            <p:ph idx="1"/>
          </p:nvPr>
        </p:nvSpPr>
        <p:spPr>
          <a:xfrm>
            <a:off x="838200" y="1257144"/>
            <a:ext cx="10515600" cy="1659760"/>
          </a:xfrm>
        </p:spPr>
        <p:txBody>
          <a:bodyPr>
            <a:noAutofit/>
          </a:bodyPr>
          <a:lstStyle/>
          <a:p>
            <a:pPr marL="0" indent="0">
              <a:buNone/>
            </a:pPr>
            <a:r>
              <a:rPr lang="en-US" sz="2400" dirty="0">
                <a:solidFill>
                  <a:srgbClr val="5A2781"/>
                </a:solidFill>
              </a:rPr>
              <a:t>At first, we try to project the number of attendances by doing regression with the actual number visitors from existing parks data, however, the result is not reasonable. Therefore, we change the way to input it as score indicators.</a:t>
            </a:r>
          </a:p>
          <a:p>
            <a:pPr marL="0" indent="0">
              <a:buNone/>
            </a:pPr>
            <a:r>
              <a:rPr lang="en-US" sz="2400" dirty="0">
                <a:solidFill>
                  <a:srgbClr val="5A2781"/>
                </a:solidFill>
              </a:rPr>
              <a:t>It could have some significant several factors that impact Macro economy in specific country; force majeure, pandemic, recession. Therefore, our optimization cannot project the profit with 100% accuracy.</a:t>
            </a:r>
          </a:p>
        </p:txBody>
      </p:sp>
      <p:sp>
        <p:nvSpPr>
          <p:cNvPr id="8" name="Rectangle 7">
            <a:extLst>
              <a:ext uri="{FF2B5EF4-FFF2-40B4-BE49-F238E27FC236}">
                <a16:creationId xmlns:a16="http://schemas.microsoft.com/office/drawing/2014/main" id="{AD5C0152-A7A0-4360-A4FF-4ACF79DC9AE6}"/>
              </a:ext>
            </a:extLst>
          </p:cNvPr>
          <p:cNvSpPr/>
          <p:nvPr/>
        </p:nvSpPr>
        <p:spPr>
          <a:xfrm>
            <a:off x="684686" y="3755254"/>
            <a:ext cx="10821880" cy="2933235"/>
          </a:xfrm>
          <a:prstGeom prst="rect">
            <a:avLst/>
          </a:prstGeom>
          <a:solidFill>
            <a:srgbClr val="FFCDCD">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93F64CDD-2B7D-49B8-BA57-78B8029C2D54}"/>
              </a:ext>
            </a:extLst>
          </p:cNvPr>
          <p:cNvSpPr txBox="1">
            <a:spLocks/>
          </p:cNvSpPr>
          <p:nvPr/>
        </p:nvSpPr>
        <p:spPr>
          <a:xfrm>
            <a:off x="786412" y="35181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B00000"/>
                </a:solidFill>
                <a:latin typeface="Monotype Corsiva" panose="03010101010201010101" pitchFamily="66" charset="0"/>
              </a:rPr>
              <a:t>Contribution</a:t>
            </a:r>
          </a:p>
        </p:txBody>
      </p:sp>
      <p:sp>
        <p:nvSpPr>
          <p:cNvPr id="5" name="Content Placeholder 2">
            <a:extLst>
              <a:ext uri="{FF2B5EF4-FFF2-40B4-BE49-F238E27FC236}">
                <a16:creationId xmlns:a16="http://schemas.microsoft.com/office/drawing/2014/main" id="{0B875E5B-7EFD-46D3-9F01-F28D48BF040F}"/>
              </a:ext>
            </a:extLst>
          </p:cNvPr>
          <p:cNvSpPr txBox="1">
            <a:spLocks/>
          </p:cNvSpPr>
          <p:nvPr/>
        </p:nvSpPr>
        <p:spPr>
          <a:xfrm>
            <a:off x="786412" y="4552548"/>
            <a:ext cx="10515600" cy="2132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B00000"/>
                </a:solidFill>
              </a:rPr>
              <a:t>We work together all processes. We select the Disney problem because we are obsessed with it and try to find what company should question about and relate to the coursework we learn. Moreover, since we know much about this company, it is easier for us to consider the objective, variables, and constraints they would have. Then we search for the information and data together and support each other for programming and presentation part. </a:t>
            </a:r>
          </a:p>
        </p:txBody>
      </p:sp>
    </p:spTree>
    <p:extLst>
      <p:ext uri="{BB962C8B-B14F-4D97-AF65-F5344CB8AC3E}">
        <p14:creationId xmlns:p14="http://schemas.microsoft.com/office/powerpoint/2010/main" val="379698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Who plays Mufasa in the new Lion King?">
            <a:extLst>
              <a:ext uri="{FF2B5EF4-FFF2-40B4-BE49-F238E27FC236}">
                <a16:creationId xmlns:a16="http://schemas.microsoft.com/office/drawing/2014/main" id="{B8220301-2286-4F52-B088-6295817D6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21" y="-67456"/>
            <a:ext cx="12311921" cy="69254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700ADA-6526-431A-97BE-175B54AD39BA}"/>
              </a:ext>
            </a:extLst>
          </p:cNvPr>
          <p:cNvSpPr/>
          <p:nvPr/>
        </p:nvSpPr>
        <p:spPr>
          <a:xfrm>
            <a:off x="574089" y="513502"/>
            <a:ext cx="11043822" cy="5541858"/>
          </a:xfrm>
          <a:prstGeom prst="rect">
            <a:avLst/>
          </a:prstGeom>
          <a:solidFill>
            <a:srgbClr val="FFD96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66E3B-AD02-4270-A599-C86DC0C420E1}"/>
              </a:ext>
            </a:extLst>
          </p:cNvPr>
          <p:cNvSpPr>
            <a:spLocks noGrp="1"/>
          </p:cNvSpPr>
          <p:nvPr>
            <p:ph type="title"/>
          </p:nvPr>
        </p:nvSpPr>
        <p:spPr/>
        <p:txBody>
          <a:bodyPr/>
          <a:lstStyle/>
          <a:p>
            <a:r>
              <a:rPr lang="en-US" b="1" dirty="0">
                <a:latin typeface="Monotype Corsiva" panose="03010101010201010101" pitchFamily="66" charset="0"/>
              </a:rPr>
              <a:t>Sources</a:t>
            </a:r>
          </a:p>
        </p:txBody>
      </p:sp>
      <p:sp>
        <p:nvSpPr>
          <p:cNvPr id="3" name="Content Placeholder 2">
            <a:extLst>
              <a:ext uri="{FF2B5EF4-FFF2-40B4-BE49-F238E27FC236}">
                <a16:creationId xmlns:a16="http://schemas.microsoft.com/office/drawing/2014/main" id="{611BC6BD-D08A-4E1F-9148-E261F4F53FDC}"/>
              </a:ext>
            </a:extLst>
          </p:cNvPr>
          <p:cNvSpPr>
            <a:spLocks noGrp="1"/>
          </p:cNvSpPr>
          <p:nvPr>
            <p:ph idx="1"/>
          </p:nvPr>
        </p:nvSpPr>
        <p:spPr>
          <a:xfrm>
            <a:off x="838200" y="1543420"/>
            <a:ext cx="10515600" cy="4684660"/>
          </a:xfrm>
        </p:spPr>
        <p:txBody>
          <a:bodyPr>
            <a:normAutofit/>
          </a:bodyPr>
          <a:lstStyle/>
          <a:p>
            <a:r>
              <a:rPr lang="en-US" sz="2400" dirty="0"/>
              <a:t>https://datacatalog.worldbank.org/search/dataset/0040276</a:t>
            </a:r>
          </a:p>
          <a:p>
            <a:r>
              <a:rPr lang="en-US" sz="2400" dirty="0"/>
              <a:t>https://www.ocregister.com/2021/08/20/how-will-disneyland-determine-reservation-capacity-limits-for-magic-key-annual-passes/#:~:text=Disneyland's%20theoretical%20maximum%20capacity%20is,the%20Themed%20Entertainment%20Association%2FAECOM.</a:t>
            </a:r>
          </a:p>
          <a:p>
            <a:r>
              <a:rPr lang="en-US" sz="2400" dirty="0"/>
              <a:t>https://worldpopulationreview.com/country-rankings/how-many-countries-are-there</a:t>
            </a:r>
          </a:p>
          <a:p>
            <a:r>
              <a:rPr lang="en-US" sz="2400" dirty="0"/>
              <a:t>https://www.imf.org/en/Publications/SPROLLS/world-economic-outlook-databases</a:t>
            </a:r>
          </a:p>
          <a:p>
            <a:r>
              <a:rPr lang="en-US" sz="2400" dirty="0"/>
              <a:t>https://unstats.un.org/UNSD/snaama/Index</a:t>
            </a:r>
          </a:p>
          <a:p>
            <a:r>
              <a:rPr lang="en-US" sz="2400" dirty="0"/>
              <a:t>https://www.macrotrends.net/stocks/charts/DIS/disney/operating-expenses</a:t>
            </a:r>
          </a:p>
        </p:txBody>
      </p:sp>
    </p:spTree>
    <p:extLst>
      <p:ext uri="{BB962C8B-B14F-4D97-AF65-F5344CB8AC3E}">
        <p14:creationId xmlns:p14="http://schemas.microsoft.com/office/powerpoint/2010/main" val="233355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11099-141B-4A8C-B0E2-CA878E70F1DC}"/>
              </a:ext>
            </a:extLst>
          </p:cNvPr>
          <p:cNvSpPr>
            <a:spLocks noGrp="1"/>
          </p:cNvSpPr>
          <p:nvPr>
            <p:ph type="title"/>
          </p:nvPr>
        </p:nvSpPr>
        <p:spPr>
          <a:xfrm>
            <a:off x="640080" y="325369"/>
            <a:ext cx="4368602" cy="1956841"/>
          </a:xfrm>
        </p:spPr>
        <p:txBody>
          <a:bodyPr anchor="b">
            <a:normAutofit/>
          </a:bodyPr>
          <a:lstStyle/>
          <a:p>
            <a:r>
              <a:rPr lang="en-US" sz="5400" dirty="0">
                <a:latin typeface="Monotype Corsiva" panose="03010101010201010101" pitchFamily="66" charset="0"/>
              </a:rPr>
              <a:t>Background</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1A96FD-930D-4999-B8D9-32D28DB088FE}"/>
              </a:ext>
            </a:extLst>
          </p:cNvPr>
          <p:cNvSpPr>
            <a:spLocks noGrp="1"/>
          </p:cNvSpPr>
          <p:nvPr>
            <p:ph idx="1"/>
          </p:nvPr>
        </p:nvSpPr>
        <p:spPr>
          <a:xfrm>
            <a:off x="640080" y="2872899"/>
            <a:ext cx="4243589" cy="3320668"/>
          </a:xfrm>
        </p:spPr>
        <p:txBody>
          <a:bodyPr>
            <a:normAutofit/>
          </a:bodyPr>
          <a:lstStyle/>
          <a:p>
            <a:r>
              <a:rPr lang="en-US" sz="2200" dirty="0"/>
              <a:t>Disney</a:t>
            </a:r>
            <a:r>
              <a:rPr lang="en-US" sz="2200" baseline="0" dirty="0"/>
              <a:t>land is a famous amusement park in the world. Now, there are in 5 countries; US(2), Japan(1), China Mainland(1)+Hongkong(1), France(1)</a:t>
            </a:r>
            <a:endParaRPr lang="th-TH" sz="2200" baseline="0" dirty="0"/>
          </a:p>
          <a:p>
            <a:r>
              <a:rPr lang="en-US" sz="2200" dirty="0"/>
              <a:t>So, as they try to reach out all regions to expand their customer base, they plan to locate 3 new Disneyland</a:t>
            </a:r>
          </a:p>
        </p:txBody>
      </p:sp>
      <p:pic>
        <p:nvPicPr>
          <p:cNvPr id="1026" name="Picture 2" descr="Disney Desktop Wallpapers - Top Free Disney Desktop Backgrounds -  WallpaperAccess">
            <a:extLst>
              <a:ext uri="{FF2B5EF4-FFF2-40B4-BE49-F238E27FC236}">
                <a16:creationId xmlns:a16="http://schemas.microsoft.com/office/drawing/2014/main" id="{68C79EA7-5B17-AB48-B6AB-8DF8E707F6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31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laf Presents&amp;#39; trailer: Beloved &amp;#39;Frozen&amp;#39; character getting his new series  of shorts on Disney+ - ABC7 New York">
            <a:extLst>
              <a:ext uri="{FF2B5EF4-FFF2-40B4-BE49-F238E27FC236}">
                <a16:creationId xmlns:a16="http://schemas.microsoft.com/office/drawing/2014/main" id="{D565CF6C-CB1E-814C-B9A9-1A88B267C7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08" r="22248" b="9091"/>
          <a:stretch/>
        </p:blipFill>
        <p:spPr bwMode="auto">
          <a:xfrm>
            <a:off x="3522468" y="4440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AE994C-373D-D045-AF92-F110F3C5CB21}"/>
              </a:ext>
            </a:extLst>
          </p:cNvPr>
          <p:cNvSpPr>
            <a:spLocks noGrp="1"/>
          </p:cNvSpPr>
          <p:nvPr>
            <p:ph type="title"/>
          </p:nvPr>
        </p:nvSpPr>
        <p:spPr>
          <a:xfrm>
            <a:off x="359664" y="1746376"/>
            <a:ext cx="3438144" cy="562357"/>
          </a:xfrm>
        </p:spPr>
        <p:txBody>
          <a:bodyPr anchor="b">
            <a:noAutofit/>
          </a:bodyPr>
          <a:lstStyle/>
          <a:p>
            <a:br>
              <a:rPr lang="en-CN" sz="4000" dirty="0"/>
            </a:br>
            <a:br>
              <a:rPr lang="en-CN" sz="4000" dirty="0"/>
            </a:br>
            <a:r>
              <a:rPr lang="en-CN" sz="6600" b="1" dirty="0">
                <a:latin typeface="Monotype Corsiva" panose="03010101010201010101" pitchFamily="66" charset="0"/>
              </a:rPr>
              <a:t>Idea</a:t>
            </a:r>
            <a:endParaRPr lang="en-CN" sz="4000" b="1" dirty="0">
              <a:latin typeface="Monotype Corsiva" panose="03010101010201010101" pitchFamily="66" charset="0"/>
            </a:endParaRP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7AFC70-E896-834E-9CE5-AF37DB71E7E9}"/>
              </a:ext>
            </a:extLst>
          </p:cNvPr>
          <p:cNvSpPr>
            <a:spLocks noGrp="1"/>
          </p:cNvSpPr>
          <p:nvPr>
            <p:ph idx="1"/>
          </p:nvPr>
        </p:nvSpPr>
        <p:spPr>
          <a:xfrm>
            <a:off x="371093" y="2718054"/>
            <a:ext cx="6733900" cy="3611906"/>
          </a:xfrm>
        </p:spPr>
        <p:txBody>
          <a:bodyPr anchor="t">
            <a:normAutofit fontScale="92500" lnSpcReduction="10000"/>
          </a:bodyPr>
          <a:lstStyle/>
          <a:p>
            <a:pPr marL="0" indent="0">
              <a:buNone/>
            </a:pPr>
            <a:r>
              <a:rPr lang="en-US" sz="4000" dirty="0"/>
              <a:t>Create an optimization program that automatically select 3 locations maximize profit within the budget</a:t>
            </a:r>
          </a:p>
          <a:p>
            <a:pPr marL="0" indent="0">
              <a:buNone/>
            </a:pPr>
            <a:r>
              <a:rPr lang="en-US" sz="4000" dirty="0"/>
              <a:t>   The factor could include GDP, population, weather score and country location etc.</a:t>
            </a:r>
          </a:p>
          <a:p>
            <a:pPr marL="0" indent="0">
              <a:buNone/>
            </a:pPr>
            <a:endParaRPr lang="en-US" sz="4000" dirty="0"/>
          </a:p>
          <a:p>
            <a:pPr marL="0" indent="0">
              <a:buNone/>
            </a:pPr>
            <a:endParaRPr lang="en-CN" sz="1200" dirty="0"/>
          </a:p>
        </p:txBody>
      </p:sp>
    </p:spTree>
    <p:extLst>
      <p:ext uri="{BB962C8B-B14F-4D97-AF65-F5344CB8AC3E}">
        <p14:creationId xmlns:p14="http://schemas.microsoft.com/office/powerpoint/2010/main" val="15331226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est Walt Disney Pictures [HD] | Download Free Images on Unsplash">
            <a:extLst>
              <a:ext uri="{FF2B5EF4-FFF2-40B4-BE49-F238E27FC236}">
                <a16:creationId xmlns:a16="http://schemas.microsoft.com/office/drawing/2014/main" id="{93313016-A1EC-9D41-8579-26A8804977E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57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EB4C85-9AC4-40D9-B49A-8FFF80937C06}"/>
              </a:ext>
            </a:extLst>
          </p:cNvPr>
          <p:cNvSpPr>
            <a:spLocks noGrp="1"/>
          </p:cNvSpPr>
          <p:nvPr>
            <p:ph type="title"/>
          </p:nvPr>
        </p:nvSpPr>
        <p:spPr>
          <a:xfrm>
            <a:off x="838201" y="801964"/>
            <a:ext cx="3313164" cy="4726276"/>
          </a:xfrm>
        </p:spPr>
        <p:txBody>
          <a:bodyPr>
            <a:normAutofit/>
          </a:bodyPr>
          <a:lstStyle/>
          <a:p>
            <a:pPr algn="r"/>
            <a:br>
              <a:rPr lang="en-US" b="1" i="0" u="none" strike="noStrike" baseline="0" dirty="0">
                <a:solidFill>
                  <a:srgbClr val="FFFFFF"/>
                </a:solidFill>
                <a:latin typeface="Calibri Light" panose="020F0302020204030204" pitchFamily="34" charset="0"/>
              </a:rPr>
            </a:br>
            <a:r>
              <a:rPr lang="en-US" b="1" dirty="0">
                <a:solidFill>
                  <a:srgbClr val="FFFFFF"/>
                </a:solidFill>
                <a:latin typeface="Monotype Corsiva" panose="03010101010201010101" pitchFamily="66" charset="0"/>
              </a:rPr>
              <a:t>Optimization Model</a:t>
            </a:r>
          </a:p>
        </p:txBody>
      </p:sp>
      <p:cxnSp>
        <p:nvCxnSpPr>
          <p:cNvPr id="77" name="Straight Connector 7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A670A0-11F3-46A8-8BED-9E2A96AB7824}"/>
              </a:ext>
            </a:extLst>
          </p:cNvPr>
          <p:cNvSpPr>
            <a:spLocks noGrp="1"/>
          </p:cNvSpPr>
          <p:nvPr>
            <p:ph idx="1"/>
          </p:nvPr>
        </p:nvSpPr>
        <p:spPr>
          <a:xfrm>
            <a:off x="4968950" y="801964"/>
            <a:ext cx="7036596" cy="5652102"/>
          </a:xfrm>
          <a:solidFill>
            <a:srgbClr val="DEEBF7">
              <a:alpha val="40000"/>
            </a:srgbClr>
          </a:solidFill>
        </p:spPr>
        <p:txBody>
          <a:bodyPr lIns="182880" anchor="ctr">
            <a:normAutofit/>
          </a:bodyPr>
          <a:lstStyle/>
          <a:p>
            <a:pPr marL="0" indent="0">
              <a:buNone/>
            </a:pPr>
            <a:r>
              <a:rPr lang="en-US" sz="2400" dirty="0">
                <a:solidFill>
                  <a:srgbClr val="FFFFFF"/>
                </a:solidFill>
              </a:rPr>
              <a:t>Key Objective: Maximize 20-year profit from New Disneyland base on revenue</a:t>
            </a:r>
            <a:r>
              <a:rPr lang="en-US" sz="2400" baseline="0" dirty="0">
                <a:solidFill>
                  <a:srgbClr val="FFFFFF"/>
                </a:solidFill>
              </a:rPr>
              <a:t> and cost that can be vary on number of attendance</a:t>
            </a:r>
          </a:p>
          <a:p>
            <a:pPr marL="0" indent="0">
              <a:buNone/>
            </a:pPr>
            <a:r>
              <a:rPr lang="en-US" sz="2400" baseline="0" dirty="0">
                <a:solidFill>
                  <a:srgbClr val="FFFFFF"/>
                </a:solidFill>
              </a:rPr>
              <a:t>Maximize : Net present value of profit from</a:t>
            </a:r>
          </a:p>
          <a:p>
            <a:pPr marL="0" indent="0">
              <a:buNone/>
            </a:pPr>
            <a:r>
              <a:rPr lang="en-US" sz="2400" dirty="0">
                <a:solidFill>
                  <a:srgbClr val="FFFFFF"/>
                </a:solidFill>
              </a:rPr>
              <a:t>	  Sum</a:t>
            </a:r>
            <a:r>
              <a:rPr lang="en-US" sz="2400" baseline="0" dirty="0">
                <a:solidFill>
                  <a:srgbClr val="FFFFFF"/>
                </a:solidFill>
              </a:rPr>
              <a:t>(Revenue from average ticket fee + souvenir &amp; food*attendances) for 20 years</a:t>
            </a:r>
          </a:p>
          <a:p>
            <a:pPr marL="0" indent="0">
              <a:buNone/>
            </a:pPr>
            <a:r>
              <a:rPr lang="en-US" sz="2400" dirty="0">
                <a:solidFill>
                  <a:srgbClr val="FFFFFF"/>
                </a:solidFill>
              </a:rPr>
              <a:t>	</a:t>
            </a:r>
            <a:r>
              <a:rPr lang="en-US" sz="2400" baseline="0" dirty="0">
                <a:solidFill>
                  <a:srgbClr val="FFFFFF"/>
                </a:solidFill>
              </a:rPr>
              <a:t>- (Cost from fixed cost + variable cost * attendances) for 20 years</a:t>
            </a:r>
          </a:p>
          <a:p>
            <a:pPr marL="0" indent="0">
              <a:buNone/>
            </a:pPr>
            <a:r>
              <a:rPr lang="en-US" sz="2400" dirty="0">
                <a:solidFill>
                  <a:srgbClr val="FFFFFF"/>
                </a:solidFill>
              </a:rPr>
              <a:t>	- set up cost at the fist year</a:t>
            </a:r>
          </a:p>
          <a:p>
            <a:pPr marL="0" indent="0">
              <a:buNone/>
            </a:pPr>
            <a:endParaRPr lang="en-US" sz="2400" dirty="0">
              <a:solidFill>
                <a:srgbClr val="FFFFFF"/>
              </a:solidFill>
            </a:endParaRPr>
          </a:p>
          <a:p>
            <a:pPr marL="0" indent="0">
              <a:buNone/>
            </a:pPr>
            <a:r>
              <a:rPr lang="en-US" sz="2400" dirty="0">
                <a:solidFill>
                  <a:srgbClr val="FFFFFF"/>
                </a:solidFill>
              </a:rPr>
              <a:t>How to solve?</a:t>
            </a:r>
            <a:r>
              <a:rPr lang="en-US" sz="2400" baseline="0" dirty="0">
                <a:solidFill>
                  <a:srgbClr val="FFFFFF"/>
                </a:solidFill>
              </a:rPr>
              <a:t> :  Allocation method by setting binary decision variables in each country (build or not) and use LP solver </a:t>
            </a:r>
            <a:r>
              <a:rPr lang="en-US" sz="2400" dirty="0">
                <a:solidFill>
                  <a:srgbClr val="FFFFFF"/>
                </a:solidFill>
              </a:rPr>
              <a:t>to</a:t>
            </a:r>
            <a:r>
              <a:rPr lang="en-US" sz="2400" baseline="0" dirty="0">
                <a:solidFill>
                  <a:srgbClr val="FFFFFF"/>
                </a:solidFill>
              </a:rPr>
              <a:t> maximize profit</a:t>
            </a:r>
            <a:endParaRPr lang="en-US" sz="2400" dirty="0">
              <a:solidFill>
                <a:srgbClr val="FFFFFF"/>
              </a:solidFill>
            </a:endParaRPr>
          </a:p>
        </p:txBody>
      </p:sp>
    </p:spTree>
    <p:extLst>
      <p:ext uri="{BB962C8B-B14F-4D97-AF65-F5344CB8AC3E}">
        <p14:creationId xmlns:p14="http://schemas.microsoft.com/office/powerpoint/2010/main" val="26397075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est Walt Disney Pictures [HD] | Download Free Images on Unsplash">
            <a:extLst>
              <a:ext uri="{FF2B5EF4-FFF2-40B4-BE49-F238E27FC236}">
                <a16:creationId xmlns:a16="http://schemas.microsoft.com/office/drawing/2014/main" id="{3FC8D6FB-A6F2-9A44-AA27-7BE84EB284A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70459C-9B59-4747-A7FE-EC2A7224B065}"/>
              </a:ext>
            </a:extLst>
          </p:cNvPr>
          <p:cNvSpPr>
            <a:spLocks noGrp="1"/>
          </p:cNvSpPr>
          <p:nvPr>
            <p:ph type="title"/>
          </p:nvPr>
        </p:nvSpPr>
        <p:spPr>
          <a:xfrm>
            <a:off x="838201" y="1065862"/>
            <a:ext cx="3313164" cy="4726276"/>
          </a:xfrm>
        </p:spPr>
        <p:txBody>
          <a:bodyPr>
            <a:normAutofit/>
          </a:bodyPr>
          <a:lstStyle/>
          <a:p>
            <a:pPr algn="r"/>
            <a:r>
              <a:rPr lang="en-US" b="1" dirty="0">
                <a:solidFill>
                  <a:srgbClr val="FFFFFF"/>
                </a:solidFill>
                <a:latin typeface="Monotype Corsiva" panose="03010101010201010101" pitchFamily="66" charset="0"/>
              </a:rPr>
              <a:t>Assumption:</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8F815A-D40F-4BD1-A408-2BF992663E44}"/>
              </a:ext>
            </a:extLst>
          </p:cNvPr>
          <p:cNvSpPr>
            <a:spLocks noGrp="1"/>
          </p:cNvSpPr>
          <p:nvPr>
            <p:ph idx="1"/>
          </p:nvPr>
        </p:nvSpPr>
        <p:spPr>
          <a:xfrm>
            <a:off x="4921397" y="947690"/>
            <a:ext cx="7002579" cy="5399843"/>
          </a:xfrm>
          <a:solidFill>
            <a:srgbClr val="DEEBF7">
              <a:alpha val="40000"/>
            </a:srgbClr>
          </a:solidFill>
        </p:spPr>
        <p:txBody>
          <a:bodyPr lIns="182880" rIns="182880" anchor="ctr">
            <a:noAutofit/>
          </a:bodyPr>
          <a:lstStyle/>
          <a:p>
            <a:pPr marL="514350" indent="-514350">
              <a:spcBef>
                <a:spcPts val="0"/>
              </a:spcBef>
              <a:buFont typeface="+mj-lt"/>
              <a:buAutoNum type="arabicPeriod"/>
            </a:pPr>
            <a:r>
              <a:rPr lang="en-US" sz="2400" dirty="0">
                <a:solidFill>
                  <a:srgbClr val="FFFFFF"/>
                </a:solidFill>
              </a:rPr>
              <a:t>Number of attendances (generate by number of population in each country and divide by score that convert from GDP, population, Disney consumer base, weather)</a:t>
            </a:r>
          </a:p>
          <a:p>
            <a:pPr marL="514350" indent="-514350">
              <a:spcBef>
                <a:spcPts val="0"/>
              </a:spcBef>
              <a:buFont typeface="+mj-lt"/>
              <a:buAutoNum type="arabicPeriod"/>
            </a:pPr>
            <a:r>
              <a:rPr lang="en-US" sz="2400" dirty="0">
                <a:solidFill>
                  <a:srgbClr val="FFFFFF"/>
                </a:solidFill>
              </a:rPr>
              <a:t>Every year, number of attendance grows up 1%</a:t>
            </a:r>
          </a:p>
          <a:p>
            <a:pPr marL="514350" indent="-514350">
              <a:spcBef>
                <a:spcPts val="0"/>
              </a:spcBef>
              <a:buFont typeface="+mj-lt"/>
              <a:buAutoNum type="arabicPeriod"/>
            </a:pPr>
            <a:r>
              <a:rPr lang="en-US" sz="2400" dirty="0">
                <a:solidFill>
                  <a:srgbClr val="FFFFFF"/>
                </a:solidFill>
              </a:rPr>
              <a:t>Set up cost charge only in the 1st year</a:t>
            </a:r>
          </a:p>
          <a:p>
            <a:pPr marL="514350" indent="-514350">
              <a:spcBef>
                <a:spcPts val="0"/>
              </a:spcBef>
              <a:buFont typeface="+mj-lt"/>
              <a:buAutoNum type="arabicPeriod"/>
            </a:pPr>
            <a:r>
              <a:rPr lang="en-US" sz="2400" dirty="0">
                <a:solidFill>
                  <a:srgbClr val="FFFFFF"/>
                </a:solidFill>
              </a:rPr>
              <a:t>Fixed cost charge in each year (1 billions), and growth 1% per year</a:t>
            </a:r>
          </a:p>
          <a:p>
            <a:pPr marL="514350" indent="-514350">
              <a:spcBef>
                <a:spcPts val="0"/>
              </a:spcBef>
              <a:buFont typeface="+mj-lt"/>
              <a:buAutoNum type="arabicPeriod"/>
            </a:pPr>
            <a:r>
              <a:rPr lang="en-US" sz="2400" dirty="0">
                <a:solidFill>
                  <a:srgbClr val="FFFFFF"/>
                </a:solidFill>
              </a:rPr>
              <a:t>Ticket price increases 5% in every year</a:t>
            </a:r>
            <a:br>
              <a:rPr lang="en-US" sz="2400" dirty="0">
                <a:solidFill>
                  <a:srgbClr val="FFFFFF"/>
                </a:solidFill>
              </a:rPr>
            </a:br>
            <a:r>
              <a:rPr lang="en-US" sz="2400" dirty="0">
                <a:solidFill>
                  <a:srgbClr val="FFFFFF"/>
                </a:solidFill>
              </a:rPr>
              <a:t>(1st year = $200)</a:t>
            </a:r>
          </a:p>
          <a:p>
            <a:pPr marL="514350" indent="-514350">
              <a:spcBef>
                <a:spcPts val="0"/>
              </a:spcBef>
              <a:buFont typeface="+mj-lt"/>
              <a:buAutoNum type="arabicPeriod"/>
            </a:pPr>
            <a:r>
              <a:rPr lang="en-US" sz="2400" dirty="0" err="1">
                <a:solidFill>
                  <a:srgbClr val="FFFFFF"/>
                </a:solidFill>
              </a:rPr>
              <a:t>Souvenir&amp;food</a:t>
            </a:r>
            <a:r>
              <a:rPr lang="en-US" sz="2400" dirty="0">
                <a:solidFill>
                  <a:srgbClr val="FFFFFF"/>
                </a:solidFill>
              </a:rPr>
              <a:t> revenue average $200 per attendance</a:t>
            </a:r>
          </a:p>
          <a:p>
            <a:pPr marL="514350" indent="-514350">
              <a:spcBef>
                <a:spcPts val="0"/>
              </a:spcBef>
              <a:buFont typeface="+mj-lt"/>
              <a:buAutoNum type="arabicPeriod"/>
            </a:pPr>
            <a:r>
              <a:rPr lang="en-US" sz="2400" dirty="0">
                <a:solidFill>
                  <a:srgbClr val="FFFFFF"/>
                </a:solidFill>
              </a:rPr>
              <a:t>Variable cost charge $50 per attendance on average</a:t>
            </a:r>
          </a:p>
          <a:p>
            <a:pPr marL="514350" indent="-514350">
              <a:spcBef>
                <a:spcPts val="0"/>
              </a:spcBef>
              <a:buFont typeface="+mj-lt"/>
              <a:buAutoNum type="arabicPeriod"/>
            </a:pPr>
            <a:r>
              <a:rPr lang="en-US" sz="2400" dirty="0">
                <a:solidFill>
                  <a:srgbClr val="FFFFFF"/>
                </a:solidFill>
              </a:rPr>
              <a:t>Discount rate = 5%</a:t>
            </a:r>
          </a:p>
        </p:txBody>
      </p:sp>
    </p:spTree>
    <p:extLst>
      <p:ext uri="{BB962C8B-B14F-4D97-AF65-F5344CB8AC3E}">
        <p14:creationId xmlns:p14="http://schemas.microsoft.com/office/powerpoint/2010/main" val="778886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Best Walt Disney Pictures [HD] | Download Free Images on Unsplash">
            <a:extLst>
              <a:ext uri="{FF2B5EF4-FFF2-40B4-BE49-F238E27FC236}">
                <a16:creationId xmlns:a16="http://schemas.microsoft.com/office/drawing/2014/main" id="{A14D36F9-CB12-40A7-BDE7-19275B721649}"/>
              </a:ext>
            </a:extLst>
          </p:cNvPr>
          <p:cNvPicPr>
            <a:picLocks noChangeAspect="1" noChangeArrowheads="1"/>
          </p:cNvPicPr>
          <p:nvPr/>
        </p:nvPicPr>
        <p:blipFill rotWithShape="1">
          <a:blip r:embed="rId2">
            <a:alphaModFix amt="50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5730"/>
          <a:stretch/>
        </p:blipFill>
        <p:spPr bwMode="auto">
          <a:xfrm>
            <a:off x="23427"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3CBB02B-AC46-48D5-83D3-A2A28047EDB5}"/>
              </a:ext>
            </a:extLst>
          </p:cNvPr>
          <p:cNvSpPr txBox="1">
            <a:spLocks/>
          </p:cNvSpPr>
          <p:nvPr/>
        </p:nvSpPr>
        <p:spPr>
          <a:xfrm>
            <a:off x="838200" y="-157519"/>
            <a:ext cx="3494362" cy="4044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solidFill>
                  <a:schemeClr val="bg1"/>
                </a:solidFill>
                <a:latin typeface="Monotype Corsiva" panose="03010101010201010101" pitchFamily="66" charset="0"/>
              </a:rPr>
              <a:t>Constraints:</a:t>
            </a:r>
          </a:p>
        </p:txBody>
      </p:sp>
      <p:sp>
        <p:nvSpPr>
          <p:cNvPr id="6" name="Content Placeholder 2">
            <a:extLst>
              <a:ext uri="{FF2B5EF4-FFF2-40B4-BE49-F238E27FC236}">
                <a16:creationId xmlns:a16="http://schemas.microsoft.com/office/drawing/2014/main" id="{9713360B-FF68-487A-B31D-5515D7199C1B}"/>
              </a:ext>
            </a:extLst>
          </p:cNvPr>
          <p:cNvSpPr txBox="1">
            <a:spLocks/>
          </p:cNvSpPr>
          <p:nvPr/>
        </p:nvSpPr>
        <p:spPr>
          <a:xfrm>
            <a:off x="4976030" y="541639"/>
            <a:ext cx="6838767" cy="2887361"/>
          </a:xfrm>
          <a:prstGeom prst="rect">
            <a:avLst/>
          </a:prstGeom>
          <a:solidFill>
            <a:srgbClr val="DEEBF7">
              <a:alpha val="40000"/>
            </a:srgb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400" dirty="0">
                <a:solidFill>
                  <a:schemeClr val="bg1"/>
                </a:solidFill>
              </a:rPr>
              <a:t>Select top3 country that can maximize profit within budget ($10 billion)</a:t>
            </a:r>
          </a:p>
          <a:p>
            <a:pPr marL="514350" indent="-514350">
              <a:buFont typeface="+mj-lt"/>
              <a:buAutoNum type="arabicPeriod"/>
            </a:pPr>
            <a:r>
              <a:rPr lang="en-US" sz="2400" dirty="0">
                <a:solidFill>
                  <a:schemeClr val="bg1"/>
                </a:solidFill>
              </a:rPr>
              <a:t>For new location, there are no more than 1 park in the same subregion and 2 parks in the same region</a:t>
            </a:r>
          </a:p>
          <a:p>
            <a:pPr marL="514350" indent="-514350">
              <a:buFont typeface="+mj-lt"/>
              <a:buAutoNum type="arabicPeriod"/>
            </a:pPr>
            <a:r>
              <a:rPr lang="en-US" sz="2400" dirty="0">
                <a:solidFill>
                  <a:schemeClr val="bg1"/>
                </a:solidFill>
              </a:rPr>
              <a:t>Cannot build in the same country to prevent from cannibalize demand</a:t>
            </a:r>
          </a:p>
        </p:txBody>
      </p:sp>
      <p:cxnSp>
        <p:nvCxnSpPr>
          <p:cNvPr id="8" name="Straight Connector 7">
            <a:extLst>
              <a:ext uri="{FF2B5EF4-FFF2-40B4-BE49-F238E27FC236}">
                <a16:creationId xmlns:a16="http://schemas.microsoft.com/office/drawing/2014/main" id="{6F52345D-E191-430B-9FB3-E46454F4EFCD}"/>
              </a:ext>
            </a:extLst>
          </p:cNvPr>
          <p:cNvCxnSpPr/>
          <p:nvPr/>
        </p:nvCxnSpPr>
        <p:spPr>
          <a:xfrm>
            <a:off x="4514127" y="669462"/>
            <a:ext cx="0" cy="25603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90A0E368-9614-410A-90F4-7840F2860C5C}"/>
              </a:ext>
            </a:extLst>
          </p:cNvPr>
          <p:cNvSpPr txBox="1">
            <a:spLocks/>
          </p:cNvSpPr>
          <p:nvPr/>
        </p:nvSpPr>
        <p:spPr>
          <a:xfrm>
            <a:off x="838200" y="3107732"/>
            <a:ext cx="3494362" cy="4044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solidFill>
                  <a:schemeClr val="bg1"/>
                </a:solidFill>
                <a:latin typeface="Monotype Corsiva" panose="03010101010201010101" pitchFamily="66" charset="0"/>
              </a:rPr>
              <a:t>Remark:</a:t>
            </a:r>
          </a:p>
        </p:txBody>
      </p:sp>
      <p:sp>
        <p:nvSpPr>
          <p:cNvPr id="10" name="Content Placeholder 2">
            <a:extLst>
              <a:ext uri="{FF2B5EF4-FFF2-40B4-BE49-F238E27FC236}">
                <a16:creationId xmlns:a16="http://schemas.microsoft.com/office/drawing/2014/main" id="{F945DD84-C62D-4BA6-9DAC-0206CE31167E}"/>
              </a:ext>
            </a:extLst>
          </p:cNvPr>
          <p:cNvSpPr txBox="1">
            <a:spLocks/>
          </p:cNvSpPr>
          <p:nvPr/>
        </p:nvSpPr>
        <p:spPr>
          <a:xfrm>
            <a:off x="4933670" y="3937742"/>
            <a:ext cx="6838767" cy="2457531"/>
          </a:xfrm>
          <a:prstGeom prst="rect">
            <a:avLst/>
          </a:prstGeom>
          <a:solidFill>
            <a:srgbClr val="DEEBF7">
              <a:alpha val="40000"/>
            </a:srgb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400" dirty="0">
                <a:solidFill>
                  <a:schemeClr val="bg1"/>
                </a:solidFill>
              </a:rPr>
              <a:t>We drop some country that does not have GDP and weather data</a:t>
            </a:r>
          </a:p>
          <a:p>
            <a:pPr marL="514350" indent="-514350">
              <a:buFont typeface="+mj-lt"/>
              <a:buAutoNum type="arabicPeriod"/>
            </a:pPr>
            <a:r>
              <a:rPr lang="en-US" sz="2400" dirty="0">
                <a:solidFill>
                  <a:schemeClr val="bg1"/>
                </a:solidFill>
              </a:rPr>
              <a:t>And we drop some country that has small area than 1000 km</a:t>
            </a:r>
            <a:r>
              <a:rPr lang="en-US" sz="2400" baseline="30000" dirty="0">
                <a:solidFill>
                  <a:schemeClr val="bg1"/>
                </a:solidFill>
              </a:rPr>
              <a:t>2 </a:t>
            </a:r>
            <a:r>
              <a:rPr lang="en-US" sz="2400" dirty="0">
                <a:solidFill>
                  <a:schemeClr val="bg1"/>
                </a:solidFill>
              </a:rPr>
              <a:t>and low GDP than 2500 billions. Because it is not a proper location to build amusement park.</a:t>
            </a:r>
          </a:p>
        </p:txBody>
      </p:sp>
      <p:cxnSp>
        <p:nvCxnSpPr>
          <p:cNvPr id="11" name="Straight Connector 10">
            <a:extLst>
              <a:ext uri="{FF2B5EF4-FFF2-40B4-BE49-F238E27FC236}">
                <a16:creationId xmlns:a16="http://schemas.microsoft.com/office/drawing/2014/main" id="{34956410-B5CF-4FDB-958B-530E08517221}"/>
              </a:ext>
            </a:extLst>
          </p:cNvPr>
          <p:cNvCxnSpPr/>
          <p:nvPr/>
        </p:nvCxnSpPr>
        <p:spPr>
          <a:xfrm>
            <a:off x="4514127" y="3934713"/>
            <a:ext cx="0" cy="25603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94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Best Walt Disney Pictures [HD] | Download Free Images on Unsplash">
            <a:extLst>
              <a:ext uri="{FF2B5EF4-FFF2-40B4-BE49-F238E27FC236}">
                <a16:creationId xmlns:a16="http://schemas.microsoft.com/office/drawing/2014/main" id="{A14D36F9-CB12-40A7-BDE7-19275B721649}"/>
              </a:ext>
            </a:extLst>
          </p:cNvPr>
          <p:cNvPicPr>
            <a:picLocks noChangeAspect="1" noChangeArrowheads="1"/>
          </p:cNvPicPr>
          <p:nvPr/>
        </p:nvPicPr>
        <p:blipFill rotWithShape="1">
          <a:blip r:embed="rId3">
            <a:alphaModFix amt="5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15730"/>
          <a:stretch/>
        </p:blipFill>
        <p:spPr bwMode="auto">
          <a:xfrm>
            <a:off x="23427"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3CBB02B-AC46-48D5-83D3-A2A28047EDB5}"/>
              </a:ext>
            </a:extLst>
          </p:cNvPr>
          <p:cNvSpPr txBox="1">
            <a:spLocks/>
          </p:cNvSpPr>
          <p:nvPr/>
        </p:nvSpPr>
        <p:spPr>
          <a:xfrm>
            <a:off x="218440" y="250968"/>
            <a:ext cx="4993640" cy="1579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Monotype Corsiva" panose="03010101010201010101" pitchFamily="66" charset="0"/>
              </a:rPr>
              <a:t>Programming screenshot:</a:t>
            </a:r>
          </a:p>
        </p:txBody>
      </p:sp>
      <p:pic>
        <p:nvPicPr>
          <p:cNvPr id="15" name="Picture 14">
            <a:extLst>
              <a:ext uri="{FF2B5EF4-FFF2-40B4-BE49-F238E27FC236}">
                <a16:creationId xmlns:a16="http://schemas.microsoft.com/office/drawing/2014/main" id="{F903EC97-C2BD-4372-849A-784C267F095C}"/>
              </a:ext>
            </a:extLst>
          </p:cNvPr>
          <p:cNvPicPr>
            <a:picLocks noChangeAspect="1"/>
          </p:cNvPicPr>
          <p:nvPr/>
        </p:nvPicPr>
        <p:blipFill>
          <a:blip r:embed="rId5"/>
          <a:stretch>
            <a:fillRect/>
          </a:stretch>
        </p:blipFill>
        <p:spPr>
          <a:xfrm>
            <a:off x="3579407" y="5485447"/>
            <a:ext cx="7152640" cy="985094"/>
          </a:xfrm>
          <a:prstGeom prst="rect">
            <a:avLst/>
          </a:prstGeom>
        </p:spPr>
      </p:pic>
      <p:sp>
        <p:nvSpPr>
          <p:cNvPr id="16" name="Title 1">
            <a:extLst>
              <a:ext uri="{FF2B5EF4-FFF2-40B4-BE49-F238E27FC236}">
                <a16:creationId xmlns:a16="http://schemas.microsoft.com/office/drawing/2014/main" id="{70C714B3-EC22-4A75-BA99-5086E8C7020A}"/>
              </a:ext>
            </a:extLst>
          </p:cNvPr>
          <p:cNvSpPr txBox="1">
            <a:spLocks/>
          </p:cNvSpPr>
          <p:nvPr/>
        </p:nvSpPr>
        <p:spPr>
          <a:xfrm>
            <a:off x="-248920" y="1061681"/>
            <a:ext cx="3494362" cy="4044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b="1" dirty="0">
                <a:solidFill>
                  <a:schemeClr val="bg1"/>
                </a:solidFill>
                <a:latin typeface="Monotype Corsiva" panose="03010101010201010101" pitchFamily="66" charset="0"/>
              </a:rPr>
              <a:t>Constraints:</a:t>
            </a:r>
          </a:p>
        </p:txBody>
      </p:sp>
      <p:sp>
        <p:nvSpPr>
          <p:cNvPr id="18" name="Title 1">
            <a:extLst>
              <a:ext uri="{FF2B5EF4-FFF2-40B4-BE49-F238E27FC236}">
                <a16:creationId xmlns:a16="http://schemas.microsoft.com/office/drawing/2014/main" id="{C8F3AE00-20F5-418B-B07E-6E7A27A99486}"/>
              </a:ext>
            </a:extLst>
          </p:cNvPr>
          <p:cNvSpPr txBox="1">
            <a:spLocks/>
          </p:cNvSpPr>
          <p:nvPr/>
        </p:nvSpPr>
        <p:spPr>
          <a:xfrm>
            <a:off x="-287398" y="3831915"/>
            <a:ext cx="3494362" cy="4044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b="1" dirty="0">
                <a:solidFill>
                  <a:schemeClr val="bg1"/>
                </a:solidFill>
                <a:latin typeface="Monotype Corsiva" panose="03010101010201010101" pitchFamily="66" charset="0"/>
              </a:rPr>
              <a:t>Result:</a:t>
            </a:r>
          </a:p>
        </p:txBody>
      </p:sp>
      <p:pic>
        <p:nvPicPr>
          <p:cNvPr id="22" name="Picture 21">
            <a:extLst>
              <a:ext uri="{FF2B5EF4-FFF2-40B4-BE49-F238E27FC236}">
                <a16:creationId xmlns:a16="http://schemas.microsoft.com/office/drawing/2014/main" id="{38F41E01-459F-4FCE-BFB3-42F88973C6BB}"/>
              </a:ext>
            </a:extLst>
          </p:cNvPr>
          <p:cNvPicPr>
            <a:picLocks noChangeAspect="1"/>
          </p:cNvPicPr>
          <p:nvPr/>
        </p:nvPicPr>
        <p:blipFill>
          <a:blip r:embed="rId6"/>
          <a:stretch>
            <a:fillRect/>
          </a:stretch>
        </p:blipFill>
        <p:spPr>
          <a:xfrm>
            <a:off x="3539044" y="1595877"/>
            <a:ext cx="8197505" cy="3386594"/>
          </a:xfrm>
          <a:prstGeom prst="rect">
            <a:avLst/>
          </a:prstGeom>
        </p:spPr>
      </p:pic>
      <p:sp>
        <p:nvSpPr>
          <p:cNvPr id="24" name="Title 1">
            <a:extLst>
              <a:ext uri="{FF2B5EF4-FFF2-40B4-BE49-F238E27FC236}">
                <a16:creationId xmlns:a16="http://schemas.microsoft.com/office/drawing/2014/main" id="{F4B32CC0-315E-46C5-8AA4-92D7338849DB}"/>
              </a:ext>
            </a:extLst>
          </p:cNvPr>
          <p:cNvSpPr txBox="1">
            <a:spLocks/>
          </p:cNvSpPr>
          <p:nvPr/>
        </p:nvSpPr>
        <p:spPr>
          <a:xfrm>
            <a:off x="10011889" y="-284636"/>
            <a:ext cx="34493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Link of coding file</a:t>
            </a:r>
          </a:p>
        </p:txBody>
      </p:sp>
      <p:graphicFrame>
        <p:nvGraphicFramePr>
          <p:cNvPr id="25" name="Object 24">
            <a:extLst>
              <a:ext uri="{FF2B5EF4-FFF2-40B4-BE49-F238E27FC236}">
                <a16:creationId xmlns:a16="http://schemas.microsoft.com/office/drawing/2014/main" id="{FC59DF18-C90F-4573-8DD5-A1DA8F72F8C2}"/>
              </a:ext>
            </a:extLst>
          </p:cNvPr>
          <p:cNvGraphicFramePr>
            <a:graphicFrameLocks noChangeAspect="1"/>
          </p:cNvGraphicFramePr>
          <p:nvPr>
            <p:extLst>
              <p:ext uri="{D42A27DB-BD31-4B8C-83A1-F6EECF244321}">
                <p14:modId xmlns:p14="http://schemas.microsoft.com/office/powerpoint/2010/main" val="4265561707"/>
              </p:ext>
            </p:extLst>
          </p:nvPr>
        </p:nvGraphicFramePr>
        <p:xfrm>
          <a:off x="10607040" y="661395"/>
          <a:ext cx="914400" cy="792163"/>
        </p:xfrm>
        <a:graphic>
          <a:graphicData uri="http://schemas.openxmlformats.org/presentationml/2006/ole">
            <mc:AlternateContent xmlns:mc="http://schemas.openxmlformats.org/markup-compatibility/2006">
              <mc:Choice xmlns:v="urn:schemas-microsoft-com:vml" Requires="v">
                <p:oleObj spid="_x0000_s3074" name="Acrobat Document" showAsIcon="1" r:id="rId7" imgW="914400" imgH="792360" progId="AcroExch.Document.DC">
                  <p:embed/>
                </p:oleObj>
              </mc:Choice>
              <mc:Fallback>
                <p:oleObj name="Acrobat Document" showAsIcon="1" r:id="rId7" imgW="914400" imgH="792360" progId="AcroExch.Document.DC">
                  <p:embed/>
                  <p:pic>
                    <p:nvPicPr>
                      <p:cNvPr id="0" name=""/>
                      <p:cNvPicPr/>
                      <p:nvPr/>
                    </p:nvPicPr>
                    <p:blipFill>
                      <a:blip r:embed="rId8"/>
                      <a:stretch>
                        <a:fillRect/>
                      </a:stretch>
                    </p:blipFill>
                    <p:spPr>
                      <a:xfrm>
                        <a:off x="10607040" y="66139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8123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8F77-DC62-4432-8FA4-530397217B43}"/>
              </a:ext>
            </a:extLst>
          </p:cNvPr>
          <p:cNvSpPr>
            <a:spLocks noGrp="1"/>
          </p:cNvSpPr>
          <p:nvPr>
            <p:ph type="title"/>
          </p:nvPr>
        </p:nvSpPr>
        <p:spPr/>
        <p:txBody>
          <a:bodyPr/>
          <a:lstStyle/>
          <a:p>
            <a:r>
              <a:rPr lang="en-US" dirty="0">
                <a:latin typeface="Monotype Corsiva" panose="03010101010201010101" pitchFamily="66" charset="0"/>
              </a:rPr>
              <a:t>Data example</a:t>
            </a:r>
          </a:p>
        </p:txBody>
      </p:sp>
      <p:pic>
        <p:nvPicPr>
          <p:cNvPr id="5" name="Picture 4">
            <a:extLst>
              <a:ext uri="{FF2B5EF4-FFF2-40B4-BE49-F238E27FC236}">
                <a16:creationId xmlns:a16="http://schemas.microsoft.com/office/drawing/2014/main" id="{74A2EF41-F9FD-4E09-995B-16F30C5C85BE}"/>
              </a:ext>
            </a:extLst>
          </p:cNvPr>
          <p:cNvPicPr>
            <a:picLocks noChangeAspect="1"/>
          </p:cNvPicPr>
          <p:nvPr/>
        </p:nvPicPr>
        <p:blipFill>
          <a:blip r:embed="rId3"/>
          <a:stretch>
            <a:fillRect/>
          </a:stretch>
        </p:blipFill>
        <p:spPr>
          <a:xfrm>
            <a:off x="967665" y="1379454"/>
            <a:ext cx="8248188" cy="4883464"/>
          </a:xfrm>
          <a:prstGeom prst="rect">
            <a:avLst/>
          </a:prstGeom>
        </p:spPr>
      </p:pic>
      <p:pic>
        <p:nvPicPr>
          <p:cNvPr id="3" name="Picture 2">
            <a:extLst>
              <a:ext uri="{FF2B5EF4-FFF2-40B4-BE49-F238E27FC236}">
                <a16:creationId xmlns:a16="http://schemas.microsoft.com/office/drawing/2014/main" id="{8D5E50F8-2814-C34F-9DA0-58679BF33ADA}"/>
              </a:ext>
            </a:extLst>
          </p:cNvPr>
          <p:cNvPicPr>
            <a:picLocks noChangeAspect="1"/>
          </p:cNvPicPr>
          <p:nvPr/>
        </p:nvPicPr>
        <p:blipFill>
          <a:blip r:embed="rId4"/>
          <a:stretch>
            <a:fillRect/>
          </a:stretch>
        </p:blipFill>
        <p:spPr>
          <a:xfrm>
            <a:off x="9473784" y="39604"/>
            <a:ext cx="2589334" cy="2553035"/>
          </a:xfrm>
          <a:prstGeom prst="rect">
            <a:avLst/>
          </a:prstGeom>
        </p:spPr>
      </p:pic>
      <p:graphicFrame>
        <p:nvGraphicFramePr>
          <p:cNvPr id="4" name="Object 3">
            <a:extLst>
              <a:ext uri="{FF2B5EF4-FFF2-40B4-BE49-F238E27FC236}">
                <a16:creationId xmlns:a16="http://schemas.microsoft.com/office/drawing/2014/main" id="{E715C283-1A48-4FDE-A9D6-8E3DD1B5F830}"/>
              </a:ext>
            </a:extLst>
          </p:cNvPr>
          <p:cNvGraphicFramePr>
            <a:graphicFrameLocks noChangeAspect="1"/>
          </p:cNvGraphicFramePr>
          <p:nvPr>
            <p:extLst>
              <p:ext uri="{D42A27DB-BD31-4B8C-83A1-F6EECF244321}">
                <p14:modId xmlns:p14="http://schemas.microsoft.com/office/powerpoint/2010/main" val="2533399401"/>
              </p:ext>
            </p:extLst>
          </p:nvPr>
        </p:nvGraphicFramePr>
        <p:xfrm>
          <a:off x="10160000" y="5558546"/>
          <a:ext cx="914400" cy="792163"/>
        </p:xfrm>
        <a:graphic>
          <a:graphicData uri="http://schemas.openxmlformats.org/presentationml/2006/ole">
            <mc:AlternateContent xmlns:mc="http://schemas.openxmlformats.org/markup-compatibility/2006">
              <mc:Choice xmlns:v="urn:schemas-microsoft-com:vml" Requires="v">
                <p:oleObj spid="_x0000_s2060"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10160000" y="5558546"/>
                        <a:ext cx="914400" cy="792163"/>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C7FAE7DE-2628-45A1-9EBB-FFBB0D54AD3D}"/>
              </a:ext>
            </a:extLst>
          </p:cNvPr>
          <p:cNvSpPr txBox="1">
            <a:spLocks/>
          </p:cNvSpPr>
          <p:nvPr/>
        </p:nvSpPr>
        <p:spPr>
          <a:xfrm>
            <a:off x="9629140" y="4656595"/>
            <a:ext cx="34493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Link of data file</a:t>
            </a:r>
          </a:p>
        </p:txBody>
      </p:sp>
    </p:spTree>
    <p:extLst>
      <p:ext uri="{BB962C8B-B14F-4D97-AF65-F5344CB8AC3E}">
        <p14:creationId xmlns:p14="http://schemas.microsoft.com/office/powerpoint/2010/main" val="293954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Who plays Mufasa in the new Lion King?">
            <a:extLst>
              <a:ext uri="{FF2B5EF4-FFF2-40B4-BE49-F238E27FC236}">
                <a16:creationId xmlns:a16="http://schemas.microsoft.com/office/drawing/2014/main" id="{A7669124-9D48-1948-8BEF-49524606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21" y="-67456"/>
            <a:ext cx="12311921" cy="69254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F865B84-A766-475D-A207-F03759D2C4D5}"/>
              </a:ext>
            </a:extLst>
          </p:cNvPr>
          <p:cNvSpPr/>
          <p:nvPr/>
        </p:nvSpPr>
        <p:spPr>
          <a:xfrm>
            <a:off x="625099" y="750560"/>
            <a:ext cx="10821880" cy="1992640"/>
          </a:xfrm>
          <a:prstGeom prst="rect">
            <a:avLst/>
          </a:prstGeom>
          <a:solidFill>
            <a:srgbClr val="DAE3F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030B4C-F90E-47FF-95D3-44547A4D3431}"/>
              </a:ext>
            </a:extLst>
          </p:cNvPr>
          <p:cNvSpPr>
            <a:spLocks noGrp="1"/>
          </p:cNvSpPr>
          <p:nvPr>
            <p:ph type="title"/>
          </p:nvPr>
        </p:nvSpPr>
        <p:spPr/>
        <p:txBody>
          <a:bodyPr/>
          <a:lstStyle/>
          <a:p>
            <a:br>
              <a:rPr lang="en-US" sz="1800" b="1" i="0" u="none" strike="noStrike" baseline="0" dirty="0">
                <a:solidFill>
                  <a:srgbClr val="002060"/>
                </a:solidFill>
                <a:latin typeface="Monotype Corsiva" panose="03010101010201010101" pitchFamily="66" charset="0"/>
              </a:rPr>
            </a:br>
            <a:r>
              <a:rPr lang="en-US" b="1" dirty="0">
                <a:solidFill>
                  <a:srgbClr val="002060"/>
                </a:solidFill>
                <a:latin typeface="Monotype Corsiva" panose="03010101010201010101" pitchFamily="66" charset="0"/>
              </a:rPr>
              <a:t>Hypothetical Client(s)</a:t>
            </a:r>
          </a:p>
        </p:txBody>
      </p:sp>
      <p:sp>
        <p:nvSpPr>
          <p:cNvPr id="3" name="Content Placeholder 2">
            <a:extLst>
              <a:ext uri="{FF2B5EF4-FFF2-40B4-BE49-F238E27FC236}">
                <a16:creationId xmlns:a16="http://schemas.microsoft.com/office/drawing/2014/main" id="{DBC67F4E-5CE3-4AFF-8820-D0E4DDE143AF}"/>
              </a:ext>
            </a:extLst>
          </p:cNvPr>
          <p:cNvSpPr>
            <a:spLocks noGrp="1"/>
          </p:cNvSpPr>
          <p:nvPr>
            <p:ph idx="1"/>
          </p:nvPr>
        </p:nvSpPr>
        <p:spPr>
          <a:xfrm>
            <a:off x="838200" y="1514006"/>
            <a:ext cx="10515600" cy="1914993"/>
          </a:xfrm>
        </p:spPr>
        <p:txBody>
          <a:bodyPr>
            <a:normAutofit/>
          </a:bodyPr>
          <a:lstStyle/>
          <a:p>
            <a:r>
              <a:rPr lang="en-US" sz="2400" dirty="0">
                <a:solidFill>
                  <a:srgbClr val="002060"/>
                </a:solidFill>
              </a:rPr>
              <a:t>Disney company, or any company that want to set up new location.</a:t>
            </a:r>
          </a:p>
          <a:p>
            <a:r>
              <a:rPr lang="en-US" sz="2400" dirty="0">
                <a:solidFill>
                  <a:srgbClr val="002060"/>
                </a:solidFill>
              </a:rPr>
              <a:t>Hence company can select new location which maximize their profit so that breakeven within 20 years</a:t>
            </a:r>
          </a:p>
        </p:txBody>
      </p:sp>
      <p:sp>
        <p:nvSpPr>
          <p:cNvPr id="10" name="Rectangle 9">
            <a:extLst>
              <a:ext uri="{FF2B5EF4-FFF2-40B4-BE49-F238E27FC236}">
                <a16:creationId xmlns:a16="http://schemas.microsoft.com/office/drawing/2014/main" id="{D6644A25-3293-4404-BA57-7434A2710D32}"/>
              </a:ext>
            </a:extLst>
          </p:cNvPr>
          <p:cNvSpPr/>
          <p:nvPr/>
        </p:nvSpPr>
        <p:spPr>
          <a:xfrm>
            <a:off x="625099" y="3359760"/>
            <a:ext cx="10821880" cy="2506981"/>
          </a:xfrm>
          <a:prstGeom prst="rect">
            <a:avLst/>
          </a:prstGeom>
          <a:solidFill>
            <a:srgbClr val="C5E0B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4CCFED6-F8EB-4C1A-AB86-1A517A9D81A7}"/>
              </a:ext>
            </a:extLst>
          </p:cNvPr>
          <p:cNvSpPr txBox="1">
            <a:spLocks/>
          </p:cNvSpPr>
          <p:nvPr/>
        </p:nvSpPr>
        <p:spPr>
          <a:xfrm>
            <a:off x="838200" y="29826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1800" b="1" dirty="0">
                <a:solidFill>
                  <a:srgbClr val="005400"/>
                </a:solidFill>
                <a:latin typeface="Monotype Corsiva" panose="03010101010201010101" pitchFamily="66" charset="0"/>
              </a:rPr>
            </a:br>
            <a:r>
              <a:rPr lang="en-US" b="1" dirty="0">
                <a:solidFill>
                  <a:srgbClr val="005400"/>
                </a:solidFill>
                <a:latin typeface="Monotype Corsiva" panose="03010101010201010101" pitchFamily="66" charset="0"/>
              </a:rPr>
              <a:t>Next step</a:t>
            </a:r>
          </a:p>
        </p:txBody>
      </p:sp>
      <p:sp>
        <p:nvSpPr>
          <p:cNvPr id="8" name="Content Placeholder 2">
            <a:extLst>
              <a:ext uri="{FF2B5EF4-FFF2-40B4-BE49-F238E27FC236}">
                <a16:creationId xmlns:a16="http://schemas.microsoft.com/office/drawing/2014/main" id="{A1145F1F-80EE-4552-AC58-1E418B8D703A}"/>
              </a:ext>
            </a:extLst>
          </p:cNvPr>
          <p:cNvSpPr txBox="1">
            <a:spLocks/>
          </p:cNvSpPr>
          <p:nvPr/>
        </p:nvSpPr>
        <p:spPr>
          <a:xfrm>
            <a:off x="838200" y="4131521"/>
            <a:ext cx="10515600" cy="1735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5400"/>
                </a:solidFill>
              </a:rPr>
              <a:t>Company can include more other factors for calculation. </a:t>
            </a:r>
          </a:p>
          <a:p>
            <a:pPr marL="0" indent="0">
              <a:buNone/>
            </a:pPr>
            <a:r>
              <a:rPr lang="en-US" sz="2400" dirty="0">
                <a:solidFill>
                  <a:srgbClr val="005400"/>
                </a:solidFill>
              </a:rPr>
              <a:t>Since we have a limitation about the accessible of internal data; number of customer base in each country, number of visitors in each existing Disneyland. If we know that, we can estimate more accurate outcome.</a:t>
            </a:r>
          </a:p>
        </p:txBody>
      </p:sp>
    </p:spTree>
    <p:extLst>
      <p:ext uri="{BB962C8B-B14F-4D97-AF65-F5344CB8AC3E}">
        <p14:creationId xmlns:p14="http://schemas.microsoft.com/office/powerpoint/2010/main" val="39400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776</Words>
  <Application>Microsoft Office PowerPoint</Application>
  <PresentationFormat>Widescreen</PresentationFormat>
  <Paragraphs>56</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Arial</vt:lpstr>
      <vt:lpstr>Calibri</vt:lpstr>
      <vt:lpstr>Calibri Light</vt:lpstr>
      <vt:lpstr>Monotype Corsiva</vt:lpstr>
      <vt:lpstr>Office Theme</vt:lpstr>
      <vt:lpstr>Microsoft Excel Worksheet</vt:lpstr>
      <vt:lpstr>Adobe Acrobat Document</vt:lpstr>
      <vt:lpstr>Optimizing New Disneyland</vt:lpstr>
      <vt:lpstr>Background</vt:lpstr>
      <vt:lpstr>  Idea</vt:lpstr>
      <vt:lpstr> Optimization Model</vt:lpstr>
      <vt:lpstr>Assumption:</vt:lpstr>
      <vt:lpstr>PowerPoint Presentation</vt:lpstr>
      <vt:lpstr>PowerPoint Presentation</vt:lpstr>
      <vt:lpstr>Data example</vt:lpstr>
      <vt:lpstr> Hypothetical Client(s)</vt:lpstr>
      <vt:lpstr>Limitation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Vitchuda Poonyakanok</dc:creator>
  <cp:lastModifiedBy>Vitchuda Poonyakanok</cp:lastModifiedBy>
  <cp:revision>50</cp:revision>
  <dcterms:created xsi:type="dcterms:W3CDTF">2021-12-09T00:47:55Z</dcterms:created>
  <dcterms:modified xsi:type="dcterms:W3CDTF">2021-12-16T06:04:40Z</dcterms:modified>
</cp:coreProperties>
</file>