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89" r:id="rId30"/>
    <p:sldId id="290" r:id="rId31"/>
    <p:sldId id="291" r:id="rId32"/>
    <p:sldId id="292" r:id="rId33"/>
    <p:sldId id="293" r:id="rId34"/>
    <p:sldId id="294" r:id="rId35"/>
    <p:sldId id="299" r:id="rId36"/>
    <p:sldId id="295" r:id="rId37"/>
    <p:sldId id="296" r:id="rId38"/>
    <p:sldId id="297" r:id="rId39"/>
    <p:sldId id="298" r:id="rId40"/>
    <p:sldId id="283" r:id="rId41"/>
    <p:sldId id="284" r:id="rId42"/>
    <p:sldId id="285" r:id="rId43"/>
    <p:sldId id="286"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894"/>
  </p:normalViewPr>
  <p:slideViewPr>
    <p:cSldViewPr snapToGrid="0" snapToObjects="1">
      <p:cViewPr>
        <p:scale>
          <a:sx n="85" d="100"/>
          <a:sy n="85" d="100"/>
        </p:scale>
        <p:origin x="1592" y="264"/>
      </p:cViewPr>
      <p:guideLst/>
    </p:cSldViewPr>
  </p:slid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6257-42E3-914D-B8B7-C5AEAB51BB16}" type="datetimeFigureOut">
              <a:rPr lang="en-US" smtClean="0"/>
              <a:t>9/18/19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B53DA-D4B2-7344-B503-84A52C483BE0}" type="slidenum">
              <a:rPr lang="en-US" smtClean="0"/>
              <a:t>‹#›</a:t>
            </a:fld>
            <a:endParaRPr lang="en-US"/>
          </a:p>
        </p:txBody>
      </p:sp>
    </p:spTree>
    <p:extLst>
      <p:ext uri="{BB962C8B-B14F-4D97-AF65-F5344CB8AC3E}">
        <p14:creationId xmlns:p14="http://schemas.microsoft.com/office/powerpoint/2010/main" val="253762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Shi Fan Jin, and you can call me Emily.</a:t>
            </a:r>
          </a:p>
          <a:p>
            <a:endParaRPr lang="en-US" dirty="0"/>
          </a:p>
          <a:p>
            <a:r>
              <a:rPr lang="en-US" dirty="0"/>
              <a:t>So this is my Report for the Case Study, and the title of my report is </a:t>
            </a:r>
          </a:p>
          <a:p>
            <a:r>
              <a:rPr lang="en-US" b="1" dirty="0"/>
              <a:t>Analysis of Price Movement as Date Approaches Check-in Date</a:t>
            </a:r>
            <a:r>
              <a:rPr lang="en-US" dirty="0">
                <a:effectLst/>
              </a:rPr>
              <a:t> </a:t>
            </a:r>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1</a:t>
            </a:fld>
            <a:endParaRPr lang="en-US"/>
          </a:p>
        </p:txBody>
      </p:sp>
    </p:spTree>
    <p:extLst>
      <p:ext uri="{BB962C8B-B14F-4D97-AF65-F5344CB8AC3E}">
        <p14:creationId xmlns:p14="http://schemas.microsoft.com/office/powerpoint/2010/main" val="554331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by changing the scale of our exploration and look at the distribution of records by the booking date’s month.</a:t>
            </a:r>
            <a:endParaRPr lang="en-US" dirty="0"/>
          </a:p>
          <a:p>
            <a:r>
              <a:rPr lang="en-US" dirty="0"/>
              <a:t>The next key finding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Most of the bookings are made in October, November and December</a:t>
            </a:r>
          </a:p>
          <a:p>
            <a:r>
              <a:rPr lang="en-US" dirty="0"/>
              <a:t>Although we already know that our data is for check-in dates from 10/01 to the end of December.</a:t>
            </a:r>
          </a:p>
          <a:p>
            <a:r>
              <a:rPr lang="en-US" dirty="0"/>
              <a:t>Our earliest booking date is actually from the 1</a:t>
            </a:r>
            <a:r>
              <a:rPr lang="en-US" baseline="30000" dirty="0"/>
              <a:t>st</a:t>
            </a:r>
            <a:r>
              <a:rPr lang="en-US" dirty="0"/>
              <a:t> of August. </a:t>
            </a:r>
          </a:p>
          <a:p>
            <a:r>
              <a:rPr lang="en-US" dirty="0"/>
              <a:t>So Let’s take a look at the following plots about the number of bookings made in each month, and in each City.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11</a:t>
            </a:fld>
            <a:endParaRPr lang="en-US"/>
          </a:p>
        </p:txBody>
      </p:sp>
    </p:spTree>
    <p:extLst>
      <p:ext uri="{BB962C8B-B14F-4D97-AF65-F5344CB8AC3E}">
        <p14:creationId xmlns:p14="http://schemas.microsoft.com/office/powerpoint/2010/main" val="421747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the plots about the distribution of bookings in different months (From August to December)</a:t>
            </a:r>
          </a:p>
          <a:p>
            <a:r>
              <a:rPr lang="en-US" dirty="0"/>
              <a:t>We can see that most of the bookings are made in the later three months, which are October, November, December.</a:t>
            </a:r>
          </a:p>
          <a:p>
            <a:r>
              <a:rPr lang="en-US" dirty="0"/>
              <a:t>The green one, the red one, and the purple bar in each bar chart. </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12</a:t>
            </a:fld>
            <a:endParaRPr lang="en-US"/>
          </a:p>
        </p:txBody>
      </p:sp>
    </p:spTree>
    <p:extLst>
      <p:ext uri="{BB962C8B-B14F-4D97-AF65-F5344CB8AC3E}">
        <p14:creationId xmlns:p14="http://schemas.microsoft.com/office/powerpoint/2010/main" val="57386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same pattern in City D, and E</a:t>
            </a:r>
          </a:p>
          <a:p>
            <a:endParaRPr lang="en-US" dirty="0"/>
          </a:p>
          <a:p>
            <a:r>
              <a:rPr lang="en-US" dirty="0"/>
              <a:t>(08:14)</a:t>
            </a:r>
          </a:p>
          <a:p>
            <a:r>
              <a:rPr lang="en-US" dirty="0"/>
              <a:t>(07:47)</a:t>
            </a:r>
          </a:p>
          <a:p>
            <a:endParaRPr lang="en-US" dirty="0"/>
          </a:p>
          <a:p>
            <a:r>
              <a:rPr lang="en-US" dirty="0"/>
              <a:t>So let’s go to the next slide</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13</a:t>
            </a:fld>
            <a:endParaRPr lang="en-US"/>
          </a:p>
        </p:txBody>
      </p:sp>
    </p:spTree>
    <p:extLst>
      <p:ext uri="{BB962C8B-B14F-4D97-AF65-F5344CB8AC3E}">
        <p14:creationId xmlns:p14="http://schemas.microsoft.com/office/powerpoint/2010/main" val="412817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important thing to notice during my exploration, is the ”Scale” that you use to explore the data.</a:t>
            </a:r>
          </a:p>
          <a:p>
            <a:r>
              <a:rPr lang="en-US" dirty="0"/>
              <a:t>In other words, how zoom in, and how zoom out</a:t>
            </a:r>
            <a:r>
              <a:rPr lang="zh-Hant" altLang="en-US" dirty="0"/>
              <a:t> </a:t>
            </a:r>
            <a:r>
              <a:rPr lang="en-US" altLang="zh-Hant" dirty="0"/>
              <a:t>you use with your magnifier</a:t>
            </a:r>
            <a:r>
              <a:rPr lang="en-US" dirty="0"/>
              <a:t>.</a:t>
            </a:r>
          </a:p>
          <a:p>
            <a:endParaRPr lang="en-US" dirty="0"/>
          </a:p>
          <a:p>
            <a:r>
              <a:rPr lang="en-US" dirty="0"/>
              <a:t>This is the same idea with when you are looking at the map, </a:t>
            </a:r>
          </a:p>
          <a:p>
            <a:r>
              <a:rPr lang="en-US" dirty="0"/>
              <a:t>Say if you want to explore how many countries there are, or where the countries are located. </a:t>
            </a:r>
          </a:p>
          <a:p>
            <a:r>
              <a:rPr lang="en-US" dirty="0"/>
              <a:t>You have to zoom out to the most on Google map.</a:t>
            </a:r>
          </a:p>
          <a:p>
            <a:r>
              <a:rPr lang="en-US" dirty="0"/>
              <a:t>Say if you want to explore some good restaurants around your house, you zoom in to the local streets scale. </a:t>
            </a:r>
          </a:p>
          <a:p>
            <a:endParaRPr lang="en-US" dirty="0"/>
          </a:p>
          <a:p>
            <a:r>
              <a:rPr lang="en-US" dirty="0"/>
              <a:t>So same idea here. In the previous slides, we looked at the booking records at different booking time as a whole, from August to December. </a:t>
            </a:r>
          </a:p>
          <a:p>
            <a:r>
              <a:rPr lang="en-US" dirty="0"/>
              <a:t>And then, we took a look at the numbers in each individual month. </a:t>
            </a:r>
          </a:p>
          <a:p>
            <a:r>
              <a:rPr lang="en-US" dirty="0"/>
              <a:t>And now, Let’s look at the distribution in a closer view. </a:t>
            </a:r>
          </a:p>
          <a:p>
            <a:r>
              <a:rPr lang="en-US" dirty="0"/>
              <a:t>By looking at the check-in record’s distribution, </a:t>
            </a:r>
          </a:p>
          <a:p>
            <a:r>
              <a:rPr lang="en-US" dirty="0"/>
              <a:t>I found out that the records oscillate by the cycle of 7 days, which is a week, and there are more check-ins on the weekends. </a:t>
            </a:r>
          </a:p>
          <a:p>
            <a:endParaRPr lang="en-US" dirty="0"/>
          </a:p>
          <a:p>
            <a:r>
              <a:rPr lang="en-US" dirty="0"/>
              <a:t>(09:05)</a:t>
            </a:r>
          </a:p>
        </p:txBody>
      </p:sp>
      <p:sp>
        <p:nvSpPr>
          <p:cNvPr id="4" name="Slide Number Placeholder 3"/>
          <p:cNvSpPr>
            <a:spLocks noGrp="1"/>
          </p:cNvSpPr>
          <p:nvPr>
            <p:ph type="sldNum" sz="quarter" idx="10"/>
          </p:nvPr>
        </p:nvSpPr>
        <p:spPr/>
        <p:txBody>
          <a:bodyPr/>
          <a:lstStyle/>
          <a:p>
            <a:fld id="{F2BB53DA-D4B2-7344-B503-84A52C483BE0}" type="slidenum">
              <a:rPr lang="en-US" smtClean="0"/>
              <a:t>14</a:t>
            </a:fld>
            <a:endParaRPr lang="en-US"/>
          </a:p>
        </p:txBody>
      </p:sp>
    </p:spTree>
    <p:extLst>
      <p:ext uri="{BB962C8B-B14F-4D97-AF65-F5344CB8AC3E}">
        <p14:creationId xmlns:p14="http://schemas.microsoft.com/office/powerpoint/2010/main" val="240348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3A. Number of Records by Check-in Date in City A.</a:t>
            </a:r>
          </a:p>
          <a:p>
            <a:r>
              <a:rPr lang="en-US" dirty="0"/>
              <a:t>This plot shows that there is some kind of seasonal factor in the distribution when we </a:t>
            </a:r>
            <a:r>
              <a:rPr lang="en-US" sz="1200" kern="1200" dirty="0">
                <a:solidFill>
                  <a:schemeClr val="tx1"/>
                </a:solidFill>
                <a:effectLst/>
                <a:latin typeface="+mn-lt"/>
                <a:ea typeface="+mn-ea"/>
                <a:cs typeface="+mn-cs"/>
              </a:rPr>
              <a:t>focus on the repetitive patterns. </a:t>
            </a:r>
            <a:endParaRPr lang="en-US" dirty="0"/>
          </a:p>
          <a:p>
            <a:r>
              <a:rPr lang="en-US" dirty="0"/>
              <a:t>That tells us that there’s some kind of oscillation.</a:t>
            </a:r>
          </a:p>
          <a:p>
            <a:endParaRPr lang="en-US" dirty="0"/>
          </a:p>
          <a:p>
            <a:r>
              <a:rPr lang="en-US" dirty="0"/>
              <a:t>And the same pattern also appeared in the following plots.</a:t>
            </a:r>
          </a:p>
        </p:txBody>
      </p:sp>
      <p:sp>
        <p:nvSpPr>
          <p:cNvPr id="4" name="Slide Number Placeholder 3"/>
          <p:cNvSpPr>
            <a:spLocks noGrp="1"/>
          </p:cNvSpPr>
          <p:nvPr>
            <p:ph type="sldNum" sz="quarter" idx="10"/>
          </p:nvPr>
        </p:nvSpPr>
        <p:spPr/>
        <p:txBody>
          <a:bodyPr/>
          <a:lstStyle/>
          <a:p>
            <a:fld id="{F2BB53DA-D4B2-7344-B503-84A52C483BE0}" type="slidenum">
              <a:rPr lang="en-US" smtClean="0"/>
              <a:t>15</a:t>
            </a:fld>
            <a:endParaRPr lang="en-US"/>
          </a:p>
        </p:txBody>
      </p:sp>
    </p:spTree>
    <p:extLst>
      <p:ext uri="{BB962C8B-B14F-4D97-AF65-F5344CB8AC3E}">
        <p14:creationId xmlns:p14="http://schemas.microsoft.com/office/powerpoint/2010/main" val="3752203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City B, </a:t>
            </a:r>
          </a:p>
        </p:txBody>
      </p:sp>
      <p:sp>
        <p:nvSpPr>
          <p:cNvPr id="4" name="Slide Number Placeholder 3"/>
          <p:cNvSpPr>
            <a:spLocks noGrp="1"/>
          </p:cNvSpPr>
          <p:nvPr>
            <p:ph type="sldNum" sz="quarter" idx="10"/>
          </p:nvPr>
        </p:nvSpPr>
        <p:spPr/>
        <p:txBody>
          <a:bodyPr/>
          <a:lstStyle/>
          <a:p>
            <a:fld id="{F2BB53DA-D4B2-7344-B503-84A52C483BE0}" type="slidenum">
              <a:rPr lang="en-US" smtClean="0"/>
              <a:t>16</a:t>
            </a:fld>
            <a:endParaRPr lang="en-US"/>
          </a:p>
        </p:txBody>
      </p:sp>
    </p:spTree>
    <p:extLst>
      <p:ext uri="{BB962C8B-B14F-4D97-AF65-F5344CB8AC3E}">
        <p14:creationId xmlns:p14="http://schemas.microsoft.com/office/powerpoint/2010/main" val="80059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City C,</a:t>
            </a:r>
          </a:p>
        </p:txBody>
      </p:sp>
      <p:sp>
        <p:nvSpPr>
          <p:cNvPr id="4" name="Slide Number Placeholder 3"/>
          <p:cNvSpPr>
            <a:spLocks noGrp="1"/>
          </p:cNvSpPr>
          <p:nvPr>
            <p:ph type="sldNum" sz="quarter" idx="10"/>
          </p:nvPr>
        </p:nvSpPr>
        <p:spPr/>
        <p:txBody>
          <a:bodyPr/>
          <a:lstStyle/>
          <a:p>
            <a:fld id="{F2BB53DA-D4B2-7344-B503-84A52C483BE0}" type="slidenum">
              <a:rPr lang="en-US" smtClean="0"/>
              <a:t>17</a:t>
            </a:fld>
            <a:endParaRPr lang="en-US"/>
          </a:p>
        </p:txBody>
      </p:sp>
    </p:spTree>
    <p:extLst>
      <p:ext uri="{BB962C8B-B14F-4D97-AF65-F5344CB8AC3E}">
        <p14:creationId xmlns:p14="http://schemas.microsoft.com/office/powerpoint/2010/main" val="430948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City D</a:t>
            </a:r>
          </a:p>
        </p:txBody>
      </p:sp>
      <p:sp>
        <p:nvSpPr>
          <p:cNvPr id="4" name="Slide Number Placeholder 3"/>
          <p:cNvSpPr>
            <a:spLocks noGrp="1"/>
          </p:cNvSpPr>
          <p:nvPr>
            <p:ph type="sldNum" sz="quarter" idx="10"/>
          </p:nvPr>
        </p:nvSpPr>
        <p:spPr/>
        <p:txBody>
          <a:bodyPr/>
          <a:lstStyle/>
          <a:p>
            <a:fld id="{F2BB53DA-D4B2-7344-B503-84A52C483BE0}" type="slidenum">
              <a:rPr lang="en-US" smtClean="0"/>
              <a:t>18</a:t>
            </a:fld>
            <a:endParaRPr lang="en-US"/>
          </a:p>
        </p:txBody>
      </p:sp>
    </p:spTree>
    <p:extLst>
      <p:ext uri="{BB962C8B-B14F-4D97-AF65-F5344CB8AC3E}">
        <p14:creationId xmlns:p14="http://schemas.microsoft.com/office/powerpoint/2010/main" val="237350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City E.</a:t>
            </a:r>
          </a:p>
          <a:p>
            <a:endParaRPr lang="en-US" dirty="0"/>
          </a:p>
          <a:p>
            <a:r>
              <a:rPr lang="en-US" dirty="0"/>
              <a:t>We can see there’s this oscillation in all 5 City’s plots. </a:t>
            </a:r>
          </a:p>
          <a:p>
            <a:r>
              <a:rPr lang="en-US" dirty="0"/>
              <a:t>And there’s always a peek with two higher bars in the cycle. </a:t>
            </a:r>
          </a:p>
          <a:p>
            <a:endParaRPr lang="en-US" dirty="0"/>
          </a:p>
          <a:p>
            <a:r>
              <a:rPr lang="en-US" dirty="0"/>
              <a:t>By comparing these dates with the calendar of 2016, the two peeks turns out to be Fridays and Saturdays.</a:t>
            </a:r>
          </a:p>
          <a:p>
            <a:r>
              <a:rPr lang="en-US" dirty="0"/>
              <a:t>And the oscillation cycle turns out to be exactly one week, 7 days.</a:t>
            </a:r>
          </a:p>
          <a:p>
            <a:endParaRPr lang="en-US" dirty="0"/>
          </a:p>
          <a:p>
            <a:r>
              <a:rPr lang="en-US" dirty="0"/>
              <a:t>Well, that makes perfect sense.</a:t>
            </a:r>
          </a:p>
          <a:p>
            <a:r>
              <a:rPr lang="en-US" dirty="0"/>
              <a:t>People travels more on weekends since most of the people don’t have to work on these days. </a:t>
            </a:r>
          </a:p>
          <a:p>
            <a:r>
              <a:rPr lang="en-US" dirty="0"/>
              <a:t>So the proportion of check-ins will be higher on Friday and Saturday nights. </a:t>
            </a:r>
          </a:p>
          <a:p>
            <a:r>
              <a:rPr lang="en-US" dirty="0"/>
              <a:t>And Sunday nights doesn’t have as much check-ins because people have to go right to work the next day. It’s Monday again.</a:t>
            </a:r>
          </a:p>
          <a:p>
            <a:endParaRPr lang="en-US" dirty="0"/>
          </a:p>
          <a:p>
            <a:r>
              <a:rPr lang="en-US" b="1" dirty="0"/>
              <a:t>SO Now we have some kind of idea in different time scale, </a:t>
            </a:r>
            <a:r>
              <a:rPr lang="en-US" b="0" dirty="0"/>
              <a:t>we know that </a:t>
            </a:r>
            <a:endParaRPr lang="en-US" b="1" dirty="0"/>
          </a:p>
          <a:p>
            <a:r>
              <a:rPr lang="en-US" dirty="0"/>
              <a:t>In the general perspective, From August to December, the booking increases around the end of September.</a:t>
            </a:r>
          </a:p>
          <a:p>
            <a:r>
              <a:rPr lang="en-US" dirty="0"/>
              <a:t>And comparing in the month-to-month perspective, most of the bookings are made in October, November, and December.</a:t>
            </a:r>
          </a:p>
          <a:p>
            <a:r>
              <a:rPr lang="en-US" dirty="0"/>
              <a:t>And in the week-to-week perspective, more check-ins occurs on weekends (Fridays and Saturdays)</a:t>
            </a:r>
          </a:p>
          <a:p>
            <a:endParaRPr lang="en-US" dirty="0"/>
          </a:p>
          <a:p>
            <a:r>
              <a:rPr lang="en-US" dirty="0"/>
              <a:t>With these key findings, Now let’s change our focus to the price, the rate per night.</a:t>
            </a:r>
          </a:p>
          <a:p>
            <a:endParaRPr lang="en-US" dirty="0"/>
          </a:p>
          <a:p>
            <a:r>
              <a:rPr lang="en-US" dirty="0"/>
              <a:t>(11:12)</a:t>
            </a:r>
          </a:p>
          <a:p>
            <a:r>
              <a:rPr lang="en-US" dirty="0"/>
              <a:t>(11:22)</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19</a:t>
            </a:fld>
            <a:endParaRPr lang="en-US"/>
          </a:p>
        </p:txBody>
      </p:sp>
    </p:spTree>
    <p:extLst>
      <p:ext uri="{BB962C8B-B14F-4D97-AF65-F5344CB8AC3E}">
        <p14:creationId xmlns:p14="http://schemas.microsoft.com/office/powerpoint/2010/main" val="260134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table, it shows us the average ADR (</a:t>
            </a:r>
            <a:r>
              <a:rPr lang="en-US" sz="1200" b="0" i="0" kern="1200" dirty="0">
                <a:solidFill>
                  <a:schemeClr val="tx1"/>
                </a:solidFill>
                <a:effectLst/>
                <a:latin typeface="+mn-lt"/>
                <a:ea typeface="+mn-ea"/>
                <a:cs typeface="+mn-cs"/>
              </a:rPr>
              <a:t>Average Daily Rate) in different day of week in City A.</a:t>
            </a:r>
          </a:p>
          <a:p>
            <a:endParaRPr lang="en-US" dirty="0"/>
          </a:p>
          <a:p>
            <a:r>
              <a:rPr lang="en-US" dirty="0"/>
              <a:t>We can see that the highest average ADR belongs to Friday, and Saturday (having the rate $110, and $109.8 per night)</a:t>
            </a:r>
          </a:p>
          <a:p>
            <a:r>
              <a:rPr lang="en-US" dirty="0"/>
              <a:t>Compare to the lowest ADR in Tuesday (which is only $100 per night)</a:t>
            </a:r>
          </a:p>
          <a:p>
            <a:endParaRPr lang="en-US" dirty="0"/>
          </a:p>
          <a:p>
            <a:r>
              <a:rPr lang="en-US" dirty="0"/>
              <a:t>This tells us that not only, more records are booked for Fridays and Saturdays,</a:t>
            </a:r>
          </a:p>
          <a:p>
            <a:r>
              <a:rPr lang="en-US" dirty="0"/>
              <a:t>But also, the price per night is also higher for these two days. </a:t>
            </a:r>
          </a:p>
          <a:p>
            <a:endParaRPr lang="en-US" dirty="0"/>
          </a:p>
          <a:p>
            <a:r>
              <a:rPr lang="en-US" dirty="0"/>
              <a:t>Next Slide</a:t>
            </a:r>
          </a:p>
          <a:p>
            <a:endParaRPr lang="en-US" dirty="0"/>
          </a:p>
          <a:p>
            <a:r>
              <a:rPr lang="en-US" dirty="0"/>
              <a:t>(12:00)</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20</a:t>
            </a:fld>
            <a:endParaRPr lang="en-US"/>
          </a:p>
        </p:txBody>
      </p:sp>
    </p:spTree>
    <p:extLst>
      <p:ext uri="{BB962C8B-B14F-4D97-AF65-F5344CB8AC3E}">
        <p14:creationId xmlns:p14="http://schemas.microsoft.com/office/powerpoint/2010/main" val="2406029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introduction for the background about the case study. </a:t>
            </a:r>
          </a:p>
          <a:p>
            <a:endParaRPr lang="en-US" dirty="0"/>
          </a:p>
          <a:p>
            <a:r>
              <a:rPr lang="en-US" dirty="0"/>
              <a:t>So for traveling sites, like Agoda’s. What company wants to do is to increase the number of bookings. </a:t>
            </a:r>
          </a:p>
          <a:p>
            <a:r>
              <a:rPr lang="en-US" dirty="0"/>
              <a:t>And in order to achieve that goal, we want customers to book faster without hesitating. </a:t>
            </a:r>
          </a:p>
          <a:p>
            <a:r>
              <a:rPr lang="en-US" dirty="0"/>
              <a:t>Because sometimes, customers spend a lot of time comparing different prices, and also comparing in different websites. </a:t>
            </a:r>
          </a:p>
          <a:p>
            <a:r>
              <a:rPr lang="en-US" dirty="0"/>
              <a:t>And that might lead to a situation where our potential customers book flights, hotels in our competitor’s website. </a:t>
            </a:r>
          </a:p>
          <a:p>
            <a:endParaRPr lang="en-US" dirty="0"/>
          </a:p>
          <a:p>
            <a:r>
              <a:rPr lang="en-US" dirty="0"/>
              <a:t>So to push customers to book faster, company uses what is called the “urgency message” as a strategy to create the urgency of booking.</a:t>
            </a:r>
          </a:p>
          <a:p>
            <a:r>
              <a:rPr lang="en-US" dirty="0"/>
              <a:t>And some examples will be like popping out a message saying:</a:t>
            </a:r>
          </a:p>
          <a:p>
            <a:endParaRPr lang="en-US" dirty="0"/>
          </a:p>
          <a:p>
            <a:r>
              <a:rPr lang="en-US" dirty="0"/>
              <a:t>“Prices have been rising. Book now to lock in your rates!” </a:t>
            </a:r>
            <a:br>
              <a:rPr lang="en-US" dirty="0"/>
            </a:br>
            <a:r>
              <a:rPr lang="en-US" dirty="0"/>
              <a:t>“Your check-in is fast approaching. Book now to lock in your rates!”</a:t>
            </a:r>
          </a:p>
          <a:p>
            <a:endParaRPr lang="en-US" dirty="0"/>
          </a:p>
          <a:p>
            <a:r>
              <a:rPr lang="en-US" dirty="0"/>
              <a:t>So now the question is when should we start implementing these urgency messages? And where should we implement them?</a:t>
            </a:r>
          </a:p>
          <a:p>
            <a:r>
              <a:rPr lang="en-US" dirty="0"/>
              <a:t>And that is the purpose of analyzing the booking data. And see if we can find out any insights.</a:t>
            </a:r>
          </a:p>
        </p:txBody>
      </p:sp>
      <p:sp>
        <p:nvSpPr>
          <p:cNvPr id="4" name="Slide Number Placeholder 3"/>
          <p:cNvSpPr>
            <a:spLocks noGrp="1"/>
          </p:cNvSpPr>
          <p:nvPr>
            <p:ph type="sldNum" sz="quarter" idx="10"/>
          </p:nvPr>
        </p:nvSpPr>
        <p:spPr/>
        <p:txBody>
          <a:bodyPr/>
          <a:lstStyle/>
          <a:p>
            <a:fld id="{F2BB53DA-D4B2-7344-B503-84A52C483BE0}" type="slidenum">
              <a:rPr lang="en-US" smtClean="0"/>
              <a:t>2</a:t>
            </a:fld>
            <a:endParaRPr lang="en-US"/>
          </a:p>
        </p:txBody>
      </p:sp>
    </p:spTree>
    <p:extLst>
      <p:ext uri="{BB962C8B-B14F-4D97-AF65-F5344CB8AC3E}">
        <p14:creationId xmlns:p14="http://schemas.microsoft.com/office/powerpoint/2010/main" val="4240665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finding is focusing on the price in the booking-month’s perspective. </a:t>
            </a:r>
          </a:p>
          <a:p>
            <a:r>
              <a:rPr lang="en-US" dirty="0"/>
              <a:t>The table shows us the average ADR in each booking-month for each city.</a:t>
            </a:r>
          </a:p>
          <a:p>
            <a:r>
              <a:rPr lang="en-US" dirty="0"/>
              <a:t>So for City A, B and C, we can see that the average ADR of each month is decreasing month-by-month.</a:t>
            </a:r>
          </a:p>
          <a:p>
            <a:endParaRPr lang="en-US" dirty="0"/>
          </a:p>
          <a:p>
            <a:r>
              <a:rPr lang="en-US" dirty="0"/>
              <a:t>However, City D is the opposite, it has an increasing average ADR, </a:t>
            </a:r>
          </a:p>
          <a:p>
            <a:r>
              <a:rPr lang="en-US" dirty="0"/>
              <a:t>and City E doesn’t have a clear pattern.</a:t>
            </a:r>
          </a:p>
          <a:p>
            <a:endParaRPr lang="en-US" dirty="0"/>
          </a:p>
          <a:p>
            <a:r>
              <a:rPr lang="en-US" dirty="0"/>
              <a:t>The reason might be something special about these two cities, </a:t>
            </a:r>
          </a:p>
          <a:p>
            <a:r>
              <a:rPr lang="en-US" dirty="0"/>
              <a:t>maybe something with the accommodation type structure, or maybe something about the city itself. </a:t>
            </a:r>
          </a:p>
          <a:p>
            <a:endParaRPr lang="en-US" dirty="0"/>
          </a:p>
          <a:p>
            <a:r>
              <a:rPr lang="en-US" dirty="0"/>
              <a:t>For example:</a:t>
            </a:r>
          </a:p>
          <a:p>
            <a:r>
              <a:rPr lang="en-US" dirty="0"/>
              <a:t>Let’s say City D is a City</a:t>
            </a:r>
            <a:r>
              <a:rPr lang="zh-Hant" altLang="en-US" dirty="0"/>
              <a:t> </a:t>
            </a:r>
            <a:r>
              <a:rPr lang="en-US" altLang="zh-Hant" dirty="0"/>
              <a:t>in Northern Europe. </a:t>
            </a:r>
            <a:r>
              <a:rPr lang="en-US" dirty="0"/>
              <a:t>And they celebrates Christmas a lot. </a:t>
            </a:r>
          </a:p>
          <a:p>
            <a:r>
              <a:rPr lang="en-US" dirty="0"/>
              <a:t>So there are tons of festivals going on in December (Christmas holiday), and people visit City D to engage in the Christmas vibe.</a:t>
            </a:r>
          </a:p>
          <a:p>
            <a:r>
              <a:rPr lang="en-US" dirty="0"/>
              <a:t>Well, That will lead to an increase in price when the booking date approaches Christmas. </a:t>
            </a:r>
          </a:p>
          <a:p>
            <a:r>
              <a:rPr lang="en-US" dirty="0"/>
              <a:t>So that might be an explanation for this anomaly. </a:t>
            </a:r>
          </a:p>
          <a:p>
            <a:r>
              <a:rPr lang="en-US" dirty="0"/>
              <a:t>But of course, this is just an assumption, since we don’t have any information about these 5 cities.</a:t>
            </a:r>
          </a:p>
          <a:p>
            <a:endParaRPr lang="en-US" dirty="0"/>
          </a:p>
          <a:p>
            <a:r>
              <a:rPr lang="en-US" dirty="0"/>
              <a:t>For now, we can only say that in general:</a:t>
            </a:r>
          </a:p>
          <a:p>
            <a:r>
              <a:rPr lang="en-US" dirty="0"/>
              <a:t>The average ADR reaches the highest in August and starts to decrease all the way to December. </a:t>
            </a:r>
          </a:p>
          <a:p>
            <a:endParaRPr lang="en-US" dirty="0"/>
          </a:p>
          <a:p>
            <a:r>
              <a:rPr lang="en-US" dirty="0"/>
              <a:t>Next slide</a:t>
            </a:r>
          </a:p>
          <a:p>
            <a:r>
              <a:rPr lang="en-US" dirty="0"/>
              <a:t>(14:02)</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21</a:t>
            </a:fld>
            <a:endParaRPr lang="en-US"/>
          </a:p>
        </p:txBody>
      </p:sp>
    </p:spTree>
    <p:extLst>
      <p:ext uri="{BB962C8B-B14F-4D97-AF65-F5344CB8AC3E}">
        <p14:creationId xmlns:p14="http://schemas.microsoft.com/office/powerpoint/2010/main" val="1317838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finding is focusing on the structure of the accommodation type in each city.</a:t>
            </a:r>
          </a:p>
          <a:p>
            <a:endParaRPr lang="en-US" dirty="0"/>
          </a:p>
          <a:p>
            <a:r>
              <a:rPr lang="en-US" dirty="0"/>
              <a:t>This table lists out the top 5 accommodation types that owns the most booking records. </a:t>
            </a:r>
          </a:p>
          <a:p>
            <a:r>
              <a:rPr lang="en-US" dirty="0"/>
              <a:t>So for City A, C, D and E, most of the bookings are for the “hotel” type.</a:t>
            </a:r>
          </a:p>
          <a:p>
            <a:r>
              <a:rPr lang="en-US" dirty="0"/>
              <a:t>We can see that the percentage of the bookings for the “hotel” type is more than 50% of the total bookings in these cities. </a:t>
            </a:r>
          </a:p>
          <a:p>
            <a:r>
              <a:rPr lang="en-US" dirty="0"/>
              <a:t>(The exact percentage is colored in red)</a:t>
            </a:r>
          </a:p>
          <a:p>
            <a:endParaRPr lang="en-US" dirty="0"/>
          </a:p>
          <a:p>
            <a:r>
              <a:rPr lang="en-US" dirty="0"/>
              <a:t>On the other hand, For City B, there is no accommodation type that represents more than half of its total bookings.</a:t>
            </a:r>
          </a:p>
          <a:p>
            <a:r>
              <a:rPr lang="en-US" dirty="0"/>
              <a:t>But, we can see that the two higher percentages belongs to the “Resort” type and the “Hotel” type. (which is colored green)</a:t>
            </a:r>
          </a:p>
          <a:p>
            <a:r>
              <a:rPr lang="en-US" dirty="0"/>
              <a:t>Having such a high percentage for “Resort” accommodation, it might indicate that City B is a “Resort City”, like Hawaii’s Honolulu. </a:t>
            </a:r>
          </a:p>
          <a:p>
            <a:endParaRPr lang="en-US" dirty="0"/>
          </a:p>
          <a:p>
            <a:r>
              <a:rPr lang="en-US" dirty="0"/>
              <a:t>That’s something we can indicate from analyzing the number of bookings in different accommodation type.</a:t>
            </a:r>
          </a:p>
          <a:p>
            <a:endParaRPr lang="en-US" dirty="0"/>
          </a:p>
          <a:p>
            <a:r>
              <a:rPr lang="en-US" dirty="0"/>
              <a:t>Next slide</a:t>
            </a:r>
          </a:p>
          <a:p>
            <a:r>
              <a:rPr lang="en-US" dirty="0"/>
              <a:t>(15:31)</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22</a:t>
            </a:fld>
            <a:endParaRPr lang="en-US"/>
          </a:p>
        </p:txBody>
      </p:sp>
    </p:spTree>
    <p:extLst>
      <p:ext uri="{BB962C8B-B14F-4D97-AF65-F5344CB8AC3E}">
        <p14:creationId xmlns:p14="http://schemas.microsoft.com/office/powerpoint/2010/main" val="1477911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Since we have an idea of the structure of accommodation types. </a:t>
            </a:r>
          </a:p>
          <a:p>
            <a:endParaRPr lang="en-US" dirty="0"/>
          </a:p>
          <a:p>
            <a:r>
              <a:rPr lang="en-US" dirty="0"/>
              <a:t>In the following two slides, </a:t>
            </a:r>
          </a:p>
          <a:p>
            <a:r>
              <a:rPr lang="en-US" dirty="0"/>
              <a:t>I focus on how the average ADR in the top accommodation type contributes to the city’s average ADR as a whole.</a:t>
            </a:r>
          </a:p>
          <a:p>
            <a:endParaRPr lang="en-US" dirty="0"/>
          </a:p>
          <a:p>
            <a:r>
              <a:rPr lang="en-US" dirty="0"/>
              <a:t>On this slide, the plot on the left is the distribution of average ADR over different booking dates for City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plot on the right is the ”hotel” type’s distribution of average ADR over different booking dates for City A.</a:t>
            </a:r>
          </a:p>
          <a:p>
            <a:endParaRPr lang="en-US" dirty="0"/>
          </a:p>
          <a:p>
            <a:r>
              <a:rPr lang="en-US" dirty="0"/>
              <a:t>We can see that these two plots look almost the same! </a:t>
            </a:r>
          </a:p>
          <a:p>
            <a:r>
              <a:rPr lang="en-US" dirty="0"/>
              <a:t>That indicates for City A, </a:t>
            </a:r>
          </a:p>
          <a:p>
            <a:r>
              <a:rPr lang="en-US" dirty="0"/>
              <a:t>the “Hotel type” is the biggest factor that contributes to the average ADR in the city as a whole.</a:t>
            </a:r>
          </a:p>
          <a:p>
            <a:endParaRPr lang="en-US" dirty="0"/>
          </a:p>
          <a:p>
            <a:r>
              <a:rPr lang="en-US" dirty="0"/>
              <a:t>Next slide</a:t>
            </a:r>
          </a:p>
        </p:txBody>
      </p:sp>
      <p:sp>
        <p:nvSpPr>
          <p:cNvPr id="4" name="Slide Number Placeholder 3"/>
          <p:cNvSpPr>
            <a:spLocks noGrp="1"/>
          </p:cNvSpPr>
          <p:nvPr>
            <p:ph type="sldNum" sz="quarter" idx="10"/>
          </p:nvPr>
        </p:nvSpPr>
        <p:spPr/>
        <p:txBody>
          <a:bodyPr/>
          <a:lstStyle/>
          <a:p>
            <a:fld id="{F2BB53DA-D4B2-7344-B503-84A52C483BE0}" type="slidenum">
              <a:rPr lang="en-US" smtClean="0"/>
              <a:t>23</a:t>
            </a:fld>
            <a:endParaRPr lang="en-US"/>
          </a:p>
        </p:txBody>
      </p:sp>
    </p:spTree>
    <p:extLst>
      <p:ext uri="{BB962C8B-B14F-4D97-AF65-F5344CB8AC3E}">
        <p14:creationId xmlns:p14="http://schemas.microsoft.com/office/powerpoint/2010/main" val="3613855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City B</a:t>
            </a:r>
          </a:p>
          <a:p>
            <a:r>
              <a:rPr lang="en-US" dirty="0"/>
              <a:t>The plot on the left is the distribution of average ADR over different booking dates for City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plot in the middle is for the “Resort” type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plot on the right is for the “Hotel” type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the left portion for each three plots. Focusing on the higher peeks.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booking dates in August, we can see that the high ADR is driven more by “Resort” type, not “Hotel”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the value for “Hotel” type around August, drops to $50 per night,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 the “Resort” type have similar patterns to the general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once again, gives us evidence about our hypothesis that City B is a ”Resort 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24</a:t>
            </a:fld>
            <a:endParaRPr lang="en-US"/>
          </a:p>
        </p:txBody>
      </p:sp>
    </p:spTree>
    <p:extLst>
      <p:ext uri="{BB962C8B-B14F-4D97-AF65-F5344CB8AC3E}">
        <p14:creationId xmlns:p14="http://schemas.microsoft.com/office/powerpoint/2010/main" val="1606067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following slides, I’m taking the days that people book early into account in my analysis. </a:t>
            </a:r>
          </a:p>
          <a:p>
            <a:r>
              <a:rPr lang="en-US" dirty="0"/>
              <a:t>What I mean here, is the “day difference” in each pair of booking date, and check-in date. </a:t>
            </a:r>
          </a:p>
          <a:p>
            <a:r>
              <a:rPr lang="en-US" dirty="0"/>
              <a:t>Which means the days that people book ahead for a fixed check-in date. </a:t>
            </a:r>
          </a:p>
          <a:p>
            <a:r>
              <a:rPr lang="en-US" dirty="0"/>
              <a:t>For example: if the booking date is October 27th, and the check-in date is October 29</a:t>
            </a:r>
            <a:r>
              <a:rPr lang="en-US" baseline="30000" dirty="0"/>
              <a:t>th</a:t>
            </a:r>
            <a:r>
              <a:rPr lang="en-US" dirty="0"/>
              <a:t>, then the day difference will be 2 days.</a:t>
            </a:r>
          </a:p>
          <a:p>
            <a:r>
              <a:rPr lang="en-US" dirty="0"/>
              <a:t>In other words, this customer booked two days ahead of the fixed check-in date.</a:t>
            </a:r>
          </a:p>
          <a:p>
            <a:endParaRPr lang="en-US" dirty="0"/>
          </a:p>
          <a:p>
            <a:r>
              <a:rPr lang="en-US" dirty="0"/>
              <a:t>So the finding of taking the “day difference” into account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check-in dates are approaching the end of the year, people tend to book earlier.</a:t>
            </a:r>
            <a:r>
              <a:rPr lang="en-US" dirty="0">
                <a:effectLst/>
              </a:rPr>
              <a:t> </a:t>
            </a:r>
          </a:p>
          <a:p>
            <a:r>
              <a:rPr lang="en-US" dirty="0"/>
              <a:t>And the average ADR increases as it moves toward the end of the year. </a:t>
            </a:r>
          </a:p>
          <a:p>
            <a:endParaRPr lang="en-US" dirty="0"/>
          </a:p>
          <a:p>
            <a:r>
              <a:rPr lang="en-US" dirty="0"/>
              <a:t>Next slide</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25</a:t>
            </a:fld>
            <a:endParaRPr lang="en-US"/>
          </a:p>
        </p:txBody>
      </p:sp>
    </p:spTree>
    <p:extLst>
      <p:ext uri="{BB962C8B-B14F-4D97-AF65-F5344CB8AC3E}">
        <p14:creationId xmlns:p14="http://schemas.microsoft.com/office/powerpoint/2010/main" val="499114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following are 5 tables, for the 5 cities</a:t>
            </a:r>
          </a:p>
          <a:p>
            <a:r>
              <a:rPr lang="en-US" dirty="0"/>
              <a:t>each representing the average ADR and the “day difference” in different check-in month. </a:t>
            </a:r>
          </a:p>
          <a:p>
            <a:endParaRPr lang="en-US" dirty="0"/>
          </a:p>
          <a:p>
            <a:r>
              <a:rPr lang="en-US" dirty="0"/>
              <a:t>Focusing on the ADR first, we can see that when the check-in date approaches the end of the year, </a:t>
            </a:r>
          </a:p>
          <a:p>
            <a:r>
              <a:rPr lang="en-US" dirty="0"/>
              <a:t>Which is December, it has the highest average ADR in all 5 Cities. </a:t>
            </a:r>
          </a:p>
          <a:p>
            <a:endParaRPr lang="en-US" dirty="0"/>
          </a:p>
          <a:p>
            <a:r>
              <a:rPr lang="en-US" dirty="0"/>
              <a:t>On the other hand, for the “day difference”, which is named as “</a:t>
            </a:r>
            <a:r>
              <a:rPr lang="en-US" dirty="0" err="1"/>
              <a:t>bookdays_int</a:t>
            </a:r>
            <a:r>
              <a:rPr lang="en-US" dirty="0"/>
              <a:t>” in the column.</a:t>
            </a:r>
          </a:p>
          <a:p>
            <a:r>
              <a:rPr lang="en-US" dirty="0"/>
              <a:t>We can see that the number of “day difference” increases. </a:t>
            </a:r>
          </a:p>
          <a:p>
            <a:endParaRPr lang="en-US" dirty="0"/>
          </a:p>
          <a:p>
            <a:r>
              <a:rPr lang="en-US" dirty="0"/>
              <a:t>So For City A, which is the First table on the left, </a:t>
            </a:r>
          </a:p>
          <a:p>
            <a:r>
              <a:rPr lang="en-US" dirty="0"/>
              <a:t>We can see that the average days that people book ahead is 12.01 days for a Check-in date in October,</a:t>
            </a:r>
          </a:p>
          <a:p>
            <a:r>
              <a:rPr lang="en-US" dirty="0"/>
              <a:t>And For November, the average is 13.44 days, </a:t>
            </a:r>
          </a:p>
          <a:p>
            <a:r>
              <a:rPr lang="en-US" dirty="0"/>
              <a:t>And For December, the number of days increases to 14.2 days. </a:t>
            </a:r>
          </a:p>
          <a:p>
            <a:endParaRPr lang="en-US" dirty="0"/>
          </a:p>
          <a:p>
            <a:r>
              <a:rPr lang="en-US" dirty="0"/>
              <a:t>For the other plots, it shows the same thing.</a:t>
            </a:r>
          </a:p>
          <a:p>
            <a:endParaRPr lang="en-US" dirty="0"/>
          </a:p>
          <a:p>
            <a:r>
              <a:rPr lang="en-US" dirty="0"/>
              <a:t>Next slide</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26</a:t>
            </a:fld>
            <a:endParaRPr lang="en-US"/>
          </a:p>
        </p:txBody>
      </p:sp>
    </p:spTree>
    <p:extLst>
      <p:ext uri="{BB962C8B-B14F-4D97-AF65-F5344CB8AC3E}">
        <p14:creationId xmlns:p14="http://schemas.microsoft.com/office/powerpoint/2010/main" val="3876888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Tables for City D and City 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5 tables have this pattern of an increase in the average days to book ahead. </a:t>
            </a:r>
          </a:p>
          <a:p>
            <a:endParaRPr lang="en-US" dirty="0"/>
          </a:p>
          <a:p>
            <a:r>
              <a:rPr lang="en-US" dirty="0"/>
              <a:t> (20:50)</a:t>
            </a:r>
          </a:p>
        </p:txBody>
      </p:sp>
      <p:sp>
        <p:nvSpPr>
          <p:cNvPr id="4" name="Slide Number Placeholder 3"/>
          <p:cNvSpPr>
            <a:spLocks noGrp="1"/>
          </p:cNvSpPr>
          <p:nvPr>
            <p:ph type="sldNum" sz="quarter" idx="10"/>
          </p:nvPr>
        </p:nvSpPr>
        <p:spPr/>
        <p:txBody>
          <a:bodyPr/>
          <a:lstStyle/>
          <a:p>
            <a:fld id="{F2BB53DA-D4B2-7344-B503-84A52C483BE0}" type="slidenum">
              <a:rPr lang="en-US" smtClean="0"/>
              <a:t>27</a:t>
            </a:fld>
            <a:endParaRPr lang="en-US"/>
          </a:p>
        </p:txBody>
      </p:sp>
    </p:spTree>
    <p:extLst>
      <p:ext uri="{BB962C8B-B14F-4D97-AF65-F5344CB8AC3E}">
        <p14:creationId xmlns:p14="http://schemas.microsoft.com/office/powerpoint/2010/main" val="1847717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a:t>
            </a:r>
          </a:p>
          <a:p>
            <a:r>
              <a:rPr lang="en-US" dirty="0"/>
              <a:t>let’s setup some fixed check-in dates so that we can do cross examination for the “day difference” with other factors.</a:t>
            </a:r>
          </a:p>
          <a:p>
            <a:endParaRPr lang="en-US" dirty="0"/>
          </a:p>
          <a:p>
            <a:r>
              <a:rPr lang="en-US" dirty="0"/>
              <a:t>So the fixed check-in dates that I chose, is the most important holidays based on the calendar of the United States.</a:t>
            </a:r>
          </a:p>
          <a:p>
            <a:r>
              <a:rPr lang="en-US" dirty="0"/>
              <a:t>We have </a:t>
            </a:r>
          </a:p>
          <a:p>
            <a:r>
              <a:rPr lang="en-US" dirty="0"/>
              <a:t>Veterans Day on November 11</a:t>
            </a:r>
            <a:r>
              <a:rPr lang="en-US" baseline="30000" dirty="0"/>
              <a:t>th</a:t>
            </a:r>
            <a:r>
              <a:rPr lang="en-US" dirty="0"/>
              <a:t>,</a:t>
            </a:r>
          </a:p>
          <a:p>
            <a:r>
              <a:rPr lang="en-US" dirty="0"/>
              <a:t>Thanksgiving on November 24</a:t>
            </a:r>
            <a:r>
              <a:rPr lang="en-US" baseline="30000" dirty="0"/>
              <a:t>th</a:t>
            </a:r>
            <a:r>
              <a:rPr lang="en-US" dirty="0"/>
              <a:t>,</a:t>
            </a:r>
          </a:p>
          <a:p>
            <a:r>
              <a:rPr lang="en-US" dirty="0"/>
              <a:t>Black Friday on November 25</a:t>
            </a:r>
            <a:r>
              <a:rPr lang="en-US" baseline="30000" dirty="0"/>
              <a:t>th</a:t>
            </a:r>
            <a:r>
              <a:rPr lang="en-US" dirty="0"/>
              <a:t>,</a:t>
            </a:r>
          </a:p>
          <a:p>
            <a:r>
              <a:rPr lang="en-US" dirty="0"/>
              <a:t>And Christmas on December 26</a:t>
            </a:r>
            <a:r>
              <a:rPr lang="en-US" baseline="30000" dirty="0"/>
              <a:t>th</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28</a:t>
            </a:fld>
            <a:endParaRPr lang="en-US"/>
          </a:p>
        </p:txBody>
      </p:sp>
    </p:spTree>
    <p:extLst>
      <p:ext uri="{BB962C8B-B14F-4D97-AF65-F5344CB8AC3E}">
        <p14:creationId xmlns:p14="http://schemas.microsoft.com/office/powerpoint/2010/main" val="1310943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these “Holiday” Check-in dates, we can take the idea of “long weekend” into account. </a:t>
            </a:r>
          </a:p>
          <a:p>
            <a:r>
              <a:rPr lang="en-US" dirty="0"/>
              <a:t>Since it is reasonable to add in the “weekends” that comes right before and right after the important holidays. </a:t>
            </a:r>
          </a:p>
          <a:p>
            <a:endParaRPr lang="en-US" dirty="0"/>
          </a:p>
          <a:p>
            <a:r>
              <a:rPr lang="en-US" dirty="0"/>
              <a:t>So that transforms the Holidays into the 3 Main Long weekends. </a:t>
            </a:r>
          </a:p>
          <a:p>
            <a:endParaRPr lang="en-US" dirty="0"/>
          </a:p>
          <a:p>
            <a:r>
              <a:rPr lang="en-US" dirty="0"/>
              <a:t>(22)</a:t>
            </a:r>
          </a:p>
        </p:txBody>
      </p:sp>
      <p:sp>
        <p:nvSpPr>
          <p:cNvPr id="4" name="Slide Number Placeholder 3"/>
          <p:cNvSpPr>
            <a:spLocks noGrp="1"/>
          </p:cNvSpPr>
          <p:nvPr>
            <p:ph type="sldNum" sz="quarter" idx="10"/>
          </p:nvPr>
        </p:nvSpPr>
        <p:spPr/>
        <p:txBody>
          <a:bodyPr/>
          <a:lstStyle/>
          <a:p>
            <a:fld id="{F2BB53DA-D4B2-7344-B503-84A52C483BE0}" type="slidenum">
              <a:rPr lang="en-US" smtClean="0"/>
              <a:t>29</a:t>
            </a:fld>
            <a:endParaRPr lang="en-US"/>
          </a:p>
        </p:txBody>
      </p:sp>
    </p:spTree>
    <p:extLst>
      <p:ext uri="{BB962C8B-B14F-4D97-AF65-F5344CB8AC3E}">
        <p14:creationId xmlns:p14="http://schemas.microsoft.com/office/powerpoint/2010/main" val="3326335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Veteran’s ”Long Weekend” there are 3 days</a:t>
            </a:r>
          </a:p>
          <a:p>
            <a:r>
              <a:rPr lang="en-US" dirty="0"/>
              <a:t>And 4 days for the Thanksgiving’s “Long weekend”</a:t>
            </a:r>
          </a:p>
          <a:p>
            <a:r>
              <a:rPr lang="en-US" dirty="0"/>
              <a:t>And 4 days for Christmas’s “Long Weekend”</a:t>
            </a:r>
          </a:p>
        </p:txBody>
      </p:sp>
      <p:sp>
        <p:nvSpPr>
          <p:cNvPr id="4" name="Slide Number Placeholder 3"/>
          <p:cNvSpPr>
            <a:spLocks noGrp="1"/>
          </p:cNvSpPr>
          <p:nvPr>
            <p:ph type="sldNum" sz="quarter" idx="10"/>
          </p:nvPr>
        </p:nvSpPr>
        <p:spPr/>
        <p:txBody>
          <a:bodyPr/>
          <a:lstStyle/>
          <a:p>
            <a:fld id="{F2BB53DA-D4B2-7344-B503-84A52C483BE0}" type="slidenum">
              <a:rPr lang="en-US" smtClean="0"/>
              <a:t>30</a:t>
            </a:fld>
            <a:endParaRPr lang="en-US"/>
          </a:p>
        </p:txBody>
      </p:sp>
    </p:spTree>
    <p:extLst>
      <p:ext uri="{BB962C8B-B14F-4D97-AF65-F5344CB8AC3E}">
        <p14:creationId xmlns:p14="http://schemas.microsoft.com/office/powerpoint/2010/main" val="38183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provided excel file consists of 5 sheets, each belongs to an individual city.</a:t>
            </a:r>
          </a:p>
          <a:p>
            <a:r>
              <a:rPr lang="en-US" dirty="0"/>
              <a:t>So we have the booking data of City A, B, C, D, and E, for check-in dates starting from 10/01/2016 – 12/31/2016</a:t>
            </a:r>
          </a:p>
          <a:p>
            <a:endParaRPr lang="en-US" dirty="0"/>
          </a:p>
          <a:p>
            <a:r>
              <a:rPr lang="en-US" dirty="0"/>
              <a:t>So before we dig into analyzing, I’m going to make this assumption.</a:t>
            </a:r>
          </a:p>
          <a:p>
            <a:r>
              <a:rPr lang="en-US" dirty="0"/>
              <a:t>Assuming that the 5 cities are independent and uncorrelated. </a:t>
            </a:r>
          </a:p>
          <a:p>
            <a:endParaRPr lang="en-US" dirty="0"/>
          </a:p>
          <a:p>
            <a:r>
              <a:rPr lang="en-US" dirty="0"/>
              <a:t>The reason why I want to assume that, is because, if we have cities that are dependent to each other, </a:t>
            </a:r>
          </a:p>
          <a:p>
            <a:r>
              <a:rPr lang="en-US" dirty="0"/>
              <a:t>That means there are some effects that are doubling, or canceling out. and we don’t know about that.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maybe two of the five cities are very close to each other, Let’s say City A and City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when it’s holiday seasons, people who travel to City A will also spend a few days in City 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doubling the tourist, the number of bookings, and even doubling the booking price.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don’t have any information about these cities, and how they are related, It’s impossible for us to analyze it objectively.</a:t>
            </a:r>
          </a:p>
          <a:p>
            <a:endParaRPr lang="en-US" dirty="0"/>
          </a:p>
          <a:p>
            <a:r>
              <a:rPr lang="en-US" dirty="0"/>
              <a:t>And that’s the reason why I assume that in the beginning before the analysis. </a:t>
            </a:r>
          </a:p>
          <a:p>
            <a:endParaRPr lang="en-US" dirty="0"/>
          </a:p>
          <a:p>
            <a:r>
              <a:rPr lang="en-US" b="1" dirty="0"/>
              <a:t>FOR THE FOLLOWING SLIDES, there will be all my key findings when I’m exploring the data. </a:t>
            </a:r>
          </a:p>
          <a:p>
            <a:r>
              <a:rPr lang="en-US" b="1" dirty="0"/>
              <a:t>And the evidence that supports that. </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a:t>
            </a:fld>
            <a:endParaRPr lang="en-US"/>
          </a:p>
        </p:txBody>
      </p:sp>
    </p:spTree>
    <p:extLst>
      <p:ext uri="{BB962C8B-B14F-4D97-AF65-F5344CB8AC3E}">
        <p14:creationId xmlns:p14="http://schemas.microsoft.com/office/powerpoint/2010/main" val="3195371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“Veteran’s Long weekend”,</a:t>
            </a:r>
          </a:p>
          <a:p>
            <a:r>
              <a:rPr lang="en-US" dirty="0"/>
              <a:t>The average ADR for the 3 days are listed, </a:t>
            </a:r>
          </a:p>
          <a:p>
            <a:r>
              <a:rPr lang="en-US" dirty="0"/>
              <a:t>$101.71 for 11/11</a:t>
            </a:r>
          </a:p>
          <a:p>
            <a:r>
              <a:rPr lang="en-US" dirty="0"/>
              <a:t>$100.34 for 11/12</a:t>
            </a:r>
          </a:p>
          <a:p>
            <a:r>
              <a:rPr lang="en-US" dirty="0"/>
              <a:t>$96.70 for 11/13</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31</a:t>
            </a:fld>
            <a:endParaRPr lang="en-US"/>
          </a:p>
        </p:txBody>
      </p:sp>
    </p:spTree>
    <p:extLst>
      <p:ext uri="{BB962C8B-B14F-4D97-AF65-F5344CB8AC3E}">
        <p14:creationId xmlns:p14="http://schemas.microsoft.com/office/powerpoint/2010/main" val="335592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“Thanksgiving Long weekend”,</a:t>
            </a:r>
          </a:p>
          <a:p>
            <a:r>
              <a:rPr lang="en-US" dirty="0"/>
              <a:t>The average ADR for the 4 days are listed, </a:t>
            </a:r>
          </a:p>
          <a:p>
            <a:r>
              <a:rPr lang="en-US" dirty="0"/>
              <a:t>$101.70 for 11/24</a:t>
            </a:r>
          </a:p>
          <a:p>
            <a:r>
              <a:rPr lang="en-US" dirty="0"/>
              <a:t>$104.70 for 11/25</a:t>
            </a:r>
          </a:p>
          <a:p>
            <a:r>
              <a:rPr lang="en-US" dirty="0"/>
              <a:t>$102.86 for 11/26</a:t>
            </a:r>
          </a:p>
          <a:p>
            <a:r>
              <a:rPr lang="en-US" dirty="0"/>
              <a:t>$94.34 for 11/27</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32</a:t>
            </a:fld>
            <a:endParaRPr lang="en-US"/>
          </a:p>
        </p:txBody>
      </p:sp>
    </p:spTree>
    <p:extLst>
      <p:ext uri="{BB962C8B-B14F-4D97-AF65-F5344CB8AC3E}">
        <p14:creationId xmlns:p14="http://schemas.microsoft.com/office/powerpoint/2010/main" val="2196703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“Christmas Long weekend”,</a:t>
            </a:r>
          </a:p>
          <a:p>
            <a:r>
              <a:rPr lang="en-US" dirty="0"/>
              <a:t>The average ADR for the 4 days are listed, </a:t>
            </a:r>
          </a:p>
          <a:p>
            <a:r>
              <a:rPr lang="en-US" dirty="0"/>
              <a:t>$103.53 for 12/23</a:t>
            </a:r>
          </a:p>
          <a:p>
            <a:r>
              <a:rPr lang="en-US" dirty="0"/>
              <a:t>$114.73 for 12/24</a:t>
            </a:r>
          </a:p>
          <a:p>
            <a:r>
              <a:rPr lang="en-US" dirty="0"/>
              <a:t>$97.53 for 12/25</a:t>
            </a:r>
          </a:p>
          <a:p>
            <a:r>
              <a:rPr lang="en-US" dirty="0"/>
              <a:t>$106.87 for 12/26</a:t>
            </a:r>
          </a:p>
          <a:p>
            <a:endParaRPr lang="en-US" dirty="0"/>
          </a:p>
          <a:p>
            <a:r>
              <a:rPr lang="en-US" dirty="0"/>
              <a:t>(24:01)</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33</a:t>
            </a:fld>
            <a:endParaRPr lang="en-US"/>
          </a:p>
        </p:txBody>
      </p:sp>
    </p:spTree>
    <p:extLst>
      <p:ext uri="{BB962C8B-B14F-4D97-AF65-F5344CB8AC3E}">
        <p14:creationId xmlns:p14="http://schemas.microsoft.com/office/powerpoint/2010/main" val="218949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overall average ADR in each long weekends</a:t>
            </a:r>
          </a:p>
          <a:p>
            <a:r>
              <a:rPr lang="en-US" dirty="0"/>
              <a:t>Veterans Long Weekend has an average of : $99.58</a:t>
            </a:r>
          </a:p>
          <a:p>
            <a:r>
              <a:rPr lang="en-US" dirty="0"/>
              <a:t>Thanksgiving Long Weekend has an average of : $100.91</a:t>
            </a:r>
          </a:p>
          <a:p>
            <a:r>
              <a:rPr lang="en-US" dirty="0"/>
              <a:t>Christmas Long Weekend has an average of : $105.67</a:t>
            </a:r>
          </a:p>
          <a:p>
            <a:endParaRPr lang="en-US" dirty="0"/>
          </a:p>
          <a:p>
            <a:r>
              <a:rPr lang="en-US" dirty="0"/>
              <a:t>Which all seems to be around $100 per night</a:t>
            </a:r>
          </a:p>
          <a:p>
            <a:endParaRPr lang="en-US" dirty="0"/>
          </a:p>
          <a:p>
            <a:r>
              <a:rPr lang="en-US" dirty="0"/>
              <a:t>Next slide</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34</a:t>
            </a:fld>
            <a:endParaRPr lang="en-US"/>
          </a:p>
        </p:txBody>
      </p:sp>
    </p:spTree>
    <p:extLst>
      <p:ext uri="{BB962C8B-B14F-4D97-AF65-F5344CB8AC3E}">
        <p14:creationId xmlns:p14="http://schemas.microsoft.com/office/powerpoint/2010/main" val="993390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Compare that to the average ADR for a random normal day.</a:t>
            </a:r>
          </a:p>
          <a:p>
            <a:r>
              <a:rPr lang="en-US" dirty="0"/>
              <a:t>In this case I chose October, the 3</a:t>
            </a:r>
            <a:r>
              <a:rPr lang="en-US" baseline="30000" dirty="0"/>
              <a:t>rd</a:t>
            </a:r>
            <a:endParaRPr lang="en-US" dirty="0"/>
          </a:p>
          <a:p>
            <a:r>
              <a:rPr lang="en-US" dirty="0"/>
              <a:t>Which is just a normal day that’s not weekend and not holiday.</a:t>
            </a:r>
          </a:p>
          <a:p>
            <a:endParaRPr lang="en-US" dirty="0"/>
          </a:p>
          <a:p>
            <a:r>
              <a:rPr lang="en-US" dirty="0"/>
              <a:t>It turns out that the average ADR for this day is $93.23</a:t>
            </a:r>
          </a:p>
          <a:p>
            <a:endParaRPr lang="en-US" dirty="0"/>
          </a:p>
          <a:p>
            <a:r>
              <a:rPr lang="en-US" dirty="0"/>
              <a:t>So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a big difference in the average ADR for a fixed check-in date that is a holiday and a normal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(25:05)</a:t>
            </a:r>
          </a:p>
        </p:txBody>
      </p:sp>
      <p:sp>
        <p:nvSpPr>
          <p:cNvPr id="4" name="Slide Number Placeholder 3"/>
          <p:cNvSpPr>
            <a:spLocks noGrp="1"/>
          </p:cNvSpPr>
          <p:nvPr>
            <p:ph type="sldNum" sz="quarter" idx="10"/>
          </p:nvPr>
        </p:nvSpPr>
        <p:spPr/>
        <p:txBody>
          <a:bodyPr/>
          <a:lstStyle/>
          <a:p>
            <a:fld id="{F2BB53DA-D4B2-7344-B503-84A52C483BE0}" type="slidenum">
              <a:rPr lang="en-US" smtClean="0"/>
              <a:t>35</a:t>
            </a:fld>
            <a:endParaRPr lang="en-US"/>
          </a:p>
        </p:txBody>
      </p:sp>
    </p:spTree>
    <p:extLst>
      <p:ext uri="{BB962C8B-B14F-4D97-AF65-F5344CB8AC3E}">
        <p14:creationId xmlns:p14="http://schemas.microsoft.com/office/powerpoint/2010/main" val="1403245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randomly picked 1 day in each 3 Long Weekend Holidays</a:t>
            </a:r>
          </a:p>
          <a:p>
            <a:r>
              <a:rPr lang="en-US" dirty="0"/>
              <a:t>11/13 For Veteran’s Long Weekend</a:t>
            </a:r>
          </a:p>
          <a:p>
            <a:r>
              <a:rPr lang="en-US" dirty="0"/>
              <a:t>11/25 For Thanksgiving’s Long Weekend</a:t>
            </a:r>
          </a:p>
          <a:p>
            <a:r>
              <a:rPr lang="en-US" dirty="0"/>
              <a:t>12/25 For Christmas’s Long Weekend</a:t>
            </a:r>
          </a:p>
          <a:p>
            <a:endParaRPr lang="en-US" dirty="0"/>
          </a:p>
          <a:p>
            <a:r>
              <a:rPr lang="en-US" dirty="0"/>
              <a:t>And Let’s visualize the relationship of the average days that people ahead with the average ADR.</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36</a:t>
            </a:fld>
            <a:endParaRPr lang="en-US"/>
          </a:p>
        </p:txBody>
      </p:sp>
    </p:spTree>
    <p:extLst>
      <p:ext uri="{BB962C8B-B14F-4D97-AF65-F5344CB8AC3E}">
        <p14:creationId xmlns:p14="http://schemas.microsoft.com/office/powerpoint/2010/main" val="2566224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For the fixed Check-in date November 13</a:t>
            </a:r>
            <a:r>
              <a:rPr lang="en-US" baseline="30000" dirty="0"/>
              <a:t>th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Average ADR is lower when the booking date approaches the Check-in 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is when the “Booked Ahead Day Count”, the x-axis approaches to the left, reaching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colored as the blue line)</a:t>
            </a:r>
          </a:p>
          <a:p>
            <a:endParaRPr lang="en-US" dirty="0"/>
          </a:p>
          <a:p>
            <a:r>
              <a:rPr lang="en-US" dirty="0"/>
              <a:t>And on the other hand, the number of Booking increases when it’s closer to the Check-in Date (which is colored as the orange line)</a:t>
            </a:r>
          </a:p>
          <a:p>
            <a:endParaRPr lang="en-US" dirty="0"/>
          </a:p>
          <a:p>
            <a:r>
              <a:rPr lang="en-US" dirty="0"/>
              <a:t>Next Slide</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37</a:t>
            </a:fld>
            <a:endParaRPr lang="en-US"/>
          </a:p>
        </p:txBody>
      </p:sp>
    </p:spTree>
    <p:extLst>
      <p:ext uri="{BB962C8B-B14F-4D97-AF65-F5344CB8AC3E}">
        <p14:creationId xmlns:p14="http://schemas.microsoft.com/office/powerpoint/2010/main" val="3136972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same results can be concluded for the other two Fixed Check-in Dates</a:t>
            </a:r>
          </a:p>
          <a:p>
            <a:r>
              <a:rPr lang="en-US" dirty="0"/>
              <a:t>November 25</a:t>
            </a:r>
            <a:r>
              <a:rPr lang="en-US" baseline="30000" dirty="0"/>
              <a:t>th</a:t>
            </a:r>
            <a:r>
              <a:rPr lang="en-US" dirty="0"/>
              <a:t>, and December 25</a:t>
            </a:r>
            <a:r>
              <a:rPr lang="en-US" baseline="30000" dirty="0"/>
              <a:t>th</a:t>
            </a:r>
            <a:r>
              <a:rPr lang="en-US" dirty="0"/>
              <a:t>, </a:t>
            </a:r>
          </a:p>
          <a:p>
            <a:r>
              <a:rPr lang="en-US" dirty="0"/>
              <a:t>Which is shown in the next slide.</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38</a:t>
            </a:fld>
            <a:endParaRPr lang="en-US"/>
          </a:p>
        </p:txBody>
      </p:sp>
    </p:spTree>
    <p:extLst>
      <p:ext uri="{BB962C8B-B14F-4D97-AF65-F5344CB8AC3E}">
        <p14:creationId xmlns:p14="http://schemas.microsoft.com/office/powerpoint/2010/main" val="2415132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all of my Key Findings when I’m exploring the data,</a:t>
            </a:r>
          </a:p>
          <a:p>
            <a:r>
              <a:rPr lang="en-US" dirty="0"/>
              <a:t>And that brings up the conclusion in the next slide.</a:t>
            </a:r>
          </a:p>
          <a:p>
            <a:endParaRPr lang="en-US" dirty="0"/>
          </a:p>
          <a:p>
            <a:r>
              <a:rPr lang="en-US" dirty="0"/>
              <a:t>(26:40)</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39</a:t>
            </a:fld>
            <a:endParaRPr lang="en-US"/>
          </a:p>
        </p:txBody>
      </p:sp>
    </p:spTree>
    <p:extLst>
      <p:ext uri="{BB962C8B-B14F-4D97-AF65-F5344CB8AC3E}">
        <p14:creationId xmlns:p14="http://schemas.microsoft.com/office/powerpoint/2010/main" val="938617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conclusion here, is a recall of all the important findings in the previous slides. </a:t>
            </a:r>
          </a:p>
          <a:p>
            <a:endParaRPr lang="en-US" dirty="0"/>
          </a:p>
          <a:p>
            <a:r>
              <a:rPr lang="en-US" dirty="0"/>
              <a:t>(27:30)</a:t>
            </a:r>
          </a:p>
        </p:txBody>
      </p:sp>
      <p:sp>
        <p:nvSpPr>
          <p:cNvPr id="4" name="Slide Number Placeholder 3"/>
          <p:cNvSpPr>
            <a:spLocks noGrp="1"/>
          </p:cNvSpPr>
          <p:nvPr>
            <p:ph type="sldNum" sz="quarter" idx="10"/>
          </p:nvPr>
        </p:nvSpPr>
        <p:spPr/>
        <p:txBody>
          <a:bodyPr/>
          <a:lstStyle/>
          <a:p>
            <a:fld id="{F2BB53DA-D4B2-7344-B503-84A52C483BE0}" type="slidenum">
              <a:rPr lang="en-US" smtClean="0"/>
              <a:t>40</a:t>
            </a:fld>
            <a:endParaRPr lang="en-US"/>
          </a:p>
        </p:txBody>
      </p:sp>
    </p:spTree>
    <p:extLst>
      <p:ext uri="{BB962C8B-B14F-4D97-AF65-F5344CB8AC3E}">
        <p14:creationId xmlns:p14="http://schemas.microsoft.com/office/powerpoint/2010/main" val="19697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taking a look at the number of bookings (the records) for each city.</a:t>
            </a:r>
          </a:p>
          <a:p>
            <a:endParaRPr lang="en-US" dirty="0"/>
          </a:p>
          <a:p>
            <a:r>
              <a:rPr lang="en-US" dirty="0"/>
              <a:t>For City A, there’s more than 20 thousands bookings. </a:t>
            </a:r>
          </a:p>
          <a:p>
            <a:r>
              <a:rPr lang="en-US" dirty="0"/>
              <a:t>And For City B, C, E, there’s only a couple thousands of bookings </a:t>
            </a:r>
          </a:p>
          <a:p>
            <a:r>
              <a:rPr lang="en-US" dirty="0"/>
              <a:t>And City D has more than 10 thousands.</a:t>
            </a:r>
          </a:p>
          <a:p>
            <a:endParaRPr lang="en-US" dirty="0"/>
          </a:p>
          <a:p>
            <a:r>
              <a:rPr lang="en-US" dirty="0"/>
              <a:t>So we can divided the cities into two groups intuitively, City A and City D as one group, which has bookings more than 10 thousands, </a:t>
            </a:r>
          </a:p>
          <a:p>
            <a:r>
              <a:rPr lang="en-US" dirty="0"/>
              <a:t>And City B, C, E as another group, that has less than 10K records. </a:t>
            </a:r>
          </a:p>
          <a:p>
            <a:endParaRPr lang="en-US" dirty="0"/>
          </a:p>
          <a:p>
            <a:r>
              <a:rPr lang="en-US" dirty="0"/>
              <a:t>So just by looking at the numbers, we can have an idea of how each city is different from each other.</a:t>
            </a:r>
          </a:p>
          <a:p>
            <a:r>
              <a:rPr lang="en-US" dirty="0"/>
              <a:t>For example, City A and City D have more booking records, and in other word, have more tourists, and ”might” indicate that they are bigger cities, compare to the other three.</a:t>
            </a:r>
          </a:p>
          <a:p>
            <a:r>
              <a:rPr lang="en-US" dirty="0"/>
              <a:t>But, this is just an idea</a:t>
            </a:r>
            <a:r>
              <a:rPr lang="zh-Hant" altLang="en-US" dirty="0"/>
              <a:t> </a:t>
            </a:r>
            <a:r>
              <a:rPr lang="en-US" altLang="zh-Hant" dirty="0"/>
              <a:t>that we can keep in mind, it’s not definitely 100% correct.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4</a:t>
            </a:fld>
            <a:endParaRPr lang="en-US"/>
          </a:p>
        </p:txBody>
      </p:sp>
    </p:spTree>
    <p:extLst>
      <p:ext uri="{BB962C8B-B14F-4D97-AF65-F5344CB8AC3E}">
        <p14:creationId xmlns:p14="http://schemas.microsoft.com/office/powerpoint/2010/main" val="2239831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p>
          <a:p>
            <a:r>
              <a:rPr lang="en-US" dirty="0"/>
              <a:t>(28:03)</a:t>
            </a:r>
          </a:p>
        </p:txBody>
      </p:sp>
      <p:sp>
        <p:nvSpPr>
          <p:cNvPr id="4" name="Slide Number Placeholder 3"/>
          <p:cNvSpPr>
            <a:spLocks noGrp="1"/>
          </p:cNvSpPr>
          <p:nvPr>
            <p:ph type="sldNum" sz="quarter" idx="10"/>
          </p:nvPr>
        </p:nvSpPr>
        <p:spPr/>
        <p:txBody>
          <a:bodyPr/>
          <a:lstStyle/>
          <a:p>
            <a:fld id="{F2BB53DA-D4B2-7344-B503-84A52C483BE0}" type="slidenum">
              <a:rPr lang="en-US" smtClean="0"/>
              <a:t>41</a:t>
            </a:fld>
            <a:endParaRPr lang="en-US"/>
          </a:p>
        </p:txBody>
      </p:sp>
    </p:spTree>
    <p:extLst>
      <p:ext uri="{BB962C8B-B14F-4D97-AF65-F5344CB8AC3E}">
        <p14:creationId xmlns:p14="http://schemas.microsoft.com/office/powerpoint/2010/main" val="2668942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following two slides will be the recommendation that I would like to give to the product owner</a:t>
            </a:r>
          </a:p>
          <a:p>
            <a:endParaRPr lang="en-US" dirty="0"/>
          </a:p>
          <a:p>
            <a:r>
              <a:rPr lang="en-US" dirty="0"/>
              <a:t>So about “WHEN” to implement the urgency messages: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Recommendation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implementing them around the end of September or the beginning of October.</a:t>
            </a:r>
          </a:p>
          <a:p>
            <a:r>
              <a:rPr lang="en-US" dirty="0"/>
              <a:t>Because that is when the number of bookings started to increase very fast.</a:t>
            </a:r>
          </a:p>
          <a:p>
            <a:endParaRPr lang="en-US" dirty="0"/>
          </a:p>
          <a:p>
            <a:r>
              <a:rPr lang="en-US" dirty="0"/>
              <a:t>The Second Recommendation is:</a:t>
            </a:r>
          </a:p>
          <a:p>
            <a:r>
              <a:rPr lang="en-US" dirty="0"/>
              <a:t>Implement them when the user search for check-in dates that are weekends.</a:t>
            </a:r>
          </a:p>
          <a:p>
            <a:r>
              <a:rPr lang="en-US" dirty="0"/>
              <a:t>Because we already know from our findings that more bookings are made for Fridays and Saturdays.</a:t>
            </a:r>
          </a:p>
          <a:p>
            <a:r>
              <a:rPr lang="en-US" dirty="0"/>
              <a:t>On the other hand, The average ADR is also higher on these days, </a:t>
            </a:r>
          </a:p>
          <a:p>
            <a:r>
              <a:rPr lang="en-US" dirty="0"/>
              <a:t>and therefore, we can also provide some discounts to increase the chance of booking</a:t>
            </a:r>
          </a:p>
          <a:p>
            <a:endParaRPr lang="en-US" dirty="0"/>
          </a:p>
          <a:p>
            <a:r>
              <a:rPr lang="en-US" dirty="0"/>
              <a:t>(29)</a:t>
            </a:r>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42</a:t>
            </a:fld>
            <a:endParaRPr lang="en-US"/>
          </a:p>
        </p:txBody>
      </p:sp>
    </p:spTree>
    <p:extLst>
      <p:ext uri="{BB962C8B-B14F-4D97-AF65-F5344CB8AC3E}">
        <p14:creationId xmlns:p14="http://schemas.microsoft.com/office/powerpoint/2010/main" val="1750766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about “WHERE” to implement the Urgency Messages,</a:t>
            </a:r>
          </a:p>
          <a:p>
            <a:endParaRPr lang="en-US" dirty="0"/>
          </a:p>
          <a:p>
            <a:r>
              <a:rPr lang="en-US" dirty="0"/>
              <a:t>I would recommend to implement them on the search results page, the feature page, and the booking form page.</a:t>
            </a:r>
          </a:p>
          <a:p>
            <a:endParaRPr lang="en-US" dirty="0"/>
          </a:p>
          <a:p>
            <a:r>
              <a:rPr lang="en-US" dirty="0"/>
              <a:t>Also For the Urgency Message “itself”</a:t>
            </a:r>
          </a:p>
          <a:p>
            <a:r>
              <a:rPr lang="en-US" dirty="0"/>
              <a:t>I recommend adding some numbers and ratings to the messages, </a:t>
            </a:r>
          </a:p>
          <a:p>
            <a:r>
              <a:rPr lang="en-US" dirty="0"/>
              <a:t>because people are more sensitive when they see numbers.</a:t>
            </a:r>
          </a:p>
          <a:p>
            <a:endParaRPr lang="en-US" dirty="0"/>
          </a:p>
          <a:p>
            <a:r>
              <a:rPr lang="en-US" dirty="0"/>
              <a:t>For example, </a:t>
            </a:r>
          </a:p>
          <a:p>
            <a:pPr marL="0" indent="0">
              <a:buNone/>
            </a:pPr>
            <a:r>
              <a:rPr lang="en-US" dirty="0"/>
              <a:t>“11 people are considering this hotel right now!”</a:t>
            </a:r>
          </a:p>
          <a:p>
            <a:pPr marL="0" indent="0">
              <a:buNone/>
            </a:pPr>
            <a:r>
              <a:rPr lang="en-US" dirty="0"/>
              <a:t>“Someone booked 46 minutes ago!”</a:t>
            </a:r>
          </a:p>
          <a:p>
            <a:pPr marL="0" indent="0">
              <a:buNone/>
            </a:pPr>
            <a:r>
              <a:rPr lang="en-US" dirty="0"/>
              <a:t>“Our last 3 rooms!”</a:t>
            </a:r>
          </a:p>
          <a:p>
            <a:pPr marL="0" indent="0">
              <a:buNone/>
            </a:pPr>
            <a:r>
              <a:rPr lang="en-US" dirty="0"/>
              <a:t> “Good ratings 8.5! Book fast!”</a:t>
            </a:r>
          </a:p>
          <a:p>
            <a:pPr marL="0" indent="0">
              <a:buNone/>
            </a:pPr>
            <a:r>
              <a:rPr lang="en-US" dirty="0"/>
              <a:t> “Great choice of property with average review score of 9.2!”</a:t>
            </a:r>
          </a:p>
          <a:p>
            <a:pPr marL="0" indent="0">
              <a:buNone/>
            </a:pPr>
            <a:endParaRPr lang="en-US" dirty="0"/>
          </a:p>
          <a:p>
            <a:pPr marL="0" indent="0">
              <a:buNone/>
            </a:pPr>
            <a:r>
              <a:rPr lang="en-US" dirty="0"/>
              <a:t>So these are the Recommendations that I would give. </a:t>
            </a:r>
          </a:p>
          <a:p>
            <a:pPr marL="0" indent="0">
              <a:buNone/>
            </a:pPr>
            <a:r>
              <a:rPr lang="en-US" dirty="0"/>
              <a:t>Next Slide,</a:t>
            </a:r>
          </a:p>
          <a:p>
            <a:pPr marL="0" indent="0">
              <a:buNone/>
            </a:pPr>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43</a:t>
            </a:fld>
            <a:endParaRPr lang="en-US"/>
          </a:p>
        </p:txBody>
      </p:sp>
    </p:spTree>
    <p:extLst>
      <p:ext uri="{BB962C8B-B14F-4D97-AF65-F5344CB8AC3E}">
        <p14:creationId xmlns:p14="http://schemas.microsoft.com/office/powerpoint/2010/main" val="2104155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During my Exploration, I noticed two missing factors that might influence the analysis.</a:t>
            </a:r>
          </a:p>
          <a:p>
            <a:endParaRPr lang="en-US" dirty="0"/>
          </a:p>
          <a:p>
            <a:r>
              <a:rPr lang="en-US" dirty="0"/>
              <a:t>The first one is the missing of the customer review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this factor is provided, we can perform cross examination on the relationship between the booking numbers and the ratings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we can implement promotion strategies accordingly. And increase the number of bookings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one is the missing of the available room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this factor is provided, we could know the occupancy per night.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If the occupancy rate is higher than expected, more promotions and urgency messages can be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this is ALL For My Analysis, and Thank you all for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44</a:t>
            </a:fld>
            <a:endParaRPr lang="en-US"/>
          </a:p>
        </p:txBody>
      </p:sp>
    </p:spTree>
    <p:extLst>
      <p:ext uri="{BB962C8B-B14F-4D97-AF65-F5344CB8AC3E}">
        <p14:creationId xmlns:p14="http://schemas.microsoft.com/office/powerpoint/2010/main" val="406926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next key finding is that </a:t>
            </a:r>
            <a:r>
              <a:rPr lang="en-US" b="1" dirty="0"/>
              <a:t>The distribution of records over different booking date has the same pattern in all 5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b="1" dirty="0"/>
              <a:t>the booking increases very fast around the end of September.</a:t>
            </a:r>
          </a:p>
          <a:p>
            <a:endParaRPr lang="en-US" dirty="0"/>
          </a:p>
          <a:p>
            <a:r>
              <a:rPr lang="en-US" dirty="0"/>
              <a:t>So the following will be some plots that points to this results.</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5</a:t>
            </a:fld>
            <a:endParaRPr lang="en-US"/>
          </a:p>
        </p:txBody>
      </p:sp>
    </p:spTree>
    <p:extLst>
      <p:ext uri="{BB962C8B-B14F-4D97-AF65-F5344CB8AC3E}">
        <p14:creationId xmlns:p14="http://schemas.microsoft.com/office/powerpoint/2010/main" val="102045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scale, the dates aren’t very clear, but if you zoom in a little bit, you can see from the slope that </a:t>
            </a:r>
          </a:p>
          <a:p>
            <a:r>
              <a:rPr lang="en-US" dirty="0"/>
              <a:t>The booking started to increase very fast around September 23, 24.</a:t>
            </a:r>
          </a:p>
          <a:p>
            <a:r>
              <a:rPr lang="en-US" dirty="0"/>
              <a:t>And continue to have a high number of bookings until the end of the year. </a:t>
            </a:r>
          </a:p>
          <a:p>
            <a:endParaRPr lang="en-US" dirty="0"/>
          </a:p>
          <a:p>
            <a:r>
              <a:rPr lang="en-US" dirty="0"/>
              <a:t>So this is for City A</a:t>
            </a:r>
          </a:p>
        </p:txBody>
      </p:sp>
      <p:sp>
        <p:nvSpPr>
          <p:cNvPr id="4" name="Slide Number Placeholder 3"/>
          <p:cNvSpPr>
            <a:spLocks noGrp="1"/>
          </p:cNvSpPr>
          <p:nvPr>
            <p:ph type="sldNum" sz="quarter" idx="10"/>
          </p:nvPr>
        </p:nvSpPr>
        <p:spPr/>
        <p:txBody>
          <a:bodyPr/>
          <a:lstStyle/>
          <a:p>
            <a:fld id="{F2BB53DA-D4B2-7344-B503-84A52C483BE0}" type="slidenum">
              <a:rPr lang="en-US" smtClean="0"/>
              <a:t>6</a:t>
            </a:fld>
            <a:endParaRPr lang="en-US"/>
          </a:p>
        </p:txBody>
      </p:sp>
    </p:spTree>
    <p:extLst>
      <p:ext uri="{BB962C8B-B14F-4D97-AF65-F5344CB8AC3E}">
        <p14:creationId xmlns:p14="http://schemas.microsoft.com/office/powerpoint/2010/main" val="368919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next one is for City B, </a:t>
            </a:r>
          </a:p>
          <a:p>
            <a:r>
              <a:rPr lang="en-US" dirty="0"/>
              <a:t>We can see the same pattern, where the number of bookings started to increase around the same time in September.</a:t>
            </a:r>
          </a:p>
        </p:txBody>
      </p:sp>
      <p:sp>
        <p:nvSpPr>
          <p:cNvPr id="4" name="Slide Number Placeholder 3"/>
          <p:cNvSpPr>
            <a:spLocks noGrp="1"/>
          </p:cNvSpPr>
          <p:nvPr>
            <p:ph type="sldNum" sz="quarter" idx="10"/>
          </p:nvPr>
        </p:nvSpPr>
        <p:spPr/>
        <p:txBody>
          <a:bodyPr/>
          <a:lstStyle/>
          <a:p>
            <a:fld id="{F2BB53DA-D4B2-7344-B503-84A52C483BE0}" type="slidenum">
              <a:rPr lang="en-US" smtClean="0"/>
              <a:t>7</a:t>
            </a:fld>
            <a:endParaRPr lang="en-US"/>
          </a:p>
        </p:txBody>
      </p:sp>
    </p:spTree>
    <p:extLst>
      <p:ext uri="{BB962C8B-B14F-4D97-AF65-F5344CB8AC3E}">
        <p14:creationId xmlns:p14="http://schemas.microsoft.com/office/powerpoint/2010/main" val="309913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following few slides, it shows the same thing for City C, D, and E</a:t>
            </a:r>
          </a:p>
          <a:p>
            <a:endParaRPr lang="en-US" dirty="0"/>
          </a:p>
        </p:txBody>
      </p:sp>
      <p:sp>
        <p:nvSpPr>
          <p:cNvPr id="4" name="Slide Number Placeholder 3"/>
          <p:cNvSpPr>
            <a:spLocks noGrp="1"/>
          </p:cNvSpPr>
          <p:nvPr>
            <p:ph type="sldNum" sz="quarter" idx="10"/>
          </p:nvPr>
        </p:nvSpPr>
        <p:spPr/>
        <p:txBody>
          <a:bodyPr/>
          <a:lstStyle/>
          <a:p>
            <a:fld id="{F2BB53DA-D4B2-7344-B503-84A52C483BE0}" type="slidenum">
              <a:rPr lang="en-US" smtClean="0"/>
              <a:t>8</a:t>
            </a:fld>
            <a:endParaRPr lang="en-US"/>
          </a:p>
        </p:txBody>
      </p:sp>
    </p:spTree>
    <p:extLst>
      <p:ext uri="{BB962C8B-B14F-4D97-AF65-F5344CB8AC3E}">
        <p14:creationId xmlns:p14="http://schemas.microsoft.com/office/powerpoint/2010/main" val="53563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reason why the booking suddenly started to increase might be, in my opinion, because of the holiday season.</a:t>
            </a:r>
          </a:p>
          <a:p>
            <a:r>
              <a:rPr lang="en-US" dirty="0"/>
              <a:t>For example, </a:t>
            </a:r>
          </a:p>
          <a:p>
            <a:r>
              <a:rPr lang="en-US" dirty="0"/>
              <a:t>the national day for China and Taiwan, the thanksgiving holiday for western countries, black Friday, and also Christmas!</a:t>
            </a:r>
          </a:p>
          <a:p>
            <a:r>
              <a:rPr lang="en-US" dirty="0"/>
              <a:t> these holidays are all around this time, the end of the year.</a:t>
            </a:r>
          </a:p>
          <a:p>
            <a:r>
              <a:rPr lang="en-US" dirty="0"/>
              <a:t>And people started to book ahead for their vacations during these holidays. </a:t>
            </a:r>
          </a:p>
          <a:p>
            <a:endParaRPr lang="en-US" dirty="0"/>
          </a:p>
          <a:p>
            <a:r>
              <a:rPr lang="en-US" dirty="0"/>
              <a:t>And that might be the reason why the booking started to increase around the end of September. </a:t>
            </a:r>
          </a:p>
          <a:p>
            <a:r>
              <a:rPr lang="en-US" dirty="0"/>
              <a:t>And the reason why the 5 Cities have this common pattern.</a:t>
            </a:r>
          </a:p>
          <a:p>
            <a:r>
              <a:rPr lang="en-US" dirty="0"/>
              <a:t> </a:t>
            </a:r>
          </a:p>
          <a:p>
            <a:r>
              <a:rPr lang="en-US" dirty="0"/>
              <a:t>(06:35)</a:t>
            </a:r>
          </a:p>
        </p:txBody>
      </p:sp>
      <p:sp>
        <p:nvSpPr>
          <p:cNvPr id="4" name="Slide Number Placeholder 3"/>
          <p:cNvSpPr>
            <a:spLocks noGrp="1"/>
          </p:cNvSpPr>
          <p:nvPr>
            <p:ph type="sldNum" sz="quarter" idx="10"/>
          </p:nvPr>
        </p:nvSpPr>
        <p:spPr/>
        <p:txBody>
          <a:bodyPr/>
          <a:lstStyle/>
          <a:p>
            <a:fld id="{F2BB53DA-D4B2-7344-B503-84A52C483BE0}" type="slidenum">
              <a:rPr lang="en-US" smtClean="0"/>
              <a:t>10</a:t>
            </a:fld>
            <a:endParaRPr lang="en-US"/>
          </a:p>
        </p:txBody>
      </p:sp>
    </p:spTree>
    <p:extLst>
      <p:ext uri="{BB962C8B-B14F-4D97-AF65-F5344CB8AC3E}">
        <p14:creationId xmlns:p14="http://schemas.microsoft.com/office/powerpoint/2010/main" val="7468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5EBC-323C-2B4D-8839-B309512E5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F3536-7E4E-5C41-AAC5-14D4831EC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BA226A-72A6-AA40-8E20-C134F8A357DB}"/>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7EAC8926-1EF2-9649-A67D-0006E6A25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3A9E-4C5C-874B-9F4B-B8609AEC67BF}"/>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301841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4CD5-0CB3-894D-988D-303D4828D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5ECE-F570-5844-99F8-97D53D8C5C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66AE1-78CD-B24D-BADF-E9AAA53AF636}"/>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BC1DC590-4967-4140-8B54-AA23145C1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8A20D-A7DD-7443-912E-CAC9D789644A}"/>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413618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4926A-4B0E-C84B-AD00-9B1273572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9F237-243B-C246-9B0F-904C52CB01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5F233-D54F-1C48-B6BA-1144396D2EE7}"/>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8492A469-2114-7644-8312-BBF22E545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0703-B5D4-B844-AEFF-D5F8D1665F7B}"/>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199652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9B8-A6DD-EA40-89D7-9F5897AC9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FAE03-256C-E644-8F45-D0A93F5D3A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69759-8E8F-B048-B1A9-6213739CC967}"/>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4696F572-7D8C-A142-B156-1EBCCDAB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882DD-5C9D-C742-8AEF-47C2E9F6D074}"/>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1502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D12-18F4-054A-AB97-E3FF518E4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2D3A8-DFAA-DE4A-9DF4-AAB4C9175B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FA8B2A-B6FF-CD49-909A-772CC14FB27E}"/>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331D9A87-A709-3742-A5C5-D54520131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BC2C9-252D-0941-9DCB-592C16D379F6}"/>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262442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AB06-4A8A-6042-95D3-B6DC719DD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0E491-4366-6642-9204-71CB6FDD6C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EBB30-B41F-EC40-B397-F8A35356C0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1DC55-E201-CC4B-BC31-98C33D2C739A}"/>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6" name="Footer Placeholder 5">
            <a:extLst>
              <a:ext uri="{FF2B5EF4-FFF2-40B4-BE49-F238E27FC236}">
                <a16:creationId xmlns:a16="http://schemas.microsoft.com/office/drawing/2014/main" id="{584A63DD-A08E-7443-95E2-5765E0C0D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712-9AF6-F44C-BEBF-340936625922}"/>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400946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2D76-9AF6-8845-BB0A-2E6701F32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6FCA0B-3357-8E4C-AD2B-747139D1B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D3B14A-870C-7F47-9156-02FEE85918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4C0D7-627A-8A4A-8F05-7637EE79F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30DAA8-8CD0-3F42-A8CA-BB8CC682B7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D0799C-2115-A34E-B999-F8F0B41D9E90}"/>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8" name="Footer Placeholder 7">
            <a:extLst>
              <a:ext uri="{FF2B5EF4-FFF2-40B4-BE49-F238E27FC236}">
                <a16:creationId xmlns:a16="http://schemas.microsoft.com/office/drawing/2014/main" id="{FC14E6A0-46AE-9C40-8082-8B8200A78E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838501-2436-D544-B491-02E11012EEAD}"/>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62951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CFF-1C18-9141-B1A6-17892E1F77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1ABB4-7962-2A45-B16A-A693196ABF3F}"/>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4" name="Footer Placeholder 3">
            <a:extLst>
              <a:ext uri="{FF2B5EF4-FFF2-40B4-BE49-F238E27FC236}">
                <a16:creationId xmlns:a16="http://schemas.microsoft.com/office/drawing/2014/main" id="{0C20A5BD-A947-7B48-B65D-29705E239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4C6AD-DD50-DB4B-81F7-8FB294DF3C52}"/>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348685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181FD-B63B-594A-A512-4347312B8A7D}"/>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3" name="Footer Placeholder 2">
            <a:extLst>
              <a:ext uri="{FF2B5EF4-FFF2-40B4-BE49-F238E27FC236}">
                <a16:creationId xmlns:a16="http://schemas.microsoft.com/office/drawing/2014/main" id="{1F682B26-7700-3E43-87A0-6F94F357C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2C909-3912-D94C-BE9F-904EDA1CD74B}"/>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183362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036B-83D3-3443-A63B-DF27FBEA4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C2C64-7ED1-A34D-8126-CBE11C2C4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A191C6-0425-234C-A48B-2AF6DCD39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C959FF-2F55-2B4F-BEE7-0FCE580555AF}"/>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6" name="Footer Placeholder 5">
            <a:extLst>
              <a:ext uri="{FF2B5EF4-FFF2-40B4-BE49-F238E27FC236}">
                <a16:creationId xmlns:a16="http://schemas.microsoft.com/office/drawing/2014/main" id="{47407F07-10CE-7C4D-ADCA-7E4B69B27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8E8BA-3959-DA4B-B6E3-6E9A27F48161}"/>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356817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D7F5-9C5C-594B-894C-BEB89BA8A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BF0779-4C96-1F44-897C-9624CADDF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930898-2268-0F43-BC7C-389D109B3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21BE92-A233-2C47-8218-1F97E2FB068B}"/>
              </a:ext>
            </a:extLst>
          </p:cNvPr>
          <p:cNvSpPr>
            <a:spLocks noGrp="1"/>
          </p:cNvSpPr>
          <p:nvPr>
            <p:ph type="dt" sz="half" idx="10"/>
          </p:nvPr>
        </p:nvSpPr>
        <p:spPr/>
        <p:txBody>
          <a:bodyPr/>
          <a:lstStyle/>
          <a:p>
            <a:fld id="{3EAB3EFF-EB57-0140-85AC-169FE7555354}" type="datetimeFigureOut">
              <a:rPr lang="en-US" smtClean="0"/>
              <a:t>9/17/19</a:t>
            </a:fld>
            <a:endParaRPr lang="en-US"/>
          </a:p>
        </p:txBody>
      </p:sp>
      <p:sp>
        <p:nvSpPr>
          <p:cNvPr id="6" name="Footer Placeholder 5">
            <a:extLst>
              <a:ext uri="{FF2B5EF4-FFF2-40B4-BE49-F238E27FC236}">
                <a16:creationId xmlns:a16="http://schemas.microsoft.com/office/drawing/2014/main" id="{277F41AF-E786-6C4D-9094-21C9852E7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EA403-653B-2D45-8268-6B1BCBCDF68F}"/>
              </a:ext>
            </a:extLst>
          </p:cNvPr>
          <p:cNvSpPr>
            <a:spLocks noGrp="1"/>
          </p:cNvSpPr>
          <p:nvPr>
            <p:ph type="sldNum" sz="quarter" idx="12"/>
          </p:nvPr>
        </p:nvSpPr>
        <p:spPr/>
        <p:txBody>
          <a:bodyPr/>
          <a:lstStyle/>
          <a:p>
            <a:fld id="{69CADE85-9288-284D-8AD0-8732ADAE3ABD}" type="slidenum">
              <a:rPr lang="en-US" smtClean="0"/>
              <a:t>‹#›</a:t>
            </a:fld>
            <a:endParaRPr lang="en-US"/>
          </a:p>
        </p:txBody>
      </p:sp>
    </p:spTree>
    <p:extLst>
      <p:ext uri="{BB962C8B-B14F-4D97-AF65-F5344CB8AC3E}">
        <p14:creationId xmlns:p14="http://schemas.microsoft.com/office/powerpoint/2010/main" val="33211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A09EC-9469-3345-83B9-2E57A1D6C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D30C2F-BB9D-9242-849F-69DA1D522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19C09-C862-5B49-ACFA-26E178ACB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B3EFF-EB57-0140-85AC-169FE7555354}" type="datetimeFigureOut">
              <a:rPr lang="en-US" smtClean="0"/>
              <a:t>9/17/19</a:t>
            </a:fld>
            <a:endParaRPr lang="en-US"/>
          </a:p>
        </p:txBody>
      </p:sp>
      <p:sp>
        <p:nvSpPr>
          <p:cNvPr id="5" name="Footer Placeholder 4">
            <a:extLst>
              <a:ext uri="{FF2B5EF4-FFF2-40B4-BE49-F238E27FC236}">
                <a16:creationId xmlns:a16="http://schemas.microsoft.com/office/drawing/2014/main" id="{A951B6B4-3AE6-F849-A511-458B49B43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5F82D4-E023-024D-838B-2E5CBC593B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DE85-9288-284D-8AD0-8732ADAE3ABD}" type="slidenum">
              <a:rPr lang="en-US" smtClean="0"/>
              <a:t>‹#›</a:t>
            </a:fld>
            <a:endParaRPr lang="en-US"/>
          </a:p>
        </p:txBody>
      </p:sp>
    </p:spTree>
    <p:extLst>
      <p:ext uri="{BB962C8B-B14F-4D97-AF65-F5344CB8AC3E}">
        <p14:creationId xmlns:p14="http://schemas.microsoft.com/office/powerpoint/2010/main" val="55287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ily00718@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6EC3-B1F9-E243-AF63-839C67EF4676}"/>
              </a:ext>
            </a:extLst>
          </p:cNvPr>
          <p:cNvSpPr>
            <a:spLocks noGrp="1"/>
          </p:cNvSpPr>
          <p:nvPr>
            <p:ph type="ctrTitle"/>
          </p:nvPr>
        </p:nvSpPr>
        <p:spPr/>
        <p:txBody>
          <a:bodyPr>
            <a:normAutofit fontScale="90000"/>
          </a:bodyPr>
          <a:lstStyle/>
          <a:p>
            <a:r>
              <a:rPr lang="en-US" b="1" dirty="0"/>
              <a:t>Analysis of Price Movement as Date Approaches Check-in Date</a:t>
            </a:r>
            <a:r>
              <a:rPr lang="en-US" dirty="0">
                <a:effectLst/>
              </a:rPr>
              <a:t> </a:t>
            </a:r>
            <a:endParaRPr lang="en-US" dirty="0"/>
          </a:p>
        </p:txBody>
      </p:sp>
      <p:sp>
        <p:nvSpPr>
          <p:cNvPr id="3" name="Subtitle 2">
            <a:extLst>
              <a:ext uri="{FF2B5EF4-FFF2-40B4-BE49-F238E27FC236}">
                <a16:creationId xmlns:a16="http://schemas.microsoft.com/office/drawing/2014/main" id="{5405C612-FF06-D742-94F6-771EA0887524}"/>
              </a:ext>
            </a:extLst>
          </p:cNvPr>
          <p:cNvSpPr>
            <a:spLocks noGrp="1"/>
          </p:cNvSpPr>
          <p:nvPr>
            <p:ph type="subTitle" idx="1"/>
          </p:nvPr>
        </p:nvSpPr>
        <p:spPr/>
        <p:txBody>
          <a:bodyPr/>
          <a:lstStyle/>
          <a:p>
            <a:r>
              <a:rPr lang="en-US" dirty="0"/>
              <a:t>Shi Fan Jin (Emily)</a:t>
            </a:r>
          </a:p>
          <a:p>
            <a:r>
              <a:rPr lang="en-US" u="sng" dirty="0">
                <a:hlinkClick r:id="rId3"/>
              </a:rPr>
              <a:t>emily00718@gmail.com</a:t>
            </a:r>
            <a:endParaRPr lang="en-US" dirty="0"/>
          </a:p>
          <a:p>
            <a:r>
              <a:rPr lang="en-US" dirty="0"/>
              <a:t>September 14, 2019</a:t>
            </a:r>
          </a:p>
          <a:p>
            <a:endParaRPr lang="en-US" dirty="0"/>
          </a:p>
        </p:txBody>
      </p:sp>
    </p:spTree>
    <p:extLst>
      <p:ext uri="{BB962C8B-B14F-4D97-AF65-F5344CB8AC3E}">
        <p14:creationId xmlns:p14="http://schemas.microsoft.com/office/powerpoint/2010/main" val="3578116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F08E-A1DB-F04D-A212-373A2DFD4A52}"/>
              </a:ext>
            </a:extLst>
          </p:cNvPr>
          <p:cNvSpPr>
            <a:spLocks noGrp="1"/>
          </p:cNvSpPr>
          <p:nvPr>
            <p:ph type="title"/>
          </p:nvPr>
        </p:nvSpPr>
        <p:spPr/>
        <p:txBody>
          <a:bodyPr>
            <a:normAutofit fontScale="90000"/>
          </a:bodyPr>
          <a:lstStyle/>
          <a:p>
            <a:br>
              <a:rPr lang="en-US" dirty="0"/>
            </a:br>
            <a:r>
              <a:rPr lang="en-US" dirty="0"/>
              <a:t>Figure 1E: Number of Booking Records by Booking Date in City E</a:t>
            </a:r>
            <a:br>
              <a:rPr lang="en-US" dirty="0"/>
            </a:br>
            <a:endParaRPr lang="en-US" dirty="0"/>
          </a:p>
        </p:txBody>
      </p:sp>
      <p:pic>
        <p:nvPicPr>
          <p:cNvPr id="4" name="Content Placeholder 3">
            <a:extLst>
              <a:ext uri="{FF2B5EF4-FFF2-40B4-BE49-F238E27FC236}">
                <a16:creationId xmlns:a16="http://schemas.microsoft.com/office/drawing/2014/main" id="{818C8B00-7DCB-3D42-93C0-79D743D241C8}"/>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85007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82A2F-2E12-4C4E-89A7-6F4447477205}"/>
              </a:ext>
            </a:extLst>
          </p:cNvPr>
          <p:cNvSpPr>
            <a:spLocks noGrp="1"/>
          </p:cNvSpPr>
          <p:nvPr>
            <p:ph idx="1"/>
          </p:nvPr>
        </p:nvSpPr>
        <p:spPr>
          <a:xfrm>
            <a:off x="838200" y="481263"/>
            <a:ext cx="10700084" cy="5695700"/>
          </a:xfrm>
        </p:spPr>
        <p:txBody>
          <a:bodyPr anchor="ctr"/>
          <a:lstStyle/>
          <a:p>
            <a:r>
              <a:rPr lang="en-US" dirty="0"/>
              <a:t>Most of the bookings are made in October, November and December</a:t>
            </a:r>
          </a:p>
          <a:p>
            <a:endParaRPr lang="en-US" dirty="0"/>
          </a:p>
        </p:txBody>
      </p:sp>
    </p:spTree>
    <p:extLst>
      <p:ext uri="{BB962C8B-B14F-4D97-AF65-F5344CB8AC3E}">
        <p14:creationId xmlns:p14="http://schemas.microsoft.com/office/powerpoint/2010/main" val="88801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A96-F8E8-9E4C-B6B0-74D1D9E76613}"/>
              </a:ext>
            </a:extLst>
          </p:cNvPr>
          <p:cNvSpPr>
            <a:spLocks noGrp="1"/>
          </p:cNvSpPr>
          <p:nvPr>
            <p:ph type="title"/>
          </p:nvPr>
        </p:nvSpPr>
        <p:spPr/>
        <p:txBody>
          <a:bodyPr/>
          <a:lstStyle/>
          <a:p>
            <a:r>
              <a:rPr lang="en-US" dirty="0"/>
              <a:t>Figure 2: Number of Booking Records by Booking Month</a:t>
            </a:r>
          </a:p>
        </p:txBody>
      </p:sp>
      <p:pic>
        <p:nvPicPr>
          <p:cNvPr id="9" name="Content Placeholder 8">
            <a:extLst>
              <a:ext uri="{FF2B5EF4-FFF2-40B4-BE49-F238E27FC236}">
                <a16:creationId xmlns:a16="http://schemas.microsoft.com/office/drawing/2014/main" id="{304AEB29-B840-4540-91ED-A4EFCFD8BA8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05853" y="2368821"/>
            <a:ext cx="3891567" cy="2916319"/>
          </a:xfrm>
          <a:prstGeom prst="rect">
            <a:avLst/>
          </a:prstGeom>
        </p:spPr>
      </p:pic>
      <p:pic>
        <p:nvPicPr>
          <p:cNvPr id="10" name="Picture 9">
            <a:extLst>
              <a:ext uri="{FF2B5EF4-FFF2-40B4-BE49-F238E27FC236}">
                <a16:creationId xmlns:a16="http://schemas.microsoft.com/office/drawing/2014/main" id="{C14BB9D8-ED4B-D241-BE1A-03AE585BAAC8}"/>
              </a:ext>
            </a:extLst>
          </p:cNvPr>
          <p:cNvPicPr/>
          <p:nvPr/>
        </p:nvPicPr>
        <p:blipFill>
          <a:blip r:embed="rId4">
            <a:extLst>
              <a:ext uri="{28A0092B-C50C-407E-A947-70E740481C1C}">
                <a14:useLocalDpi xmlns:a14="http://schemas.microsoft.com/office/drawing/2010/main" val="0"/>
              </a:ext>
            </a:extLst>
          </a:blip>
          <a:stretch>
            <a:fillRect/>
          </a:stretch>
        </p:blipFill>
        <p:spPr>
          <a:xfrm>
            <a:off x="4413438" y="2368821"/>
            <a:ext cx="3886200" cy="2917019"/>
          </a:xfrm>
          <a:prstGeom prst="rect">
            <a:avLst/>
          </a:prstGeom>
        </p:spPr>
      </p:pic>
      <p:pic>
        <p:nvPicPr>
          <p:cNvPr id="11" name="Picture 10">
            <a:extLst>
              <a:ext uri="{FF2B5EF4-FFF2-40B4-BE49-F238E27FC236}">
                <a16:creationId xmlns:a16="http://schemas.microsoft.com/office/drawing/2014/main" id="{5DCC82CB-54C6-FB42-8A73-939FA8205219}"/>
              </a:ext>
            </a:extLst>
          </p:cNvPr>
          <p:cNvPicPr/>
          <p:nvPr/>
        </p:nvPicPr>
        <p:blipFill>
          <a:blip r:embed="rId5">
            <a:extLst>
              <a:ext uri="{28A0092B-C50C-407E-A947-70E740481C1C}">
                <a14:useLocalDpi xmlns:a14="http://schemas.microsoft.com/office/drawing/2010/main" val="0"/>
              </a:ext>
            </a:extLst>
          </a:blip>
          <a:stretch>
            <a:fillRect/>
          </a:stretch>
        </p:blipFill>
        <p:spPr>
          <a:xfrm>
            <a:off x="8115655" y="2368821"/>
            <a:ext cx="3776559" cy="2832013"/>
          </a:xfrm>
          <a:prstGeom prst="rect">
            <a:avLst/>
          </a:prstGeom>
        </p:spPr>
      </p:pic>
    </p:spTree>
    <p:extLst>
      <p:ext uri="{BB962C8B-B14F-4D97-AF65-F5344CB8AC3E}">
        <p14:creationId xmlns:p14="http://schemas.microsoft.com/office/powerpoint/2010/main" val="31354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B748-1EBE-DC47-B1A0-95A37388081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8F409E6-A7DC-9948-86AE-A13B6CB516D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59603" y="2347873"/>
            <a:ext cx="3792288" cy="2844216"/>
          </a:xfrm>
          <a:prstGeom prst="rect">
            <a:avLst/>
          </a:prstGeom>
        </p:spPr>
      </p:pic>
      <p:pic>
        <p:nvPicPr>
          <p:cNvPr id="8" name="Picture 7">
            <a:extLst>
              <a:ext uri="{FF2B5EF4-FFF2-40B4-BE49-F238E27FC236}">
                <a16:creationId xmlns:a16="http://schemas.microsoft.com/office/drawing/2014/main" id="{5C016185-9337-3E43-B0FD-DB21CC4F40DE}"/>
              </a:ext>
            </a:extLst>
          </p:cNvPr>
          <p:cNvPicPr/>
          <p:nvPr/>
        </p:nvPicPr>
        <p:blipFill>
          <a:blip r:embed="rId4">
            <a:extLst>
              <a:ext uri="{28A0092B-C50C-407E-A947-70E740481C1C}">
                <a14:useLocalDpi xmlns:a14="http://schemas.microsoft.com/office/drawing/2010/main" val="0"/>
              </a:ext>
            </a:extLst>
          </a:blip>
          <a:stretch>
            <a:fillRect/>
          </a:stretch>
        </p:blipFill>
        <p:spPr>
          <a:xfrm>
            <a:off x="6606422" y="2347873"/>
            <a:ext cx="3656514" cy="2720467"/>
          </a:xfrm>
          <a:prstGeom prst="rect">
            <a:avLst/>
          </a:prstGeom>
        </p:spPr>
      </p:pic>
    </p:spTree>
    <p:extLst>
      <p:ext uri="{BB962C8B-B14F-4D97-AF65-F5344CB8AC3E}">
        <p14:creationId xmlns:p14="http://schemas.microsoft.com/office/powerpoint/2010/main" val="298462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53F01-C4D8-0D47-B428-DDCD05659453}"/>
              </a:ext>
            </a:extLst>
          </p:cNvPr>
          <p:cNvSpPr>
            <a:spLocks noGrp="1"/>
          </p:cNvSpPr>
          <p:nvPr>
            <p:ph idx="1"/>
          </p:nvPr>
        </p:nvSpPr>
        <p:spPr>
          <a:xfrm>
            <a:off x="838200" y="433137"/>
            <a:ext cx="10515600" cy="5743826"/>
          </a:xfrm>
        </p:spPr>
        <p:txBody>
          <a:bodyPr anchor="ctr"/>
          <a:lstStyle/>
          <a:p>
            <a:r>
              <a:rPr lang="en-US" dirty="0"/>
              <a:t>The check-in records oscillate by the cycle of a week. More check-in records in the weekends.</a:t>
            </a:r>
          </a:p>
          <a:p>
            <a:endParaRPr lang="en-US" dirty="0"/>
          </a:p>
        </p:txBody>
      </p:sp>
    </p:spTree>
    <p:extLst>
      <p:ext uri="{BB962C8B-B14F-4D97-AF65-F5344CB8AC3E}">
        <p14:creationId xmlns:p14="http://schemas.microsoft.com/office/powerpoint/2010/main" val="293809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BC2E-C50C-B643-9CB8-50158E89D259}"/>
              </a:ext>
            </a:extLst>
          </p:cNvPr>
          <p:cNvSpPr>
            <a:spLocks noGrp="1"/>
          </p:cNvSpPr>
          <p:nvPr>
            <p:ph type="title"/>
          </p:nvPr>
        </p:nvSpPr>
        <p:spPr/>
        <p:txBody>
          <a:bodyPr>
            <a:normAutofit fontScale="90000"/>
          </a:bodyPr>
          <a:lstStyle/>
          <a:p>
            <a:br>
              <a:rPr lang="en-US" dirty="0"/>
            </a:br>
            <a:r>
              <a:rPr lang="en-US" dirty="0"/>
              <a:t>Figure 3A: Number of Records by Check-in Date in City A</a:t>
            </a:r>
            <a:br>
              <a:rPr lang="en-US" dirty="0"/>
            </a:br>
            <a:endParaRPr lang="en-US" dirty="0"/>
          </a:p>
        </p:txBody>
      </p:sp>
      <p:pic>
        <p:nvPicPr>
          <p:cNvPr id="4" name="Content Placeholder 3">
            <a:extLst>
              <a:ext uri="{FF2B5EF4-FFF2-40B4-BE49-F238E27FC236}">
                <a16:creationId xmlns:a16="http://schemas.microsoft.com/office/drawing/2014/main" id="{2D067AE7-61BC-414C-8935-4C7FEAA29850}"/>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103521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E252-3A1A-3640-9BF8-D2DA1DB461B4}"/>
              </a:ext>
            </a:extLst>
          </p:cNvPr>
          <p:cNvSpPr>
            <a:spLocks noGrp="1"/>
          </p:cNvSpPr>
          <p:nvPr>
            <p:ph type="title"/>
          </p:nvPr>
        </p:nvSpPr>
        <p:spPr/>
        <p:txBody>
          <a:bodyPr>
            <a:normAutofit fontScale="90000"/>
          </a:bodyPr>
          <a:lstStyle/>
          <a:p>
            <a:br>
              <a:rPr lang="en-US" dirty="0"/>
            </a:br>
            <a:r>
              <a:rPr lang="en-US" dirty="0"/>
              <a:t>Figure 3B: Number of Records by Check-in Date in City B</a:t>
            </a:r>
            <a:br>
              <a:rPr lang="en-US" dirty="0"/>
            </a:br>
            <a:endParaRPr lang="en-US" dirty="0"/>
          </a:p>
        </p:txBody>
      </p:sp>
      <p:pic>
        <p:nvPicPr>
          <p:cNvPr id="4" name="Content Placeholder 3">
            <a:extLst>
              <a:ext uri="{FF2B5EF4-FFF2-40B4-BE49-F238E27FC236}">
                <a16:creationId xmlns:a16="http://schemas.microsoft.com/office/drawing/2014/main" id="{9F5F6639-61D2-7E43-BA2A-469E2808AAF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303794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9E3F-16DE-5840-ADC6-052720CF1BBA}"/>
              </a:ext>
            </a:extLst>
          </p:cNvPr>
          <p:cNvSpPr>
            <a:spLocks noGrp="1"/>
          </p:cNvSpPr>
          <p:nvPr>
            <p:ph type="title"/>
          </p:nvPr>
        </p:nvSpPr>
        <p:spPr/>
        <p:txBody>
          <a:bodyPr>
            <a:normAutofit fontScale="90000"/>
          </a:bodyPr>
          <a:lstStyle/>
          <a:p>
            <a:br>
              <a:rPr lang="en-US" dirty="0"/>
            </a:br>
            <a:r>
              <a:rPr lang="en-US" dirty="0"/>
              <a:t>Figure 3C: Number of Records by Check-in Date in City C</a:t>
            </a:r>
            <a:br>
              <a:rPr lang="en-US" dirty="0"/>
            </a:br>
            <a:endParaRPr lang="en-US" dirty="0"/>
          </a:p>
        </p:txBody>
      </p:sp>
      <p:pic>
        <p:nvPicPr>
          <p:cNvPr id="4" name="Content Placeholder 3">
            <a:extLst>
              <a:ext uri="{FF2B5EF4-FFF2-40B4-BE49-F238E27FC236}">
                <a16:creationId xmlns:a16="http://schemas.microsoft.com/office/drawing/2014/main" id="{1CA0A821-2D6D-1746-A2D3-3C7051E692DF}"/>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1002956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0D03-CDC7-0B44-9586-9AE71BEBAB24}"/>
              </a:ext>
            </a:extLst>
          </p:cNvPr>
          <p:cNvSpPr>
            <a:spLocks noGrp="1"/>
          </p:cNvSpPr>
          <p:nvPr>
            <p:ph type="title"/>
          </p:nvPr>
        </p:nvSpPr>
        <p:spPr/>
        <p:txBody>
          <a:bodyPr>
            <a:normAutofit fontScale="90000"/>
          </a:bodyPr>
          <a:lstStyle/>
          <a:p>
            <a:br>
              <a:rPr lang="en-US" dirty="0"/>
            </a:br>
            <a:r>
              <a:rPr lang="en-US" dirty="0"/>
              <a:t>Figure 3D: Number of Records by Check-in Date in City D</a:t>
            </a:r>
            <a:br>
              <a:rPr lang="en-US" dirty="0"/>
            </a:br>
            <a:endParaRPr lang="en-US" dirty="0"/>
          </a:p>
        </p:txBody>
      </p:sp>
      <p:pic>
        <p:nvPicPr>
          <p:cNvPr id="4" name="Content Placeholder 3">
            <a:extLst>
              <a:ext uri="{FF2B5EF4-FFF2-40B4-BE49-F238E27FC236}">
                <a16:creationId xmlns:a16="http://schemas.microsoft.com/office/drawing/2014/main" id="{EB18C46D-9390-0442-8959-3644B5F5EA82}"/>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32113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A50E-B944-834B-BAD8-272EDD6C94FD}"/>
              </a:ext>
            </a:extLst>
          </p:cNvPr>
          <p:cNvSpPr>
            <a:spLocks noGrp="1"/>
          </p:cNvSpPr>
          <p:nvPr>
            <p:ph type="title"/>
          </p:nvPr>
        </p:nvSpPr>
        <p:spPr/>
        <p:txBody>
          <a:bodyPr>
            <a:normAutofit fontScale="90000"/>
          </a:bodyPr>
          <a:lstStyle/>
          <a:p>
            <a:br>
              <a:rPr lang="en-US" dirty="0"/>
            </a:br>
            <a:r>
              <a:rPr lang="en-US" dirty="0"/>
              <a:t>Figure 3E: Number of Records by Check-in Date in City E</a:t>
            </a:r>
            <a:br>
              <a:rPr lang="en-US" dirty="0"/>
            </a:br>
            <a:endParaRPr lang="en-US" dirty="0"/>
          </a:p>
        </p:txBody>
      </p:sp>
      <p:pic>
        <p:nvPicPr>
          <p:cNvPr id="4" name="Content Placeholder 3">
            <a:extLst>
              <a:ext uri="{FF2B5EF4-FFF2-40B4-BE49-F238E27FC236}">
                <a16:creationId xmlns:a16="http://schemas.microsoft.com/office/drawing/2014/main" id="{7E746341-8401-BE45-A564-21D627F28B02}"/>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23106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E6F4-F3A5-5147-8371-D887C827D7E6}"/>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A9D2EC9B-942B-8948-870B-FC5AF2D5F8EE}"/>
              </a:ext>
            </a:extLst>
          </p:cNvPr>
          <p:cNvSpPr>
            <a:spLocks noGrp="1"/>
          </p:cNvSpPr>
          <p:nvPr>
            <p:ph idx="1"/>
          </p:nvPr>
        </p:nvSpPr>
        <p:spPr/>
        <p:txBody>
          <a:bodyPr>
            <a:normAutofit fontScale="77500" lnSpcReduction="20000"/>
          </a:bodyPr>
          <a:lstStyle/>
          <a:p>
            <a:pPr marL="0" indent="0">
              <a:buNone/>
            </a:pPr>
            <a:r>
              <a:rPr lang="en-US" dirty="0"/>
              <a:t>Most of the time, the primary goal of launching a new feature on Agoda website is to increase the number of bookings. One way to increase the number of bookings and conversion rate is to encourage customers to complete their booking as fast as possible. The call to action message that helps us to achieve that is internally known as an ‘urgency message’.</a:t>
            </a:r>
          </a:p>
          <a:p>
            <a:pPr marL="0" indent="0">
              <a:buNone/>
            </a:pPr>
            <a:endParaRPr lang="en-US" dirty="0"/>
          </a:p>
          <a:p>
            <a:pPr marL="0" indent="0">
              <a:buNone/>
            </a:pPr>
            <a:r>
              <a:rPr lang="en-US" dirty="0"/>
              <a:t>A Product Owner (PO) would like to implement an urgency message on the website such as</a:t>
            </a:r>
            <a:br>
              <a:rPr lang="en-US" dirty="0"/>
            </a:br>
            <a:r>
              <a:rPr lang="en-US" dirty="0"/>
              <a:t>* “Prices have been rising. Book now to lock in your rates!” </a:t>
            </a:r>
            <a:br>
              <a:rPr lang="en-US" dirty="0"/>
            </a:br>
            <a:r>
              <a:rPr lang="en-US" dirty="0"/>
              <a:t>* “Your check-in is fast approaching. Book now to lock in your rates!”</a:t>
            </a:r>
          </a:p>
          <a:p>
            <a:pPr marL="0" indent="0">
              <a:buNone/>
            </a:pPr>
            <a:r>
              <a:rPr lang="en-US" dirty="0"/>
              <a:t> </a:t>
            </a:r>
          </a:p>
          <a:p>
            <a:pPr marL="0" indent="0">
              <a:buNone/>
            </a:pPr>
            <a:r>
              <a:rPr lang="en-US" dirty="0"/>
              <a:t>In order to know when and where to implement urgency message, analysis is needed. By analyzing the price movement as date approaches the check-in date, we can get business insights on the relationships of different factors, and therefore, use the results to increase the number of booking.</a:t>
            </a:r>
          </a:p>
          <a:p>
            <a:endParaRPr lang="en-US" dirty="0"/>
          </a:p>
        </p:txBody>
      </p:sp>
    </p:spTree>
    <p:extLst>
      <p:ext uri="{BB962C8B-B14F-4D97-AF65-F5344CB8AC3E}">
        <p14:creationId xmlns:p14="http://schemas.microsoft.com/office/powerpoint/2010/main" val="12923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C2DC-3564-624B-B84B-0419D0173439}"/>
              </a:ext>
            </a:extLst>
          </p:cNvPr>
          <p:cNvSpPr>
            <a:spLocks noGrp="1"/>
          </p:cNvSpPr>
          <p:nvPr>
            <p:ph type="title"/>
          </p:nvPr>
        </p:nvSpPr>
        <p:spPr/>
        <p:txBody>
          <a:bodyPr>
            <a:normAutofit fontScale="90000"/>
          </a:bodyPr>
          <a:lstStyle/>
          <a:p>
            <a:br>
              <a:rPr lang="en-US" dirty="0"/>
            </a:br>
            <a:r>
              <a:rPr lang="en-US" dirty="0"/>
              <a:t>The average ADR is also higher in the weekends. (Fridays, Saturdays)</a:t>
            </a:r>
            <a:br>
              <a:rPr lang="en-US" dirty="0"/>
            </a:br>
            <a:endParaRPr lang="en-US" dirty="0"/>
          </a:p>
        </p:txBody>
      </p:sp>
      <p:pic>
        <p:nvPicPr>
          <p:cNvPr id="4" name="Content Placeholder 3">
            <a:extLst>
              <a:ext uri="{FF2B5EF4-FFF2-40B4-BE49-F238E27FC236}">
                <a16:creationId xmlns:a16="http://schemas.microsoft.com/office/drawing/2014/main" id="{5E443E6A-BDD2-1444-AFD9-44F285602AF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84223" y="1850708"/>
            <a:ext cx="2623553" cy="3919897"/>
          </a:xfrm>
          <a:prstGeom prst="rect">
            <a:avLst/>
          </a:prstGeom>
        </p:spPr>
      </p:pic>
    </p:spTree>
    <p:extLst>
      <p:ext uri="{BB962C8B-B14F-4D97-AF65-F5344CB8AC3E}">
        <p14:creationId xmlns:p14="http://schemas.microsoft.com/office/powerpoint/2010/main" val="208938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6B95-2C8A-AD4C-9054-557BCC4A3500}"/>
              </a:ext>
            </a:extLst>
          </p:cNvPr>
          <p:cNvSpPr>
            <a:spLocks noGrp="1"/>
          </p:cNvSpPr>
          <p:nvPr>
            <p:ph type="title"/>
          </p:nvPr>
        </p:nvSpPr>
        <p:spPr/>
        <p:txBody>
          <a:bodyPr>
            <a:normAutofit fontScale="90000"/>
          </a:bodyPr>
          <a:lstStyle/>
          <a:p>
            <a:r>
              <a:rPr lang="en-US" dirty="0"/>
              <a:t>The average ADR reaches the highest in August and starts to decrease all the way to December. </a:t>
            </a:r>
          </a:p>
        </p:txBody>
      </p:sp>
      <p:sp>
        <p:nvSpPr>
          <p:cNvPr id="3" name="Content Placeholder 2">
            <a:extLst>
              <a:ext uri="{FF2B5EF4-FFF2-40B4-BE49-F238E27FC236}">
                <a16:creationId xmlns:a16="http://schemas.microsoft.com/office/drawing/2014/main" id="{D132280A-FA14-BB46-9507-9C02EC9F46BE}"/>
              </a:ext>
            </a:extLst>
          </p:cNvPr>
          <p:cNvSpPr>
            <a:spLocks noGrp="1"/>
          </p:cNvSpPr>
          <p:nvPr>
            <p:ph idx="1"/>
          </p:nvPr>
        </p:nvSpPr>
        <p:spPr/>
        <p:txBody>
          <a:bodyPr/>
          <a:lstStyle/>
          <a:p>
            <a:r>
              <a:rPr lang="en-US" dirty="0"/>
              <a:t>(Except for City D, City E) City D is the opposite, and City E doesn’t have a clear pattern.</a:t>
            </a:r>
            <a:br>
              <a:rPr lang="en-US" dirty="0"/>
            </a:br>
            <a:endParaRPr lang="en-US" dirty="0"/>
          </a:p>
        </p:txBody>
      </p:sp>
      <p:pic>
        <p:nvPicPr>
          <p:cNvPr id="4" name="Picture 3">
            <a:extLst>
              <a:ext uri="{FF2B5EF4-FFF2-40B4-BE49-F238E27FC236}">
                <a16:creationId xmlns:a16="http://schemas.microsoft.com/office/drawing/2014/main" id="{C5C80A05-DC04-834E-912B-F7E7FC6EAE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00824" y="2892724"/>
            <a:ext cx="8990351" cy="2677895"/>
          </a:xfrm>
          <a:prstGeom prst="rect">
            <a:avLst/>
          </a:prstGeom>
        </p:spPr>
      </p:pic>
    </p:spTree>
    <p:extLst>
      <p:ext uri="{BB962C8B-B14F-4D97-AF65-F5344CB8AC3E}">
        <p14:creationId xmlns:p14="http://schemas.microsoft.com/office/powerpoint/2010/main" val="268506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9196-6D7C-FA49-AE42-559C1D130BB0}"/>
              </a:ext>
            </a:extLst>
          </p:cNvPr>
          <p:cNvSpPr>
            <a:spLocks noGrp="1"/>
          </p:cNvSpPr>
          <p:nvPr>
            <p:ph type="title"/>
          </p:nvPr>
        </p:nvSpPr>
        <p:spPr/>
        <p:txBody>
          <a:bodyPr/>
          <a:lstStyle/>
          <a:p>
            <a:r>
              <a:rPr lang="en-US" dirty="0"/>
              <a:t>The structure of the accommodation type in each city is different. </a:t>
            </a:r>
          </a:p>
        </p:txBody>
      </p:sp>
      <p:sp>
        <p:nvSpPr>
          <p:cNvPr id="3" name="Content Placeholder 2">
            <a:extLst>
              <a:ext uri="{FF2B5EF4-FFF2-40B4-BE49-F238E27FC236}">
                <a16:creationId xmlns:a16="http://schemas.microsoft.com/office/drawing/2014/main" id="{28B39142-1FF9-D74F-870E-5D5CCFE78E70}"/>
              </a:ext>
            </a:extLst>
          </p:cNvPr>
          <p:cNvSpPr>
            <a:spLocks noGrp="1"/>
          </p:cNvSpPr>
          <p:nvPr>
            <p:ph idx="1"/>
          </p:nvPr>
        </p:nvSpPr>
        <p:spPr/>
        <p:txBody>
          <a:bodyPr/>
          <a:lstStyle/>
          <a:p>
            <a:r>
              <a:rPr lang="en-US" dirty="0"/>
              <a:t>For City A, C, D, E, most of the bookings were made for the “hotel” type. On the other hand, City B seems to be a Resort City. </a:t>
            </a:r>
          </a:p>
          <a:p>
            <a:endParaRPr lang="en-US" dirty="0"/>
          </a:p>
        </p:txBody>
      </p:sp>
      <p:pic>
        <p:nvPicPr>
          <p:cNvPr id="8" name="Picture 7">
            <a:extLst>
              <a:ext uri="{FF2B5EF4-FFF2-40B4-BE49-F238E27FC236}">
                <a16:creationId xmlns:a16="http://schemas.microsoft.com/office/drawing/2014/main" id="{4CC38D63-62B3-F042-A2B3-624944940D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9734" y="2958379"/>
            <a:ext cx="10892532" cy="2997251"/>
          </a:xfrm>
          <a:prstGeom prst="rect">
            <a:avLst/>
          </a:prstGeom>
        </p:spPr>
      </p:pic>
    </p:spTree>
    <p:extLst>
      <p:ext uri="{BB962C8B-B14F-4D97-AF65-F5344CB8AC3E}">
        <p14:creationId xmlns:p14="http://schemas.microsoft.com/office/powerpoint/2010/main" val="392681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B4B9-5230-E64C-8B84-44795F9A8601}"/>
              </a:ext>
            </a:extLst>
          </p:cNvPr>
          <p:cNvSpPr>
            <a:spLocks noGrp="1"/>
          </p:cNvSpPr>
          <p:nvPr>
            <p:ph type="title"/>
          </p:nvPr>
        </p:nvSpPr>
        <p:spPr/>
        <p:txBody>
          <a:bodyPr>
            <a:normAutofit fontScale="90000"/>
          </a:bodyPr>
          <a:lstStyle/>
          <a:p>
            <a:br>
              <a:rPr lang="en-US" dirty="0"/>
            </a:br>
            <a:r>
              <a:rPr lang="en-US" dirty="0"/>
              <a:t>“Hotel type” is the biggest factor that contributes to the average ADR in the city as a whole. </a:t>
            </a:r>
            <a:br>
              <a:rPr lang="en-US" dirty="0"/>
            </a:br>
            <a:endParaRPr lang="en-US" dirty="0"/>
          </a:p>
        </p:txBody>
      </p:sp>
      <p:pic>
        <p:nvPicPr>
          <p:cNvPr id="4" name="Content Placeholder 3">
            <a:extLst>
              <a:ext uri="{FF2B5EF4-FFF2-40B4-BE49-F238E27FC236}">
                <a16:creationId xmlns:a16="http://schemas.microsoft.com/office/drawing/2014/main" id="{32D26A95-5008-E948-88EA-9A64FA4D931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570845" y="1949114"/>
            <a:ext cx="4289593" cy="3217195"/>
          </a:xfrm>
          <a:prstGeom prst="rect">
            <a:avLst/>
          </a:prstGeom>
        </p:spPr>
      </p:pic>
      <p:pic>
        <p:nvPicPr>
          <p:cNvPr id="5" name="Picture 4">
            <a:extLst>
              <a:ext uri="{FF2B5EF4-FFF2-40B4-BE49-F238E27FC236}">
                <a16:creationId xmlns:a16="http://schemas.microsoft.com/office/drawing/2014/main" id="{C562EEB4-A4E5-0E4A-B32F-C9FE881F835B}"/>
              </a:ext>
            </a:extLst>
          </p:cNvPr>
          <p:cNvPicPr/>
          <p:nvPr/>
        </p:nvPicPr>
        <p:blipFill>
          <a:blip r:embed="rId4">
            <a:extLst>
              <a:ext uri="{28A0092B-C50C-407E-A947-70E740481C1C}">
                <a14:useLocalDpi xmlns:a14="http://schemas.microsoft.com/office/drawing/2010/main" val="0"/>
              </a:ext>
            </a:extLst>
          </a:blip>
          <a:stretch>
            <a:fillRect/>
          </a:stretch>
        </p:blipFill>
        <p:spPr>
          <a:xfrm>
            <a:off x="6245449" y="2019570"/>
            <a:ext cx="4101709" cy="3076281"/>
          </a:xfrm>
          <a:prstGeom prst="rect">
            <a:avLst/>
          </a:prstGeom>
        </p:spPr>
      </p:pic>
    </p:spTree>
    <p:extLst>
      <p:ext uri="{BB962C8B-B14F-4D97-AF65-F5344CB8AC3E}">
        <p14:creationId xmlns:p14="http://schemas.microsoft.com/office/powerpoint/2010/main" val="1725398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8D31-856D-BD48-B025-995580CE0301}"/>
              </a:ext>
            </a:extLst>
          </p:cNvPr>
          <p:cNvSpPr>
            <a:spLocks noGrp="1"/>
          </p:cNvSpPr>
          <p:nvPr>
            <p:ph type="title"/>
          </p:nvPr>
        </p:nvSpPr>
        <p:spPr/>
        <p:txBody>
          <a:bodyPr/>
          <a:lstStyle/>
          <a:p>
            <a:r>
              <a:rPr lang="en-US" dirty="0"/>
              <a:t>For city B, the “resort type” contributes more </a:t>
            </a:r>
          </a:p>
        </p:txBody>
      </p:sp>
      <p:pic>
        <p:nvPicPr>
          <p:cNvPr id="4" name="Content Placeholder 3">
            <a:extLst>
              <a:ext uri="{FF2B5EF4-FFF2-40B4-BE49-F238E27FC236}">
                <a16:creationId xmlns:a16="http://schemas.microsoft.com/office/drawing/2014/main" id="{CF6B9371-AAB5-A84B-BA10-9384C5B24F7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987163" y="1958531"/>
            <a:ext cx="3374134" cy="2530601"/>
          </a:xfrm>
          <a:prstGeom prst="rect">
            <a:avLst/>
          </a:prstGeom>
        </p:spPr>
      </p:pic>
      <p:pic>
        <p:nvPicPr>
          <p:cNvPr id="5" name="Picture 4">
            <a:extLst>
              <a:ext uri="{FF2B5EF4-FFF2-40B4-BE49-F238E27FC236}">
                <a16:creationId xmlns:a16="http://schemas.microsoft.com/office/drawing/2014/main" id="{00385684-597E-AA4F-8814-9C75671BD624}"/>
              </a:ext>
            </a:extLst>
          </p:cNvPr>
          <p:cNvPicPr/>
          <p:nvPr/>
        </p:nvPicPr>
        <p:blipFill>
          <a:blip r:embed="rId4">
            <a:extLst>
              <a:ext uri="{28A0092B-C50C-407E-A947-70E740481C1C}">
                <a14:useLocalDpi xmlns:a14="http://schemas.microsoft.com/office/drawing/2010/main" val="0"/>
              </a:ext>
            </a:extLst>
          </a:blip>
          <a:stretch>
            <a:fillRect/>
          </a:stretch>
        </p:blipFill>
        <p:spPr>
          <a:xfrm>
            <a:off x="4682172" y="1975535"/>
            <a:ext cx="3352215" cy="2513597"/>
          </a:xfrm>
          <a:prstGeom prst="rect">
            <a:avLst/>
          </a:prstGeom>
        </p:spPr>
      </p:pic>
      <p:pic>
        <p:nvPicPr>
          <p:cNvPr id="6" name="Picture 5">
            <a:extLst>
              <a:ext uri="{FF2B5EF4-FFF2-40B4-BE49-F238E27FC236}">
                <a16:creationId xmlns:a16="http://schemas.microsoft.com/office/drawing/2014/main" id="{7640EDC5-43C8-F148-A0B2-7D399CF10276}"/>
              </a:ext>
            </a:extLst>
          </p:cNvPr>
          <p:cNvPicPr/>
          <p:nvPr/>
        </p:nvPicPr>
        <p:blipFill>
          <a:blip r:embed="rId5">
            <a:extLst>
              <a:ext uri="{28A0092B-C50C-407E-A947-70E740481C1C}">
                <a14:useLocalDpi xmlns:a14="http://schemas.microsoft.com/office/drawing/2010/main" val="0"/>
              </a:ext>
            </a:extLst>
          </a:blip>
          <a:stretch>
            <a:fillRect/>
          </a:stretch>
        </p:blipFill>
        <p:spPr>
          <a:xfrm>
            <a:off x="8355262" y="1975535"/>
            <a:ext cx="3351463" cy="2513597"/>
          </a:xfrm>
          <a:prstGeom prst="rect">
            <a:avLst/>
          </a:prstGeom>
        </p:spPr>
      </p:pic>
    </p:spTree>
    <p:extLst>
      <p:ext uri="{BB962C8B-B14F-4D97-AF65-F5344CB8AC3E}">
        <p14:creationId xmlns:p14="http://schemas.microsoft.com/office/powerpoint/2010/main" val="120862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B4E60-4312-BE40-B396-37A032EC387E}"/>
              </a:ext>
            </a:extLst>
          </p:cNvPr>
          <p:cNvSpPr>
            <a:spLocks noGrp="1"/>
          </p:cNvSpPr>
          <p:nvPr>
            <p:ph idx="1"/>
          </p:nvPr>
        </p:nvSpPr>
        <p:spPr>
          <a:xfrm>
            <a:off x="838200" y="457200"/>
            <a:ext cx="10515600" cy="5719763"/>
          </a:xfrm>
        </p:spPr>
        <p:txBody>
          <a:bodyPr anchor="ctr"/>
          <a:lstStyle/>
          <a:p>
            <a:r>
              <a:rPr lang="en-US" dirty="0"/>
              <a:t>When the check-in dates are approaching the end of the year, people tend to book earlier.</a:t>
            </a:r>
            <a:r>
              <a:rPr lang="en-US" dirty="0">
                <a:effectLst/>
              </a:rPr>
              <a:t> </a:t>
            </a:r>
          </a:p>
          <a:p>
            <a:r>
              <a:rPr lang="en-US" dirty="0"/>
              <a:t>Also, the average ADR increases as it moves toward the end of the year. </a:t>
            </a:r>
          </a:p>
          <a:p>
            <a:endParaRPr lang="en-US" dirty="0"/>
          </a:p>
        </p:txBody>
      </p:sp>
    </p:spTree>
    <p:extLst>
      <p:ext uri="{BB962C8B-B14F-4D97-AF65-F5344CB8AC3E}">
        <p14:creationId xmlns:p14="http://schemas.microsoft.com/office/powerpoint/2010/main" val="2953020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26E7-43DD-CF48-86E1-FA80E0179B8C}"/>
              </a:ext>
            </a:extLst>
          </p:cNvPr>
          <p:cNvSpPr>
            <a:spLocks noGrp="1"/>
          </p:cNvSpPr>
          <p:nvPr>
            <p:ph type="title"/>
          </p:nvPr>
        </p:nvSpPr>
        <p:spPr/>
        <p:txBody>
          <a:bodyPr/>
          <a:lstStyle/>
          <a:p>
            <a:r>
              <a:rPr lang="en-US" dirty="0"/>
              <a:t>Average Days to book ahead and the average ADR in each check-in month in each city</a:t>
            </a:r>
          </a:p>
        </p:txBody>
      </p:sp>
      <p:pic>
        <p:nvPicPr>
          <p:cNvPr id="4" name="Content Placeholder 3">
            <a:extLst>
              <a:ext uri="{FF2B5EF4-FFF2-40B4-BE49-F238E27FC236}">
                <a16:creationId xmlns:a16="http://schemas.microsoft.com/office/drawing/2014/main" id="{5BC1ED48-E4FE-1A41-9807-17056557C4D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8200" y="2588113"/>
            <a:ext cx="3294998" cy="1719652"/>
          </a:xfrm>
          <a:prstGeom prst="rect">
            <a:avLst/>
          </a:prstGeom>
        </p:spPr>
      </p:pic>
      <p:pic>
        <p:nvPicPr>
          <p:cNvPr id="5" name="Picture 4">
            <a:extLst>
              <a:ext uri="{FF2B5EF4-FFF2-40B4-BE49-F238E27FC236}">
                <a16:creationId xmlns:a16="http://schemas.microsoft.com/office/drawing/2014/main" id="{B9416114-19E5-A146-AA6A-88781EF52440}"/>
              </a:ext>
            </a:extLst>
          </p:cNvPr>
          <p:cNvPicPr/>
          <p:nvPr/>
        </p:nvPicPr>
        <p:blipFill>
          <a:blip r:embed="rId4">
            <a:extLst>
              <a:ext uri="{28A0092B-C50C-407E-A947-70E740481C1C}">
                <a14:useLocalDpi xmlns:a14="http://schemas.microsoft.com/office/drawing/2010/main" val="0"/>
              </a:ext>
            </a:extLst>
          </a:blip>
          <a:stretch>
            <a:fillRect/>
          </a:stretch>
        </p:blipFill>
        <p:spPr>
          <a:xfrm>
            <a:off x="4512368" y="2588113"/>
            <a:ext cx="3167264" cy="1719652"/>
          </a:xfrm>
          <a:prstGeom prst="rect">
            <a:avLst/>
          </a:prstGeom>
        </p:spPr>
      </p:pic>
      <p:pic>
        <p:nvPicPr>
          <p:cNvPr id="6" name="Picture 5">
            <a:extLst>
              <a:ext uri="{FF2B5EF4-FFF2-40B4-BE49-F238E27FC236}">
                <a16:creationId xmlns:a16="http://schemas.microsoft.com/office/drawing/2014/main" id="{B889BC99-75DF-2040-BA8E-1842B44660AF}"/>
              </a:ext>
            </a:extLst>
          </p:cNvPr>
          <p:cNvPicPr/>
          <p:nvPr/>
        </p:nvPicPr>
        <p:blipFill>
          <a:blip r:embed="rId5">
            <a:extLst>
              <a:ext uri="{28A0092B-C50C-407E-A947-70E740481C1C}">
                <a14:useLocalDpi xmlns:a14="http://schemas.microsoft.com/office/drawing/2010/main" val="0"/>
              </a:ext>
            </a:extLst>
          </a:blip>
          <a:stretch>
            <a:fillRect/>
          </a:stretch>
        </p:blipFill>
        <p:spPr>
          <a:xfrm>
            <a:off x="8058802" y="2576021"/>
            <a:ext cx="3333155" cy="1743836"/>
          </a:xfrm>
          <a:prstGeom prst="rect">
            <a:avLst/>
          </a:prstGeom>
        </p:spPr>
      </p:pic>
    </p:spTree>
    <p:extLst>
      <p:ext uri="{BB962C8B-B14F-4D97-AF65-F5344CB8AC3E}">
        <p14:creationId xmlns:p14="http://schemas.microsoft.com/office/powerpoint/2010/main" val="75464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F615-8867-384F-A316-A30A3DB8837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815C414-84EE-1C4B-AAEB-4E341A9A708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49785" y="2742991"/>
            <a:ext cx="3479800" cy="1866900"/>
          </a:xfrm>
          <a:prstGeom prst="rect">
            <a:avLst/>
          </a:prstGeom>
        </p:spPr>
      </p:pic>
      <p:pic>
        <p:nvPicPr>
          <p:cNvPr id="5" name="Picture 4">
            <a:extLst>
              <a:ext uri="{FF2B5EF4-FFF2-40B4-BE49-F238E27FC236}">
                <a16:creationId xmlns:a16="http://schemas.microsoft.com/office/drawing/2014/main" id="{087A0AB5-826E-E54C-93CD-A15783121243}"/>
              </a:ext>
            </a:extLst>
          </p:cNvPr>
          <p:cNvPicPr/>
          <p:nvPr/>
        </p:nvPicPr>
        <p:blipFill>
          <a:blip r:embed="rId4">
            <a:extLst>
              <a:ext uri="{28A0092B-C50C-407E-A947-70E740481C1C}">
                <a14:useLocalDpi xmlns:a14="http://schemas.microsoft.com/office/drawing/2010/main" val="0"/>
              </a:ext>
            </a:extLst>
          </a:blip>
          <a:stretch>
            <a:fillRect/>
          </a:stretch>
        </p:blipFill>
        <p:spPr>
          <a:xfrm>
            <a:off x="6586252" y="2742991"/>
            <a:ext cx="3462261" cy="1756820"/>
          </a:xfrm>
          <a:prstGeom prst="rect">
            <a:avLst/>
          </a:prstGeom>
        </p:spPr>
      </p:pic>
    </p:spTree>
    <p:extLst>
      <p:ext uri="{BB962C8B-B14F-4D97-AF65-F5344CB8AC3E}">
        <p14:creationId xmlns:p14="http://schemas.microsoft.com/office/powerpoint/2010/main" val="68730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19AC-BCC2-F142-BA87-FC54096A1D0A}"/>
              </a:ext>
            </a:extLst>
          </p:cNvPr>
          <p:cNvSpPr>
            <a:spLocks noGrp="1"/>
          </p:cNvSpPr>
          <p:nvPr>
            <p:ph type="title"/>
          </p:nvPr>
        </p:nvSpPr>
        <p:spPr/>
        <p:txBody>
          <a:bodyPr/>
          <a:lstStyle/>
          <a:p>
            <a:r>
              <a:rPr lang="en-US" b="1" i="1" dirty="0"/>
              <a:t>SEGMENTATION: "HOLIDAYS"</a:t>
            </a:r>
            <a:endParaRPr lang="en-US" dirty="0"/>
          </a:p>
        </p:txBody>
      </p:sp>
      <p:sp>
        <p:nvSpPr>
          <p:cNvPr id="3" name="Content Placeholder 2">
            <a:extLst>
              <a:ext uri="{FF2B5EF4-FFF2-40B4-BE49-F238E27FC236}">
                <a16:creationId xmlns:a16="http://schemas.microsoft.com/office/drawing/2014/main" id="{5244DE1C-5296-C84E-AC22-4D8AD1AB24F0}"/>
              </a:ext>
            </a:extLst>
          </p:cNvPr>
          <p:cNvSpPr>
            <a:spLocks noGrp="1"/>
          </p:cNvSpPr>
          <p:nvPr>
            <p:ph idx="1"/>
          </p:nvPr>
        </p:nvSpPr>
        <p:spPr/>
        <p:txBody>
          <a:bodyPr/>
          <a:lstStyle/>
          <a:p>
            <a:r>
              <a:rPr lang="en-US" b="1" i="1" dirty="0"/>
              <a:t>Important Holidays (in United States):</a:t>
            </a:r>
          </a:p>
          <a:p>
            <a:pPr marL="0" indent="0">
              <a:buNone/>
            </a:pPr>
            <a:r>
              <a:rPr lang="en-US" dirty="0"/>
              <a:t>Veterans Day(Regional) 11/11/2016 Friday</a:t>
            </a:r>
          </a:p>
          <a:p>
            <a:pPr marL="0" indent="0">
              <a:buNone/>
            </a:pPr>
            <a:r>
              <a:rPr lang="en-US" dirty="0"/>
              <a:t>Thanksgiving(National) 11/24/2016 Thursday</a:t>
            </a:r>
          </a:p>
          <a:p>
            <a:pPr marL="0" indent="0">
              <a:buNone/>
            </a:pPr>
            <a:r>
              <a:rPr lang="en-US" dirty="0"/>
              <a:t>Black Friday 11/25/2016 Friday</a:t>
            </a:r>
          </a:p>
          <a:p>
            <a:pPr marL="0" indent="0">
              <a:buNone/>
            </a:pPr>
            <a:r>
              <a:rPr lang="en-US" dirty="0"/>
              <a:t>Christmas Day(National) 12/26/2016 Mon</a:t>
            </a:r>
          </a:p>
          <a:p>
            <a:endParaRPr lang="en-US" dirty="0"/>
          </a:p>
        </p:txBody>
      </p:sp>
    </p:spTree>
    <p:extLst>
      <p:ext uri="{BB962C8B-B14F-4D97-AF65-F5344CB8AC3E}">
        <p14:creationId xmlns:p14="http://schemas.microsoft.com/office/powerpoint/2010/main" val="227106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7877-D887-0A49-984E-59C287718D32}"/>
              </a:ext>
            </a:extLst>
          </p:cNvPr>
          <p:cNvSpPr>
            <a:spLocks noGrp="1"/>
          </p:cNvSpPr>
          <p:nvPr>
            <p:ph type="title"/>
          </p:nvPr>
        </p:nvSpPr>
        <p:spPr/>
        <p:txBody>
          <a:bodyPr/>
          <a:lstStyle/>
          <a:p>
            <a:r>
              <a:rPr lang="en-US" b="1" i="1" dirty="0"/>
              <a:t>The 3 Main Long Weekends</a:t>
            </a:r>
            <a:endParaRPr lang="en-US" dirty="0"/>
          </a:p>
        </p:txBody>
      </p:sp>
      <p:sp>
        <p:nvSpPr>
          <p:cNvPr id="3" name="Content Placeholder 2">
            <a:extLst>
              <a:ext uri="{FF2B5EF4-FFF2-40B4-BE49-F238E27FC236}">
                <a16:creationId xmlns:a16="http://schemas.microsoft.com/office/drawing/2014/main" id="{AF20D8BD-4C34-124B-85EA-0CA74DF5FCAC}"/>
              </a:ext>
            </a:extLst>
          </p:cNvPr>
          <p:cNvSpPr>
            <a:spLocks noGrp="1"/>
          </p:cNvSpPr>
          <p:nvPr>
            <p:ph idx="1"/>
          </p:nvPr>
        </p:nvSpPr>
        <p:spPr/>
        <p:txBody>
          <a:bodyPr/>
          <a:lstStyle/>
          <a:p>
            <a:pPr marL="0" indent="0">
              <a:buNone/>
            </a:pPr>
            <a:r>
              <a:rPr lang="en-US" dirty="0"/>
              <a:t>Taking the idea of long weekend into account, it is reasonable to add in the weekends (Fri, Sat, Sun) that comes right before and right after the important holidays, the following will be the 11 main dates for "long weekend" (that might have a higher travel rate):</a:t>
            </a:r>
          </a:p>
        </p:txBody>
      </p:sp>
    </p:spTree>
    <p:extLst>
      <p:ext uri="{BB962C8B-B14F-4D97-AF65-F5344CB8AC3E}">
        <p14:creationId xmlns:p14="http://schemas.microsoft.com/office/powerpoint/2010/main" val="29842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B42E-FCAB-5748-9614-F81DB9A9AA02}"/>
              </a:ext>
            </a:extLst>
          </p:cNvPr>
          <p:cNvSpPr>
            <a:spLocks noGrp="1"/>
          </p:cNvSpPr>
          <p:nvPr>
            <p:ph type="title"/>
          </p:nvPr>
        </p:nvSpPr>
        <p:spPr/>
        <p:txBody>
          <a:bodyPr/>
          <a:lstStyle/>
          <a:p>
            <a:r>
              <a:rPr lang="en-US" b="1" dirty="0"/>
              <a:t>Assumptions</a:t>
            </a:r>
            <a:endParaRPr lang="en-US" dirty="0"/>
          </a:p>
        </p:txBody>
      </p:sp>
      <p:sp>
        <p:nvSpPr>
          <p:cNvPr id="3" name="Content Placeholder 2">
            <a:extLst>
              <a:ext uri="{FF2B5EF4-FFF2-40B4-BE49-F238E27FC236}">
                <a16:creationId xmlns:a16="http://schemas.microsoft.com/office/drawing/2014/main" id="{470753F5-FCFE-8644-9F88-BE821F265E87}"/>
              </a:ext>
            </a:extLst>
          </p:cNvPr>
          <p:cNvSpPr>
            <a:spLocks noGrp="1"/>
          </p:cNvSpPr>
          <p:nvPr>
            <p:ph idx="1"/>
          </p:nvPr>
        </p:nvSpPr>
        <p:spPr/>
        <p:txBody>
          <a:bodyPr anchor="t"/>
          <a:lstStyle/>
          <a:p>
            <a:pPr lvl="0"/>
            <a:r>
              <a:rPr lang="en-US" dirty="0"/>
              <a:t>Assuming that the 5 cities are independent and uncorrelated.</a:t>
            </a:r>
          </a:p>
          <a:p>
            <a:pPr marL="0" indent="0">
              <a:buNone/>
            </a:pPr>
            <a:endParaRPr lang="en-US" dirty="0"/>
          </a:p>
        </p:txBody>
      </p:sp>
    </p:spTree>
    <p:extLst>
      <p:ext uri="{BB962C8B-B14F-4D97-AF65-F5344CB8AC3E}">
        <p14:creationId xmlns:p14="http://schemas.microsoft.com/office/powerpoint/2010/main" val="2158375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4FFA5-C966-E246-A866-342C16B6BBC7}"/>
              </a:ext>
            </a:extLst>
          </p:cNvPr>
          <p:cNvSpPr>
            <a:spLocks noGrp="1"/>
          </p:cNvSpPr>
          <p:nvPr>
            <p:ph idx="1"/>
          </p:nvPr>
        </p:nvSpPr>
        <p:spPr>
          <a:xfrm>
            <a:off x="838200" y="517358"/>
            <a:ext cx="10515600" cy="5659605"/>
          </a:xfrm>
        </p:spPr>
        <p:txBody>
          <a:bodyPr>
            <a:normAutofit fontScale="92500" lnSpcReduction="10000"/>
          </a:bodyPr>
          <a:lstStyle/>
          <a:p>
            <a:pPr algn="ctr"/>
            <a:r>
              <a:rPr lang="en-US" b="1" dirty="0"/>
              <a:t>Veterans</a:t>
            </a:r>
            <a:br>
              <a:rPr lang="en-US" dirty="0"/>
            </a:br>
            <a:r>
              <a:rPr lang="en-US" dirty="0"/>
              <a:t>11/11/2016 Fri</a:t>
            </a:r>
            <a:br>
              <a:rPr lang="en-US" dirty="0"/>
            </a:br>
            <a:r>
              <a:rPr lang="en-US" dirty="0"/>
              <a:t>11/12/2016 Sat</a:t>
            </a:r>
            <a:br>
              <a:rPr lang="en-US" dirty="0"/>
            </a:br>
            <a:r>
              <a:rPr lang="en-US" dirty="0"/>
              <a:t>11/13/2016 Sun</a:t>
            </a:r>
            <a:br>
              <a:rPr lang="en-US" dirty="0"/>
            </a:br>
            <a:endParaRPr lang="en-US" dirty="0"/>
          </a:p>
          <a:p>
            <a:pPr algn="ctr"/>
            <a:r>
              <a:rPr lang="en-US" b="1" dirty="0"/>
              <a:t>Thanksgiving + Black Friday</a:t>
            </a:r>
            <a:br>
              <a:rPr lang="en-US" dirty="0"/>
            </a:br>
            <a:r>
              <a:rPr lang="en-US" dirty="0"/>
              <a:t>11/24/2016 Thu</a:t>
            </a:r>
            <a:br>
              <a:rPr lang="en-US" dirty="0"/>
            </a:br>
            <a:r>
              <a:rPr lang="en-US" dirty="0"/>
              <a:t>11/25/2016 Fri</a:t>
            </a:r>
            <a:br>
              <a:rPr lang="en-US" dirty="0"/>
            </a:br>
            <a:r>
              <a:rPr lang="en-US" dirty="0"/>
              <a:t>11/26/2016 Sat</a:t>
            </a:r>
            <a:br>
              <a:rPr lang="en-US" dirty="0"/>
            </a:br>
            <a:r>
              <a:rPr lang="en-US" dirty="0"/>
              <a:t>11/27/2016 Sun</a:t>
            </a:r>
            <a:br>
              <a:rPr lang="en-US" dirty="0"/>
            </a:br>
            <a:endParaRPr lang="en-US" dirty="0"/>
          </a:p>
          <a:p>
            <a:pPr algn="ctr"/>
            <a:r>
              <a:rPr lang="en-US" b="1" dirty="0"/>
              <a:t>Christmas</a:t>
            </a:r>
            <a:br>
              <a:rPr lang="en-US" dirty="0"/>
            </a:br>
            <a:r>
              <a:rPr lang="en-US" dirty="0"/>
              <a:t>12/23/2016 Fri</a:t>
            </a:r>
            <a:br>
              <a:rPr lang="en-US" dirty="0"/>
            </a:br>
            <a:r>
              <a:rPr lang="en-US" dirty="0"/>
              <a:t>12/24/2016 Sat</a:t>
            </a:r>
            <a:br>
              <a:rPr lang="en-US" dirty="0"/>
            </a:br>
            <a:r>
              <a:rPr lang="en-US" dirty="0"/>
              <a:t>12/25/2016 Sun</a:t>
            </a:r>
            <a:br>
              <a:rPr lang="en-US" dirty="0"/>
            </a:br>
            <a:r>
              <a:rPr lang="en-US" dirty="0"/>
              <a:t>12/26/2016 Mon</a:t>
            </a:r>
          </a:p>
        </p:txBody>
      </p:sp>
    </p:spTree>
    <p:extLst>
      <p:ext uri="{BB962C8B-B14F-4D97-AF65-F5344CB8AC3E}">
        <p14:creationId xmlns:p14="http://schemas.microsoft.com/office/powerpoint/2010/main" val="2721251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A77A-B2A0-F049-AA05-897BAF33188E}"/>
              </a:ext>
            </a:extLst>
          </p:cNvPr>
          <p:cNvSpPr>
            <a:spLocks noGrp="1"/>
          </p:cNvSpPr>
          <p:nvPr>
            <p:ph type="title"/>
          </p:nvPr>
        </p:nvSpPr>
        <p:spPr/>
        <p:txBody>
          <a:bodyPr/>
          <a:lstStyle/>
          <a:p>
            <a:r>
              <a:rPr lang="en-US" dirty="0"/>
              <a:t>The average ADR, Book Ahead Days of Veterans Long Weekend</a:t>
            </a:r>
          </a:p>
        </p:txBody>
      </p:sp>
      <p:pic>
        <p:nvPicPr>
          <p:cNvPr id="13" name="Content Placeholder 12">
            <a:extLst>
              <a:ext uri="{FF2B5EF4-FFF2-40B4-BE49-F238E27FC236}">
                <a16:creationId xmlns:a16="http://schemas.microsoft.com/office/drawing/2014/main" id="{4AAC3F12-A6CC-FE45-83FF-7263FFA04B4B}"/>
              </a:ext>
            </a:extLst>
          </p:cNvPr>
          <p:cNvPicPr>
            <a:picLocks noGrp="1" noChangeAspect="1"/>
          </p:cNvPicPr>
          <p:nvPr>
            <p:ph idx="1"/>
          </p:nvPr>
        </p:nvPicPr>
        <p:blipFill>
          <a:blip r:embed="rId3"/>
          <a:stretch>
            <a:fillRect/>
          </a:stretch>
        </p:blipFill>
        <p:spPr>
          <a:xfrm>
            <a:off x="3110246" y="2514599"/>
            <a:ext cx="5971507" cy="2401763"/>
          </a:xfrm>
        </p:spPr>
      </p:pic>
    </p:spTree>
    <p:extLst>
      <p:ext uri="{BB962C8B-B14F-4D97-AF65-F5344CB8AC3E}">
        <p14:creationId xmlns:p14="http://schemas.microsoft.com/office/powerpoint/2010/main" val="293979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21A1-2576-1848-A99B-2B44F56C8E0E}"/>
              </a:ext>
            </a:extLst>
          </p:cNvPr>
          <p:cNvSpPr>
            <a:spLocks noGrp="1"/>
          </p:cNvSpPr>
          <p:nvPr>
            <p:ph type="title"/>
          </p:nvPr>
        </p:nvSpPr>
        <p:spPr/>
        <p:txBody>
          <a:bodyPr/>
          <a:lstStyle/>
          <a:p>
            <a:r>
              <a:rPr lang="en-US" dirty="0"/>
              <a:t>The average ADR, Book Ahead Days of Thanksgiving Long Weekend</a:t>
            </a:r>
          </a:p>
        </p:txBody>
      </p:sp>
      <p:pic>
        <p:nvPicPr>
          <p:cNvPr id="5" name="Content Placeholder 4">
            <a:extLst>
              <a:ext uri="{FF2B5EF4-FFF2-40B4-BE49-F238E27FC236}">
                <a16:creationId xmlns:a16="http://schemas.microsoft.com/office/drawing/2014/main" id="{E54026F6-D21D-8D4E-87F5-6FD91953A801}"/>
              </a:ext>
            </a:extLst>
          </p:cNvPr>
          <p:cNvPicPr>
            <a:picLocks noGrp="1" noChangeAspect="1"/>
          </p:cNvPicPr>
          <p:nvPr>
            <p:ph idx="1"/>
          </p:nvPr>
        </p:nvPicPr>
        <p:blipFill>
          <a:blip r:embed="rId3"/>
          <a:stretch>
            <a:fillRect/>
          </a:stretch>
        </p:blipFill>
        <p:spPr>
          <a:xfrm>
            <a:off x="3295650" y="2525888"/>
            <a:ext cx="5600700" cy="2675891"/>
          </a:xfrm>
        </p:spPr>
      </p:pic>
    </p:spTree>
    <p:extLst>
      <p:ext uri="{BB962C8B-B14F-4D97-AF65-F5344CB8AC3E}">
        <p14:creationId xmlns:p14="http://schemas.microsoft.com/office/powerpoint/2010/main" val="399737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20EE-40BE-9645-81B9-AF1DA1F4199B}"/>
              </a:ext>
            </a:extLst>
          </p:cNvPr>
          <p:cNvSpPr>
            <a:spLocks noGrp="1"/>
          </p:cNvSpPr>
          <p:nvPr>
            <p:ph type="title"/>
          </p:nvPr>
        </p:nvSpPr>
        <p:spPr/>
        <p:txBody>
          <a:bodyPr/>
          <a:lstStyle/>
          <a:p>
            <a:r>
              <a:rPr lang="en-US" dirty="0"/>
              <a:t>The average ADR, Book Ahead Days of Christmas Long Weekend</a:t>
            </a:r>
          </a:p>
        </p:txBody>
      </p:sp>
      <p:pic>
        <p:nvPicPr>
          <p:cNvPr id="9" name="Content Placeholder 8">
            <a:extLst>
              <a:ext uri="{FF2B5EF4-FFF2-40B4-BE49-F238E27FC236}">
                <a16:creationId xmlns:a16="http://schemas.microsoft.com/office/drawing/2014/main" id="{4A05B68D-AAE2-B54C-98E7-3314C62E05A5}"/>
              </a:ext>
            </a:extLst>
          </p:cNvPr>
          <p:cNvPicPr>
            <a:picLocks noGrp="1" noChangeAspect="1"/>
          </p:cNvPicPr>
          <p:nvPr>
            <p:ph idx="1"/>
          </p:nvPr>
        </p:nvPicPr>
        <p:blipFill>
          <a:blip r:embed="rId3"/>
          <a:stretch>
            <a:fillRect/>
          </a:stretch>
        </p:blipFill>
        <p:spPr>
          <a:xfrm>
            <a:off x="3245027" y="2586789"/>
            <a:ext cx="5701946" cy="2656765"/>
          </a:xfrm>
        </p:spPr>
      </p:pic>
    </p:spTree>
    <p:extLst>
      <p:ext uri="{BB962C8B-B14F-4D97-AF65-F5344CB8AC3E}">
        <p14:creationId xmlns:p14="http://schemas.microsoft.com/office/powerpoint/2010/main" val="381650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823B-BD7E-B24B-82B1-2E8423E003AB}"/>
              </a:ext>
            </a:extLst>
          </p:cNvPr>
          <p:cNvSpPr>
            <a:spLocks noGrp="1"/>
          </p:cNvSpPr>
          <p:nvPr>
            <p:ph type="title"/>
          </p:nvPr>
        </p:nvSpPr>
        <p:spPr/>
        <p:txBody>
          <a:bodyPr/>
          <a:lstStyle/>
          <a:p>
            <a:r>
              <a:rPr lang="en-US" dirty="0"/>
              <a:t>The average ADR of 3 long weekend holidays</a:t>
            </a:r>
          </a:p>
        </p:txBody>
      </p:sp>
      <p:sp>
        <p:nvSpPr>
          <p:cNvPr id="3" name="Content Placeholder 2">
            <a:extLst>
              <a:ext uri="{FF2B5EF4-FFF2-40B4-BE49-F238E27FC236}">
                <a16:creationId xmlns:a16="http://schemas.microsoft.com/office/drawing/2014/main" id="{04A08C82-898C-6A4D-9F94-D6C4BC13AFE3}"/>
              </a:ext>
            </a:extLst>
          </p:cNvPr>
          <p:cNvSpPr>
            <a:spLocks noGrp="1"/>
          </p:cNvSpPr>
          <p:nvPr>
            <p:ph idx="1"/>
          </p:nvPr>
        </p:nvSpPr>
        <p:spPr/>
        <p:txBody>
          <a:bodyPr/>
          <a:lstStyle/>
          <a:p>
            <a:pPr marL="0" indent="0">
              <a:buNone/>
            </a:pPr>
            <a:r>
              <a:rPr lang="en-US" dirty="0"/>
              <a:t>All seems to be around $100/night.</a:t>
            </a:r>
          </a:p>
          <a:p>
            <a:endParaRPr lang="en-US" dirty="0"/>
          </a:p>
          <a:p>
            <a:r>
              <a:rPr lang="en-US" dirty="0"/>
              <a:t>Veterans: $99.58</a:t>
            </a:r>
          </a:p>
          <a:p>
            <a:r>
              <a:rPr lang="en-US" dirty="0"/>
              <a:t>Thanksgiving: $100.91</a:t>
            </a:r>
          </a:p>
          <a:p>
            <a:r>
              <a:rPr lang="en-US" dirty="0"/>
              <a:t>Christmas: $105.67</a:t>
            </a:r>
          </a:p>
          <a:p>
            <a:pPr marL="0" indent="0">
              <a:buNone/>
            </a:pPr>
            <a:endParaRPr lang="en-US" dirty="0"/>
          </a:p>
        </p:txBody>
      </p:sp>
    </p:spTree>
    <p:extLst>
      <p:ext uri="{BB962C8B-B14F-4D97-AF65-F5344CB8AC3E}">
        <p14:creationId xmlns:p14="http://schemas.microsoft.com/office/powerpoint/2010/main" val="1220114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93F-0B26-1145-92FF-2F995C482FF3}"/>
              </a:ext>
            </a:extLst>
          </p:cNvPr>
          <p:cNvSpPr>
            <a:spLocks noGrp="1"/>
          </p:cNvSpPr>
          <p:nvPr>
            <p:ph type="title"/>
          </p:nvPr>
        </p:nvSpPr>
        <p:spPr/>
        <p:txBody>
          <a:bodyPr/>
          <a:lstStyle/>
          <a:p>
            <a:r>
              <a:rPr lang="en-US" dirty="0"/>
              <a:t>The average ADR for a random normal day</a:t>
            </a:r>
          </a:p>
        </p:txBody>
      </p:sp>
      <p:sp>
        <p:nvSpPr>
          <p:cNvPr id="3" name="Content Placeholder 2">
            <a:extLst>
              <a:ext uri="{FF2B5EF4-FFF2-40B4-BE49-F238E27FC236}">
                <a16:creationId xmlns:a16="http://schemas.microsoft.com/office/drawing/2014/main" id="{47F8D460-EB91-1045-914F-550091C1B3B9}"/>
              </a:ext>
            </a:extLst>
          </p:cNvPr>
          <p:cNvSpPr>
            <a:spLocks noGrp="1"/>
          </p:cNvSpPr>
          <p:nvPr>
            <p:ph idx="1"/>
          </p:nvPr>
        </p:nvSpPr>
        <p:spPr/>
        <p:txBody>
          <a:bodyPr/>
          <a:lstStyle/>
          <a:p>
            <a:pPr marL="0" indent="0">
              <a:buNone/>
            </a:pPr>
            <a:r>
              <a:rPr lang="en-US" dirty="0"/>
              <a:t>10/03/2016 is a normal day (Monday, not weekend, not holiday)</a:t>
            </a:r>
          </a:p>
          <a:p>
            <a:endParaRPr lang="en-US" dirty="0"/>
          </a:p>
          <a:p>
            <a:r>
              <a:rPr lang="en-US" dirty="0"/>
              <a:t>The average of ADR for this day is $93.23</a:t>
            </a:r>
          </a:p>
          <a:p>
            <a:endParaRPr lang="en-US" dirty="0"/>
          </a:p>
          <a:p>
            <a:pPr marL="0" indent="0">
              <a:buNone/>
            </a:pPr>
            <a:r>
              <a:rPr lang="en-US" dirty="0"/>
              <a:t>We can see a big difference in the price for a holiday compare to a normal day</a:t>
            </a:r>
          </a:p>
        </p:txBody>
      </p:sp>
    </p:spTree>
    <p:extLst>
      <p:ext uri="{BB962C8B-B14F-4D97-AF65-F5344CB8AC3E}">
        <p14:creationId xmlns:p14="http://schemas.microsoft.com/office/powerpoint/2010/main" val="1730260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04F5-E243-3F40-A601-0DC1F88195A7}"/>
              </a:ext>
            </a:extLst>
          </p:cNvPr>
          <p:cNvSpPr>
            <a:spLocks noGrp="1"/>
          </p:cNvSpPr>
          <p:nvPr>
            <p:ph type="title"/>
          </p:nvPr>
        </p:nvSpPr>
        <p:spPr/>
        <p:txBody>
          <a:bodyPr/>
          <a:lstStyle/>
          <a:p>
            <a:r>
              <a:rPr lang="en-US" dirty="0"/>
              <a:t>Set up a fixed Check-date </a:t>
            </a:r>
          </a:p>
        </p:txBody>
      </p:sp>
      <p:sp>
        <p:nvSpPr>
          <p:cNvPr id="3" name="Content Placeholder 2">
            <a:extLst>
              <a:ext uri="{FF2B5EF4-FFF2-40B4-BE49-F238E27FC236}">
                <a16:creationId xmlns:a16="http://schemas.microsoft.com/office/drawing/2014/main" id="{BB879557-E9E0-684A-94E3-300F6E156C48}"/>
              </a:ext>
            </a:extLst>
          </p:cNvPr>
          <p:cNvSpPr>
            <a:spLocks noGrp="1"/>
          </p:cNvSpPr>
          <p:nvPr>
            <p:ph idx="1"/>
          </p:nvPr>
        </p:nvSpPr>
        <p:spPr/>
        <p:txBody>
          <a:bodyPr/>
          <a:lstStyle/>
          <a:p>
            <a:pPr marL="0" indent="0">
              <a:buNone/>
            </a:pPr>
            <a:r>
              <a:rPr lang="en-US" dirty="0"/>
              <a:t>Let's set up a </a:t>
            </a:r>
            <a:r>
              <a:rPr lang="en-US" b="1" dirty="0"/>
              <a:t>FIXED check-in date</a:t>
            </a:r>
            <a:r>
              <a:rPr lang="en-US" dirty="0"/>
              <a:t>, and take a look at the distribution of the days booking ahead and the average ADR.</a:t>
            </a:r>
          </a:p>
        </p:txBody>
      </p:sp>
    </p:spTree>
    <p:extLst>
      <p:ext uri="{BB962C8B-B14F-4D97-AF65-F5344CB8AC3E}">
        <p14:creationId xmlns:p14="http://schemas.microsoft.com/office/powerpoint/2010/main" val="365434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FCCE-B42C-234D-8CB2-78204433789B}"/>
              </a:ext>
            </a:extLst>
          </p:cNvPr>
          <p:cNvSpPr>
            <a:spLocks noGrp="1"/>
          </p:cNvSpPr>
          <p:nvPr>
            <p:ph type="title"/>
          </p:nvPr>
        </p:nvSpPr>
        <p:spPr/>
        <p:txBody>
          <a:bodyPr/>
          <a:lstStyle/>
          <a:p>
            <a:r>
              <a:rPr lang="en-US" dirty="0"/>
              <a:t>Fixed Check-in Date on holiday (11/13)</a:t>
            </a:r>
          </a:p>
        </p:txBody>
      </p:sp>
      <p:pic>
        <p:nvPicPr>
          <p:cNvPr id="5" name="Content Placeholder 4">
            <a:extLst>
              <a:ext uri="{FF2B5EF4-FFF2-40B4-BE49-F238E27FC236}">
                <a16:creationId xmlns:a16="http://schemas.microsoft.com/office/drawing/2014/main" id="{001D0062-CF3E-C44A-AE36-B5F9114D80F7}"/>
              </a:ext>
            </a:extLst>
          </p:cNvPr>
          <p:cNvPicPr>
            <a:picLocks noGrp="1" noChangeAspect="1"/>
          </p:cNvPicPr>
          <p:nvPr>
            <p:ph idx="1"/>
          </p:nvPr>
        </p:nvPicPr>
        <p:blipFill>
          <a:blip r:embed="rId3"/>
          <a:stretch>
            <a:fillRect/>
          </a:stretch>
        </p:blipFill>
        <p:spPr>
          <a:xfrm>
            <a:off x="2717800" y="2026444"/>
            <a:ext cx="6756400" cy="3949700"/>
          </a:xfrm>
        </p:spPr>
      </p:pic>
    </p:spTree>
    <p:extLst>
      <p:ext uri="{BB962C8B-B14F-4D97-AF65-F5344CB8AC3E}">
        <p14:creationId xmlns:p14="http://schemas.microsoft.com/office/powerpoint/2010/main" val="1938663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00BC-D9E1-9046-928E-8503A9F938FE}"/>
              </a:ext>
            </a:extLst>
          </p:cNvPr>
          <p:cNvSpPr>
            <a:spLocks noGrp="1"/>
          </p:cNvSpPr>
          <p:nvPr>
            <p:ph type="title"/>
          </p:nvPr>
        </p:nvSpPr>
        <p:spPr/>
        <p:txBody>
          <a:bodyPr/>
          <a:lstStyle/>
          <a:p>
            <a:r>
              <a:rPr lang="en-US" dirty="0"/>
              <a:t>Fixed Check-in Date on holiday (11/25)</a:t>
            </a:r>
          </a:p>
        </p:txBody>
      </p:sp>
      <p:pic>
        <p:nvPicPr>
          <p:cNvPr id="5" name="Content Placeholder 4">
            <a:extLst>
              <a:ext uri="{FF2B5EF4-FFF2-40B4-BE49-F238E27FC236}">
                <a16:creationId xmlns:a16="http://schemas.microsoft.com/office/drawing/2014/main" id="{72E2FF6B-1F49-6549-8D1F-A90766251635}"/>
              </a:ext>
            </a:extLst>
          </p:cNvPr>
          <p:cNvPicPr>
            <a:picLocks noGrp="1" noChangeAspect="1"/>
          </p:cNvPicPr>
          <p:nvPr>
            <p:ph idx="1"/>
          </p:nvPr>
        </p:nvPicPr>
        <p:blipFill>
          <a:blip r:embed="rId3"/>
          <a:stretch>
            <a:fillRect/>
          </a:stretch>
        </p:blipFill>
        <p:spPr>
          <a:xfrm>
            <a:off x="2736850" y="2089944"/>
            <a:ext cx="6718300" cy="3822700"/>
          </a:xfrm>
        </p:spPr>
      </p:pic>
    </p:spTree>
    <p:extLst>
      <p:ext uri="{BB962C8B-B14F-4D97-AF65-F5344CB8AC3E}">
        <p14:creationId xmlns:p14="http://schemas.microsoft.com/office/powerpoint/2010/main" val="3770853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3140-9138-294E-A802-FFF7699E81ED}"/>
              </a:ext>
            </a:extLst>
          </p:cNvPr>
          <p:cNvSpPr>
            <a:spLocks noGrp="1"/>
          </p:cNvSpPr>
          <p:nvPr>
            <p:ph type="title"/>
          </p:nvPr>
        </p:nvSpPr>
        <p:spPr/>
        <p:txBody>
          <a:bodyPr/>
          <a:lstStyle/>
          <a:p>
            <a:r>
              <a:rPr lang="en-US" dirty="0"/>
              <a:t>Fixed Check-in Date on holiday (12/25)</a:t>
            </a:r>
          </a:p>
        </p:txBody>
      </p:sp>
      <p:pic>
        <p:nvPicPr>
          <p:cNvPr id="5" name="Content Placeholder 4">
            <a:extLst>
              <a:ext uri="{FF2B5EF4-FFF2-40B4-BE49-F238E27FC236}">
                <a16:creationId xmlns:a16="http://schemas.microsoft.com/office/drawing/2014/main" id="{09685EDB-DCA5-2C4A-903D-6D01641F8A8C}"/>
              </a:ext>
            </a:extLst>
          </p:cNvPr>
          <p:cNvPicPr>
            <a:picLocks noGrp="1" noChangeAspect="1"/>
          </p:cNvPicPr>
          <p:nvPr>
            <p:ph idx="1"/>
          </p:nvPr>
        </p:nvPicPr>
        <p:blipFill>
          <a:blip r:embed="rId3"/>
          <a:stretch>
            <a:fillRect/>
          </a:stretch>
        </p:blipFill>
        <p:spPr>
          <a:xfrm>
            <a:off x="2736850" y="2007394"/>
            <a:ext cx="6718300" cy="3987800"/>
          </a:xfrm>
        </p:spPr>
      </p:pic>
    </p:spTree>
    <p:extLst>
      <p:ext uri="{BB962C8B-B14F-4D97-AF65-F5344CB8AC3E}">
        <p14:creationId xmlns:p14="http://schemas.microsoft.com/office/powerpoint/2010/main" val="146354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7726-3AF5-D944-97B7-BE7DBFCE5A3E}"/>
              </a:ext>
            </a:extLst>
          </p:cNvPr>
          <p:cNvSpPr>
            <a:spLocks noGrp="1"/>
          </p:cNvSpPr>
          <p:nvPr>
            <p:ph type="title"/>
          </p:nvPr>
        </p:nvSpPr>
        <p:spPr/>
        <p:txBody>
          <a:bodyPr/>
          <a:lstStyle/>
          <a:p>
            <a:r>
              <a:rPr lang="en-US" b="1" dirty="0"/>
              <a:t>Key Findings</a:t>
            </a:r>
            <a:endParaRPr lang="en-US" dirty="0"/>
          </a:p>
        </p:txBody>
      </p:sp>
      <p:sp>
        <p:nvSpPr>
          <p:cNvPr id="3" name="Content Placeholder 2">
            <a:extLst>
              <a:ext uri="{FF2B5EF4-FFF2-40B4-BE49-F238E27FC236}">
                <a16:creationId xmlns:a16="http://schemas.microsoft.com/office/drawing/2014/main" id="{15F0ACAE-1478-7F4E-B421-E22506BF6C8F}"/>
              </a:ext>
            </a:extLst>
          </p:cNvPr>
          <p:cNvSpPr>
            <a:spLocks noGrp="1"/>
          </p:cNvSpPr>
          <p:nvPr>
            <p:ph idx="1"/>
          </p:nvPr>
        </p:nvSpPr>
        <p:spPr>
          <a:xfrm>
            <a:off x="753979" y="1837657"/>
            <a:ext cx="10515600" cy="4351338"/>
          </a:xfrm>
        </p:spPr>
        <p:txBody>
          <a:bodyPr/>
          <a:lstStyle/>
          <a:p>
            <a:r>
              <a:rPr lang="en-US" dirty="0"/>
              <a:t>The number of records in each city varies.</a:t>
            </a:r>
          </a:p>
          <a:p>
            <a:endParaRPr lang="en-US" dirty="0"/>
          </a:p>
        </p:txBody>
      </p:sp>
      <p:graphicFrame>
        <p:nvGraphicFramePr>
          <p:cNvPr id="4" name="Table 3">
            <a:extLst>
              <a:ext uri="{FF2B5EF4-FFF2-40B4-BE49-F238E27FC236}">
                <a16:creationId xmlns:a16="http://schemas.microsoft.com/office/drawing/2014/main" id="{948A4D78-97E3-D54F-BBD7-03FEE13B47EA}"/>
              </a:ext>
            </a:extLst>
          </p:cNvPr>
          <p:cNvGraphicFramePr>
            <a:graphicFrameLocks noGrp="1"/>
          </p:cNvGraphicFramePr>
          <p:nvPr>
            <p:extLst>
              <p:ext uri="{D42A27DB-BD31-4B8C-83A1-F6EECF244321}">
                <p14:modId xmlns:p14="http://schemas.microsoft.com/office/powerpoint/2010/main" val="1016194411"/>
              </p:ext>
            </p:extLst>
          </p:nvPr>
        </p:nvGraphicFramePr>
        <p:xfrm>
          <a:off x="3862136" y="2683043"/>
          <a:ext cx="4467728" cy="3008690"/>
        </p:xfrm>
        <a:graphic>
          <a:graphicData uri="http://schemas.openxmlformats.org/drawingml/2006/table">
            <a:tbl>
              <a:tblPr firstRow="1" firstCol="1" bandRow="1">
                <a:tableStyleId>{5C22544A-7EE6-4342-B048-85BDC9FD1C3A}</a:tableStyleId>
              </a:tblPr>
              <a:tblGrid>
                <a:gridCol w="2233864">
                  <a:extLst>
                    <a:ext uri="{9D8B030D-6E8A-4147-A177-3AD203B41FA5}">
                      <a16:colId xmlns:a16="http://schemas.microsoft.com/office/drawing/2014/main" val="3582072466"/>
                    </a:ext>
                  </a:extLst>
                </a:gridCol>
                <a:gridCol w="2233864">
                  <a:extLst>
                    <a:ext uri="{9D8B030D-6E8A-4147-A177-3AD203B41FA5}">
                      <a16:colId xmlns:a16="http://schemas.microsoft.com/office/drawing/2014/main" val="734925523"/>
                    </a:ext>
                  </a:extLst>
                </a:gridCol>
              </a:tblGrid>
              <a:tr h="491288">
                <a:tc>
                  <a:txBody>
                    <a:bodyPr/>
                    <a:lstStyle/>
                    <a:p>
                      <a:pPr marL="0" marR="0" algn="l">
                        <a:spcBef>
                          <a:spcPts val="0"/>
                        </a:spcBef>
                        <a:spcAft>
                          <a:spcPts val="0"/>
                        </a:spcAft>
                      </a:pPr>
                      <a:r>
                        <a:rPr lang="en-US" sz="1400" dirty="0">
                          <a:effectLst/>
                        </a:rPr>
                        <a:t> </a:t>
                      </a:r>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Number of Records</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00512880"/>
                  </a:ext>
                </a:extLst>
              </a:tr>
              <a:tr h="521769">
                <a:tc>
                  <a:txBody>
                    <a:bodyPr/>
                    <a:lstStyle/>
                    <a:p>
                      <a:pPr marL="0" marR="0" algn="l">
                        <a:spcBef>
                          <a:spcPts val="0"/>
                        </a:spcBef>
                        <a:spcAft>
                          <a:spcPts val="0"/>
                        </a:spcAft>
                      </a:pPr>
                      <a:r>
                        <a:rPr lang="en-US" sz="1400" dirty="0">
                          <a:effectLst/>
                        </a:rPr>
                        <a:t>City A</a:t>
                      </a:r>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22366</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69387630"/>
                  </a:ext>
                </a:extLst>
              </a:tr>
              <a:tr h="491288">
                <a:tc>
                  <a:txBody>
                    <a:bodyPr/>
                    <a:lstStyle/>
                    <a:p>
                      <a:pPr marL="0" marR="0" algn="l">
                        <a:spcBef>
                          <a:spcPts val="0"/>
                        </a:spcBef>
                        <a:spcAft>
                          <a:spcPts val="0"/>
                        </a:spcAft>
                      </a:pPr>
                      <a:r>
                        <a:rPr lang="en-US" sz="1400">
                          <a:effectLst/>
                        </a:rPr>
                        <a:t>City B</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4932</a:t>
                      </a:r>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24673106"/>
                  </a:ext>
                </a:extLst>
              </a:tr>
              <a:tr h="521769">
                <a:tc>
                  <a:txBody>
                    <a:bodyPr/>
                    <a:lstStyle/>
                    <a:p>
                      <a:pPr marL="0" marR="0" algn="l">
                        <a:spcBef>
                          <a:spcPts val="0"/>
                        </a:spcBef>
                        <a:spcAft>
                          <a:spcPts val="0"/>
                        </a:spcAft>
                      </a:pPr>
                      <a:r>
                        <a:rPr lang="en-US" sz="1400">
                          <a:effectLst/>
                        </a:rPr>
                        <a:t>City C</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6797</a:t>
                      </a:r>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78385039"/>
                  </a:ext>
                </a:extLst>
              </a:tr>
              <a:tr h="491288">
                <a:tc>
                  <a:txBody>
                    <a:bodyPr/>
                    <a:lstStyle/>
                    <a:p>
                      <a:pPr marL="0" marR="0" algn="l">
                        <a:spcBef>
                          <a:spcPts val="0"/>
                        </a:spcBef>
                        <a:spcAft>
                          <a:spcPts val="0"/>
                        </a:spcAft>
                      </a:pPr>
                      <a:r>
                        <a:rPr lang="en-US" sz="1400">
                          <a:effectLst/>
                        </a:rPr>
                        <a:t>City D</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10152</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29543405"/>
                  </a:ext>
                </a:extLst>
              </a:tr>
              <a:tr h="491288">
                <a:tc>
                  <a:txBody>
                    <a:bodyPr/>
                    <a:lstStyle/>
                    <a:p>
                      <a:pPr marL="0" marR="0" algn="l">
                        <a:spcBef>
                          <a:spcPts val="0"/>
                        </a:spcBef>
                        <a:spcAft>
                          <a:spcPts val="0"/>
                        </a:spcAft>
                      </a:pPr>
                      <a:r>
                        <a:rPr lang="en-US" sz="1400">
                          <a:effectLst/>
                        </a:rPr>
                        <a:t>City E</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4817</a:t>
                      </a:r>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73922426"/>
                  </a:ext>
                </a:extLst>
              </a:tr>
            </a:tbl>
          </a:graphicData>
        </a:graphic>
      </p:graphicFrame>
      <p:sp>
        <p:nvSpPr>
          <p:cNvPr id="5" name="Rectangle 1">
            <a:extLst>
              <a:ext uri="{FF2B5EF4-FFF2-40B4-BE49-F238E27FC236}">
                <a16:creationId xmlns:a16="http://schemas.microsoft.com/office/drawing/2014/main" id="{4F724FDA-FDC7-B54A-9A8D-6136543A2629}"/>
              </a:ext>
            </a:extLst>
          </p:cNvPr>
          <p:cNvSpPr>
            <a:spLocks noChangeArrowheads="1"/>
          </p:cNvSpPr>
          <p:nvPr/>
        </p:nvSpPr>
        <p:spPr bwMode="auto">
          <a:xfrm>
            <a:off x="-5667347" y="3049049"/>
            <a:ext cx="24169671" cy="1326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17824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2259-5281-184B-93B3-BF14123FF5BE}"/>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0F2E4A4D-3E16-6E48-801D-93D7BD85E7FD}"/>
              </a:ext>
            </a:extLst>
          </p:cNvPr>
          <p:cNvSpPr>
            <a:spLocks noGrp="1"/>
          </p:cNvSpPr>
          <p:nvPr>
            <p:ph idx="1"/>
          </p:nvPr>
        </p:nvSpPr>
        <p:spPr/>
        <p:txBody>
          <a:bodyPr>
            <a:normAutofit lnSpcReduction="10000"/>
          </a:bodyPr>
          <a:lstStyle/>
          <a:p>
            <a:pPr marL="514350" lvl="0" indent="-514350">
              <a:buFont typeface="+mj-lt"/>
              <a:buAutoNum type="arabicPeriod"/>
            </a:pPr>
            <a:r>
              <a:rPr lang="en-US" dirty="0"/>
              <a:t>The distribution of the number of records over different booking date has the same pattern in all 5 cities.</a:t>
            </a:r>
          </a:p>
          <a:p>
            <a:pPr marL="514350" lvl="0" indent="-514350">
              <a:buFont typeface="+mj-lt"/>
              <a:buAutoNum type="arabicPeriod"/>
            </a:pPr>
            <a:r>
              <a:rPr lang="en-US" dirty="0"/>
              <a:t>The number of booking increases very fast around the end of September.</a:t>
            </a:r>
          </a:p>
          <a:p>
            <a:pPr marL="514350" lvl="0" indent="-514350">
              <a:buFont typeface="+mj-lt"/>
              <a:buAutoNum type="arabicPeriod"/>
            </a:pPr>
            <a:r>
              <a:rPr lang="en-US" dirty="0"/>
              <a:t>Most of the bookings were made in October, November and December.</a:t>
            </a:r>
          </a:p>
          <a:p>
            <a:pPr marL="514350" lvl="0" indent="-514350">
              <a:buFont typeface="+mj-lt"/>
              <a:buAutoNum type="arabicPeriod"/>
            </a:pPr>
            <a:r>
              <a:rPr lang="en-US" dirty="0"/>
              <a:t>The check-in records oscillate by the cycle of a week. </a:t>
            </a:r>
          </a:p>
          <a:p>
            <a:pPr marL="514350" lvl="0" indent="-514350">
              <a:buFont typeface="+mj-lt"/>
              <a:buAutoNum type="arabicPeriod"/>
            </a:pPr>
            <a:r>
              <a:rPr lang="en-US" dirty="0"/>
              <a:t>More check-in records in the weekends.</a:t>
            </a:r>
          </a:p>
          <a:p>
            <a:pPr marL="514350" indent="-514350">
              <a:buFont typeface="+mj-lt"/>
              <a:buAutoNum type="arabicPeriod"/>
            </a:pPr>
            <a:r>
              <a:rPr lang="en-US" dirty="0"/>
              <a:t>The average ADR is higher in the weekends. (Fridays, Saturdays)</a:t>
            </a:r>
          </a:p>
          <a:p>
            <a:pPr marL="514350" indent="-514350">
              <a:buFont typeface="+mj-lt"/>
              <a:buAutoNum type="arabicPeriod"/>
            </a:pPr>
            <a:r>
              <a:rPr lang="en-US" dirty="0"/>
              <a:t>The average ADR is higher on holidays.</a:t>
            </a:r>
          </a:p>
          <a:p>
            <a:pPr lvl="0"/>
            <a:endParaRPr lang="en-US" dirty="0"/>
          </a:p>
        </p:txBody>
      </p:sp>
    </p:spTree>
    <p:extLst>
      <p:ext uri="{BB962C8B-B14F-4D97-AF65-F5344CB8AC3E}">
        <p14:creationId xmlns:p14="http://schemas.microsoft.com/office/powerpoint/2010/main" val="226285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443-8CF8-5147-934A-2718DFC32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5CDB2-1FEF-4348-A125-03B6F7A596CC}"/>
              </a:ext>
            </a:extLst>
          </p:cNvPr>
          <p:cNvSpPr>
            <a:spLocks noGrp="1"/>
          </p:cNvSpPr>
          <p:nvPr>
            <p:ph idx="1"/>
          </p:nvPr>
        </p:nvSpPr>
        <p:spPr/>
        <p:txBody>
          <a:bodyPr/>
          <a:lstStyle/>
          <a:p>
            <a:pPr marL="514350" lvl="0" indent="-514350">
              <a:buFont typeface="+mj-lt"/>
              <a:buAutoNum type="arabicPeriod" startAt="8"/>
            </a:pPr>
            <a:r>
              <a:rPr lang="en-US" dirty="0"/>
              <a:t>In general, the average ADR reaches the highest in August and starts to decrease all the way to December.</a:t>
            </a:r>
          </a:p>
          <a:p>
            <a:pPr marL="514350" lvl="0" indent="-514350">
              <a:buFont typeface="+mj-lt"/>
              <a:buAutoNum type="arabicPeriod" startAt="8"/>
            </a:pPr>
            <a:r>
              <a:rPr lang="en-US" dirty="0"/>
              <a:t>When the check-in dates are approaching the end of the year, people tend to book earlier. (Holiday Seasons)</a:t>
            </a:r>
          </a:p>
          <a:p>
            <a:pPr marL="514350" lvl="0" indent="-514350">
              <a:buFont typeface="+mj-lt"/>
              <a:buAutoNum type="arabicPeriod" startAt="8"/>
            </a:pPr>
            <a:r>
              <a:rPr lang="en-US" dirty="0"/>
              <a:t>The average ADR increases as the check-in date moves toward the end of the year. (Holiday Seasons)</a:t>
            </a:r>
          </a:p>
          <a:p>
            <a:endParaRPr lang="en-US" dirty="0"/>
          </a:p>
        </p:txBody>
      </p:sp>
    </p:spTree>
    <p:extLst>
      <p:ext uri="{BB962C8B-B14F-4D97-AF65-F5344CB8AC3E}">
        <p14:creationId xmlns:p14="http://schemas.microsoft.com/office/powerpoint/2010/main" val="2949174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A190-59A5-B949-B611-60B67B6F2386}"/>
              </a:ext>
            </a:extLst>
          </p:cNvPr>
          <p:cNvSpPr>
            <a:spLocks noGrp="1"/>
          </p:cNvSpPr>
          <p:nvPr>
            <p:ph type="title"/>
          </p:nvPr>
        </p:nvSpPr>
        <p:spPr/>
        <p:txBody>
          <a:bodyPr/>
          <a:lstStyle/>
          <a:p>
            <a:r>
              <a:rPr lang="en-US" b="1" dirty="0"/>
              <a:t>Recommendation (what time to implement)</a:t>
            </a:r>
            <a:endParaRPr lang="en-US" dirty="0"/>
          </a:p>
        </p:txBody>
      </p:sp>
      <p:sp>
        <p:nvSpPr>
          <p:cNvPr id="3" name="Content Placeholder 2">
            <a:extLst>
              <a:ext uri="{FF2B5EF4-FFF2-40B4-BE49-F238E27FC236}">
                <a16:creationId xmlns:a16="http://schemas.microsoft.com/office/drawing/2014/main" id="{73DC7BCD-3140-DA4C-9C7F-028E4BF45F6B}"/>
              </a:ext>
            </a:extLst>
          </p:cNvPr>
          <p:cNvSpPr>
            <a:spLocks noGrp="1"/>
          </p:cNvSpPr>
          <p:nvPr>
            <p:ph idx="1"/>
          </p:nvPr>
        </p:nvSpPr>
        <p:spPr/>
        <p:txBody>
          <a:bodyPr/>
          <a:lstStyle/>
          <a:p>
            <a:pPr lvl="0"/>
            <a:r>
              <a:rPr lang="en-US" dirty="0"/>
              <a:t>Start implementing urgency messages around the end of September or the beginning of October.</a:t>
            </a:r>
          </a:p>
          <a:p>
            <a:pPr lvl="0"/>
            <a:endParaRPr lang="en-US" dirty="0"/>
          </a:p>
          <a:p>
            <a:pPr lvl="0"/>
            <a:r>
              <a:rPr lang="en-US" dirty="0"/>
              <a:t>When user search for check-in dates that are weekends (Fridays, Saturdays), implement the urgency messages, and provide discounts to increase the chance of booking.</a:t>
            </a:r>
          </a:p>
          <a:p>
            <a:endParaRPr lang="en-US" dirty="0"/>
          </a:p>
        </p:txBody>
      </p:sp>
    </p:spTree>
    <p:extLst>
      <p:ext uri="{BB962C8B-B14F-4D97-AF65-F5344CB8AC3E}">
        <p14:creationId xmlns:p14="http://schemas.microsoft.com/office/powerpoint/2010/main" val="2300036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1393-3F07-0546-87C7-4A944E64355E}"/>
              </a:ext>
            </a:extLst>
          </p:cNvPr>
          <p:cNvSpPr>
            <a:spLocks noGrp="1"/>
          </p:cNvSpPr>
          <p:nvPr>
            <p:ph type="title"/>
          </p:nvPr>
        </p:nvSpPr>
        <p:spPr/>
        <p:txBody>
          <a:bodyPr/>
          <a:lstStyle/>
          <a:p>
            <a:r>
              <a:rPr lang="en-US" b="1" dirty="0"/>
              <a:t>Recommendation (Urgency Messages)</a:t>
            </a:r>
            <a:endParaRPr lang="en-US" dirty="0"/>
          </a:p>
        </p:txBody>
      </p:sp>
      <p:sp>
        <p:nvSpPr>
          <p:cNvPr id="3" name="Content Placeholder 2">
            <a:extLst>
              <a:ext uri="{FF2B5EF4-FFF2-40B4-BE49-F238E27FC236}">
                <a16:creationId xmlns:a16="http://schemas.microsoft.com/office/drawing/2014/main" id="{D688C8E7-0C23-F043-80D9-0A1A35B5D054}"/>
              </a:ext>
            </a:extLst>
          </p:cNvPr>
          <p:cNvSpPr>
            <a:spLocks noGrp="1"/>
          </p:cNvSpPr>
          <p:nvPr>
            <p:ph idx="1"/>
          </p:nvPr>
        </p:nvSpPr>
        <p:spPr/>
        <p:txBody>
          <a:bodyPr>
            <a:normAutofit fontScale="85000" lnSpcReduction="20000"/>
          </a:bodyPr>
          <a:lstStyle/>
          <a:p>
            <a:pPr lvl="0"/>
            <a:r>
              <a:rPr lang="en-US" dirty="0"/>
              <a:t>Implement urgency messages at the search results page, feature page and booking form.</a:t>
            </a:r>
          </a:p>
          <a:p>
            <a:pPr marL="0" indent="0">
              <a:buNone/>
            </a:pPr>
            <a:endParaRPr lang="en-US" sz="1200" dirty="0"/>
          </a:p>
          <a:p>
            <a:pPr lvl="0"/>
            <a:r>
              <a:rPr lang="en-US" dirty="0"/>
              <a:t>Add numbers to the urgency messages because people are more sensitive to numbers. </a:t>
            </a:r>
          </a:p>
          <a:p>
            <a:pPr marL="0" indent="0">
              <a:buNone/>
            </a:pPr>
            <a:r>
              <a:rPr lang="en-US" dirty="0"/>
              <a:t>	“11 people are considering this hotel right now!”</a:t>
            </a:r>
          </a:p>
          <a:p>
            <a:pPr marL="0" indent="0">
              <a:buNone/>
            </a:pPr>
            <a:r>
              <a:rPr lang="en-US" dirty="0"/>
              <a:t>	“Someone booked 46 minutes ago!”</a:t>
            </a:r>
          </a:p>
          <a:p>
            <a:pPr marL="0" indent="0">
              <a:buNone/>
            </a:pPr>
            <a:r>
              <a:rPr lang="en-US" dirty="0"/>
              <a:t>	“Our last 3 rooms!”</a:t>
            </a:r>
          </a:p>
          <a:p>
            <a:pPr marL="0" indent="0">
              <a:buNone/>
            </a:pPr>
            <a:endParaRPr lang="en-US" sz="1200" dirty="0"/>
          </a:p>
          <a:p>
            <a:pPr lvl="0"/>
            <a:r>
              <a:rPr lang="en-US" dirty="0"/>
              <a:t>Add ratings to the urgency messages. </a:t>
            </a:r>
          </a:p>
          <a:p>
            <a:pPr marL="0" indent="0">
              <a:buNone/>
            </a:pPr>
            <a:r>
              <a:rPr lang="en-US" dirty="0"/>
              <a:t>	 “Good ratings 8.5! Book fast!”</a:t>
            </a:r>
          </a:p>
          <a:p>
            <a:pPr marL="0" indent="0">
              <a:buNone/>
            </a:pPr>
            <a:r>
              <a:rPr lang="en-US" dirty="0"/>
              <a:t>	 “Great choice of property with average review score of 9.2!”</a:t>
            </a:r>
          </a:p>
          <a:p>
            <a:endParaRPr lang="en-US" dirty="0"/>
          </a:p>
        </p:txBody>
      </p:sp>
    </p:spTree>
    <p:extLst>
      <p:ext uri="{BB962C8B-B14F-4D97-AF65-F5344CB8AC3E}">
        <p14:creationId xmlns:p14="http://schemas.microsoft.com/office/powerpoint/2010/main" val="673865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EF52-C740-5B40-9E6A-8D4259358519}"/>
              </a:ext>
            </a:extLst>
          </p:cNvPr>
          <p:cNvSpPr>
            <a:spLocks noGrp="1"/>
          </p:cNvSpPr>
          <p:nvPr>
            <p:ph type="title"/>
          </p:nvPr>
        </p:nvSpPr>
        <p:spPr/>
        <p:txBody>
          <a:bodyPr>
            <a:normAutofit/>
          </a:bodyPr>
          <a:lstStyle/>
          <a:p>
            <a:r>
              <a:rPr lang="en-US" sz="4000" b="1" dirty="0"/>
              <a:t>Missing Factors that might influence the analysis</a:t>
            </a:r>
            <a:endParaRPr lang="en-US" sz="4000" dirty="0"/>
          </a:p>
        </p:txBody>
      </p:sp>
      <p:sp>
        <p:nvSpPr>
          <p:cNvPr id="3" name="Content Placeholder 2">
            <a:extLst>
              <a:ext uri="{FF2B5EF4-FFF2-40B4-BE49-F238E27FC236}">
                <a16:creationId xmlns:a16="http://schemas.microsoft.com/office/drawing/2014/main" id="{56D4693A-752C-E44C-9D17-E9F7BAFA0E8E}"/>
              </a:ext>
            </a:extLst>
          </p:cNvPr>
          <p:cNvSpPr>
            <a:spLocks noGrp="1"/>
          </p:cNvSpPr>
          <p:nvPr>
            <p:ph idx="1"/>
          </p:nvPr>
        </p:nvSpPr>
        <p:spPr/>
        <p:txBody>
          <a:bodyPr/>
          <a:lstStyle/>
          <a:p>
            <a:pPr lvl="0"/>
            <a:r>
              <a:rPr lang="en-US" dirty="0"/>
              <a:t>Missing the customer review column.</a:t>
            </a:r>
          </a:p>
          <a:p>
            <a:pPr lvl="0"/>
            <a:r>
              <a:rPr lang="en-US" sz="2000" dirty="0"/>
              <a:t>If this factor is provided, we can perform cross examination on the relationship between booking numbers and the ratings in order to implement promotion strategies accordingly.</a:t>
            </a:r>
          </a:p>
          <a:p>
            <a:endParaRPr lang="en-US" dirty="0"/>
          </a:p>
          <a:p>
            <a:pPr lvl="0"/>
            <a:r>
              <a:rPr lang="en-US" dirty="0"/>
              <a:t>Missing the total number of room available column. </a:t>
            </a:r>
          </a:p>
          <a:p>
            <a:pPr lvl="0"/>
            <a:r>
              <a:rPr lang="en-US" sz="2000" dirty="0"/>
              <a:t>If this factor is provided, we could know the occupancy rate per night. If the occupancy rate is not as expected, more marketing promotion can be implemented.</a:t>
            </a:r>
          </a:p>
          <a:p>
            <a:endParaRPr lang="en-US" dirty="0"/>
          </a:p>
        </p:txBody>
      </p:sp>
    </p:spTree>
    <p:extLst>
      <p:ext uri="{BB962C8B-B14F-4D97-AF65-F5344CB8AC3E}">
        <p14:creationId xmlns:p14="http://schemas.microsoft.com/office/powerpoint/2010/main" val="133206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0CEC9-24C4-0C44-8C9A-EC74C2CE61BF}"/>
              </a:ext>
            </a:extLst>
          </p:cNvPr>
          <p:cNvSpPr>
            <a:spLocks noGrp="1"/>
          </p:cNvSpPr>
          <p:nvPr>
            <p:ph idx="1"/>
          </p:nvPr>
        </p:nvSpPr>
        <p:spPr>
          <a:xfrm>
            <a:off x="838200" y="409074"/>
            <a:ext cx="10515600" cy="5767889"/>
          </a:xfrm>
        </p:spPr>
        <p:txBody>
          <a:bodyPr/>
          <a:lstStyle/>
          <a:p>
            <a:endParaRPr lang="en-US" dirty="0"/>
          </a:p>
          <a:p>
            <a:endParaRPr lang="en-US" dirty="0"/>
          </a:p>
          <a:p>
            <a:endParaRPr lang="en-US" dirty="0"/>
          </a:p>
          <a:p>
            <a:endParaRPr lang="en-US" dirty="0"/>
          </a:p>
          <a:p>
            <a:r>
              <a:rPr lang="en-US" dirty="0"/>
              <a:t>The distribution of number of records over different booking date has the same pattern in all 5 cities.</a:t>
            </a:r>
          </a:p>
          <a:p>
            <a:r>
              <a:rPr lang="en-US" dirty="0"/>
              <a:t>Booking increases very fast around the end of September.</a:t>
            </a:r>
          </a:p>
          <a:p>
            <a:endParaRPr lang="en-US" dirty="0"/>
          </a:p>
        </p:txBody>
      </p:sp>
    </p:spTree>
    <p:extLst>
      <p:ext uri="{BB962C8B-B14F-4D97-AF65-F5344CB8AC3E}">
        <p14:creationId xmlns:p14="http://schemas.microsoft.com/office/powerpoint/2010/main" val="349171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79FA-FB63-5F49-8A71-521F07D30E10}"/>
              </a:ext>
            </a:extLst>
          </p:cNvPr>
          <p:cNvSpPr>
            <a:spLocks noGrp="1"/>
          </p:cNvSpPr>
          <p:nvPr>
            <p:ph type="title"/>
          </p:nvPr>
        </p:nvSpPr>
        <p:spPr/>
        <p:txBody>
          <a:bodyPr>
            <a:normAutofit fontScale="90000"/>
          </a:bodyPr>
          <a:lstStyle/>
          <a:p>
            <a:br>
              <a:rPr lang="en-US" dirty="0"/>
            </a:br>
            <a:r>
              <a:rPr lang="en-US" dirty="0"/>
              <a:t>Figure 1A: Number of Booking Records by Booking Date in City A</a:t>
            </a:r>
            <a:br>
              <a:rPr lang="en-US" dirty="0"/>
            </a:br>
            <a:endParaRPr lang="en-US" dirty="0"/>
          </a:p>
        </p:txBody>
      </p:sp>
      <p:pic>
        <p:nvPicPr>
          <p:cNvPr id="4" name="Content Placeholder 3">
            <a:extLst>
              <a:ext uri="{FF2B5EF4-FFF2-40B4-BE49-F238E27FC236}">
                <a16:creationId xmlns:a16="http://schemas.microsoft.com/office/drawing/2014/main" id="{F5E2F356-6C67-FD4A-8CD4-82E712992538}"/>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179161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4214-FE76-F34D-A5E4-28C38502416C}"/>
              </a:ext>
            </a:extLst>
          </p:cNvPr>
          <p:cNvSpPr>
            <a:spLocks noGrp="1"/>
          </p:cNvSpPr>
          <p:nvPr>
            <p:ph type="title"/>
          </p:nvPr>
        </p:nvSpPr>
        <p:spPr/>
        <p:txBody>
          <a:bodyPr>
            <a:normAutofit fontScale="90000"/>
          </a:bodyPr>
          <a:lstStyle/>
          <a:p>
            <a:br>
              <a:rPr lang="en-US" dirty="0"/>
            </a:br>
            <a:r>
              <a:rPr lang="en-US" dirty="0"/>
              <a:t>Figure 1B: Number of Booking Records by Booking Date in City B</a:t>
            </a:r>
            <a:br>
              <a:rPr lang="en-US" dirty="0"/>
            </a:br>
            <a:endParaRPr lang="en-US" dirty="0"/>
          </a:p>
        </p:txBody>
      </p:sp>
      <p:pic>
        <p:nvPicPr>
          <p:cNvPr id="4" name="Content Placeholder 3">
            <a:extLst>
              <a:ext uri="{FF2B5EF4-FFF2-40B4-BE49-F238E27FC236}">
                <a16:creationId xmlns:a16="http://schemas.microsoft.com/office/drawing/2014/main" id="{EC949742-C128-0C4E-A3E6-63FBBA4D5FD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347835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EB4D-51AE-4847-A20E-F37EF3DFC249}"/>
              </a:ext>
            </a:extLst>
          </p:cNvPr>
          <p:cNvSpPr>
            <a:spLocks noGrp="1"/>
          </p:cNvSpPr>
          <p:nvPr>
            <p:ph type="title"/>
          </p:nvPr>
        </p:nvSpPr>
        <p:spPr/>
        <p:txBody>
          <a:bodyPr>
            <a:normAutofit fontScale="90000"/>
          </a:bodyPr>
          <a:lstStyle/>
          <a:p>
            <a:br>
              <a:rPr lang="en-US" dirty="0"/>
            </a:br>
            <a:r>
              <a:rPr lang="en-US" dirty="0"/>
              <a:t>Figure 1C: Number of Booking Records by Booking Date in City C</a:t>
            </a:r>
            <a:br>
              <a:rPr lang="en-US" dirty="0"/>
            </a:br>
            <a:endParaRPr lang="en-US" dirty="0"/>
          </a:p>
        </p:txBody>
      </p:sp>
      <p:pic>
        <p:nvPicPr>
          <p:cNvPr id="4" name="Content Placeholder 3">
            <a:extLst>
              <a:ext uri="{FF2B5EF4-FFF2-40B4-BE49-F238E27FC236}">
                <a16:creationId xmlns:a16="http://schemas.microsoft.com/office/drawing/2014/main" id="{DC6DBB8A-1E7A-6948-8FD6-B870BE6FA393}"/>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153375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C539-7AF9-B74C-B095-35AB00590D5A}"/>
              </a:ext>
            </a:extLst>
          </p:cNvPr>
          <p:cNvSpPr>
            <a:spLocks noGrp="1"/>
          </p:cNvSpPr>
          <p:nvPr>
            <p:ph type="title"/>
          </p:nvPr>
        </p:nvSpPr>
        <p:spPr/>
        <p:txBody>
          <a:bodyPr>
            <a:normAutofit fontScale="90000"/>
          </a:bodyPr>
          <a:lstStyle/>
          <a:p>
            <a:br>
              <a:rPr lang="en-US" dirty="0"/>
            </a:br>
            <a:r>
              <a:rPr lang="en-US" dirty="0"/>
              <a:t>Figure 1D: Number of Booking Records by Booking Date in City D</a:t>
            </a:r>
            <a:br>
              <a:rPr lang="en-US" dirty="0"/>
            </a:br>
            <a:endParaRPr lang="en-US" dirty="0"/>
          </a:p>
        </p:txBody>
      </p:sp>
      <p:pic>
        <p:nvPicPr>
          <p:cNvPr id="4" name="Content Placeholder 3">
            <a:extLst>
              <a:ext uri="{FF2B5EF4-FFF2-40B4-BE49-F238E27FC236}">
                <a16:creationId xmlns:a16="http://schemas.microsoft.com/office/drawing/2014/main" id="{68BF2434-C62A-6448-8C85-E24CF940704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326597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4683</Words>
  <Application>Microsoft Macintosh PowerPoint</Application>
  <PresentationFormat>Widescreen</PresentationFormat>
  <Paragraphs>532</Paragraphs>
  <Slides>44</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PMingLiU</vt:lpstr>
      <vt:lpstr>PMingLiU</vt:lpstr>
      <vt:lpstr>Arial</vt:lpstr>
      <vt:lpstr>Calibri</vt:lpstr>
      <vt:lpstr>Calibri Light</vt:lpstr>
      <vt:lpstr>Times New Roman</vt:lpstr>
      <vt:lpstr>Office Theme</vt:lpstr>
      <vt:lpstr>Analysis of Price Movement as Date Approaches Check-in Date </vt:lpstr>
      <vt:lpstr>Background</vt:lpstr>
      <vt:lpstr>Assumptions</vt:lpstr>
      <vt:lpstr>Key Findings</vt:lpstr>
      <vt:lpstr>PowerPoint Presentation</vt:lpstr>
      <vt:lpstr> Figure 1A: Number of Booking Records by Booking Date in City A </vt:lpstr>
      <vt:lpstr> Figure 1B: Number of Booking Records by Booking Date in City B </vt:lpstr>
      <vt:lpstr> Figure 1C: Number of Booking Records by Booking Date in City C </vt:lpstr>
      <vt:lpstr> Figure 1D: Number of Booking Records by Booking Date in City D </vt:lpstr>
      <vt:lpstr> Figure 1E: Number of Booking Records by Booking Date in City E </vt:lpstr>
      <vt:lpstr>PowerPoint Presentation</vt:lpstr>
      <vt:lpstr>Figure 2: Number of Booking Records by Booking Month</vt:lpstr>
      <vt:lpstr>PowerPoint Presentation</vt:lpstr>
      <vt:lpstr>PowerPoint Presentation</vt:lpstr>
      <vt:lpstr> Figure 3A: Number of Records by Check-in Date in City A </vt:lpstr>
      <vt:lpstr> Figure 3B: Number of Records by Check-in Date in City B </vt:lpstr>
      <vt:lpstr> Figure 3C: Number of Records by Check-in Date in City C </vt:lpstr>
      <vt:lpstr> Figure 3D: Number of Records by Check-in Date in City D </vt:lpstr>
      <vt:lpstr> Figure 3E: Number of Records by Check-in Date in City E </vt:lpstr>
      <vt:lpstr> The average ADR is also higher in the weekends. (Fridays, Saturdays) </vt:lpstr>
      <vt:lpstr>The average ADR reaches the highest in August and starts to decrease all the way to December. </vt:lpstr>
      <vt:lpstr>The structure of the accommodation type in each city is different. </vt:lpstr>
      <vt:lpstr> “Hotel type” is the biggest factor that contributes to the average ADR in the city as a whole.  </vt:lpstr>
      <vt:lpstr>For city B, the “resort type” contributes more </vt:lpstr>
      <vt:lpstr>PowerPoint Presentation</vt:lpstr>
      <vt:lpstr>Average Days to book ahead and the average ADR in each check-in month in each city</vt:lpstr>
      <vt:lpstr>PowerPoint Presentation</vt:lpstr>
      <vt:lpstr>SEGMENTATION: "HOLIDAYS"</vt:lpstr>
      <vt:lpstr>The 3 Main Long Weekends</vt:lpstr>
      <vt:lpstr>PowerPoint Presentation</vt:lpstr>
      <vt:lpstr>The average ADR, Book Ahead Days of Veterans Long Weekend</vt:lpstr>
      <vt:lpstr>The average ADR, Book Ahead Days of Thanksgiving Long Weekend</vt:lpstr>
      <vt:lpstr>The average ADR, Book Ahead Days of Christmas Long Weekend</vt:lpstr>
      <vt:lpstr>The average ADR of 3 long weekend holidays</vt:lpstr>
      <vt:lpstr>The average ADR for a random normal day</vt:lpstr>
      <vt:lpstr>Set up a fixed Check-date </vt:lpstr>
      <vt:lpstr>Fixed Check-in Date on holiday (11/13)</vt:lpstr>
      <vt:lpstr>Fixed Check-in Date on holiday (11/25)</vt:lpstr>
      <vt:lpstr>Fixed Check-in Date on holiday (12/25)</vt:lpstr>
      <vt:lpstr>Conclusion</vt:lpstr>
      <vt:lpstr>PowerPoint Presentation</vt:lpstr>
      <vt:lpstr>Recommendation (what time to implement)</vt:lpstr>
      <vt:lpstr>Recommendation (Urgency Messages)</vt:lpstr>
      <vt:lpstr>Missing Factors that might influence the analysis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Fan Jin</dc:creator>
  <cp:lastModifiedBy>Shi Fan Jin</cp:lastModifiedBy>
  <cp:revision>407</cp:revision>
  <dcterms:created xsi:type="dcterms:W3CDTF">2019-09-15T02:04:12Z</dcterms:created>
  <dcterms:modified xsi:type="dcterms:W3CDTF">2019-09-19T06:47:57Z</dcterms:modified>
</cp:coreProperties>
</file>