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24"/>
  </p:notesMasterIdLst>
  <p:handoutMasterIdLst>
    <p:handoutMasterId r:id="rId25"/>
  </p:handoutMasterIdLst>
  <p:sldIdLst>
    <p:sldId id="257" r:id="rId2"/>
    <p:sldId id="258" r:id="rId3"/>
    <p:sldId id="269" r:id="rId4"/>
    <p:sldId id="260" r:id="rId5"/>
    <p:sldId id="259" r:id="rId6"/>
    <p:sldId id="262" r:id="rId7"/>
    <p:sldId id="295" r:id="rId8"/>
    <p:sldId id="282" r:id="rId9"/>
    <p:sldId id="284" r:id="rId10"/>
    <p:sldId id="280" r:id="rId11"/>
    <p:sldId id="271" r:id="rId12"/>
    <p:sldId id="296" r:id="rId13"/>
    <p:sldId id="288" r:id="rId14"/>
    <p:sldId id="289" r:id="rId15"/>
    <p:sldId id="290" r:id="rId16"/>
    <p:sldId id="291" r:id="rId17"/>
    <p:sldId id="293" r:id="rId18"/>
    <p:sldId id="294" r:id="rId19"/>
    <p:sldId id="292" r:id="rId20"/>
    <p:sldId id="285" r:id="rId21"/>
    <p:sldId id="297"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8" d="100"/>
          <a:sy n="78" d="100"/>
        </p:scale>
        <p:origin x="850" y="4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B61B2F-57CC-4B0B-B322-6522510DDC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1</a:t>
            </a:r>
          </a:p>
        </p:txBody>
      </p:sp>
      <p:sp>
        <p:nvSpPr>
          <p:cNvPr id="3" name="Date Placeholder 2">
            <a:extLst>
              <a:ext uri="{FF2B5EF4-FFF2-40B4-BE49-F238E27FC236}">
                <a16:creationId xmlns:a16="http://schemas.microsoft.com/office/drawing/2014/main" id="{3B7DED3F-7878-4A67-8489-53B75FA353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12/23/2024</a:t>
            </a:r>
            <a:endParaRPr lang="en-IN"/>
          </a:p>
        </p:txBody>
      </p:sp>
      <p:sp>
        <p:nvSpPr>
          <p:cNvPr id="4" name="Footer Placeholder 3">
            <a:extLst>
              <a:ext uri="{FF2B5EF4-FFF2-40B4-BE49-F238E27FC236}">
                <a16:creationId xmlns:a16="http://schemas.microsoft.com/office/drawing/2014/main" id="{95F5F915-035B-4E6F-A5C3-95D97225A9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EC78C47-D1A3-49BF-91CE-A9D76F0838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930A0E-35C4-4E02-A484-9D7F78635C00}" type="slidenum">
              <a:rPr lang="en-IN" smtClean="0"/>
              <a:t>‹#›</a:t>
            </a:fld>
            <a:endParaRPr lang="en-IN"/>
          </a:p>
        </p:txBody>
      </p:sp>
    </p:spTree>
    <p:extLst>
      <p:ext uri="{BB962C8B-B14F-4D97-AF65-F5344CB8AC3E}">
        <p14:creationId xmlns:p14="http://schemas.microsoft.com/office/powerpoint/2010/main" val="53520770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12/23/2024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309B8-3DAE-4E64-AC95-9ED0167DE584}" type="slidenum">
              <a:t>‹#›</a:t>
            </a:fld>
            <a:endParaRPr lang="en-US"/>
          </a:p>
        </p:txBody>
      </p:sp>
    </p:spTree>
    <p:extLst>
      <p:ext uri="{BB962C8B-B14F-4D97-AF65-F5344CB8AC3E}">
        <p14:creationId xmlns:p14="http://schemas.microsoft.com/office/powerpoint/2010/main" val="387546413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27813" cy="3729037"/>
          </a:xfrm>
        </p:spPr>
      </p:sp>
      <p:sp>
        <p:nvSpPr>
          <p:cNvPr id="3" name="Notes Placeholder 2"/>
          <p:cNvSpPr>
            <a:spLocks noGrp="1"/>
          </p:cNvSpPr>
          <p:nvPr>
            <p:ph type="body" idx="1"/>
          </p:nvPr>
        </p:nvSpPr>
        <p:spPr/>
        <p:txBody>
          <a:bodyPr>
            <a:normAutofit/>
          </a:bodyPr>
          <a:lstStyle/>
          <a:p>
            <a:endParaRPr lang="en-US"/>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a:p>
        </p:txBody>
      </p:sp>
      <p:sp>
        <p:nvSpPr>
          <p:cNvPr id="9" name="Date Placeholder 8">
            <a:extLst>
              <a:ext uri="{FF2B5EF4-FFF2-40B4-BE49-F238E27FC236}">
                <a16:creationId xmlns:a16="http://schemas.microsoft.com/office/drawing/2014/main" id="{40E23727-7F63-43D2-8838-4E893E004DF6}"/>
              </a:ext>
            </a:extLst>
          </p:cNvPr>
          <p:cNvSpPr>
            <a:spLocks noGrp="1"/>
          </p:cNvSpPr>
          <p:nvPr>
            <p:ph type="dt" idx="1"/>
          </p:nvPr>
        </p:nvSpPr>
        <p:spPr/>
        <p:txBody>
          <a:bodyPr/>
          <a:lstStyle/>
          <a:p>
            <a:r>
              <a:rPr lang="en-US"/>
              <a:t>12/23/2024</a:t>
            </a:r>
          </a:p>
        </p:txBody>
      </p:sp>
    </p:spTree>
    <p:extLst>
      <p:ext uri="{BB962C8B-B14F-4D97-AF65-F5344CB8AC3E}">
        <p14:creationId xmlns:p14="http://schemas.microsoft.com/office/powerpoint/2010/main" val="3201279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5" name="Slide Number Placeholder 4"/>
          <p:cNvSpPr>
            <a:spLocks noGrp="1"/>
          </p:cNvSpPr>
          <p:nvPr>
            <p:ph type="sldNum" sz="quarter" idx="5"/>
          </p:nvPr>
        </p:nvSpPr>
        <p:spPr/>
        <p:txBody>
          <a:bodyPr/>
          <a:lstStyle/>
          <a:p>
            <a:fld id="{EBA309B8-3DAE-4E64-AC95-9ED0167DE584}" type="slidenum">
              <a:rPr lang="en-IN" smtClean="0"/>
              <a:t>4</a:t>
            </a:fld>
            <a:endParaRPr lang="en-IN"/>
          </a:p>
        </p:txBody>
      </p:sp>
      <p:sp>
        <p:nvSpPr>
          <p:cNvPr id="7" name="Date Placeholder 6">
            <a:extLst>
              <a:ext uri="{FF2B5EF4-FFF2-40B4-BE49-F238E27FC236}">
                <a16:creationId xmlns:a16="http://schemas.microsoft.com/office/drawing/2014/main" id="{7069B611-7EBC-479E-9853-C538285770B2}"/>
              </a:ext>
            </a:extLst>
          </p:cNvPr>
          <p:cNvSpPr>
            <a:spLocks noGrp="1"/>
          </p:cNvSpPr>
          <p:nvPr>
            <p:ph type="dt" idx="1"/>
          </p:nvPr>
        </p:nvSpPr>
        <p:spPr/>
        <p:txBody>
          <a:bodyPr/>
          <a:lstStyle/>
          <a:p>
            <a:r>
              <a:rPr lang="en-US"/>
              <a:t>12/23/2024</a:t>
            </a:r>
          </a:p>
        </p:txBody>
      </p:sp>
    </p:spTree>
    <p:extLst>
      <p:ext uri="{BB962C8B-B14F-4D97-AF65-F5344CB8AC3E}">
        <p14:creationId xmlns:p14="http://schemas.microsoft.com/office/powerpoint/2010/main" val="2028376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24-Dec-24</a:t>
            </a:r>
          </a:p>
        </p:txBody>
      </p:sp>
      <p:sp>
        <p:nvSpPr>
          <p:cNvPr id="4" name="Footer Placeholder 3"/>
          <p:cNvSpPr>
            <a:spLocks noGrp="1"/>
          </p:cNvSpPr>
          <p:nvPr>
            <p:ph type="ftr" sz="quarter" idx="11"/>
          </p:nvPr>
        </p:nvSpPr>
        <p:spPr>
          <a:xfrm>
            <a:off x="9652000" y="6477000"/>
            <a:ext cx="1930400" cy="381000"/>
          </a:xfrm>
          <a:prstGeom prst="rect">
            <a:avLst/>
          </a:prstGeom>
        </p:spPr>
        <p:txBody>
          <a:bodyPr/>
          <a:lstStyle/>
          <a:p>
            <a:pPr>
              <a:defRPr/>
            </a:pPr>
            <a:r>
              <a:rPr lang="en-US"/>
              <a:t>TEAM-37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US"/>
              <a:t>24-Dec-24</a:t>
            </a:r>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r>
              <a:rPr lang="en-US"/>
              <a:t>24-Dec-24</a:t>
            </a:r>
          </a:p>
        </p:txBody>
      </p:sp>
      <p:sp>
        <p:nvSpPr>
          <p:cNvPr id="8"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r>
              <a:rPr lang="en-US"/>
              <a:t>24-Dec-24</a:t>
            </a:r>
          </a:p>
        </p:txBody>
      </p:sp>
      <p:sp>
        <p:nvSpPr>
          <p:cNvPr id="4"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a:t>24-Dec-24</a:t>
            </a:r>
          </a:p>
        </p:txBody>
      </p:sp>
      <p:sp>
        <p:nvSpPr>
          <p:cNvPr id="3"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US"/>
              <a:t>24-Dec-24</a:t>
            </a:r>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9" name="Date Placeholder 4"/>
          <p:cNvSpPr>
            <a:spLocks noGrp="1"/>
          </p:cNvSpPr>
          <p:nvPr>
            <p:ph type="dt" sz="half" idx="10"/>
          </p:nvPr>
        </p:nvSpPr>
        <p:spPr/>
        <p:txBody>
          <a:bodyPr/>
          <a:lstStyle>
            <a:lvl1pPr>
              <a:defRPr/>
            </a:lvl1pPr>
          </a:lstStyle>
          <a:p>
            <a:pPr>
              <a:defRPr/>
            </a:pPr>
            <a:r>
              <a:rPr lang="en-US"/>
              <a:t>24-Dec-24</a:t>
            </a:r>
          </a:p>
        </p:txBody>
      </p:sp>
      <p:sp>
        <p:nvSpPr>
          <p:cNvPr id="10" name="Footer Placeholder 5"/>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2.jpe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r>
              <a:rPr lang="en-US"/>
              <a:t>24-Dec-24</a:t>
            </a:r>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sldNum="0" hdr="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xml" /><Relationship Id="rId1" Type="http://schemas.openxmlformats.org/officeDocument/2006/relationships/slideLayout" Target="../slideLayouts/slideLayout3.xml" /><Relationship Id="rId5" Type="http://schemas.openxmlformats.org/officeDocument/2006/relationships/image" Target="../media/image5.jpeg" /><Relationship Id="rId4" Type="http://schemas.openxmlformats.org/officeDocument/2006/relationships/image" Target="../media/image4.png"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12.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2.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2.xml" /></Relationships>
</file>

<file path=ppt/slides/_rels/slide14.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2.xml" /></Relationships>
</file>

<file path=ppt/slides/_rels/slide15.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2.xml" /></Relationships>
</file>

<file path=ppt/slides/_rels/slide16.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2.xml" /></Relationships>
</file>

<file path=ppt/slides/_rels/slide17.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12.xml" /></Relationships>
</file>

<file path=ppt/slides/_rels/slide18.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12.xml" /></Relationships>
</file>

<file path=ppt/slides/_rels/slide1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1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1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4346093" y="139455"/>
            <a:ext cx="6453087" cy="2215991"/>
          </a:xfrm>
          <a:prstGeom prst="rect">
            <a:avLst/>
          </a:prstGeom>
          <a:noFill/>
        </p:spPr>
        <p:txBody>
          <a:bodyPr wrap="square" lIns="91440" tIns="45720" rIns="91440" bIns="45720" rtlCol="0" anchor="t">
            <a:spAutoFit/>
          </a:bodyPr>
          <a:lstStyle/>
          <a:p>
            <a:pPr algn="ct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KONGU ENGINEERING COLLEGE</a:t>
            </a:r>
            <a:r>
              <a:rPr lang="en-US" sz="2400" b="1" dirty="0">
                <a:ln w="0"/>
                <a:solidFill>
                  <a:schemeClr val="accent1"/>
                </a:solidFill>
                <a:effectLst>
                  <a:outerShdw blurRad="38100" dist="25400" dir="5400000" algn="ctr" rotWithShape="0">
                    <a:srgbClr val="6E747A">
                      <a:alpha val="43000"/>
                    </a:srgbClr>
                  </a:outerShdw>
                </a:effectLst>
                <a:latin typeface="Times New Roman"/>
                <a:cs typeface="Times New Roman"/>
              </a:rPr>
              <a:t> </a:t>
            </a:r>
            <a:endParaRPr lang="en-US" sz="2400" dirty="0">
              <a:solidFill>
                <a:schemeClr val="accent1"/>
              </a:solidFill>
            </a:endParaRPr>
          </a:p>
          <a:p>
            <a:pPr algn="ctr">
              <a:spcAft>
                <a:spcPts val="600"/>
              </a:spcAft>
            </a:pPr>
            <a:r>
              <a:rPr lang="en-US" sz="2000" b="1">
                <a:ln w="0"/>
                <a:solidFill>
                  <a:schemeClr val="accent6">
                    <a:lumMod val="50000"/>
                  </a:schemeClr>
                </a:solidFill>
                <a:effectLst>
                  <a:outerShdw blurRad="38100" dist="25400" dir="5400000" algn="ctr" rotWithShape="0">
                    <a:srgbClr val="6E747A">
                      <a:alpha val="43000"/>
                    </a:srgbClr>
                  </a:outerShdw>
                </a:effectLst>
                <a:latin typeface="Times New Roman"/>
                <a:cs typeface="Times New Roman"/>
              </a:rPr>
              <a:t>PERUNDURAI ERODE-638060</a:t>
            </a:r>
          </a:p>
          <a:p>
            <a:pPr algn="ctr">
              <a:spcAft>
                <a:spcPts val="600"/>
              </a:spcAft>
            </a:pPr>
            <a:endParaRPr lang="en-US" sz="24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DEPARTMENT OF COMPUTER APPLICATION</a:t>
            </a:r>
            <a:endParaRPr lang="en-US" sz="28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1" y="52744"/>
            <a:ext cx="1259632" cy="1517856"/>
          </a:xfrm>
          <a:prstGeom prst="rect">
            <a:avLst/>
          </a:prstGeom>
        </p:spPr>
      </p:pic>
      <p:pic>
        <p:nvPicPr>
          <p:cNvPr id="18" name="Picture 17" descr="G:\TBI\TBI@KEC Logos\K Transform\6-5x4 product centre.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1258" y="1247244"/>
            <a:ext cx="1713898" cy="1490467"/>
          </a:xfrm>
          <a:prstGeom prst="rect">
            <a:avLst/>
          </a:prstGeom>
          <a:noFill/>
          <a:ln>
            <a:noFill/>
          </a:ln>
        </p:spPr>
      </p:pic>
      <p:sp>
        <p:nvSpPr>
          <p:cNvPr id="11" name="Title 10">
            <a:extLst>
              <a:ext uri="{FF2B5EF4-FFF2-40B4-BE49-F238E27FC236}">
                <a16:creationId xmlns:a16="http://schemas.microsoft.com/office/drawing/2014/main" id="{6B739716-AF41-F890-C203-121E23067478}"/>
              </a:ext>
            </a:extLst>
          </p:cNvPr>
          <p:cNvSpPr>
            <a:spLocks noGrp="1"/>
          </p:cNvSpPr>
          <p:nvPr>
            <p:ph type="title"/>
          </p:nvPr>
        </p:nvSpPr>
        <p:spPr>
          <a:xfrm>
            <a:off x="4341699" y="2322993"/>
            <a:ext cx="6299043" cy="1358223"/>
          </a:xfrm>
        </p:spPr>
        <p:txBody>
          <a:bodyPr/>
          <a:lstStyle/>
          <a:p>
            <a:r>
              <a:rPr lang="en-US" sz="2400" b="1">
                <a:solidFill>
                  <a:srgbClr val="FF0000"/>
                </a:solidFill>
                <a:latin typeface="Times New Roman" panose="02020603050405020304" pitchFamily="18" charset="0"/>
                <a:cs typeface="Times New Roman" panose="02020603050405020304" pitchFamily="18" charset="0"/>
              </a:rPr>
              <a:t>TITLE : </a:t>
            </a:r>
            <a:r>
              <a:rPr lang="en-US" sz="2400" b="1">
                <a:solidFill>
                  <a:schemeClr val="bg2">
                    <a:lumMod val="10000"/>
                  </a:schemeClr>
                </a:solidFill>
                <a:latin typeface="Times New Roman" panose="02020603050405020304" pitchFamily="18" charset="0"/>
                <a:cs typeface="Times New Roman" panose="02020603050405020304" pitchFamily="18" charset="0"/>
              </a:rPr>
              <a:t>ONLINE TURF BOOKING SYSTEM</a:t>
            </a:r>
            <a:br>
              <a:rPr lang="en-US" sz="3200" b="1">
                <a:solidFill>
                  <a:schemeClr val="bg2">
                    <a:lumMod val="10000"/>
                  </a:schemeClr>
                </a:solidFill>
                <a:latin typeface="Times New Roman" panose="02020603050405020304" pitchFamily="18" charset="0"/>
                <a:cs typeface="Times New Roman" panose="02020603050405020304" pitchFamily="18" charset="0"/>
              </a:rPr>
            </a:br>
            <a:endParaRPr lang="en-IN"/>
          </a:p>
        </p:txBody>
      </p:sp>
      <p:sp>
        <p:nvSpPr>
          <p:cNvPr id="12" name="Text Placeholder 11">
            <a:extLst>
              <a:ext uri="{FF2B5EF4-FFF2-40B4-BE49-F238E27FC236}">
                <a16:creationId xmlns:a16="http://schemas.microsoft.com/office/drawing/2014/main" id="{B51A9BC3-AC47-8644-A064-5A7F0E932FD6}"/>
              </a:ext>
            </a:extLst>
          </p:cNvPr>
          <p:cNvSpPr>
            <a:spLocks noGrp="1"/>
          </p:cNvSpPr>
          <p:nvPr>
            <p:ph type="body" idx="1"/>
          </p:nvPr>
        </p:nvSpPr>
        <p:spPr>
          <a:xfrm>
            <a:off x="2666962" y="2882095"/>
            <a:ext cx="9281719" cy="4242122"/>
          </a:xfrm>
        </p:spPr>
        <p:txBody>
          <a:bodyPr/>
          <a:lstStyle/>
          <a:p>
            <a:pPr marL="1381760" marR="840105" algn="ctr"/>
            <a:endParaRPr lang="en-US" sz="2000" b="1">
              <a:solidFill>
                <a:srgbClr val="FF0000"/>
              </a:solidFill>
              <a:latin typeface="Times New Roman"/>
              <a:ea typeface="Cambria"/>
              <a:cs typeface="Times New Roman"/>
            </a:endParaRPr>
          </a:p>
          <a:p>
            <a:pPr marL="1381760" marR="840105" algn="ctr"/>
            <a:r>
              <a:rPr lang="en-US" sz="2000" b="1">
                <a:solidFill>
                  <a:srgbClr val="FF0000"/>
                </a:solidFill>
                <a:latin typeface="Times New Roman"/>
                <a:ea typeface="Cambria"/>
                <a:cs typeface="Times New Roman"/>
              </a:rPr>
              <a:t>TEAM MENTOR :     </a:t>
            </a:r>
            <a:r>
              <a:rPr lang="en-US" sz="1800" b="1">
                <a:effectLst/>
                <a:latin typeface="Times New Roman" panose="02020603050405020304" pitchFamily="18" charset="0"/>
                <a:ea typeface="Times New Roman" panose="02020603050405020304" pitchFamily="18" charset="0"/>
              </a:rPr>
              <a:t>Dr. T. KAVITHA MCA., M.Phil., Ph.D., </a:t>
            </a:r>
          </a:p>
          <a:p>
            <a:pPr marL="1381760" marR="840105" algn="ctr"/>
            <a:r>
              <a:rPr lang="en-US" sz="1800" b="1">
                <a:effectLst/>
                <a:latin typeface="Times New Roman" panose="02020603050405020304" pitchFamily="18" charset="0"/>
                <a:ea typeface="Times New Roman" panose="02020603050405020304" pitchFamily="18" charset="0"/>
              </a:rPr>
              <a:t>                    Assistant Professor (Sr.G)</a:t>
            </a:r>
          </a:p>
          <a:p>
            <a:pPr marL="1381760" marR="840105" algn="ctr"/>
            <a:endParaRPr lang="en-US" sz="1800" b="1">
              <a:solidFill>
                <a:srgbClr val="FF0000"/>
              </a:solidFill>
              <a:latin typeface="Times New Roman" panose="02020603050405020304" pitchFamily="18" charset="0"/>
              <a:ea typeface="Cambria"/>
              <a:cs typeface="Times New Roman"/>
            </a:endParaRPr>
          </a:p>
          <a:p>
            <a:pPr marL="1381760" marR="840105" algn="ctr"/>
            <a:r>
              <a:rPr lang="en-US" sz="2000" b="1">
                <a:solidFill>
                  <a:srgbClr val="FF0000"/>
                </a:solidFill>
                <a:latin typeface="Times New Roman"/>
                <a:ea typeface="Cambria"/>
                <a:cs typeface="Times New Roman"/>
              </a:rPr>
              <a:t>TEAM MEMBERS :  </a:t>
            </a:r>
            <a:r>
              <a:rPr lang="en-US" sz="1800" b="1" kern="0">
                <a:effectLst/>
                <a:latin typeface="Times New Roman" panose="02020603050405020304" pitchFamily="18" charset="0"/>
                <a:ea typeface="Times New Roman" panose="02020603050405020304" pitchFamily="18" charset="0"/>
              </a:rPr>
              <a:t>MOHAMUDHA</a:t>
            </a:r>
            <a:r>
              <a:rPr lang="en-US" sz="1800" b="1" kern="0" spc="-10">
                <a:effectLst/>
                <a:latin typeface="Times New Roman" panose="02020603050405020304" pitchFamily="18" charset="0"/>
                <a:ea typeface="Times New Roman" panose="02020603050405020304" pitchFamily="18" charset="0"/>
              </a:rPr>
              <a:t> </a:t>
            </a:r>
            <a:r>
              <a:rPr lang="en-US" sz="1800" b="1" kern="0">
                <a:effectLst/>
                <a:latin typeface="Times New Roman" panose="02020603050405020304" pitchFamily="18" charset="0"/>
                <a:ea typeface="Times New Roman" panose="02020603050405020304" pitchFamily="18" charset="0"/>
              </a:rPr>
              <a:t>SHIFA</a:t>
            </a:r>
            <a:r>
              <a:rPr lang="en-US" sz="1800" b="1" kern="0" spc="-10">
                <a:effectLst/>
                <a:latin typeface="Times New Roman" panose="02020603050405020304" pitchFamily="18" charset="0"/>
                <a:ea typeface="Times New Roman" panose="02020603050405020304" pitchFamily="18" charset="0"/>
              </a:rPr>
              <a:t> </a:t>
            </a:r>
            <a:r>
              <a:rPr lang="en-US" sz="1800" b="1" kern="0">
                <a:effectLst/>
                <a:latin typeface="Times New Roman" panose="02020603050405020304" pitchFamily="18" charset="0"/>
                <a:ea typeface="Times New Roman" panose="02020603050405020304" pitchFamily="18" charset="0"/>
              </a:rPr>
              <a:t>THAHSINA</a:t>
            </a:r>
            <a:r>
              <a:rPr lang="en-US" sz="1800" b="1" kern="0" spc="5">
                <a:effectLst/>
                <a:latin typeface="Times New Roman" panose="02020603050405020304" pitchFamily="18" charset="0"/>
                <a:ea typeface="Times New Roman" panose="02020603050405020304" pitchFamily="18" charset="0"/>
              </a:rPr>
              <a:t> </a:t>
            </a:r>
            <a:r>
              <a:rPr lang="en-US" sz="1800" b="1" kern="0" spc="-30">
                <a:effectLst/>
                <a:latin typeface="Times New Roman" panose="02020603050405020304" pitchFamily="18" charset="0"/>
                <a:ea typeface="Times New Roman" panose="02020603050405020304" pitchFamily="18" charset="0"/>
              </a:rPr>
              <a:t> </a:t>
            </a:r>
            <a:r>
              <a:rPr lang="en-US" sz="1800" b="1" kern="0">
                <a:effectLst/>
                <a:latin typeface="Times New Roman" panose="02020603050405020304" pitchFamily="18" charset="0"/>
                <a:ea typeface="Times New Roman" panose="02020603050405020304" pitchFamily="18" charset="0"/>
              </a:rPr>
              <a:t>J</a:t>
            </a:r>
            <a:endParaRPr lang="en-IN" sz="1800" b="1" kern="0">
              <a:effectLst/>
              <a:latin typeface="Times New Roman" panose="02020603050405020304" pitchFamily="18" charset="0"/>
              <a:ea typeface="Times New Roman" panose="02020603050405020304" pitchFamily="18" charset="0"/>
            </a:endParaRPr>
          </a:p>
          <a:p>
            <a:pPr marL="1381760" marR="843915" algn="ctr">
              <a:spcBef>
                <a:spcPts val="5"/>
              </a:spcBef>
            </a:pPr>
            <a:r>
              <a:rPr lang="en-US" sz="1800" b="1">
                <a:effectLst/>
                <a:latin typeface="Times New Roman" panose="02020603050405020304" pitchFamily="18" charset="0"/>
                <a:ea typeface="Times New Roman" panose="02020603050405020304" pitchFamily="18" charset="0"/>
              </a:rPr>
              <a:t>(24MCR066)</a:t>
            </a:r>
          </a:p>
          <a:p>
            <a:pPr marL="1381760" marR="843915" algn="ctr">
              <a:spcBef>
                <a:spcPts val="5"/>
              </a:spcBef>
            </a:pPr>
            <a:endParaRPr lang="en-US" sz="1800" b="1">
              <a:effectLst/>
              <a:latin typeface="Times New Roman" panose="02020603050405020304" pitchFamily="18" charset="0"/>
              <a:ea typeface="Times New Roman" panose="02020603050405020304" pitchFamily="18" charset="0"/>
            </a:endParaRPr>
          </a:p>
          <a:p>
            <a:pPr marL="1381760" marR="839470" algn="ctr">
              <a:spcBef>
                <a:spcPts val="5"/>
              </a:spcBef>
            </a:pPr>
            <a:r>
              <a:rPr lang="en-US" sz="1800" b="1" kern="0">
                <a:effectLst/>
                <a:latin typeface="Times New Roman" panose="02020603050405020304" pitchFamily="18" charset="0"/>
                <a:ea typeface="Times New Roman" panose="02020603050405020304" pitchFamily="18" charset="0"/>
              </a:rPr>
              <a:t>                                              SUJITH</a:t>
            </a:r>
            <a:r>
              <a:rPr lang="en-US" sz="1800" b="1" kern="0" spc="-10">
                <a:effectLst/>
                <a:latin typeface="Times New Roman" panose="02020603050405020304" pitchFamily="18" charset="0"/>
                <a:ea typeface="Times New Roman" panose="02020603050405020304" pitchFamily="18" charset="0"/>
              </a:rPr>
              <a:t> </a:t>
            </a:r>
            <a:r>
              <a:rPr lang="en-US" sz="1800" b="1" kern="0">
                <a:effectLst/>
                <a:latin typeface="Times New Roman" panose="02020603050405020304" pitchFamily="18" charset="0"/>
                <a:ea typeface="Times New Roman" panose="02020603050405020304" pitchFamily="18" charset="0"/>
              </a:rPr>
              <a:t>CHINNUSAMY</a:t>
            </a:r>
            <a:r>
              <a:rPr lang="en-US" sz="1800" b="1" kern="0" spc="5">
                <a:effectLst/>
                <a:latin typeface="Times New Roman" panose="02020603050405020304" pitchFamily="18" charset="0"/>
                <a:ea typeface="Times New Roman" panose="02020603050405020304" pitchFamily="18" charset="0"/>
              </a:rPr>
              <a:t> </a:t>
            </a:r>
            <a:r>
              <a:rPr lang="en-US" sz="1800" b="1" kern="0" spc="-15">
                <a:effectLst/>
                <a:latin typeface="Times New Roman" panose="02020603050405020304" pitchFamily="18" charset="0"/>
                <a:ea typeface="Times New Roman" panose="02020603050405020304" pitchFamily="18" charset="0"/>
              </a:rPr>
              <a:t> </a:t>
            </a:r>
            <a:r>
              <a:rPr lang="en-US" sz="1800" b="1" kern="0">
                <a:effectLst/>
                <a:latin typeface="Times New Roman" panose="02020603050405020304" pitchFamily="18" charset="0"/>
                <a:ea typeface="Times New Roman" panose="02020603050405020304" pitchFamily="18" charset="0"/>
              </a:rPr>
              <a:t>S </a:t>
            </a:r>
            <a:r>
              <a:rPr lang="en-US" sz="1800" b="1" kern="0">
                <a:latin typeface="Times New Roman" panose="02020603050405020304" pitchFamily="18" charset="0"/>
                <a:ea typeface="Times New Roman" panose="02020603050405020304" pitchFamily="18" charset="0"/>
              </a:rPr>
              <a:t>(24MCR110)</a:t>
            </a:r>
          </a:p>
          <a:p>
            <a:pPr marL="1381760" marR="839470" algn="ctr">
              <a:spcBef>
                <a:spcPts val="5"/>
              </a:spcBef>
            </a:pPr>
            <a:endParaRPr lang="en-US" sz="1800" b="1" kern="0">
              <a:latin typeface="Times New Roman" panose="02020603050405020304" pitchFamily="18" charset="0"/>
              <a:ea typeface="Times New Roman" panose="02020603050405020304" pitchFamily="18" charset="0"/>
            </a:endParaRPr>
          </a:p>
          <a:p>
            <a:pPr marL="1381760" marR="839470" algn="ctr">
              <a:spcBef>
                <a:spcPts val="5"/>
              </a:spcBef>
            </a:pPr>
            <a:r>
              <a:rPr lang="en-US" sz="1800" b="1" kern="0">
                <a:effectLst/>
                <a:latin typeface="Times New Roman" panose="02020603050405020304" pitchFamily="18" charset="0"/>
                <a:ea typeface="Times New Roman" panose="02020603050405020304" pitchFamily="18" charset="0"/>
              </a:rPr>
              <a:t>                      VARSHINI T </a:t>
            </a:r>
            <a:r>
              <a:rPr lang="en-US" sz="1800" b="1" kern="0">
                <a:latin typeface="Times New Roman" panose="02020603050405020304" pitchFamily="18" charset="0"/>
                <a:ea typeface="Times New Roman" panose="02020603050405020304" pitchFamily="18" charset="0"/>
              </a:rPr>
              <a:t>(24MCR122)</a:t>
            </a:r>
          </a:p>
          <a:p>
            <a:pPr marL="1381760" marR="839470" algn="ctr">
              <a:spcBef>
                <a:spcPts val="5"/>
              </a:spcBef>
            </a:pPr>
            <a:endParaRPr lang="en-US" sz="1800" b="1" kern="0">
              <a:latin typeface="Times New Roman" panose="02020603050405020304" pitchFamily="18" charset="0"/>
              <a:ea typeface="Times New Roman" panose="02020603050405020304" pitchFamily="18" charset="0"/>
            </a:endParaRPr>
          </a:p>
          <a:p>
            <a:pPr marL="1381760" marR="839470" algn="ctr">
              <a:spcBef>
                <a:spcPts val="5"/>
              </a:spcBef>
            </a:pPr>
            <a:r>
              <a:rPr lang="en-US" sz="1800" b="1" kern="0">
                <a:solidFill>
                  <a:srgbClr val="FF0000"/>
                </a:solidFill>
                <a:latin typeface="Times New Roman" panose="02020603050405020304" pitchFamily="18" charset="0"/>
                <a:ea typeface="Times New Roman" panose="02020603050405020304" pitchFamily="18" charset="0"/>
              </a:rPr>
              <a:t>    TEAM NO </a:t>
            </a:r>
            <a:r>
              <a:rPr lang="en-US" sz="1800" b="1" kern="0">
                <a:latin typeface="Times New Roman" panose="02020603050405020304" pitchFamily="18" charset="0"/>
                <a:ea typeface="Times New Roman" panose="02020603050405020304" pitchFamily="18" charset="0"/>
              </a:rPr>
              <a:t>:   24</a:t>
            </a:r>
          </a:p>
          <a:p>
            <a:pPr marL="1381760" marR="839470" algn="ctr">
              <a:spcBef>
                <a:spcPts val="5"/>
              </a:spcBef>
            </a:pPr>
            <a:endParaRPr lang="en-US" sz="1800" b="1" kern="0">
              <a:effectLst/>
              <a:latin typeface="Times New Roman" panose="02020603050405020304" pitchFamily="18" charset="0"/>
              <a:ea typeface="Times New Roman" panose="02020603050405020304" pitchFamily="18" charset="0"/>
            </a:endParaRPr>
          </a:p>
          <a:p>
            <a:pPr marL="1381760" marR="839470" algn="ctr">
              <a:spcBef>
                <a:spcPts val="5"/>
              </a:spcBef>
            </a:pPr>
            <a:endParaRPr lang="en-US" sz="1800" b="1" kern="0">
              <a:latin typeface="Times New Roman" panose="02020603050405020304" pitchFamily="18" charset="0"/>
              <a:ea typeface="Times New Roman" panose="02020603050405020304" pitchFamily="18" charset="0"/>
            </a:endParaRPr>
          </a:p>
          <a:p>
            <a:pPr marL="1381760" marR="839470" algn="ctr">
              <a:spcBef>
                <a:spcPts val="5"/>
              </a:spcBef>
            </a:pPr>
            <a:endParaRPr lang="en-US" sz="1800" b="1" kern="0">
              <a:effectLst/>
              <a:latin typeface="Times New Roman" panose="02020603050405020304" pitchFamily="18" charset="0"/>
              <a:ea typeface="Times New Roman" panose="02020603050405020304" pitchFamily="18" charset="0"/>
            </a:endParaRPr>
          </a:p>
          <a:p>
            <a:pPr marL="1381760" marR="839470" algn="ctr">
              <a:spcBef>
                <a:spcPts val="5"/>
              </a:spcBef>
            </a:pPr>
            <a:r>
              <a:rPr lang="en-US" sz="1800" b="1" kern="0">
                <a:latin typeface="Times New Roman" panose="02020603050405020304" pitchFamily="18" charset="0"/>
                <a:ea typeface="Times New Roman" panose="02020603050405020304" pitchFamily="18" charset="0"/>
              </a:rPr>
              <a:t> </a:t>
            </a:r>
            <a:endParaRPr lang="en-US" sz="1800" b="1" kern="0">
              <a:effectLst/>
              <a:latin typeface="Times New Roman" panose="02020603050405020304" pitchFamily="18" charset="0"/>
              <a:ea typeface="Times New Roman" panose="02020603050405020304" pitchFamily="18" charset="0"/>
            </a:endParaRPr>
          </a:p>
          <a:p>
            <a:pPr marL="1381760" marR="839470" algn="ctr">
              <a:spcBef>
                <a:spcPts val="5"/>
              </a:spcBef>
            </a:pPr>
            <a:endParaRPr lang="en-IN" sz="1800" b="1" kern="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4505393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16224" y="242739"/>
            <a:ext cx="4457700" cy="461665"/>
          </a:xfrm>
          <a:prstGeom prst="rect">
            <a:avLst/>
          </a:prstGeom>
          <a:noFill/>
        </p:spPr>
        <p:txBody>
          <a:bodyPr wrap="square" rtlCol="0">
            <a:spAutoFit/>
          </a:bodyPr>
          <a:lstStyle/>
          <a:p>
            <a:r>
              <a:rPr lang="en-US" sz="2400" b="1" dirty="0">
                <a:solidFill>
                  <a:srgbClr val="FF0000"/>
                </a:solidFill>
                <a:latin typeface="Times New Roman" pitchFamily="18" charset="0"/>
                <a:cs typeface="Times New Roman" pitchFamily="18" charset="0"/>
              </a:rPr>
              <a:t>USE CASE DIAGRAM</a:t>
            </a:r>
            <a:endParaRPr lang="en-IN" sz="2400" b="1" dirty="0">
              <a:solidFill>
                <a:srgbClr val="FF0000"/>
              </a:solidFill>
              <a:latin typeface="Times New Roman" pitchFamily="18" charset="0"/>
              <a:cs typeface="Times New Roman" pitchFamily="18" charset="0"/>
            </a:endParaRPr>
          </a:p>
        </p:txBody>
      </p:sp>
      <p:sp>
        <p:nvSpPr>
          <p:cNvPr id="7" name="Date Placeholder 6">
            <a:extLst>
              <a:ext uri="{FF2B5EF4-FFF2-40B4-BE49-F238E27FC236}">
                <a16:creationId xmlns:a16="http://schemas.microsoft.com/office/drawing/2014/main" id="{DEDD88BD-B447-4EF6-950B-42E13ED3D086}"/>
              </a:ext>
            </a:extLst>
          </p:cNvPr>
          <p:cNvSpPr>
            <a:spLocks noGrp="1"/>
          </p:cNvSpPr>
          <p:nvPr>
            <p:ph type="dt" sz="half" idx="10"/>
          </p:nvPr>
        </p:nvSpPr>
        <p:spPr/>
        <p:txBody>
          <a:bodyPr/>
          <a:lstStyle/>
          <a:p>
            <a:pPr>
              <a:defRPr/>
            </a:pPr>
            <a:r>
              <a:rPr lang="en-US"/>
              <a:t>24-Dec-24</a:t>
            </a:r>
          </a:p>
        </p:txBody>
      </p:sp>
      <p:sp>
        <p:nvSpPr>
          <p:cNvPr id="9" name="Footer Placeholder 8">
            <a:extLst>
              <a:ext uri="{FF2B5EF4-FFF2-40B4-BE49-F238E27FC236}">
                <a16:creationId xmlns:a16="http://schemas.microsoft.com/office/drawing/2014/main" id="{EDA9DA3E-3F5A-4D1D-B6AA-4E7E90D551D9}"/>
              </a:ext>
            </a:extLst>
          </p:cNvPr>
          <p:cNvSpPr>
            <a:spLocks noGrp="1"/>
          </p:cNvSpPr>
          <p:nvPr>
            <p:ph type="ftr" sz="quarter" idx="11"/>
          </p:nvPr>
        </p:nvSpPr>
        <p:spPr/>
        <p:txBody>
          <a:bodyPr/>
          <a:lstStyle/>
          <a:p>
            <a:pPr algn="ctr">
              <a:defRPr/>
            </a:pPr>
            <a:r>
              <a:rPr lang="en-US"/>
              <a:t>9</a:t>
            </a:r>
          </a:p>
        </p:txBody>
      </p:sp>
      <p:pic>
        <p:nvPicPr>
          <p:cNvPr id="2" name="Picture 1">
            <a:extLst>
              <a:ext uri="{FF2B5EF4-FFF2-40B4-BE49-F238E27FC236}">
                <a16:creationId xmlns:a16="http://schemas.microsoft.com/office/drawing/2014/main" id="{71A6A0A4-AF3F-D0EE-640E-934892473D7C}"/>
              </a:ext>
            </a:extLst>
          </p:cNvPr>
          <p:cNvPicPr>
            <a:picLocks noChangeAspect="1"/>
          </p:cNvPicPr>
          <p:nvPr/>
        </p:nvPicPr>
        <p:blipFill rotWithShape="1">
          <a:blip r:embed="rId2"/>
          <a:srcRect l="1034" t="16458" r="61401" b="5251"/>
          <a:stretch/>
        </p:blipFill>
        <p:spPr bwMode="auto">
          <a:xfrm>
            <a:off x="3977421" y="779978"/>
            <a:ext cx="4993005" cy="585089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8603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F8EDCF-BA1E-8BF2-2DFB-C24B16732B14}"/>
              </a:ext>
            </a:extLst>
          </p:cNvPr>
          <p:cNvSpPr txBox="1"/>
          <p:nvPr/>
        </p:nvSpPr>
        <p:spPr>
          <a:xfrm>
            <a:off x="5076264" y="633692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p:cNvSpPr txBox="1"/>
          <p:nvPr/>
        </p:nvSpPr>
        <p:spPr>
          <a:xfrm>
            <a:off x="2400838" y="273115"/>
            <a:ext cx="4273339"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DATA FLOW DIAGRAM</a:t>
            </a:r>
            <a:endParaRPr lang="en-IN" sz="2800" b="1" dirty="0">
              <a:solidFill>
                <a:srgbClr val="FF0000"/>
              </a:solidFill>
              <a:latin typeface="Times New Roman" pitchFamily="18" charset="0"/>
              <a:cs typeface="Times New Roman" pitchFamily="18" charset="0"/>
            </a:endParaRPr>
          </a:p>
        </p:txBody>
      </p:sp>
      <p:sp>
        <p:nvSpPr>
          <p:cNvPr id="4" name="Title 3">
            <a:extLst>
              <a:ext uri="{FF2B5EF4-FFF2-40B4-BE49-F238E27FC236}">
                <a16:creationId xmlns:a16="http://schemas.microsoft.com/office/drawing/2014/main" id="{6D39B449-3636-1E4B-4BAA-030FDDA94E6A}"/>
              </a:ext>
            </a:extLst>
          </p:cNvPr>
          <p:cNvSpPr>
            <a:spLocks noGrp="1"/>
          </p:cNvSpPr>
          <p:nvPr>
            <p:ph type="title"/>
          </p:nvPr>
        </p:nvSpPr>
        <p:spPr>
          <a:xfrm>
            <a:off x="2400838" y="1324628"/>
            <a:ext cx="1571394" cy="523221"/>
          </a:xfrm>
        </p:spPr>
        <p:txBody>
          <a:bodyPr/>
          <a:lstStyle/>
          <a:p>
            <a:r>
              <a:rPr lang="en-IN" sz="2400">
                <a:solidFill>
                  <a:schemeClr val="tx1"/>
                </a:solidFill>
                <a:latin typeface="Times New Roman" panose="02020603050405020304" pitchFamily="18" charset="0"/>
                <a:cs typeface="Times New Roman" panose="02020603050405020304" pitchFamily="18" charset="0"/>
              </a:rPr>
              <a:t>Level</a:t>
            </a:r>
            <a:r>
              <a:rPr lang="en-IN" sz="2400">
                <a:latin typeface="Times New Roman" panose="02020603050405020304" pitchFamily="18" charset="0"/>
                <a:cs typeface="Times New Roman" panose="02020603050405020304" pitchFamily="18" charset="0"/>
              </a:rPr>
              <a:t> </a:t>
            </a:r>
            <a:r>
              <a:rPr lang="en-IN" sz="2400">
                <a:solidFill>
                  <a:schemeClr val="tx1"/>
                </a:solidFill>
                <a:latin typeface="Times New Roman" panose="02020603050405020304" pitchFamily="18" charset="0"/>
                <a:cs typeface="Times New Roman" panose="02020603050405020304" pitchFamily="18" charset="0"/>
              </a:rPr>
              <a:t>0</a:t>
            </a:r>
          </a:p>
        </p:txBody>
      </p:sp>
      <p:sp>
        <p:nvSpPr>
          <p:cNvPr id="8" name="Date Placeholder 7">
            <a:extLst>
              <a:ext uri="{FF2B5EF4-FFF2-40B4-BE49-F238E27FC236}">
                <a16:creationId xmlns:a16="http://schemas.microsoft.com/office/drawing/2014/main" id="{788C4EC5-E0D0-4284-A708-1A0115BD159A}"/>
              </a:ext>
            </a:extLst>
          </p:cNvPr>
          <p:cNvSpPr>
            <a:spLocks noGrp="1"/>
          </p:cNvSpPr>
          <p:nvPr>
            <p:ph type="dt" sz="half" idx="10"/>
          </p:nvPr>
        </p:nvSpPr>
        <p:spPr/>
        <p:txBody>
          <a:bodyPr/>
          <a:lstStyle/>
          <a:p>
            <a:pPr>
              <a:defRPr/>
            </a:pPr>
            <a:r>
              <a:rPr lang="en-US"/>
              <a:t>24-Dec-24</a:t>
            </a:r>
          </a:p>
        </p:txBody>
      </p:sp>
      <p:sp>
        <p:nvSpPr>
          <p:cNvPr id="10" name="Footer Placeholder 9">
            <a:extLst>
              <a:ext uri="{FF2B5EF4-FFF2-40B4-BE49-F238E27FC236}">
                <a16:creationId xmlns:a16="http://schemas.microsoft.com/office/drawing/2014/main" id="{7E166F19-44C5-469D-83EE-0C6E764A019A}"/>
              </a:ext>
            </a:extLst>
          </p:cNvPr>
          <p:cNvSpPr>
            <a:spLocks noGrp="1"/>
          </p:cNvSpPr>
          <p:nvPr>
            <p:ph type="ftr" sz="quarter" idx="11"/>
          </p:nvPr>
        </p:nvSpPr>
        <p:spPr/>
        <p:txBody>
          <a:bodyPr/>
          <a:lstStyle/>
          <a:p>
            <a:pPr algn="ctr">
              <a:defRPr/>
            </a:pPr>
            <a:r>
              <a:rPr lang="en-US"/>
              <a:t>10</a:t>
            </a:r>
          </a:p>
        </p:txBody>
      </p:sp>
      <p:pic>
        <p:nvPicPr>
          <p:cNvPr id="2" name="Picture 1">
            <a:extLst>
              <a:ext uri="{FF2B5EF4-FFF2-40B4-BE49-F238E27FC236}">
                <a16:creationId xmlns:a16="http://schemas.microsoft.com/office/drawing/2014/main" id="{D8C3B3F8-8BDE-72E8-A7A6-0A08729ECF8B}"/>
              </a:ext>
            </a:extLst>
          </p:cNvPr>
          <p:cNvPicPr>
            <a:picLocks noChangeAspect="1"/>
          </p:cNvPicPr>
          <p:nvPr/>
        </p:nvPicPr>
        <p:blipFill rotWithShape="1">
          <a:blip r:embed="rId2"/>
          <a:srcRect l="21691" t="28933" r="20564" b="15480"/>
          <a:stretch/>
        </p:blipFill>
        <p:spPr bwMode="auto">
          <a:xfrm>
            <a:off x="2468025" y="1799303"/>
            <a:ext cx="8149175" cy="33626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38122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51FD3-587C-C29D-7227-35F787156609}"/>
              </a:ext>
            </a:extLst>
          </p:cNvPr>
          <p:cNvSpPr>
            <a:spLocks noGrp="1"/>
          </p:cNvSpPr>
          <p:nvPr>
            <p:ph type="title"/>
          </p:nvPr>
        </p:nvSpPr>
        <p:spPr>
          <a:xfrm>
            <a:off x="1728839" y="424733"/>
            <a:ext cx="3451122" cy="667979"/>
          </a:xfrm>
        </p:spPr>
        <p:txBody>
          <a:bodyPr/>
          <a:lstStyle/>
          <a:p>
            <a:r>
              <a:rPr lang="en-IN" sz="2400">
                <a:solidFill>
                  <a:schemeClr val="tx1"/>
                </a:solidFill>
                <a:latin typeface="Times New Roman" panose="02020603050405020304" pitchFamily="18" charset="0"/>
                <a:cs typeface="Times New Roman" panose="02020603050405020304" pitchFamily="18" charset="0"/>
              </a:rPr>
              <a:t>Level 1 </a:t>
            </a:r>
          </a:p>
        </p:txBody>
      </p:sp>
      <p:sp>
        <p:nvSpPr>
          <p:cNvPr id="3" name="Date Placeholder 2">
            <a:extLst>
              <a:ext uri="{FF2B5EF4-FFF2-40B4-BE49-F238E27FC236}">
                <a16:creationId xmlns:a16="http://schemas.microsoft.com/office/drawing/2014/main" id="{17697295-DD45-24DC-EBB1-EBF99695F234}"/>
              </a:ext>
            </a:extLst>
          </p:cNvPr>
          <p:cNvSpPr>
            <a:spLocks noGrp="1"/>
          </p:cNvSpPr>
          <p:nvPr>
            <p:ph type="dt" sz="half" idx="10"/>
          </p:nvPr>
        </p:nvSpPr>
        <p:spPr/>
        <p:txBody>
          <a:bodyPr/>
          <a:lstStyle/>
          <a:p>
            <a:pPr>
              <a:defRPr/>
            </a:pPr>
            <a:r>
              <a:rPr lang="en-US"/>
              <a:t>24-Dec-24</a:t>
            </a:r>
          </a:p>
        </p:txBody>
      </p:sp>
      <p:sp>
        <p:nvSpPr>
          <p:cNvPr id="4" name="Footer Placeholder 3">
            <a:extLst>
              <a:ext uri="{FF2B5EF4-FFF2-40B4-BE49-F238E27FC236}">
                <a16:creationId xmlns:a16="http://schemas.microsoft.com/office/drawing/2014/main" id="{168C5E7F-7745-C944-AEDC-C552A47EE433}"/>
              </a:ext>
            </a:extLst>
          </p:cNvPr>
          <p:cNvSpPr>
            <a:spLocks noGrp="1"/>
          </p:cNvSpPr>
          <p:nvPr>
            <p:ph type="ftr" sz="quarter" idx="11"/>
          </p:nvPr>
        </p:nvSpPr>
        <p:spPr/>
        <p:txBody>
          <a:bodyPr/>
          <a:lstStyle/>
          <a:p>
            <a:pPr algn="ctr">
              <a:defRPr/>
            </a:pPr>
            <a:r>
              <a:rPr lang="en-US"/>
              <a:t>11</a:t>
            </a:r>
          </a:p>
        </p:txBody>
      </p:sp>
      <p:pic>
        <p:nvPicPr>
          <p:cNvPr id="6" name="Picture 5">
            <a:extLst>
              <a:ext uri="{FF2B5EF4-FFF2-40B4-BE49-F238E27FC236}">
                <a16:creationId xmlns:a16="http://schemas.microsoft.com/office/drawing/2014/main" id="{8A719CE3-C42E-E542-C32D-D20B07A5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072" y="1201129"/>
            <a:ext cx="6817856" cy="5232138"/>
          </a:xfrm>
          <a:prstGeom prst="rect">
            <a:avLst/>
          </a:prstGeom>
        </p:spPr>
      </p:pic>
    </p:spTree>
    <p:extLst>
      <p:ext uri="{BB962C8B-B14F-4D97-AF65-F5344CB8AC3E}">
        <p14:creationId xmlns:p14="http://schemas.microsoft.com/office/powerpoint/2010/main" val="3906453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326258-79AF-4E17-BF8D-4E6437FC2BA0}"/>
              </a:ext>
            </a:extLst>
          </p:cNvPr>
          <p:cNvSpPr txBox="1"/>
          <p:nvPr/>
        </p:nvSpPr>
        <p:spPr>
          <a:xfrm>
            <a:off x="1555423" y="622169"/>
            <a:ext cx="274434" cy="523220"/>
          </a:xfrm>
          <a:prstGeom prst="rect">
            <a:avLst/>
          </a:prstGeom>
          <a:noFill/>
        </p:spPr>
        <p:txBody>
          <a:bodyPr wrap="none" rtlCol="0">
            <a:spAutoFit/>
          </a:bodyPr>
          <a:lstStyle/>
          <a:p>
            <a:r>
              <a:rPr lang="en-US" sz="2800" b="1">
                <a:solidFill>
                  <a:srgbClr val="FF0000"/>
                </a:solidFill>
                <a:latin typeface="Times New Roman" panose="02020603050405020304" pitchFamily="18" charset="0"/>
                <a:cs typeface="Times New Roman" panose="02020603050405020304" pitchFamily="18" charset="0"/>
              </a:rPr>
              <a:t> </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C6305333-CE40-4953-3B88-8A97CB2A81CB}"/>
              </a:ext>
            </a:extLst>
          </p:cNvPr>
          <p:cNvSpPr>
            <a:spLocks noGrp="1"/>
          </p:cNvSpPr>
          <p:nvPr>
            <p:ph type="title"/>
          </p:nvPr>
        </p:nvSpPr>
        <p:spPr>
          <a:xfrm>
            <a:off x="2032000" y="546927"/>
            <a:ext cx="3835079" cy="673704"/>
          </a:xfrm>
        </p:spPr>
        <p:txBody>
          <a:bodyPr/>
          <a:lstStyle/>
          <a:p>
            <a:r>
              <a:rPr lang="en-IN" sz="2400" b="1">
                <a:solidFill>
                  <a:srgbClr val="FF0000"/>
                </a:solidFill>
                <a:latin typeface="Times New Roman" panose="02020603050405020304" pitchFamily="18" charset="0"/>
                <a:cs typeface="Times New Roman" panose="02020603050405020304" pitchFamily="18" charset="0"/>
              </a:rPr>
              <a:t>HOME PAGE</a:t>
            </a:r>
          </a:p>
        </p:txBody>
      </p:sp>
      <p:sp>
        <p:nvSpPr>
          <p:cNvPr id="7" name="Date Placeholder 6">
            <a:extLst>
              <a:ext uri="{FF2B5EF4-FFF2-40B4-BE49-F238E27FC236}">
                <a16:creationId xmlns:a16="http://schemas.microsoft.com/office/drawing/2014/main" id="{4E315809-DB3F-4ECD-AD0E-E7BB833C1F8F}"/>
              </a:ext>
            </a:extLst>
          </p:cNvPr>
          <p:cNvSpPr>
            <a:spLocks noGrp="1"/>
          </p:cNvSpPr>
          <p:nvPr>
            <p:ph type="dt" sz="half" idx="10"/>
          </p:nvPr>
        </p:nvSpPr>
        <p:spPr/>
        <p:txBody>
          <a:bodyPr/>
          <a:lstStyle/>
          <a:p>
            <a:pPr>
              <a:defRPr/>
            </a:pPr>
            <a:r>
              <a:rPr lang="en-US"/>
              <a:t>24-Dec-24</a:t>
            </a:r>
          </a:p>
        </p:txBody>
      </p:sp>
      <p:sp>
        <p:nvSpPr>
          <p:cNvPr id="9" name="Footer Placeholder 8">
            <a:extLst>
              <a:ext uri="{FF2B5EF4-FFF2-40B4-BE49-F238E27FC236}">
                <a16:creationId xmlns:a16="http://schemas.microsoft.com/office/drawing/2014/main" id="{01966409-F4D5-471C-BE1A-8325600B91F0}"/>
              </a:ext>
            </a:extLst>
          </p:cNvPr>
          <p:cNvSpPr>
            <a:spLocks noGrp="1"/>
          </p:cNvSpPr>
          <p:nvPr>
            <p:ph type="ftr" sz="quarter" idx="11"/>
          </p:nvPr>
        </p:nvSpPr>
        <p:spPr/>
        <p:txBody>
          <a:bodyPr/>
          <a:lstStyle/>
          <a:p>
            <a:pPr algn="ctr">
              <a:defRPr/>
            </a:pPr>
            <a:r>
              <a:rPr lang="en-US"/>
              <a:t>12</a:t>
            </a:r>
          </a:p>
        </p:txBody>
      </p:sp>
      <p:pic>
        <p:nvPicPr>
          <p:cNvPr id="8" name="Picture 7">
            <a:extLst>
              <a:ext uri="{FF2B5EF4-FFF2-40B4-BE49-F238E27FC236}">
                <a16:creationId xmlns:a16="http://schemas.microsoft.com/office/drawing/2014/main" id="{B72507E7-4EF6-EDC0-4137-BE2414750E3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789" b="4187"/>
          <a:stretch/>
        </p:blipFill>
        <p:spPr bwMode="auto">
          <a:xfrm>
            <a:off x="2630668" y="1557468"/>
            <a:ext cx="7986532" cy="43868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0573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31FF-76F7-9DAE-246A-4AFBFA33559D}"/>
              </a:ext>
            </a:extLst>
          </p:cNvPr>
          <p:cNvSpPr>
            <a:spLocks noGrp="1"/>
          </p:cNvSpPr>
          <p:nvPr>
            <p:ph type="title"/>
          </p:nvPr>
        </p:nvSpPr>
        <p:spPr>
          <a:xfrm>
            <a:off x="1913681" y="436532"/>
            <a:ext cx="4182319" cy="498917"/>
          </a:xfrm>
        </p:spPr>
        <p:txBody>
          <a:bodyPr/>
          <a:lstStyle/>
          <a:p>
            <a:r>
              <a:rPr lang="en-IN" sz="2400" b="1">
                <a:solidFill>
                  <a:srgbClr val="FF0000"/>
                </a:solidFill>
                <a:latin typeface="Times New Roman" panose="02020603050405020304" pitchFamily="18" charset="0"/>
                <a:cs typeface="Times New Roman" panose="02020603050405020304" pitchFamily="18" charset="0"/>
              </a:rPr>
              <a:t>LOGIN PAGE</a:t>
            </a:r>
          </a:p>
        </p:txBody>
      </p:sp>
      <p:sp>
        <p:nvSpPr>
          <p:cNvPr id="6" name="Date Placeholder 5">
            <a:extLst>
              <a:ext uri="{FF2B5EF4-FFF2-40B4-BE49-F238E27FC236}">
                <a16:creationId xmlns:a16="http://schemas.microsoft.com/office/drawing/2014/main" id="{A71B3E9B-256C-4B8A-90AB-54329ADD1D33}"/>
              </a:ext>
            </a:extLst>
          </p:cNvPr>
          <p:cNvSpPr>
            <a:spLocks noGrp="1"/>
          </p:cNvSpPr>
          <p:nvPr>
            <p:ph type="dt" sz="half" idx="10"/>
          </p:nvPr>
        </p:nvSpPr>
        <p:spPr/>
        <p:txBody>
          <a:bodyPr/>
          <a:lstStyle/>
          <a:p>
            <a:pPr>
              <a:defRPr/>
            </a:pPr>
            <a:r>
              <a:rPr lang="en-US"/>
              <a:t>24-Dec-24</a:t>
            </a:r>
          </a:p>
        </p:txBody>
      </p:sp>
      <p:sp>
        <p:nvSpPr>
          <p:cNvPr id="8" name="Footer Placeholder 7">
            <a:extLst>
              <a:ext uri="{FF2B5EF4-FFF2-40B4-BE49-F238E27FC236}">
                <a16:creationId xmlns:a16="http://schemas.microsoft.com/office/drawing/2014/main" id="{ECF8D6E2-146E-4581-873C-6F8302AC97C2}"/>
              </a:ext>
            </a:extLst>
          </p:cNvPr>
          <p:cNvSpPr>
            <a:spLocks noGrp="1"/>
          </p:cNvSpPr>
          <p:nvPr>
            <p:ph type="ftr" sz="quarter" idx="11"/>
          </p:nvPr>
        </p:nvSpPr>
        <p:spPr/>
        <p:txBody>
          <a:bodyPr/>
          <a:lstStyle/>
          <a:p>
            <a:pPr algn="ctr">
              <a:defRPr/>
            </a:pPr>
            <a:r>
              <a:rPr lang="en-US"/>
              <a:t>13</a:t>
            </a:r>
          </a:p>
        </p:txBody>
      </p:sp>
      <p:pic>
        <p:nvPicPr>
          <p:cNvPr id="4" name="Picture 3">
            <a:extLst>
              <a:ext uri="{FF2B5EF4-FFF2-40B4-BE49-F238E27FC236}">
                <a16:creationId xmlns:a16="http://schemas.microsoft.com/office/drawing/2014/main" id="{9DB65731-C8F6-9775-F173-E4BD8B67C46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802" b="5282"/>
          <a:stretch/>
        </p:blipFill>
        <p:spPr bwMode="auto">
          <a:xfrm>
            <a:off x="2858946" y="1299842"/>
            <a:ext cx="7523545" cy="454537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3435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9533-86D6-53FF-3221-5AA3B8177BC1}"/>
              </a:ext>
            </a:extLst>
          </p:cNvPr>
          <p:cNvSpPr>
            <a:spLocks noGrp="1"/>
          </p:cNvSpPr>
          <p:nvPr>
            <p:ph type="title"/>
          </p:nvPr>
        </p:nvSpPr>
        <p:spPr>
          <a:xfrm>
            <a:off x="2032000" y="442892"/>
            <a:ext cx="3302643" cy="649388"/>
          </a:xfrm>
        </p:spPr>
        <p:txBody>
          <a:bodyPr/>
          <a:lstStyle/>
          <a:p>
            <a:r>
              <a:rPr lang="en-IN" sz="2400" b="1">
                <a:solidFill>
                  <a:srgbClr val="FF0000"/>
                </a:solidFill>
                <a:latin typeface="Times New Roman" panose="02020603050405020304" pitchFamily="18" charset="0"/>
                <a:cs typeface="Times New Roman" panose="02020603050405020304" pitchFamily="18" charset="0"/>
              </a:rPr>
              <a:t>LIST OF TURFS</a:t>
            </a:r>
          </a:p>
        </p:txBody>
      </p:sp>
      <p:sp>
        <p:nvSpPr>
          <p:cNvPr id="6" name="Date Placeholder 5">
            <a:extLst>
              <a:ext uri="{FF2B5EF4-FFF2-40B4-BE49-F238E27FC236}">
                <a16:creationId xmlns:a16="http://schemas.microsoft.com/office/drawing/2014/main" id="{A26D1847-8715-4CB8-8D1F-D0FBA8EDDBF7}"/>
              </a:ext>
            </a:extLst>
          </p:cNvPr>
          <p:cNvSpPr>
            <a:spLocks noGrp="1"/>
          </p:cNvSpPr>
          <p:nvPr>
            <p:ph type="dt" sz="half" idx="10"/>
          </p:nvPr>
        </p:nvSpPr>
        <p:spPr/>
        <p:txBody>
          <a:bodyPr/>
          <a:lstStyle/>
          <a:p>
            <a:pPr>
              <a:defRPr/>
            </a:pPr>
            <a:r>
              <a:rPr lang="en-US"/>
              <a:t>24-Dec-24</a:t>
            </a:r>
          </a:p>
        </p:txBody>
      </p:sp>
      <p:sp>
        <p:nvSpPr>
          <p:cNvPr id="8" name="Footer Placeholder 7">
            <a:extLst>
              <a:ext uri="{FF2B5EF4-FFF2-40B4-BE49-F238E27FC236}">
                <a16:creationId xmlns:a16="http://schemas.microsoft.com/office/drawing/2014/main" id="{B5851A9E-0267-472B-8BF1-02908265C8AA}"/>
              </a:ext>
            </a:extLst>
          </p:cNvPr>
          <p:cNvSpPr>
            <a:spLocks noGrp="1"/>
          </p:cNvSpPr>
          <p:nvPr>
            <p:ph type="ftr" sz="quarter" idx="11"/>
          </p:nvPr>
        </p:nvSpPr>
        <p:spPr/>
        <p:txBody>
          <a:bodyPr/>
          <a:lstStyle/>
          <a:p>
            <a:pPr algn="ctr">
              <a:defRPr/>
            </a:pPr>
            <a:r>
              <a:rPr lang="en-US"/>
              <a:t>14</a:t>
            </a:r>
          </a:p>
        </p:txBody>
      </p:sp>
      <p:pic>
        <p:nvPicPr>
          <p:cNvPr id="4" name="Picture 3">
            <a:extLst>
              <a:ext uri="{FF2B5EF4-FFF2-40B4-BE49-F238E27FC236}">
                <a16:creationId xmlns:a16="http://schemas.microsoft.com/office/drawing/2014/main" id="{91ECCBC8-FF8E-76EB-C09B-DC7D850B23A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5870" b="4749"/>
          <a:stretch/>
        </p:blipFill>
        <p:spPr bwMode="auto">
          <a:xfrm>
            <a:off x="2754775" y="1539433"/>
            <a:ext cx="7720314" cy="457199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75307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61A1DE-1F62-4F2A-9050-16F250119653}"/>
              </a:ext>
            </a:extLst>
          </p:cNvPr>
          <p:cNvSpPr txBox="1"/>
          <p:nvPr/>
        </p:nvSpPr>
        <p:spPr>
          <a:xfrm>
            <a:off x="1480406" y="857839"/>
            <a:ext cx="184731" cy="523220"/>
          </a:xfrm>
          <a:prstGeom prst="rect">
            <a:avLst/>
          </a:prstGeom>
          <a:noFill/>
        </p:spPr>
        <p:txBody>
          <a:bodyPr wrap="none" rtlCol="0">
            <a:spAutoFit/>
          </a:bodyPr>
          <a:lstStyle/>
          <a:p>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8351D76D-517D-F6CA-82ED-38A912D68C2E}"/>
              </a:ext>
            </a:extLst>
          </p:cNvPr>
          <p:cNvSpPr>
            <a:spLocks noGrp="1"/>
          </p:cNvSpPr>
          <p:nvPr>
            <p:ph type="title"/>
          </p:nvPr>
        </p:nvSpPr>
        <p:spPr>
          <a:xfrm>
            <a:off x="2037144" y="422447"/>
            <a:ext cx="3682035" cy="632669"/>
          </a:xfrm>
        </p:spPr>
        <p:txBody>
          <a:bodyPr/>
          <a:lstStyle/>
          <a:p>
            <a:r>
              <a:rPr lang="en-IN" sz="2400" b="1">
                <a:solidFill>
                  <a:srgbClr val="FF0000"/>
                </a:solidFill>
                <a:latin typeface="Times New Roman" panose="02020603050405020304" pitchFamily="18" charset="0"/>
                <a:cs typeface="Times New Roman" panose="02020603050405020304" pitchFamily="18" charset="0"/>
              </a:rPr>
              <a:t>TURF DETAILS</a:t>
            </a:r>
          </a:p>
        </p:txBody>
      </p:sp>
      <p:sp>
        <p:nvSpPr>
          <p:cNvPr id="7" name="Date Placeholder 6">
            <a:extLst>
              <a:ext uri="{FF2B5EF4-FFF2-40B4-BE49-F238E27FC236}">
                <a16:creationId xmlns:a16="http://schemas.microsoft.com/office/drawing/2014/main" id="{B68933E9-DD19-44F5-B8A0-5855A3C3AC5A}"/>
              </a:ext>
            </a:extLst>
          </p:cNvPr>
          <p:cNvSpPr>
            <a:spLocks noGrp="1"/>
          </p:cNvSpPr>
          <p:nvPr>
            <p:ph type="dt" sz="half" idx="10"/>
          </p:nvPr>
        </p:nvSpPr>
        <p:spPr/>
        <p:txBody>
          <a:bodyPr/>
          <a:lstStyle/>
          <a:p>
            <a:pPr>
              <a:defRPr/>
            </a:pPr>
            <a:r>
              <a:rPr lang="en-US"/>
              <a:t>24-Dec-24</a:t>
            </a:r>
          </a:p>
        </p:txBody>
      </p:sp>
      <p:sp>
        <p:nvSpPr>
          <p:cNvPr id="9" name="Footer Placeholder 8">
            <a:extLst>
              <a:ext uri="{FF2B5EF4-FFF2-40B4-BE49-F238E27FC236}">
                <a16:creationId xmlns:a16="http://schemas.microsoft.com/office/drawing/2014/main" id="{B955067C-6305-46F8-B09F-1E513AFDC762}"/>
              </a:ext>
            </a:extLst>
          </p:cNvPr>
          <p:cNvSpPr>
            <a:spLocks noGrp="1"/>
          </p:cNvSpPr>
          <p:nvPr>
            <p:ph type="ftr" sz="quarter" idx="11"/>
          </p:nvPr>
        </p:nvSpPr>
        <p:spPr/>
        <p:txBody>
          <a:bodyPr/>
          <a:lstStyle/>
          <a:p>
            <a:pPr algn="ctr">
              <a:defRPr/>
            </a:pPr>
            <a:r>
              <a:rPr lang="en-US"/>
              <a:t>15</a:t>
            </a:r>
          </a:p>
        </p:txBody>
      </p:sp>
      <p:pic>
        <p:nvPicPr>
          <p:cNvPr id="5" name="Picture 4">
            <a:extLst>
              <a:ext uri="{FF2B5EF4-FFF2-40B4-BE49-F238E27FC236}">
                <a16:creationId xmlns:a16="http://schemas.microsoft.com/office/drawing/2014/main" id="{67F3797C-3086-CBEA-7FD4-DBF5F1FFBBFC}"/>
              </a:ext>
            </a:extLst>
          </p:cNvPr>
          <p:cNvPicPr>
            <a:picLocks noChangeAspect="1"/>
          </p:cNvPicPr>
          <p:nvPr/>
        </p:nvPicPr>
        <p:blipFill>
          <a:blip r:embed="rId2"/>
          <a:stretch>
            <a:fillRect/>
          </a:stretch>
        </p:blipFill>
        <p:spPr>
          <a:xfrm>
            <a:off x="2662177" y="1381058"/>
            <a:ext cx="7836061" cy="4649351"/>
          </a:xfrm>
          <a:prstGeom prst="rect">
            <a:avLst/>
          </a:prstGeom>
        </p:spPr>
      </p:pic>
    </p:spTree>
    <p:extLst>
      <p:ext uri="{BB962C8B-B14F-4D97-AF65-F5344CB8AC3E}">
        <p14:creationId xmlns:p14="http://schemas.microsoft.com/office/powerpoint/2010/main" val="226476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E8FC-E55F-7C9E-56B4-D11D13D31283}"/>
              </a:ext>
            </a:extLst>
          </p:cNvPr>
          <p:cNvSpPr>
            <a:spLocks noGrp="1"/>
          </p:cNvSpPr>
          <p:nvPr>
            <p:ph type="title"/>
          </p:nvPr>
        </p:nvSpPr>
        <p:spPr>
          <a:xfrm>
            <a:off x="1970269" y="554379"/>
            <a:ext cx="3634452" cy="672537"/>
          </a:xfrm>
        </p:spPr>
        <p:txBody>
          <a:bodyPr/>
          <a:lstStyle/>
          <a:p>
            <a:r>
              <a:rPr lang="en-IN" sz="2400" b="1">
                <a:solidFill>
                  <a:srgbClr val="FF0000"/>
                </a:solidFill>
                <a:latin typeface="Times New Roman" panose="02020603050405020304" pitchFamily="18" charset="0"/>
                <a:cs typeface="Times New Roman" panose="02020603050405020304" pitchFamily="18" charset="0"/>
              </a:rPr>
              <a:t>BOOKING TURF</a:t>
            </a:r>
          </a:p>
        </p:txBody>
      </p:sp>
      <p:sp>
        <p:nvSpPr>
          <p:cNvPr id="6" name="Date Placeholder 5">
            <a:extLst>
              <a:ext uri="{FF2B5EF4-FFF2-40B4-BE49-F238E27FC236}">
                <a16:creationId xmlns:a16="http://schemas.microsoft.com/office/drawing/2014/main" id="{AEEF9BEA-6945-45B7-AFAA-DD7CE27E68BC}"/>
              </a:ext>
            </a:extLst>
          </p:cNvPr>
          <p:cNvSpPr>
            <a:spLocks noGrp="1"/>
          </p:cNvSpPr>
          <p:nvPr>
            <p:ph type="dt" sz="half" idx="10"/>
          </p:nvPr>
        </p:nvSpPr>
        <p:spPr/>
        <p:txBody>
          <a:bodyPr/>
          <a:lstStyle/>
          <a:p>
            <a:pPr>
              <a:defRPr/>
            </a:pPr>
            <a:r>
              <a:rPr lang="en-US"/>
              <a:t>24-Dec-24</a:t>
            </a:r>
          </a:p>
        </p:txBody>
      </p:sp>
      <p:sp>
        <p:nvSpPr>
          <p:cNvPr id="8" name="Footer Placeholder 7">
            <a:extLst>
              <a:ext uri="{FF2B5EF4-FFF2-40B4-BE49-F238E27FC236}">
                <a16:creationId xmlns:a16="http://schemas.microsoft.com/office/drawing/2014/main" id="{A0F1D7B7-733E-422B-87D6-21071DE42153}"/>
              </a:ext>
            </a:extLst>
          </p:cNvPr>
          <p:cNvSpPr>
            <a:spLocks noGrp="1"/>
          </p:cNvSpPr>
          <p:nvPr>
            <p:ph type="ftr" sz="quarter" idx="11"/>
          </p:nvPr>
        </p:nvSpPr>
        <p:spPr/>
        <p:txBody>
          <a:bodyPr/>
          <a:lstStyle/>
          <a:p>
            <a:pPr algn="ctr">
              <a:defRPr/>
            </a:pPr>
            <a:r>
              <a:rPr lang="en-US"/>
              <a:t>16</a:t>
            </a:r>
          </a:p>
        </p:txBody>
      </p:sp>
      <p:pic>
        <p:nvPicPr>
          <p:cNvPr id="3" name="Picture 2">
            <a:extLst>
              <a:ext uri="{FF2B5EF4-FFF2-40B4-BE49-F238E27FC236}">
                <a16:creationId xmlns:a16="http://schemas.microsoft.com/office/drawing/2014/main" id="{9E1CEC3E-9C80-5218-DEF0-F2BCBA126672}"/>
              </a:ext>
            </a:extLst>
          </p:cNvPr>
          <p:cNvPicPr>
            <a:picLocks noChangeAspect="1"/>
          </p:cNvPicPr>
          <p:nvPr/>
        </p:nvPicPr>
        <p:blipFill>
          <a:blip r:embed="rId2"/>
          <a:stretch>
            <a:fillRect/>
          </a:stretch>
        </p:blipFill>
        <p:spPr>
          <a:xfrm>
            <a:off x="2650603" y="1551008"/>
            <a:ext cx="8009681" cy="4305782"/>
          </a:xfrm>
          <a:prstGeom prst="rect">
            <a:avLst/>
          </a:prstGeom>
        </p:spPr>
      </p:pic>
    </p:spTree>
    <p:extLst>
      <p:ext uri="{BB962C8B-B14F-4D97-AF65-F5344CB8AC3E}">
        <p14:creationId xmlns:p14="http://schemas.microsoft.com/office/powerpoint/2010/main" val="32649388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4E5A2-6245-6B60-83EE-67E0C4D89770}"/>
              </a:ext>
            </a:extLst>
          </p:cNvPr>
          <p:cNvSpPr>
            <a:spLocks noGrp="1"/>
          </p:cNvSpPr>
          <p:nvPr>
            <p:ph type="title"/>
          </p:nvPr>
        </p:nvSpPr>
        <p:spPr>
          <a:xfrm>
            <a:off x="1525286" y="594971"/>
            <a:ext cx="3858228" cy="510492"/>
          </a:xfrm>
        </p:spPr>
        <p:txBody>
          <a:bodyPr/>
          <a:lstStyle/>
          <a:p>
            <a:r>
              <a:rPr lang="en-IN" sz="2400" b="1">
                <a:solidFill>
                  <a:srgbClr val="FF0000"/>
                </a:solidFill>
                <a:latin typeface="Times New Roman" panose="02020603050405020304" pitchFamily="18" charset="0"/>
                <a:cs typeface="Times New Roman" panose="02020603050405020304" pitchFamily="18" charset="0"/>
              </a:rPr>
              <a:t>PAYMENT PAGE</a:t>
            </a:r>
          </a:p>
        </p:txBody>
      </p:sp>
      <p:sp>
        <p:nvSpPr>
          <p:cNvPr id="6" name="Date Placeholder 5">
            <a:extLst>
              <a:ext uri="{FF2B5EF4-FFF2-40B4-BE49-F238E27FC236}">
                <a16:creationId xmlns:a16="http://schemas.microsoft.com/office/drawing/2014/main" id="{FD52993F-4D60-4B43-8AC0-EA4F9FEDB3BA}"/>
              </a:ext>
            </a:extLst>
          </p:cNvPr>
          <p:cNvSpPr>
            <a:spLocks noGrp="1"/>
          </p:cNvSpPr>
          <p:nvPr>
            <p:ph type="dt" sz="half" idx="10"/>
          </p:nvPr>
        </p:nvSpPr>
        <p:spPr/>
        <p:txBody>
          <a:bodyPr/>
          <a:lstStyle/>
          <a:p>
            <a:pPr>
              <a:defRPr/>
            </a:pPr>
            <a:r>
              <a:rPr lang="en-US"/>
              <a:t>24-Dec-24</a:t>
            </a:r>
          </a:p>
        </p:txBody>
      </p:sp>
      <p:sp>
        <p:nvSpPr>
          <p:cNvPr id="8" name="Footer Placeholder 7">
            <a:extLst>
              <a:ext uri="{FF2B5EF4-FFF2-40B4-BE49-F238E27FC236}">
                <a16:creationId xmlns:a16="http://schemas.microsoft.com/office/drawing/2014/main" id="{72A903CA-59C3-441B-95F8-19676446B810}"/>
              </a:ext>
            </a:extLst>
          </p:cNvPr>
          <p:cNvSpPr>
            <a:spLocks noGrp="1"/>
          </p:cNvSpPr>
          <p:nvPr>
            <p:ph type="ftr" sz="quarter" idx="11"/>
          </p:nvPr>
        </p:nvSpPr>
        <p:spPr/>
        <p:txBody>
          <a:bodyPr/>
          <a:lstStyle/>
          <a:p>
            <a:pPr algn="ctr">
              <a:defRPr/>
            </a:pPr>
            <a:r>
              <a:rPr lang="en-US"/>
              <a:t>17</a:t>
            </a:r>
          </a:p>
        </p:txBody>
      </p:sp>
      <p:pic>
        <p:nvPicPr>
          <p:cNvPr id="4" name="Picture 3">
            <a:extLst>
              <a:ext uri="{FF2B5EF4-FFF2-40B4-BE49-F238E27FC236}">
                <a16:creationId xmlns:a16="http://schemas.microsoft.com/office/drawing/2014/main" id="{1824BC6E-C717-7A07-8DAC-5650A4FCCAF0}"/>
              </a:ext>
            </a:extLst>
          </p:cNvPr>
          <p:cNvPicPr>
            <a:picLocks noChangeAspect="1"/>
          </p:cNvPicPr>
          <p:nvPr/>
        </p:nvPicPr>
        <p:blipFill>
          <a:blip r:embed="rId2"/>
          <a:stretch>
            <a:fillRect/>
          </a:stretch>
        </p:blipFill>
        <p:spPr>
          <a:xfrm>
            <a:off x="2314937" y="1400537"/>
            <a:ext cx="8403220" cy="4467828"/>
          </a:xfrm>
          <a:prstGeom prst="rect">
            <a:avLst/>
          </a:prstGeom>
        </p:spPr>
      </p:pic>
    </p:spTree>
    <p:extLst>
      <p:ext uri="{BB962C8B-B14F-4D97-AF65-F5344CB8AC3E}">
        <p14:creationId xmlns:p14="http://schemas.microsoft.com/office/powerpoint/2010/main" val="3843212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8B2D2-4F19-BBB7-F00B-A129464A74A1}"/>
              </a:ext>
            </a:extLst>
          </p:cNvPr>
          <p:cNvSpPr>
            <a:spLocks noGrp="1"/>
          </p:cNvSpPr>
          <p:nvPr>
            <p:ph type="title"/>
          </p:nvPr>
        </p:nvSpPr>
        <p:spPr>
          <a:xfrm>
            <a:off x="1735559" y="363476"/>
            <a:ext cx="3437681" cy="649388"/>
          </a:xfrm>
        </p:spPr>
        <p:txBody>
          <a:bodyPr/>
          <a:lstStyle/>
          <a:p>
            <a:r>
              <a:rPr lang="en-IN" sz="2400" b="1">
                <a:solidFill>
                  <a:srgbClr val="FF0000"/>
                </a:solidFill>
                <a:latin typeface="Times New Roman" panose="02020603050405020304" pitchFamily="18" charset="0"/>
                <a:cs typeface="Times New Roman" panose="02020603050405020304" pitchFamily="18" charset="0"/>
              </a:rPr>
              <a:t>ADMIN DASHBOARD</a:t>
            </a:r>
          </a:p>
        </p:txBody>
      </p:sp>
      <p:sp>
        <p:nvSpPr>
          <p:cNvPr id="6" name="Date Placeholder 5">
            <a:extLst>
              <a:ext uri="{FF2B5EF4-FFF2-40B4-BE49-F238E27FC236}">
                <a16:creationId xmlns:a16="http://schemas.microsoft.com/office/drawing/2014/main" id="{811D3123-96A8-44B5-9BE1-797EEA9D38B4}"/>
              </a:ext>
            </a:extLst>
          </p:cNvPr>
          <p:cNvSpPr>
            <a:spLocks noGrp="1"/>
          </p:cNvSpPr>
          <p:nvPr>
            <p:ph type="dt" sz="half" idx="10"/>
          </p:nvPr>
        </p:nvSpPr>
        <p:spPr/>
        <p:txBody>
          <a:bodyPr/>
          <a:lstStyle/>
          <a:p>
            <a:pPr>
              <a:defRPr/>
            </a:pPr>
            <a:r>
              <a:rPr lang="en-US"/>
              <a:t>24-Dec-24</a:t>
            </a:r>
          </a:p>
        </p:txBody>
      </p:sp>
      <p:sp>
        <p:nvSpPr>
          <p:cNvPr id="8" name="Footer Placeholder 7">
            <a:extLst>
              <a:ext uri="{FF2B5EF4-FFF2-40B4-BE49-F238E27FC236}">
                <a16:creationId xmlns:a16="http://schemas.microsoft.com/office/drawing/2014/main" id="{F45C3D43-D26D-42E4-A524-3D67F6F99AA9}"/>
              </a:ext>
            </a:extLst>
          </p:cNvPr>
          <p:cNvSpPr>
            <a:spLocks noGrp="1"/>
          </p:cNvSpPr>
          <p:nvPr>
            <p:ph type="ftr" sz="quarter" idx="11"/>
          </p:nvPr>
        </p:nvSpPr>
        <p:spPr/>
        <p:txBody>
          <a:bodyPr/>
          <a:lstStyle/>
          <a:p>
            <a:pPr algn="ctr">
              <a:defRPr/>
            </a:pPr>
            <a:r>
              <a:rPr lang="en-US"/>
              <a:t>18</a:t>
            </a:r>
          </a:p>
        </p:txBody>
      </p:sp>
      <p:pic>
        <p:nvPicPr>
          <p:cNvPr id="4" name="Picture 3">
            <a:extLst>
              <a:ext uri="{FF2B5EF4-FFF2-40B4-BE49-F238E27FC236}">
                <a16:creationId xmlns:a16="http://schemas.microsoft.com/office/drawing/2014/main" id="{3C81FF9F-9C0D-5242-50B0-0C283C1105BA}"/>
              </a:ext>
            </a:extLst>
          </p:cNvPr>
          <p:cNvPicPr>
            <a:picLocks noChangeAspect="1"/>
          </p:cNvPicPr>
          <p:nvPr/>
        </p:nvPicPr>
        <p:blipFill>
          <a:blip r:embed="rId2"/>
          <a:stretch>
            <a:fillRect/>
          </a:stretch>
        </p:blipFill>
        <p:spPr>
          <a:xfrm>
            <a:off x="2777924" y="1365814"/>
            <a:ext cx="7720313" cy="4606724"/>
          </a:xfrm>
          <a:prstGeom prst="rect">
            <a:avLst/>
          </a:prstGeom>
        </p:spPr>
      </p:pic>
    </p:spTree>
    <p:extLst>
      <p:ext uri="{BB962C8B-B14F-4D97-AF65-F5344CB8AC3E}">
        <p14:creationId xmlns:p14="http://schemas.microsoft.com/office/powerpoint/2010/main" val="2282864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1180F-66AA-83A9-31D8-AABAC5624BF7}"/>
              </a:ext>
            </a:extLst>
          </p:cNvPr>
          <p:cNvSpPr txBox="1"/>
          <p:nvPr/>
        </p:nvSpPr>
        <p:spPr>
          <a:xfrm>
            <a:off x="1951348" y="358219"/>
            <a:ext cx="89743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0000"/>
                </a:solidFill>
                <a:latin typeface="Times New Roman"/>
                <a:cs typeface="Times New Roman"/>
              </a:rPr>
              <a:t>PROJECT OVERVIEW</a:t>
            </a:r>
          </a:p>
        </p:txBody>
      </p:sp>
      <p:sp>
        <p:nvSpPr>
          <p:cNvPr id="3" name="TextBox 2">
            <a:extLst>
              <a:ext uri="{FF2B5EF4-FFF2-40B4-BE49-F238E27FC236}">
                <a16:creationId xmlns:a16="http://schemas.microsoft.com/office/drawing/2014/main" id="{C890BB17-49F0-4A19-F93F-2DDBF995DBEE}"/>
              </a:ext>
            </a:extLst>
          </p:cNvPr>
          <p:cNvSpPr txBox="1"/>
          <p:nvPr/>
        </p:nvSpPr>
        <p:spPr>
          <a:xfrm>
            <a:off x="1018095" y="1150070"/>
            <a:ext cx="10633131" cy="42732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Online Turf Booking System using the MERN Stack (MongoDB, Express.js, React, Node.js) is a comprehensive platform designed for booking sports fields like football, cricket, and tennis courts.</a:t>
            </a:r>
          </a:p>
          <a:p>
            <a:pPr marL="342900" indent="-342900" algn="just">
              <a:lnSpc>
                <a:spcPct val="150000"/>
              </a:lnSpc>
              <a:buFont typeface="Arial" panose="020B0604020202020204" pitchFamily="34" charset="0"/>
              <a:buChar char="•"/>
            </a:pPr>
            <a:r>
              <a:rPr lang="en-US" sz="2000">
                <a:latin typeface="Times New Roman" panose="02020603050405020304" pitchFamily="18" charset="0"/>
                <a:ea typeface="Arial" panose="020B0604020202020204" pitchFamily="34" charset="0"/>
                <a:cs typeface="Times New Roman" panose="02020603050405020304" pitchFamily="18" charset="0"/>
              </a:rPr>
              <a:t>It </a:t>
            </a:r>
            <a:r>
              <a:rPr lang="en-US" sz="2000">
                <a:effectLst/>
                <a:latin typeface="Times New Roman" panose="02020603050405020304" pitchFamily="18" charset="0"/>
                <a:ea typeface="Arial" panose="020B0604020202020204" pitchFamily="34" charset="0"/>
                <a:cs typeface="Times New Roman" panose="02020603050405020304" pitchFamily="18" charset="0"/>
              </a:rPr>
              <a:t>aims to provide a simple, user-friendly platform for booking sports turfs online, managing real-time availability, processing secure payments, a0nd helping administrators track bookings and payments efficiently.</a:t>
            </a:r>
          </a:p>
          <a:p>
            <a:pPr marL="342900" indent="-342900" algn="just">
              <a:lnSpc>
                <a:spcPct val="150000"/>
              </a:lnSpc>
              <a:buFont typeface="Arial" panose="020B0604020202020204" pitchFamily="34" charset="0"/>
              <a:buChar char="•"/>
            </a:pPr>
            <a:r>
              <a:rPr lang="en-US" sz="2000">
                <a:effectLst/>
                <a:latin typeface="Times New Roman" panose="02020603050405020304" pitchFamily="18" charset="0"/>
                <a:ea typeface="Arial" panose="020B0604020202020204" pitchFamily="34" charset="0"/>
                <a:cs typeface="Times New Roman" panose="02020603050405020304" pitchFamily="18" charset="0"/>
              </a:rPr>
              <a:t>Further, AI-powered slot recommendation feature can analyze user preferences and booking patterns to suggest ideal slots, improving convenience and optimizing turf utilization.</a:t>
            </a:r>
          </a:p>
          <a:p>
            <a:pPr marL="342900" indent="-342900" algn="just">
              <a:lnSpc>
                <a:spcPct val="150000"/>
              </a:lnSpc>
              <a:buFont typeface="Arial" panose="020B0604020202020204" pitchFamily="34" charset="0"/>
              <a:buChar char="•"/>
            </a:pP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7" name="Date Placeholder 6">
            <a:extLst>
              <a:ext uri="{FF2B5EF4-FFF2-40B4-BE49-F238E27FC236}">
                <a16:creationId xmlns:a16="http://schemas.microsoft.com/office/drawing/2014/main" id="{D54DB30D-587F-479D-B36B-E6D3DF510B29}"/>
              </a:ext>
            </a:extLst>
          </p:cNvPr>
          <p:cNvSpPr>
            <a:spLocks noGrp="1"/>
          </p:cNvSpPr>
          <p:nvPr>
            <p:ph type="dt" sz="half" idx="10"/>
          </p:nvPr>
        </p:nvSpPr>
        <p:spPr/>
        <p:txBody>
          <a:bodyPr/>
          <a:lstStyle/>
          <a:p>
            <a:pPr>
              <a:defRPr/>
            </a:pPr>
            <a:r>
              <a:rPr lang="en-US"/>
              <a:t>24-Dec-24</a:t>
            </a:r>
          </a:p>
        </p:txBody>
      </p:sp>
      <p:sp>
        <p:nvSpPr>
          <p:cNvPr id="9" name="Footer Placeholder 8">
            <a:extLst>
              <a:ext uri="{FF2B5EF4-FFF2-40B4-BE49-F238E27FC236}">
                <a16:creationId xmlns:a16="http://schemas.microsoft.com/office/drawing/2014/main" id="{59DA76FC-A6C2-46CC-988B-D496ECF3EC01}"/>
              </a:ext>
            </a:extLst>
          </p:cNvPr>
          <p:cNvSpPr>
            <a:spLocks noGrp="1"/>
          </p:cNvSpPr>
          <p:nvPr>
            <p:ph type="ftr" sz="quarter" idx="11"/>
          </p:nvPr>
        </p:nvSpPr>
        <p:spPr>
          <a:xfrm>
            <a:off x="9397477" y="6356351"/>
            <a:ext cx="1377361" cy="381000"/>
          </a:xfrm>
        </p:spPr>
        <p:txBody>
          <a:bodyPr/>
          <a:lstStyle/>
          <a:p>
            <a:pPr algn="ctr">
              <a:defRPr/>
            </a:pPr>
            <a:r>
              <a:rPr lang="en-US"/>
              <a:t>1</a:t>
            </a:r>
            <a:endParaRPr lang="en-US" dirty="0"/>
          </a:p>
        </p:txBody>
      </p:sp>
    </p:spTree>
    <p:extLst>
      <p:ext uri="{BB962C8B-B14F-4D97-AF65-F5344CB8AC3E}">
        <p14:creationId xmlns:p14="http://schemas.microsoft.com/office/powerpoint/2010/main" val="178549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AD46-8B60-D1BA-F7DD-9B3388188216}"/>
              </a:ext>
            </a:extLst>
          </p:cNvPr>
          <p:cNvSpPr>
            <a:spLocks noGrp="1"/>
          </p:cNvSpPr>
          <p:nvPr>
            <p:ph type="title"/>
          </p:nvPr>
        </p:nvSpPr>
        <p:spPr>
          <a:xfrm>
            <a:off x="2032000" y="684934"/>
            <a:ext cx="3846654" cy="365125"/>
          </a:xfrm>
        </p:spPr>
        <p:txBody>
          <a:bodyPr/>
          <a:lstStyle/>
          <a:p>
            <a:r>
              <a:rPr lang="en-IN" sz="2400" b="1">
                <a:solidFill>
                  <a:srgbClr val="FF0000"/>
                </a:solidFill>
                <a:latin typeface="Times New Roman" panose="02020603050405020304" pitchFamily="18" charset="0"/>
                <a:cs typeface="Times New Roman" panose="02020603050405020304" pitchFamily="18" charset="0"/>
              </a:rPr>
              <a:t>TRANSACTION HISTORY</a:t>
            </a:r>
          </a:p>
        </p:txBody>
      </p:sp>
      <p:sp>
        <p:nvSpPr>
          <p:cNvPr id="7" name="Date Placeholder 6">
            <a:extLst>
              <a:ext uri="{FF2B5EF4-FFF2-40B4-BE49-F238E27FC236}">
                <a16:creationId xmlns:a16="http://schemas.microsoft.com/office/drawing/2014/main" id="{FF4EE325-AB1B-4C70-8BE5-F3545C415AC2}"/>
              </a:ext>
            </a:extLst>
          </p:cNvPr>
          <p:cNvSpPr>
            <a:spLocks noGrp="1"/>
          </p:cNvSpPr>
          <p:nvPr>
            <p:ph type="dt" sz="half" idx="10"/>
          </p:nvPr>
        </p:nvSpPr>
        <p:spPr/>
        <p:txBody>
          <a:bodyPr/>
          <a:lstStyle/>
          <a:p>
            <a:pPr>
              <a:defRPr/>
            </a:pPr>
            <a:r>
              <a:rPr lang="en-US"/>
              <a:t>24-Dec-24</a:t>
            </a:r>
          </a:p>
        </p:txBody>
      </p:sp>
      <p:sp>
        <p:nvSpPr>
          <p:cNvPr id="9" name="Footer Placeholder 8">
            <a:extLst>
              <a:ext uri="{FF2B5EF4-FFF2-40B4-BE49-F238E27FC236}">
                <a16:creationId xmlns:a16="http://schemas.microsoft.com/office/drawing/2014/main" id="{02A00BBD-A5BF-46CD-B397-F92E36F3E0BB}"/>
              </a:ext>
            </a:extLst>
          </p:cNvPr>
          <p:cNvSpPr>
            <a:spLocks noGrp="1"/>
          </p:cNvSpPr>
          <p:nvPr>
            <p:ph type="ftr" sz="quarter" idx="11"/>
          </p:nvPr>
        </p:nvSpPr>
        <p:spPr/>
        <p:txBody>
          <a:bodyPr/>
          <a:lstStyle/>
          <a:p>
            <a:pPr algn="ctr">
              <a:defRPr/>
            </a:pPr>
            <a:r>
              <a:rPr lang="en-US"/>
              <a:t>19</a:t>
            </a:r>
          </a:p>
        </p:txBody>
      </p:sp>
      <p:pic>
        <p:nvPicPr>
          <p:cNvPr id="5" name="Picture 4">
            <a:extLst>
              <a:ext uri="{FF2B5EF4-FFF2-40B4-BE49-F238E27FC236}">
                <a16:creationId xmlns:a16="http://schemas.microsoft.com/office/drawing/2014/main" id="{9B9999F1-F722-B337-C5D1-C38C973790B4}"/>
              </a:ext>
            </a:extLst>
          </p:cNvPr>
          <p:cNvPicPr>
            <a:picLocks noChangeAspect="1"/>
          </p:cNvPicPr>
          <p:nvPr/>
        </p:nvPicPr>
        <p:blipFill>
          <a:blip r:embed="rId2"/>
          <a:stretch>
            <a:fillRect/>
          </a:stretch>
        </p:blipFill>
        <p:spPr>
          <a:xfrm>
            <a:off x="2685326" y="1446835"/>
            <a:ext cx="7812911" cy="4502553"/>
          </a:xfrm>
          <a:prstGeom prst="rect">
            <a:avLst/>
          </a:prstGeom>
        </p:spPr>
      </p:pic>
    </p:spTree>
    <p:extLst>
      <p:ext uri="{BB962C8B-B14F-4D97-AF65-F5344CB8AC3E}">
        <p14:creationId xmlns:p14="http://schemas.microsoft.com/office/powerpoint/2010/main" val="158564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12BE-CD1D-4DD8-B270-FED3BD575FAF}"/>
              </a:ext>
            </a:extLst>
          </p:cNvPr>
          <p:cNvSpPr>
            <a:spLocks noGrp="1"/>
          </p:cNvSpPr>
          <p:nvPr>
            <p:ph type="title"/>
          </p:nvPr>
        </p:nvSpPr>
        <p:spPr>
          <a:xfrm>
            <a:off x="1949690" y="497711"/>
            <a:ext cx="3009419" cy="655658"/>
          </a:xfrm>
        </p:spPr>
        <p:txBody>
          <a:bodyPr/>
          <a:lstStyle/>
          <a:p>
            <a:r>
              <a:rPr lang="en-IN" sz="2800" b="1">
                <a:solidFill>
                  <a:srgbClr val="FF0000"/>
                </a:solidFill>
                <a:latin typeface="Times New Roman" panose="02020603050405020304" pitchFamily="18" charset="0"/>
                <a:cs typeface="Times New Roman" panose="02020603050405020304" pitchFamily="18" charset="0"/>
              </a:rPr>
              <a:t>CONCLUSION</a:t>
            </a:r>
          </a:p>
        </p:txBody>
      </p:sp>
      <p:sp>
        <p:nvSpPr>
          <p:cNvPr id="3" name="Date Placeholder 2">
            <a:extLst>
              <a:ext uri="{FF2B5EF4-FFF2-40B4-BE49-F238E27FC236}">
                <a16:creationId xmlns:a16="http://schemas.microsoft.com/office/drawing/2014/main" id="{37530C13-4E32-27BD-B70E-28EF0B6C47E0}"/>
              </a:ext>
            </a:extLst>
          </p:cNvPr>
          <p:cNvSpPr>
            <a:spLocks noGrp="1"/>
          </p:cNvSpPr>
          <p:nvPr>
            <p:ph type="dt" sz="half" idx="10"/>
          </p:nvPr>
        </p:nvSpPr>
        <p:spPr/>
        <p:txBody>
          <a:bodyPr/>
          <a:lstStyle/>
          <a:p>
            <a:pPr>
              <a:defRPr/>
            </a:pPr>
            <a:r>
              <a:rPr lang="en-US"/>
              <a:t>24-Dec-24</a:t>
            </a:r>
          </a:p>
        </p:txBody>
      </p:sp>
      <p:sp>
        <p:nvSpPr>
          <p:cNvPr id="4" name="Footer Placeholder 3">
            <a:extLst>
              <a:ext uri="{FF2B5EF4-FFF2-40B4-BE49-F238E27FC236}">
                <a16:creationId xmlns:a16="http://schemas.microsoft.com/office/drawing/2014/main" id="{50315979-FFCC-91A2-5C02-553F847979EA}"/>
              </a:ext>
            </a:extLst>
          </p:cNvPr>
          <p:cNvSpPr>
            <a:spLocks noGrp="1"/>
          </p:cNvSpPr>
          <p:nvPr>
            <p:ph type="ftr" sz="quarter" idx="11"/>
          </p:nvPr>
        </p:nvSpPr>
        <p:spPr/>
        <p:txBody>
          <a:bodyPr/>
          <a:lstStyle/>
          <a:p>
            <a:pPr algn="ctr">
              <a:defRPr/>
            </a:pPr>
            <a:r>
              <a:rPr lang="en-US"/>
              <a:t>20</a:t>
            </a:r>
          </a:p>
        </p:txBody>
      </p:sp>
      <p:sp>
        <p:nvSpPr>
          <p:cNvPr id="6" name="TextBox 5">
            <a:extLst>
              <a:ext uri="{FF2B5EF4-FFF2-40B4-BE49-F238E27FC236}">
                <a16:creationId xmlns:a16="http://schemas.microsoft.com/office/drawing/2014/main" id="{6CD976FC-3EAD-9D13-898B-D6D4EB3EC212}"/>
              </a:ext>
            </a:extLst>
          </p:cNvPr>
          <p:cNvSpPr txBox="1"/>
          <p:nvPr/>
        </p:nvSpPr>
        <p:spPr>
          <a:xfrm>
            <a:off x="1574157" y="1599026"/>
            <a:ext cx="10243595" cy="2345001"/>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In conclusion, the system is strong, easy to maintain, and makes booking simple. It offers quick access to turf details and works well. It can be connected to other systems and is ready to grow for multiple branches.</a:t>
            </a:r>
          </a:p>
          <a:p>
            <a:pPr marL="342900" indent="-342900" algn="just">
              <a:lnSpc>
                <a:spcPct val="150000"/>
              </a:lnSpc>
              <a:buFont typeface="Arial" panose="020B0604020202020204" pitchFamily="34" charset="0"/>
              <a:buChar char="•"/>
            </a:pPr>
            <a:r>
              <a:rPr lang="en-US" sz="2000"/>
              <a:t> </a:t>
            </a:r>
            <a:r>
              <a:rPr lang="en-US" sz="2000">
                <a:latin typeface="Times New Roman" panose="02020603050405020304" pitchFamily="18" charset="0"/>
                <a:cs typeface="Times New Roman" panose="02020603050405020304" pitchFamily="18" charset="0"/>
              </a:rPr>
              <a:t>Its designed for fast and smooth use. Future updates, like turning it into a web app, will help it grow and improve efficiency while keeping users happy.</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38023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49DBA-BF9D-420B-A577-152DEC41766A}"/>
              </a:ext>
            </a:extLst>
          </p:cNvPr>
          <p:cNvSpPr txBox="1"/>
          <p:nvPr/>
        </p:nvSpPr>
        <p:spPr>
          <a:xfrm>
            <a:off x="3148553" y="2394408"/>
            <a:ext cx="6110223"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5E3BC595-C6D3-465D-BEB9-F877D792F6C8}"/>
              </a:ext>
            </a:extLst>
          </p:cNvPr>
          <p:cNvSpPr>
            <a:spLocks noGrp="1"/>
          </p:cNvSpPr>
          <p:nvPr>
            <p:ph type="dt" sz="half" idx="10"/>
          </p:nvPr>
        </p:nvSpPr>
        <p:spPr/>
        <p:txBody>
          <a:bodyPr/>
          <a:lstStyle/>
          <a:p>
            <a:pPr>
              <a:defRPr/>
            </a:pPr>
            <a:r>
              <a:rPr lang="en-US"/>
              <a:t>24-Dec-24</a:t>
            </a:r>
          </a:p>
        </p:txBody>
      </p:sp>
    </p:spTree>
    <p:extLst>
      <p:ext uri="{BB962C8B-B14F-4D97-AF65-F5344CB8AC3E}">
        <p14:creationId xmlns:p14="http://schemas.microsoft.com/office/powerpoint/2010/main" val="1527090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650" y="136524"/>
            <a:ext cx="10972800" cy="606426"/>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EXISTING SYSTEM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1157468" y="1180885"/>
            <a:ext cx="10228162" cy="4496229"/>
          </a:xfrm>
        </p:spPr>
        <p:txBody>
          <a:bodyPr/>
          <a:lstStyle/>
          <a:p>
            <a:pPr marR="196215" algn="just">
              <a:lnSpc>
                <a:spcPct val="150000"/>
              </a:lnSpc>
              <a:spcBef>
                <a:spcPts val="2040"/>
              </a:spcBef>
              <a:spcAft>
                <a:spcPts val="0"/>
              </a:spcAft>
              <a:buFont typeface="Arial" panose="020B0604020202020204" pitchFamily="34" charset="0"/>
              <a:buChar char="•"/>
            </a:pPr>
            <a:r>
              <a:rPr lang="en-US">
                <a:latin typeface="Times New Roman" panose="02020603050405020304" pitchFamily="18" charset="0"/>
                <a:cs typeface="Times New Roman" panose="02020603050405020304" pitchFamily="18" charset="0"/>
              </a:rPr>
              <a:t>Existing Online Turf Booking Systems have problems such as few payment options, no real-time updates, hard-to-use interfaces, and complicated booking steps. They may not work well with other systems, don't always work on mobile, and have strict cancellation rules.</a:t>
            </a:r>
          </a:p>
          <a:p>
            <a:pPr marR="196215" algn="just">
              <a:lnSpc>
                <a:spcPct val="150000"/>
              </a:lnSpc>
              <a:spcBef>
                <a:spcPts val="2040"/>
              </a:spcBef>
              <a:spcAft>
                <a:spcPts val="0"/>
              </a:spcAft>
              <a:buFont typeface="Arial" panose="020B0604020202020204" pitchFamily="34" charset="0"/>
              <a:buChar char="•"/>
            </a:pPr>
            <a:r>
              <a:rPr kumimoji="0" lang="en-US" altLang="en-US"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Older systems can also have issues with growth, security, and reporting, which affects user experience and business efficiency.</a:t>
            </a:r>
          </a:p>
          <a:p>
            <a:pPr marR="196215" algn="just">
              <a:lnSpc>
                <a:spcPct val="150000"/>
              </a:lnSpc>
              <a:spcBef>
                <a:spcPts val="2040"/>
              </a:spcBef>
              <a:spcAft>
                <a:spcPts val="0"/>
              </a:spcAft>
              <a:buFont typeface="Arial" panose="020B0604020202020204" pitchFamily="34" charset="0"/>
              <a:buChar char="•"/>
            </a:pPr>
            <a:endParaRPr lang="en-US">
              <a:latin typeface="Times New Roman" panose="02020603050405020304" pitchFamily="18" charset="0"/>
              <a:cs typeface="Times New Roman" panose="02020603050405020304" pitchFamily="18" charset="0"/>
            </a:endParaRPr>
          </a:p>
          <a:p>
            <a:pPr marR="196215" algn="just">
              <a:lnSpc>
                <a:spcPct val="150000"/>
              </a:lnSpc>
              <a:spcBef>
                <a:spcPts val="2040"/>
              </a:spcBef>
              <a:spcAft>
                <a:spcPts val="0"/>
              </a:spcAft>
              <a:buFont typeface="Arial" panose="020B0604020202020204" pitchFamily="34" charset="0"/>
              <a:buChar char="•"/>
            </a:pPr>
            <a:endParaRPr lang="en-US" sz="2400">
              <a:effectLst/>
              <a:latin typeface="Times New Roman" panose="02020603050405020304" pitchFamily="18" charset="0"/>
              <a:ea typeface="Arial" panose="020B0604020202020204" pitchFamily="34" charset="0"/>
            </a:endParaRPr>
          </a:p>
        </p:txBody>
      </p:sp>
      <p:sp>
        <p:nvSpPr>
          <p:cNvPr id="7" name="Date Placeholder 6">
            <a:extLst>
              <a:ext uri="{FF2B5EF4-FFF2-40B4-BE49-F238E27FC236}">
                <a16:creationId xmlns:a16="http://schemas.microsoft.com/office/drawing/2014/main" id="{CB42FEFA-D17B-4CAA-B862-9C924D3DDE1F}"/>
              </a:ext>
            </a:extLst>
          </p:cNvPr>
          <p:cNvSpPr>
            <a:spLocks noGrp="1"/>
          </p:cNvSpPr>
          <p:nvPr>
            <p:ph type="dt" sz="half" idx="10"/>
          </p:nvPr>
        </p:nvSpPr>
        <p:spPr/>
        <p:txBody>
          <a:bodyPr/>
          <a:lstStyle/>
          <a:p>
            <a:pPr>
              <a:defRPr/>
            </a:pPr>
            <a:r>
              <a:rPr lang="en-US"/>
              <a:t>24-Dec-24</a:t>
            </a:r>
          </a:p>
        </p:txBody>
      </p:sp>
      <p:sp>
        <p:nvSpPr>
          <p:cNvPr id="9" name="Footer Placeholder 8">
            <a:extLst>
              <a:ext uri="{FF2B5EF4-FFF2-40B4-BE49-F238E27FC236}">
                <a16:creationId xmlns:a16="http://schemas.microsoft.com/office/drawing/2014/main" id="{7F33CBAC-0DB0-4660-85FF-E69FFAAAD0D8}"/>
              </a:ext>
            </a:extLst>
          </p:cNvPr>
          <p:cNvSpPr>
            <a:spLocks noGrp="1"/>
          </p:cNvSpPr>
          <p:nvPr>
            <p:ph type="ftr" sz="quarter" idx="11"/>
          </p:nvPr>
        </p:nvSpPr>
        <p:spPr/>
        <p:txBody>
          <a:bodyPr/>
          <a:lstStyle/>
          <a:p>
            <a:pPr algn="ctr">
              <a:defRPr/>
            </a:pPr>
            <a:r>
              <a:rPr lang="en-US"/>
              <a:t>2</a:t>
            </a:r>
          </a:p>
        </p:txBody>
      </p:sp>
    </p:spTree>
    <p:extLst>
      <p:ext uri="{BB962C8B-B14F-4D97-AF65-F5344CB8AC3E}">
        <p14:creationId xmlns:p14="http://schemas.microsoft.com/office/powerpoint/2010/main" val="143883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77B7B3-2DEE-7E48-C03C-FE9E260DE928}"/>
              </a:ext>
            </a:extLst>
          </p:cNvPr>
          <p:cNvSpPr txBox="1"/>
          <p:nvPr/>
        </p:nvSpPr>
        <p:spPr>
          <a:xfrm>
            <a:off x="1123950" y="783924"/>
            <a:ext cx="10648949" cy="7391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191770" indent="0" algn="ctr">
              <a:lnSpc>
                <a:spcPct val="150000"/>
              </a:lnSpc>
              <a:spcBef>
                <a:spcPts val="2040"/>
              </a:spcBef>
              <a:spcAft>
                <a:spcPts val="0"/>
              </a:spcAft>
              <a:buNone/>
            </a:pPr>
            <a:r>
              <a:rPr lang="en-US" sz="3200" b="1" dirty="0">
                <a:solidFill>
                  <a:srgbClr val="FF0000"/>
                </a:solidFill>
                <a:effectLst/>
                <a:latin typeface="Times New Roman" panose="02020603050405020304" pitchFamily="18" charset="0"/>
                <a:ea typeface="Arial" panose="020B0604020202020204" pitchFamily="34" charset="0"/>
              </a:rPr>
              <a:t>DRAWBACKS OF EXISTING SYSTEM</a:t>
            </a:r>
            <a:endParaRPr lang="en-US" sz="3200" b="1" dirty="0">
              <a:solidFill>
                <a:srgbClr val="FF0000"/>
              </a:solidFill>
              <a:effectLst/>
              <a:latin typeface="Times New Roman" panose="02020603050405020304" pitchFamily="18" charset="0"/>
              <a:ea typeface="Times New Roman" panose="02020603050405020304" pitchFamily="18" charset="0"/>
            </a:endParaRPr>
          </a:p>
          <a:p>
            <a:pPr marL="0" marR="191770" indent="4445" algn="just">
              <a:lnSpc>
                <a:spcPct val="150000"/>
              </a:lnSpc>
              <a:spcBef>
                <a:spcPts val="2040"/>
              </a:spcBef>
              <a:spcAft>
                <a:spcPts val="0"/>
              </a:spcAft>
            </a:pPr>
            <a:r>
              <a:rPr lang="en-US" sz="2000" dirty="0">
                <a:effectLst/>
                <a:latin typeface="Times New Roman" panose="02020603050405020304" pitchFamily="18" charset="0"/>
                <a:ea typeface="Arial" panose="020B0604020202020204" pitchFamily="34" charset="0"/>
              </a:rPr>
              <a:t>The disadvantages of the existing system </a:t>
            </a:r>
            <a:r>
              <a:rPr lang="en-US" sz="2000">
                <a:effectLst/>
                <a:latin typeface="Times New Roman" panose="02020603050405020304" pitchFamily="18" charset="0"/>
                <a:ea typeface="Arial" panose="020B0604020202020204" pitchFamily="34" charset="0"/>
              </a:rPr>
              <a:t>are:</a:t>
            </a:r>
            <a:endParaRPr lang="en-US" sz="2000">
              <a:effectLst/>
              <a:latin typeface="Times New Roman" panose="02020603050405020304" pitchFamily="18" charset="0"/>
              <a:ea typeface="Times New Roman" panose="02020603050405020304" pitchFamily="18" charset="0"/>
            </a:endParaRPr>
          </a:p>
          <a:p>
            <a:pPr marL="342900" indent="-342900">
              <a:lnSpc>
                <a:spcPct val="150000"/>
              </a:lnSpc>
              <a:spcBef>
                <a:spcPts val="880"/>
              </a:spcBef>
              <a:buSzPts val="1200"/>
              <a:buFont typeface="Symbol" panose="05050102010706020507" pitchFamily="18" charset="2"/>
              <a:buChar char=""/>
              <a:tabLst>
                <a:tab pos="790575" algn="l"/>
                <a:tab pos="791210" algn="l"/>
              </a:tabLst>
            </a:pPr>
            <a:r>
              <a:rPr lang="en-US" sz="2000">
                <a:effectLst/>
                <a:latin typeface="Times New Roman" panose="02020603050405020304" pitchFamily="18" charset="0"/>
                <a:ea typeface="Symbol" panose="05050102010706020507" pitchFamily="18" charset="2"/>
                <a:cs typeface="Symbol" panose="05050102010706020507" pitchFamily="18" charset="2"/>
              </a:rPr>
              <a:t>Inflexible</a:t>
            </a:r>
            <a:r>
              <a:rPr lang="en-US" sz="2000" spc="-1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Payment</a:t>
            </a:r>
            <a:r>
              <a:rPr lang="en-US" sz="2000" spc="-1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Systems.</a:t>
            </a:r>
            <a:endParaRPr lang="en-IN" sz="2000">
              <a:effectLst/>
              <a:latin typeface="Times New Roman" panose="02020603050405020304" pitchFamily="18" charset="0"/>
              <a:ea typeface="Symbol" panose="05050102010706020507" pitchFamily="18" charset="2"/>
              <a:cs typeface="Symbol" panose="05050102010706020507" pitchFamily="18" charset="2"/>
            </a:endParaRPr>
          </a:p>
          <a:p>
            <a:pPr marL="342900" indent="-342900">
              <a:lnSpc>
                <a:spcPct val="150000"/>
              </a:lnSpc>
              <a:spcBef>
                <a:spcPts val="880"/>
              </a:spcBef>
              <a:buSzPts val="1200"/>
              <a:buFont typeface="Symbol" panose="05050102010706020507" pitchFamily="18" charset="2"/>
              <a:buChar char=""/>
              <a:tabLst>
                <a:tab pos="790575" algn="l"/>
                <a:tab pos="791210" algn="l"/>
              </a:tabLst>
            </a:pPr>
            <a:r>
              <a:rPr lang="en-US" sz="2000">
                <a:effectLst/>
                <a:latin typeface="Times New Roman" panose="02020603050405020304" pitchFamily="18" charset="0"/>
                <a:ea typeface="Symbol" panose="05050102010706020507" pitchFamily="18" charset="2"/>
                <a:cs typeface="Symbol" panose="05050102010706020507" pitchFamily="18" charset="2"/>
              </a:rPr>
              <a:t>User</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Interface</a:t>
            </a:r>
            <a:r>
              <a:rPr lang="en-US" sz="2000" spc="-1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(UI)</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Complexity.</a:t>
            </a:r>
            <a:endParaRPr lang="en-US" sz="200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50000"/>
              </a:lnSpc>
              <a:spcBef>
                <a:spcPts val="880"/>
              </a:spcBef>
              <a:buSzPts val="1200"/>
              <a:buFont typeface="Symbol" panose="05050102010706020507" pitchFamily="18" charset="2"/>
              <a:buChar char=""/>
              <a:tabLst>
                <a:tab pos="790575" algn="l"/>
                <a:tab pos="791210" algn="l"/>
              </a:tabLst>
            </a:pPr>
            <a:r>
              <a:rPr lang="en-US" sz="2000">
                <a:effectLst/>
                <a:latin typeface="Times New Roman" panose="02020603050405020304" pitchFamily="18" charset="0"/>
                <a:ea typeface="Symbol" panose="05050102010706020507" pitchFamily="18" charset="2"/>
                <a:cs typeface="Times New Roman" panose="02020603050405020304" pitchFamily="18" charset="0"/>
              </a:rPr>
              <a:t>Maintenance</a:t>
            </a:r>
            <a:r>
              <a:rPr lang="en-US" sz="2000" spc="-20">
                <a:effectLst/>
                <a:latin typeface="Times New Roman" panose="02020603050405020304" pitchFamily="18" charset="0"/>
                <a:ea typeface="Symbol" panose="05050102010706020507" pitchFamily="18" charset="2"/>
                <a:cs typeface="Times New Roman" panose="02020603050405020304" pitchFamily="18" charset="0"/>
              </a:rPr>
              <a:t> </a:t>
            </a:r>
            <a:r>
              <a:rPr lang="en-US" sz="2000">
                <a:effectLst/>
                <a:latin typeface="Times New Roman" panose="02020603050405020304" pitchFamily="18" charset="0"/>
                <a:ea typeface="Symbol" panose="05050102010706020507" pitchFamily="18" charset="2"/>
                <a:cs typeface="Times New Roman" panose="02020603050405020304" pitchFamily="18" charset="0"/>
              </a:rPr>
              <a:t>Scheduling</a:t>
            </a:r>
            <a:r>
              <a:rPr lang="en-US" sz="2000" spc="-10">
                <a:effectLst/>
                <a:latin typeface="Times New Roman" panose="02020603050405020304" pitchFamily="18" charset="0"/>
                <a:ea typeface="Symbol" panose="05050102010706020507" pitchFamily="18" charset="2"/>
                <a:cs typeface="Times New Roman" panose="02020603050405020304" pitchFamily="18" charset="0"/>
              </a:rPr>
              <a:t> </a:t>
            </a:r>
            <a:r>
              <a:rPr lang="en-US" sz="2000">
                <a:effectLst/>
                <a:latin typeface="Times New Roman" panose="02020603050405020304" pitchFamily="18" charset="0"/>
                <a:ea typeface="Symbol" panose="05050102010706020507" pitchFamily="18" charset="2"/>
                <a:cs typeface="Times New Roman" panose="02020603050405020304" pitchFamily="18" charset="0"/>
              </a:rPr>
              <a:t>Challenges.</a:t>
            </a:r>
            <a:endParaRPr lang="en-IN" sz="2000">
              <a:effectLst/>
              <a:latin typeface="Times New Roman" panose="02020603050405020304" pitchFamily="18" charset="0"/>
              <a:ea typeface="Symbol" panose="05050102010706020507" pitchFamily="18" charset="2"/>
              <a:cs typeface="Times New Roman" panose="02020603050405020304" pitchFamily="18" charset="0"/>
            </a:endParaRPr>
          </a:p>
          <a:p>
            <a:pPr marL="342900" lvl="0" indent="-342900">
              <a:lnSpc>
                <a:spcPct val="150000"/>
              </a:lnSpc>
              <a:spcBef>
                <a:spcPts val="880"/>
              </a:spcBef>
              <a:buSzPts val="1200"/>
              <a:buFont typeface="Symbol" panose="05050102010706020507" pitchFamily="18" charset="2"/>
              <a:buChar char=""/>
              <a:tabLst>
                <a:tab pos="790575" algn="l"/>
                <a:tab pos="791210" algn="l"/>
              </a:tabLst>
            </a:pPr>
            <a:r>
              <a:rPr lang="en-US" sz="2000">
                <a:effectLst/>
                <a:latin typeface="Times New Roman" panose="02020603050405020304" pitchFamily="18" charset="0"/>
                <a:ea typeface="Symbol" panose="05050102010706020507" pitchFamily="18" charset="2"/>
                <a:cs typeface="Times New Roman" panose="02020603050405020304" pitchFamily="18" charset="0"/>
              </a:rPr>
              <a:t>Inability</a:t>
            </a:r>
            <a:r>
              <a:rPr lang="en-US" sz="2000" spc="-15">
                <a:effectLst/>
                <a:latin typeface="Times New Roman" panose="02020603050405020304" pitchFamily="18" charset="0"/>
                <a:ea typeface="Symbol" panose="05050102010706020507" pitchFamily="18" charset="2"/>
                <a:cs typeface="Times New Roman" panose="02020603050405020304" pitchFamily="18" charset="0"/>
              </a:rPr>
              <a:t> </a:t>
            </a:r>
            <a:r>
              <a:rPr lang="en-US" sz="2000">
                <a:effectLst/>
                <a:latin typeface="Times New Roman" panose="02020603050405020304" pitchFamily="18" charset="0"/>
                <a:ea typeface="Symbol" panose="05050102010706020507" pitchFamily="18" charset="2"/>
                <a:cs typeface="Times New Roman" panose="02020603050405020304" pitchFamily="18" charset="0"/>
              </a:rPr>
              <a:t>to</a:t>
            </a:r>
            <a:r>
              <a:rPr lang="en-US" sz="2000" spc="-10">
                <a:effectLst/>
                <a:latin typeface="Times New Roman" panose="02020603050405020304" pitchFamily="18" charset="0"/>
                <a:ea typeface="Symbol" panose="05050102010706020507" pitchFamily="18" charset="2"/>
                <a:cs typeface="Times New Roman" panose="02020603050405020304" pitchFamily="18" charset="0"/>
              </a:rPr>
              <a:t> </a:t>
            </a:r>
            <a:r>
              <a:rPr lang="en-US" sz="2000">
                <a:effectLst/>
                <a:latin typeface="Times New Roman" panose="02020603050405020304" pitchFamily="18" charset="0"/>
                <a:ea typeface="Symbol" panose="05050102010706020507" pitchFamily="18" charset="2"/>
                <a:cs typeface="Times New Roman" panose="02020603050405020304" pitchFamily="18" charset="0"/>
              </a:rPr>
              <a:t>Handle</a:t>
            </a:r>
            <a:r>
              <a:rPr lang="en-US" sz="2000" spc="-10">
                <a:effectLst/>
                <a:latin typeface="Times New Roman" panose="02020603050405020304" pitchFamily="18" charset="0"/>
                <a:ea typeface="Symbol" panose="05050102010706020507" pitchFamily="18" charset="2"/>
                <a:cs typeface="Times New Roman" panose="02020603050405020304" pitchFamily="18" charset="0"/>
              </a:rPr>
              <a:t> </a:t>
            </a:r>
            <a:r>
              <a:rPr lang="en-US" sz="2000">
                <a:effectLst/>
                <a:latin typeface="Times New Roman" panose="02020603050405020304" pitchFamily="18" charset="0"/>
                <a:ea typeface="Symbol" panose="05050102010706020507" pitchFamily="18" charset="2"/>
                <a:cs typeface="Times New Roman" panose="02020603050405020304" pitchFamily="18" charset="0"/>
              </a:rPr>
              <a:t>Cancellations/Reschedules</a:t>
            </a:r>
            <a:r>
              <a:rPr lang="en-US" sz="2000" spc="-10">
                <a:effectLst/>
                <a:latin typeface="Times New Roman" panose="02020603050405020304" pitchFamily="18" charset="0"/>
                <a:ea typeface="Symbol" panose="05050102010706020507" pitchFamily="18" charset="2"/>
                <a:cs typeface="Times New Roman" panose="02020603050405020304" pitchFamily="18" charset="0"/>
              </a:rPr>
              <a:t> </a:t>
            </a:r>
            <a:r>
              <a:rPr lang="en-US" sz="2000">
                <a:effectLst/>
                <a:latin typeface="Times New Roman" panose="02020603050405020304" pitchFamily="18" charset="0"/>
                <a:ea typeface="Symbol" panose="05050102010706020507" pitchFamily="18" charset="2"/>
                <a:cs typeface="Times New Roman" panose="02020603050405020304" pitchFamily="18" charset="0"/>
              </a:rPr>
              <a:t>Efficiently.</a:t>
            </a:r>
            <a:endParaRPr lang="en-IN" sz="2000">
              <a:effectLst/>
              <a:latin typeface="Times New Roman" panose="02020603050405020304" pitchFamily="18" charset="0"/>
              <a:ea typeface="Symbol" panose="05050102010706020507" pitchFamily="18" charset="2"/>
              <a:cs typeface="Times New Roman" panose="02020603050405020304" pitchFamily="18" charset="0"/>
            </a:endParaRPr>
          </a:p>
          <a:p>
            <a:pPr marL="342900" marR="191770" indent="-342900" algn="just">
              <a:lnSpc>
                <a:spcPct val="150000"/>
              </a:lnSpc>
              <a:spcBef>
                <a:spcPts val="2040"/>
              </a:spcBef>
              <a:buFont typeface="Arial" panose="020B0604020202020204" pitchFamily="34" charset="0"/>
              <a:buChar char="•"/>
            </a:pPr>
            <a:endParaRPr lang="en-IN" sz="1800">
              <a:effectLst/>
              <a:latin typeface="Times New Roman" panose="02020603050405020304" pitchFamily="18" charset="0"/>
              <a:ea typeface="Symbol" panose="05050102010706020507" pitchFamily="18" charset="2"/>
              <a:cs typeface="Symbol" panose="05050102010706020507" pitchFamily="18" charset="2"/>
            </a:endParaRPr>
          </a:p>
          <a:p>
            <a:pPr marL="342900" marR="191770" lvl="0" indent="-342900" algn="just">
              <a:lnSpc>
                <a:spcPct val="150000"/>
              </a:lnSpc>
              <a:spcBef>
                <a:spcPts val="2040"/>
              </a:spcBef>
              <a:spcAft>
                <a:spcPts val="0"/>
              </a:spcAft>
              <a:buFont typeface="Arial" panose="020B0604020202020204" pitchFamily="34" charset="0"/>
              <a:buChar char="•"/>
            </a:pPr>
            <a:endParaRPr lang="en-US" sz="2400">
              <a:effectLst/>
              <a:latin typeface="Times New Roman" panose="02020603050405020304" pitchFamily="18" charset="0"/>
              <a:ea typeface="Arial" panose="020B0604020202020204" pitchFamily="34" charset="0"/>
            </a:endParaRPr>
          </a:p>
          <a:p>
            <a:pPr marR="191770" lvl="0" algn="just">
              <a:lnSpc>
                <a:spcPct val="150000"/>
              </a:lnSpc>
              <a:spcBef>
                <a:spcPts val="2040"/>
              </a:spcBef>
              <a:spcAft>
                <a:spcPts val="0"/>
              </a:spcAft>
            </a:pPr>
            <a:endParaRPr lang="en-US" sz="2400">
              <a:effectLst/>
              <a:latin typeface="Times New Roman" panose="02020603050405020304" pitchFamily="18" charset="0"/>
              <a:ea typeface="Arial" panose="020B0604020202020204" pitchFamily="34" charset="0"/>
            </a:endParaRPr>
          </a:p>
          <a:p>
            <a:pPr marR="191770" lvl="0" algn="just">
              <a:lnSpc>
                <a:spcPct val="150000"/>
              </a:lnSpc>
              <a:spcBef>
                <a:spcPts val="2040"/>
              </a:spcBef>
              <a:spcAft>
                <a:spcPts val="0"/>
              </a:spcAft>
            </a:pPr>
            <a:endParaRPr lang="en-US" sz="2400">
              <a:effectLst/>
              <a:latin typeface="Times New Roman" panose="02020603050405020304" pitchFamily="18" charset="0"/>
              <a:ea typeface="Times New Roman" panose="02020603050405020304" pitchFamily="18" charset="0"/>
            </a:endParaRPr>
          </a:p>
          <a:p>
            <a:pPr algn="ctr"/>
            <a:endParaRPr lang="en-IN" sz="28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FCDD26A4-D155-4264-9029-1ACCC287BFE1}"/>
              </a:ext>
            </a:extLst>
          </p:cNvPr>
          <p:cNvSpPr>
            <a:spLocks noGrp="1"/>
          </p:cNvSpPr>
          <p:nvPr>
            <p:ph type="dt" sz="half" idx="10"/>
          </p:nvPr>
        </p:nvSpPr>
        <p:spPr/>
        <p:txBody>
          <a:bodyPr/>
          <a:lstStyle/>
          <a:p>
            <a:pPr>
              <a:defRPr/>
            </a:pPr>
            <a:r>
              <a:rPr lang="en-US"/>
              <a:t>24-Dec-24</a:t>
            </a:r>
          </a:p>
        </p:txBody>
      </p:sp>
      <p:sp>
        <p:nvSpPr>
          <p:cNvPr id="8" name="Footer Placeholder 7">
            <a:extLst>
              <a:ext uri="{FF2B5EF4-FFF2-40B4-BE49-F238E27FC236}">
                <a16:creationId xmlns:a16="http://schemas.microsoft.com/office/drawing/2014/main" id="{66F345C9-F5AF-4255-81F1-3A7A2C7611C1}"/>
              </a:ext>
            </a:extLst>
          </p:cNvPr>
          <p:cNvSpPr>
            <a:spLocks noGrp="1"/>
          </p:cNvSpPr>
          <p:nvPr>
            <p:ph type="ftr" sz="quarter" idx="11"/>
          </p:nvPr>
        </p:nvSpPr>
        <p:spPr/>
        <p:txBody>
          <a:bodyPr/>
          <a:lstStyle/>
          <a:p>
            <a:pPr algn="ctr">
              <a:defRPr/>
            </a:pPr>
            <a:r>
              <a:rPr lang="en-US"/>
              <a:t>3</a:t>
            </a:r>
          </a:p>
        </p:txBody>
      </p:sp>
    </p:spTree>
    <p:extLst>
      <p:ext uri="{BB962C8B-B14F-4D97-AF65-F5344CB8AC3E}">
        <p14:creationId xmlns:p14="http://schemas.microsoft.com/office/powerpoint/2010/main" val="230882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5834"/>
            <a:ext cx="10972800" cy="603316"/>
          </a:xfrm>
        </p:spPr>
        <p:txBody>
          <a:bodyPr/>
          <a:lstStyle/>
          <a:p>
            <a:pPr algn="ctr"/>
            <a:r>
              <a:rPr lang="en-IN" sz="3600" b="1" dirty="0">
                <a:solidFill>
                  <a:srgbClr val="FF0000"/>
                </a:solidFill>
                <a:latin typeface="Times New Roman" panose="02020603050405020304" pitchFamily="18" charset="0"/>
                <a:cs typeface="Times New Roman" panose="02020603050405020304" pitchFamily="18" charset="0"/>
              </a:rPr>
              <a:t>PROPOSED SYSTEM</a:t>
            </a:r>
            <a:endParaRPr lang="en-IN" dirty="0"/>
          </a:p>
        </p:txBody>
      </p:sp>
      <p:sp>
        <p:nvSpPr>
          <p:cNvPr id="5" name="Content Placeholder 4"/>
          <p:cNvSpPr>
            <a:spLocks noGrp="1"/>
          </p:cNvSpPr>
          <p:nvPr>
            <p:ph idx="1"/>
          </p:nvPr>
        </p:nvSpPr>
        <p:spPr>
          <a:xfrm>
            <a:off x="1234910" y="1197204"/>
            <a:ext cx="10804689" cy="4553147"/>
          </a:xfrm>
        </p:spPr>
        <p:txBody>
          <a:bodyPr/>
          <a:lstStyle/>
          <a:p>
            <a:pPr marR="191770" algn="just">
              <a:lnSpc>
                <a:spcPct val="150000"/>
              </a:lnSpc>
              <a:spcBef>
                <a:spcPts val="1560"/>
              </a:spcBef>
              <a:spcAft>
                <a:spcPts val="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This system provides an easy-to-use platform for both customers and turf administrators, making bookings faster and simpler. With more people playing sports and recreational games, the demand for a good booking system has grown.</a:t>
            </a:r>
          </a:p>
          <a:p>
            <a:pPr marR="191770" algn="just">
              <a:lnSpc>
                <a:spcPct val="150000"/>
              </a:lnSpc>
              <a:spcBef>
                <a:spcPts val="1560"/>
              </a:spcBef>
              <a:spcAft>
                <a:spcPts val="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The system allows customers to easily check turf availability, book slots, make payments, and manage reservations online. </a:t>
            </a:r>
          </a:p>
          <a:p>
            <a:pPr marR="191770" algn="just">
              <a:lnSpc>
                <a:spcPct val="150000"/>
              </a:lnSpc>
              <a:spcBef>
                <a:spcPts val="1560"/>
              </a:spcBef>
              <a:spcAft>
                <a:spcPts val="0"/>
              </a:spcAft>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Features like real-time slot updates, customer profiles, reminders, and payment gateways ensure a smooth experience. It also supports group bookings, cancellations, and rescheduling for added flexibility. </a:t>
            </a:r>
            <a:endParaRPr lang="en-US" sz="2400">
              <a:effectLst/>
              <a:latin typeface="Times New Roman" panose="02020603050405020304" pitchFamily="18" charset="0"/>
              <a:ea typeface="Arial" panose="020B0604020202020204" pitchFamily="34" charset="0"/>
              <a:cs typeface="Times New Roman" panose="02020603050405020304" pitchFamily="18" charset="0"/>
            </a:endParaRPr>
          </a:p>
          <a:p>
            <a:pPr marL="0" indent="0" algn="just">
              <a:buNone/>
            </a:pPr>
            <a:r>
              <a:rPr lang="en-IN" sz="240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
        <p:nvSpPr>
          <p:cNvPr id="7" name="Date Placeholder 6">
            <a:extLst>
              <a:ext uri="{FF2B5EF4-FFF2-40B4-BE49-F238E27FC236}">
                <a16:creationId xmlns:a16="http://schemas.microsoft.com/office/drawing/2014/main" id="{39BAA5E1-70E8-42D5-B4C9-F15B483726A9}"/>
              </a:ext>
            </a:extLst>
          </p:cNvPr>
          <p:cNvSpPr>
            <a:spLocks noGrp="1"/>
          </p:cNvSpPr>
          <p:nvPr>
            <p:ph type="dt" sz="half" idx="10"/>
          </p:nvPr>
        </p:nvSpPr>
        <p:spPr/>
        <p:txBody>
          <a:bodyPr/>
          <a:lstStyle/>
          <a:p>
            <a:pPr>
              <a:defRPr/>
            </a:pPr>
            <a:r>
              <a:rPr lang="en-US"/>
              <a:t>24-Dec-24</a:t>
            </a:r>
          </a:p>
        </p:txBody>
      </p:sp>
      <p:sp>
        <p:nvSpPr>
          <p:cNvPr id="9" name="Footer Placeholder 8">
            <a:extLst>
              <a:ext uri="{FF2B5EF4-FFF2-40B4-BE49-F238E27FC236}">
                <a16:creationId xmlns:a16="http://schemas.microsoft.com/office/drawing/2014/main" id="{9224E88E-31B4-4ACA-812E-58C0A3054C5C}"/>
              </a:ext>
            </a:extLst>
          </p:cNvPr>
          <p:cNvSpPr>
            <a:spLocks noGrp="1"/>
          </p:cNvSpPr>
          <p:nvPr>
            <p:ph type="ftr" sz="quarter" idx="11"/>
          </p:nvPr>
        </p:nvSpPr>
        <p:spPr/>
        <p:txBody>
          <a:bodyPr/>
          <a:lstStyle/>
          <a:p>
            <a:pPr algn="ctr">
              <a:defRPr/>
            </a:pPr>
            <a:r>
              <a:rPr lang="en-US"/>
              <a:t>4</a:t>
            </a:r>
          </a:p>
        </p:txBody>
      </p:sp>
    </p:spTree>
    <p:extLst>
      <p:ext uri="{BB962C8B-B14F-4D97-AF65-F5344CB8AC3E}">
        <p14:creationId xmlns:p14="http://schemas.microsoft.com/office/powerpoint/2010/main" val="2603281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D9C507-4F28-24E1-61C2-979D59000DB5}"/>
              </a:ext>
            </a:extLst>
          </p:cNvPr>
          <p:cNvSpPr txBox="1"/>
          <p:nvPr/>
        </p:nvSpPr>
        <p:spPr>
          <a:xfrm>
            <a:off x="1598932" y="470550"/>
            <a:ext cx="980700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0000"/>
                </a:solidFill>
                <a:latin typeface="Times New Roman" pitchFamily="18" charset="0"/>
                <a:cs typeface="Times New Roman" pitchFamily="18" charset="0"/>
              </a:rPr>
              <a:t>ADVANTAGE OF PROPOSED SYSTEM</a:t>
            </a:r>
            <a:endParaRPr lang="en-US" dirty="0">
              <a:solidFill>
                <a:srgbClr val="FF0000"/>
              </a:solidFill>
              <a:latin typeface="Times New Roman" pitchFamily="18" charset="0"/>
              <a:cs typeface="Times New Roman" pitchFamily="18" charset="0"/>
            </a:endParaRPr>
          </a:p>
        </p:txBody>
      </p:sp>
      <p:sp>
        <p:nvSpPr>
          <p:cNvPr id="5" name="Rectangle 4"/>
          <p:cNvSpPr/>
          <p:nvPr/>
        </p:nvSpPr>
        <p:spPr>
          <a:xfrm>
            <a:off x="1598932" y="1641475"/>
            <a:ext cx="9807005" cy="2760051"/>
          </a:xfrm>
          <a:prstGeom prst="rect">
            <a:avLst/>
          </a:prstGeom>
        </p:spPr>
        <p:txBody>
          <a:bodyPr wrap="square">
            <a:spAutoFit/>
          </a:bodyPr>
          <a:lstStyle/>
          <a:p>
            <a:pPr marL="342900" lvl="0" indent="-342900">
              <a:spcBef>
                <a:spcPts val="900"/>
              </a:spcBef>
              <a:buSzPts val="1200"/>
              <a:buFont typeface="Symbol" panose="05050102010706020507" pitchFamily="18" charset="2"/>
              <a:buChar char=""/>
              <a:tabLst>
                <a:tab pos="734695" algn="l"/>
              </a:tabLst>
            </a:pPr>
            <a:r>
              <a:rPr lang="en-US" sz="2000">
                <a:effectLst/>
                <a:latin typeface="Times New Roman" panose="02020603050405020304" pitchFamily="18" charset="0"/>
                <a:ea typeface="Symbol" panose="05050102010706020507" pitchFamily="18" charset="2"/>
                <a:cs typeface="Symbol" panose="05050102010706020507" pitchFamily="18" charset="2"/>
              </a:rPr>
              <a:t>User</a:t>
            </a:r>
            <a:r>
              <a:rPr lang="en-US" sz="2000" spc="-3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friendliness is</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provided</a:t>
            </a:r>
            <a:r>
              <a:rPr lang="en-US" sz="2000" spc="-1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in</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the</a:t>
            </a:r>
            <a:r>
              <a:rPr lang="en-US" sz="2000" spc="-2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application with</a:t>
            </a:r>
            <a:r>
              <a:rPr lang="en-US" sz="2000" spc="-1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various</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controls.</a:t>
            </a:r>
            <a:endParaRPr lang="en-IN" sz="2000">
              <a:effectLst/>
              <a:latin typeface="Times New Roman" panose="02020603050405020304" pitchFamily="18" charset="0"/>
              <a:ea typeface="Symbol" panose="05050102010706020507" pitchFamily="18" charset="2"/>
              <a:cs typeface="Symbol" panose="05050102010706020507" pitchFamily="18" charset="2"/>
            </a:endParaRPr>
          </a:p>
          <a:p>
            <a:pPr>
              <a:spcBef>
                <a:spcPts val="50"/>
              </a:spcBef>
            </a:pPr>
            <a:r>
              <a:rPr lang="en-US" sz="2000">
                <a:effectLst/>
                <a:latin typeface="Times New Roman" panose="02020603050405020304" pitchFamily="18" charset="0"/>
                <a:ea typeface="Times New Roman" panose="02020603050405020304" pitchFamily="18" charset="0"/>
              </a:rPr>
              <a:t>  </a:t>
            </a:r>
            <a:endParaRPr lang="en-IN" sz="2000">
              <a:effectLst/>
              <a:latin typeface="Times New Roman" panose="02020603050405020304" pitchFamily="18" charset="0"/>
              <a:ea typeface="Times New Roman" panose="02020603050405020304" pitchFamily="18" charset="0"/>
            </a:endParaRPr>
          </a:p>
          <a:p>
            <a:pPr marL="342900" lvl="0" indent="-342900">
              <a:buSzPts val="1200"/>
              <a:buFont typeface="Symbol" panose="05050102010706020507" pitchFamily="18" charset="2"/>
              <a:buChar char=""/>
              <a:tabLst>
                <a:tab pos="734695" algn="l"/>
              </a:tabLst>
            </a:pPr>
            <a:r>
              <a:rPr lang="en-US" sz="2000">
                <a:effectLst/>
                <a:latin typeface="Times New Roman" panose="02020603050405020304" pitchFamily="18" charset="0"/>
                <a:ea typeface="Symbol" panose="05050102010706020507" pitchFamily="18" charset="2"/>
                <a:cs typeface="Symbol" panose="05050102010706020507" pitchFamily="18" charset="2"/>
              </a:rPr>
              <a:t>It</a:t>
            </a:r>
            <a:r>
              <a:rPr lang="en-US" sz="2000" spc="-1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can</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be</a:t>
            </a:r>
            <a:r>
              <a:rPr lang="en-US" sz="2000" spc="-1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accessed</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over</a:t>
            </a:r>
            <a:r>
              <a:rPr lang="en-US" sz="2000" spc="-1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the</a:t>
            </a:r>
            <a:r>
              <a:rPr lang="en-US" sz="2000" spc="-2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internet.</a:t>
            </a:r>
            <a:endParaRPr lang="en-IN" sz="2000">
              <a:effectLst/>
              <a:latin typeface="Times New Roman" panose="02020603050405020304" pitchFamily="18" charset="0"/>
              <a:ea typeface="Symbol" panose="05050102010706020507" pitchFamily="18" charset="2"/>
              <a:cs typeface="Symbol" panose="05050102010706020507" pitchFamily="18" charset="2"/>
            </a:endParaRPr>
          </a:p>
          <a:p>
            <a:r>
              <a:rPr lang="en-US" sz="2000">
                <a:effectLst/>
                <a:latin typeface="Times New Roman" panose="02020603050405020304" pitchFamily="18" charset="0"/>
                <a:ea typeface="Times New Roman" panose="02020603050405020304" pitchFamily="18" charset="0"/>
              </a:rPr>
              <a:t> </a:t>
            </a:r>
            <a:endParaRPr lang="en-IN" sz="2000">
              <a:effectLst/>
              <a:latin typeface="Times New Roman" panose="02020603050405020304" pitchFamily="18" charset="0"/>
              <a:ea typeface="Times New Roman" panose="02020603050405020304" pitchFamily="18" charset="0"/>
            </a:endParaRPr>
          </a:p>
          <a:p>
            <a:pPr marL="342900" lvl="0" indent="-342900">
              <a:buSzPts val="1200"/>
              <a:buFont typeface="Symbol" panose="05050102010706020507" pitchFamily="18" charset="2"/>
              <a:buChar char=""/>
              <a:tabLst>
                <a:tab pos="734695" algn="l"/>
              </a:tabLst>
            </a:pPr>
            <a:r>
              <a:rPr lang="en-US" sz="2000">
                <a:effectLst/>
                <a:latin typeface="Times New Roman" panose="02020603050405020304" pitchFamily="18" charset="0"/>
                <a:ea typeface="Symbol" panose="05050102010706020507" pitchFamily="18" charset="2"/>
                <a:cs typeface="Symbol" panose="05050102010706020507" pitchFamily="18" charset="2"/>
              </a:rPr>
              <a:t>Enhancing</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the growth</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of</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turf</a:t>
            </a:r>
            <a:r>
              <a:rPr lang="en-US" sz="2000" spc="-1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booking and</a:t>
            </a:r>
            <a:r>
              <a:rPr lang="en-US" sz="2000" spc="-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management.</a:t>
            </a:r>
            <a:endParaRPr lang="en-IN" sz="2000">
              <a:effectLst/>
              <a:latin typeface="Times New Roman" panose="02020603050405020304" pitchFamily="18" charset="0"/>
              <a:ea typeface="Symbol" panose="05050102010706020507" pitchFamily="18" charset="2"/>
              <a:cs typeface="Symbol" panose="05050102010706020507" pitchFamily="18" charset="2"/>
            </a:endParaRPr>
          </a:p>
          <a:p>
            <a:pPr>
              <a:spcBef>
                <a:spcPts val="50"/>
              </a:spcBef>
            </a:pPr>
            <a:r>
              <a:rPr lang="en-US" sz="2000">
                <a:effectLst/>
                <a:latin typeface="Times New Roman" panose="02020603050405020304" pitchFamily="18" charset="0"/>
                <a:ea typeface="Times New Roman" panose="02020603050405020304" pitchFamily="18" charset="0"/>
              </a:rPr>
              <a:t> </a:t>
            </a:r>
            <a:endParaRPr lang="en-IN" sz="2000">
              <a:effectLst/>
              <a:latin typeface="Times New Roman" panose="02020603050405020304" pitchFamily="18" charset="0"/>
              <a:ea typeface="Times New Roman" panose="02020603050405020304" pitchFamily="18" charset="0"/>
            </a:endParaRPr>
          </a:p>
          <a:p>
            <a:pPr marL="342900" lvl="0" indent="-342900">
              <a:buSzPts val="1200"/>
              <a:buFont typeface="Symbol" panose="05050102010706020507" pitchFamily="18" charset="2"/>
              <a:buChar char=""/>
              <a:tabLst>
                <a:tab pos="735965" algn="l"/>
              </a:tabLst>
            </a:pPr>
            <a:r>
              <a:rPr lang="en-US" sz="2000">
                <a:effectLst/>
                <a:latin typeface="Times New Roman" panose="02020603050405020304" pitchFamily="18" charset="0"/>
                <a:ea typeface="Symbol" panose="05050102010706020507" pitchFamily="18" charset="2"/>
                <a:cs typeface="Symbol" panose="05050102010706020507" pitchFamily="18" charset="2"/>
              </a:rPr>
              <a:t>Customer</a:t>
            </a:r>
            <a:r>
              <a:rPr lang="en-US" sz="2000" spc="3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can</a:t>
            </a:r>
            <a:r>
              <a:rPr lang="en-US" sz="2000" spc="3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pay</a:t>
            </a:r>
            <a:r>
              <a:rPr lang="en-US" sz="2000" spc="4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using</a:t>
            </a:r>
            <a:r>
              <a:rPr lang="en-US" sz="2000" spc="5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different</a:t>
            </a:r>
            <a:r>
              <a:rPr lang="en-US" sz="2000" spc="4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mode</a:t>
            </a:r>
            <a:r>
              <a:rPr lang="en-US" sz="2000" spc="3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of</a:t>
            </a:r>
            <a:r>
              <a:rPr lang="en-US" sz="2000" spc="2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payment</a:t>
            </a:r>
            <a:r>
              <a:rPr lang="en-US" sz="2000" spc="35">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through</a:t>
            </a:r>
            <a:r>
              <a:rPr lang="en-US" sz="2000" spc="-10">
                <a:effectLst/>
                <a:latin typeface="Times New Roman" panose="02020603050405020304" pitchFamily="18" charset="0"/>
                <a:ea typeface="Symbol" panose="05050102010706020507" pitchFamily="18" charset="2"/>
                <a:cs typeface="Symbol" panose="05050102010706020507" pitchFamily="18" charset="2"/>
              </a:rPr>
              <a:t> </a:t>
            </a:r>
            <a:r>
              <a:rPr lang="en-US" sz="2000">
                <a:effectLst/>
                <a:latin typeface="Times New Roman" panose="02020603050405020304" pitchFamily="18" charset="0"/>
                <a:ea typeface="Symbol" panose="05050102010706020507" pitchFamily="18" charset="2"/>
                <a:cs typeface="Symbol" panose="05050102010706020507" pitchFamily="18" charset="2"/>
              </a:rPr>
              <a:t>UPI.</a:t>
            </a:r>
            <a:endParaRPr lang="en-IN" sz="2000">
              <a:effectLst/>
              <a:latin typeface="Times New Roman" panose="02020603050405020304" pitchFamily="18" charset="0"/>
              <a:ea typeface="Symbol" panose="05050102010706020507" pitchFamily="18" charset="2"/>
              <a:cs typeface="Symbol" panose="05050102010706020507" pitchFamily="18" charset="2"/>
            </a:endParaRPr>
          </a:p>
          <a:p>
            <a:pPr lvl="0" algn="just">
              <a:lnSpc>
                <a:spcPct val="150000"/>
              </a:lnSpc>
            </a:pPr>
            <a:endParaRPr lang="en-IN" sz="2400" dirty="0">
              <a:latin typeface="Times New Roman" pitchFamily="18" charset="0"/>
              <a:cs typeface="Times New Roman" pitchFamily="18" charset="0"/>
            </a:endParaRPr>
          </a:p>
        </p:txBody>
      </p:sp>
      <p:sp>
        <p:nvSpPr>
          <p:cNvPr id="7" name="Date Placeholder 6">
            <a:extLst>
              <a:ext uri="{FF2B5EF4-FFF2-40B4-BE49-F238E27FC236}">
                <a16:creationId xmlns:a16="http://schemas.microsoft.com/office/drawing/2014/main" id="{1C99C29A-F922-4B9A-8589-74384499F604}"/>
              </a:ext>
            </a:extLst>
          </p:cNvPr>
          <p:cNvSpPr>
            <a:spLocks noGrp="1"/>
          </p:cNvSpPr>
          <p:nvPr>
            <p:ph type="dt" sz="half" idx="10"/>
          </p:nvPr>
        </p:nvSpPr>
        <p:spPr/>
        <p:txBody>
          <a:bodyPr/>
          <a:lstStyle/>
          <a:p>
            <a:pPr>
              <a:defRPr/>
            </a:pPr>
            <a:r>
              <a:rPr lang="en-US"/>
              <a:t>24-Dec-24</a:t>
            </a:r>
          </a:p>
        </p:txBody>
      </p:sp>
      <p:sp>
        <p:nvSpPr>
          <p:cNvPr id="9" name="Footer Placeholder 8">
            <a:extLst>
              <a:ext uri="{FF2B5EF4-FFF2-40B4-BE49-F238E27FC236}">
                <a16:creationId xmlns:a16="http://schemas.microsoft.com/office/drawing/2014/main" id="{0F16376D-78BB-41B0-BF31-DB72D103C2E8}"/>
              </a:ext>
            </a:extLst>
          </p:cNvPr>
          <p:cNvSpPr>
            <a:spLocks noGrp="1"/>
          </p:cNvSpPr>
          <p:nvPr>
            <p:ph type="ftr" sz="quarter" idx="11"/>
          </p:nvPr>
        </p:nvSpPr>
        <p:spPr/>
        <p:txBody>
          <a:bodyPr/>
          <a:lstStyle/>
          <a:p>
            <a:pPr algn="ctr">
              <a:defRPr/>
            </a:pPr>
            <a:r>
              <a:rPr lang="en-US"/>
              <a:t>5</a:t>
            </a:r>
          </a:p>
        </p:txBody>
      </p:sp>
    </p:spTree>
    <p:extLst>
      <p:ext uri="{BB962C8B-B14F-4D97-AF65-F5344CB8AC3E}">
        <p14:creationId xmlns:p14="http://schemas.microsoft.com/office/powerpoint/2010/main" val="170437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F3F90D-9F31-4AF0-AE5E-E79288CCACE0}"/>
              </a:ext>
            </a:extLst>
          </p:cNvPr>
          <p:cNvSpPr txBox="1"/>
          <p:nvPr/>
        </p:nvSpPr>
        <p:spPr>
          <a:xfrm>
            <a:off x="1668544" y="829559"/>
            <a:ext cx="4163319" cy="523220"/>
          </a:xfrm>
          <a:prstGeom prst="rect">
            <a:avLst/>
          </a:prstGeom>
          <a:noFill/>
        </p:spPr>
        <p:txBody>
          <a:bodyPr wrap="non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TECHNOLOGIES USED</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40BF1D1-D1C2-4962-A085-499F28A373D6}"/>
              </a:ext>
            </a:extLst>
          </p:cNvPr>
          <p:cNvSpPr txBox="1"/>
          <p:nvPr/>
        </p:nvSpPr>
        <p:spPr>
          <a:xfrm>
            <a:off x="2271860" y="1725105"/>
            <a:ext cx="1902059"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FRONT-END</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A6CB7E0-6D11-4483-A94B-EE4E03D1E27E}"/>
              </a:ext>
            </a:extLst>
          </p:cNvPr>
          <p:cNvSpPr txBox="1"/>
          <p:nvPr/>
        </p:nvSpPr>
        <p:spPr>
          <a:xfrm>
            <a:off x="6096000" y="1725104"/>
            <a:ext cx="177644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BACK-END</a:t>
            </a:r>
            <a:endParaRPr lang="en-IN"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A7FD8934-82C3-4AD8-AD22-4DC34EFE5706}"/>
              </a:ext>
            </a:extLst>
          </p:cNvPr>
          <p:cNvSpPr txBox="1"/>
          <p:nvPr/>
        </p:nvSpPr>
        <p:spPr>
          <a:xfrm>
            <a:off x="2347273" y="2498103"/>
            <a:ext cx="2480365" cy="35346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React JS</a:t>
            </a:r>
          </a:p>
          <a:p>
            <a:pPr marL="342900" indent="-342900">
              <a:lnSpc>
                <a:spcPct val="150000"/>
              </a:lnSpc>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Tailwind CSS </a:t>
            </a:r>
          </a:p>
          <a:p>
            <a:pPr marL="342900" indent="-342900">
              <a:lnSpc>
                <a:spcPct val="150000"/>
              </a:lnSpc>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DaisyUI</a:t>
            </a:r>
          </a:p>
          <a:p>
            <a:pPr marL="342900" indent="-342900">
              <a:lnSpc>
                <a:spcPct val="150000"/>
              </a:lnSpc>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Redux</a:t>
            </a:r>
            <a:endParaRPr lang="en-US" sz="2000">
              <a:latin typeface="Times New Roman" panose="02020603050405020304" pitchFamily="18" charset="0"/>
              <a:cs typeface="Times New Roman" panose="02020603050405020304" pitchFamily="18" charset="0"/>
            </a:endParaRPr>
          </a:p>
          <a:p>
            <a:pPr>
              <a:lnSpc>
                <a:spcPct val="150000"/>
              </a:lnSpc>
            </a:pPr>
            <a:endParaRPr lang="en-US" sz="240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nSpc>
                <a:spcPct val="150000"/>
              </a:lnSpc>
            </a:pPr>
            <a:endParaRPr lang="en-IN"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D88B911-67F0-4F88-9F0B-AA3F9F22D662}"/>
              </a:ext>
            </a:extLst>
          </p:cNvPr>
          <p:cNvSpPr txBox="1"/>
          <p:nvPr/>
        </p:nvSpPr>
        <p:spPr>
          <a:xfrm>
            <a:off x="6096000" y="2498103"/>
            <a:ext cx="1648208" cy="1384995"/>
          </a:xfrm>
          <a:prstGeom prst="rect">
            <a:avLst/>
          </a:prstGeom>
          <a:noFill/>
        </p:spPr>
        <p:txBody>
          <a:bodyPr wrap="none" rtlCol="0">
            <a:spAutoFit/>
          </a:bodyPr>
          <a:lstStyle/>
          <a:p>
            <a:pPr marL="342900" indent="-342900" algn="just">
              <a:lnSpc>
                <a:spcPct val="150000"/>
              </a:lnSpc>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rPr>
              <a:t>Node JS</a:t>
            </a:r>
          </a:p>
          <a:p>
            <a:pPr marL="342900" indent="-342900" algn="just">
              <a:lnSpc>
                <a:spcPct val="150000"/>
              </a:lnSpc>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rPr>
              <a:t>Express JS</a:t>
            </a:r>
            <a:endParaRPr lang="en-IN" sz="200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10" name="Date Placeholder 9">
            <a:extLst>
              <a:ext uri="{FF2B5EF4-FFF2-40B4-BE49-F238E27FC236}">
                <a16:creationId xmlns:a16="http://schemas.microsoft.com/office/drawing/2014/main" id="{48C62F79-9F12-4A4B-80FD-3CF75934E797}"/>
              </a:ext>
            </a:extLst>
          </p:cNvPr>
          <p:cNvSpPr>
            <a:spLocks noGrp="1"/>
          </p:cNvSpPr>
          <p:nvPr>
            <p:ph type="dt" sz="half" idx="10"/>
          </p:nvPr>
        </p:nvSpPr>
        <p:spPr/>
        <p:txBody>
          <a:bodyPr/>
          <a:lstStyle/>
          <a:p>
            <a:pPr>
              <a:defRPr/>
            </a:pPr>
            <a:r>
              <a:rPr lang="en-US"/>
              <a:t>24-Dec-24</a:t>
            </a:r>
          </a:p>
        </p:txBody>
      </p:sp>
      <p:sp>
        <p:nvSpPr>
          <p:cNvPr id="12" name="Footer Placeholder 11">
            <a:extLst>
              <a:ext uri="{FF2B5EF4-FFF2-40B4-BE49-F238E27FC236}">
                <a16:creationId xmlns:a16="http://schemas.microsoft.com/office/drawing/2014/main" id="{75008885-2A89-45FD-8780-99C94917923B}"/>
              </a:ext>
            </a:extLst>
          </p:cNvPr>
          <p:cNvSpPr>
            <a:spLocks noGrp="1"/>
          </p:cNvSpPr>
          <p:nvPr>
            <p:ph type="ftr" sz="quarter" idx="11"/>
          </p:nvPr>
        </p:nvSpPr>
        <p:spPr/>
        <p:txBody>
          <a:bodyPr/>
          <a:lstStyle/>
          <a:p>
            <a:pPr algn="ctr">
              <a:defRPr/>
            </a:pPr>
            <a:r>
              <a:rPr lang="en-US"/>
              <a:t>6</a:t>
            </a:r>
          </a:p>
        </p:txBody>
      </p:sp>
      <p:sp>
        <p:nvSpPr>
          <p:cNvPr id="8" name="TextBox 7">
            <a:extLst>
              <a:ext uri="{FF2B5EF4-FFF2-40B4-BE49-F238E27FC236}">
                <a16:creationId xmlns:a16="http://schemas.microsoft.com/office/drawing/2014/main" id="{D899E58E-88DC-2F06-F71F-EA8B6C41E94B}"/>
              </a:ext>
            </a:extLst>
          </p:cNvPr>
          <p:cNvSpPr txBox="1"/>
          <p:nvPr/>
        </p:nvSpPr>
        <p:spPr>
          <a:xfrm>
            <a:off x="9794529" y="1725103"/>
            <a:ext cx="2252864"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DATABASE</a:t>
            </a:r>
          </a:p>
        </p:txBody>
      </p:sp>
      <p:sp>
        <p:nvSpPr>
          <p:cNvPr id="11" name="TextBox 10">
            <a:extLst>
              <a:ext uri="{FF2B5EF4-FFF2-40B4-BE49-F238E27FC236}">
                <a16:creationId xmlns:a16="http://schemas.microsoft.com/office/drawing/2014/main" id="{3DE78F2C-AAD5-3533-435C-5F4639BFDB8B}"/>
              </a:ext>
            </a:extLst>
          </p:cNvPr>
          <p:cNvSpPr txBox="1"/>
          <p:nvPr/>
        </p:nvSpPr>
        <p:spPr>
          <a:xfrm>
            <a:off x="9854345" y="2498103"/>
            <a:ext cx="1628972" cy="923330"/>
          </a:xfrm>
          <a:prstGeom prst="rect">
            <a:avLst/>
          </a:prstGeom>
          <a:noFill/>
        </p:spPr>
        <p:txBody>
          <a:bodyPr wrap="none" rtlCol="0">
            <a:spAutoFit/>
          </a:bodyPr>
          <a:lstStyle/>
          <a:p>
            <a:pPr marL="342900" indent="-342900" algn="just">
              <a:lnSpc>
                <a:spcPct val="150000"/>
              </a:lnSpc>
              <a:buFont typeface="Arial" panose="020B0604020202020204" pitchFamily="34" charset="0"/>
              <a:buChar char="•"/>
            </a:pPr>
            <a:r>
              <a:rPr lang="en-IN" sz="2000" dirty="0">
                <a:latin typeface="Times New Roman" panose="02020603050405020304" pitchFamily="18" charset="0"/>
                <a:ea typeface="Times New Roman" panose="02020603050405020304" pitchFamily="18" charset="0"/>
              </a:rPr>
              <a:t>MongoDB</a:t>
            </a:r>
            <a:endParaRPr lang="en-IN" sz="20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147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1DA5A23-D145-947A-259A-261A25D1E364}"/>
              </a:ext>
            </a:extLst>
          </p:cNvPr>
          <p:cNvSpPr txBox="1"/>
          <p:nvPr/>
        </p:nvSpPr>
        <p:spPr>
          <a:xfrm>
            <a:off x="2032000" y="209625"/>
            <a:ext cx="8744155" cy="2622321"/>
          </a:xfrm>
          <a:prstGeom prst="rect">
            <a:avLst/>
          </a:prstGeom>
          <a:noFill/>
        </p:spPr>
        <p:txBody>
          <a:bodyPr wrap="square">
            <a:spAutoFit/>
          </a:bodyPr>
          <a:lstStyle/>
          <a:p>
            <a:pPr marL="0" marR="0" algn="ctr">
              <a:spcBef>
                <a:spcPts val="0"/>
              </a:spcBef>
              <a:spcAft>
                <a:spcPts val="0"/>
              </a:spcAft>
            </a:pPr>
            <a:r>
              <a:rPr lang="en-US" sz="2800" b="1" dirty="0">
                <a:solidFill>
                  <a:srgbClr val="FF0000"/>
                </a:solidFill>
                <a:effectLst/>
                <a:latin typeface="Times New Roman" panose="02020603050405020304" pitchFamily="18" charset="0"/>
                <a:ea typeface="Times New Roman" panose="02020603050405020304" pitchFamily="18" charset="0"/>
              </a:rPr>
              <a:t> MODULE DESCRIPTION</a:t>
            </a:r>
          </a:p>
          <a:p>
            <a:pPr marL="0" marR="0" algn="just">
              <a:spcBef>
                <a:spcPts val="0"/>
              </a:spcBef>
              <a:spcAft>
                <a:spcPts val="0"/>
              </a:spcAft>
            </a:pPr>
            <a:r>
              <a:rPr lang="en-US" sz="180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p>
            <a:pPr marL="0" marR="0" algn="just">
              <a:spcBef>
                <a:spcPts val="0"/>
              </a:spcBef>
              <a:spcAft>
                <a:spcPts val="0"/>
              </a:spcAft>
            </a:pPr>
            <a:r>
              <a:rPr lang="en-US" sz="2400" dirty="0">
                <a:effectLst/>
                <a:latin typeface="Times New Roman" panose="02020603050405020304" pitchFamily="18" charset="0"/>
                <a:ea typeface="Times New Roman" panose="02020603050405020304" pitchFamily="18" charset="0"/>
              </a:rPr>
              <a:t>The project contains the following modules such as:</a:t>
            </a:r>
          </a:p>
          <a:p>
            <a:pPr marL="0" marR="0" algn="just">
              <a:spcBef>
                <a:spcPts val="0"/>
              </a:spcBef>
              <a:spcAft>
                <a:spcPts val="0"/>
              </a:spcAft>
            </a:pPr>
            <a:r>
              <a:rPr lang="en-US" sz="2400">
                <a:effectLst/>
                <a:latin typeface="Times New Roman" panose="02020603050405020304" pitchFamily="18" charset="0"/>
                <a:ea typeface="Times New Roman" panose="02020603050405020304" pitchFamily="18" charset="0"/>
              </a:rPr>
              <a:t>	</a:t>
            </a:r>
          </a:p>
          <a:p>
            <a:pPr marL="0" marR="0" algn="just">
              <a:spcBef>
                <a:spcPts val="0"/>
              </a:spcBef>
              <a:spcAft>
                <a:spcPts val="0"/>
              </a:spcAft>
            </a:pPr>
            <a:endParaRPr lang="en-US" sz="2400">
              <a:effectLst/>
              <a:latin typeface="Times New Roman" panose="02020603050405020304" pitchFamily="18" charset="0"/>
              <a:ea typeface="Times New Roman" panose="02020603050405020304" pitchFamily="18" charset="0"/>
            </a:endParaRPr>
          </a:p>
          <a:p>
            <a:pPr marL="342900" marR="0" indent="-342900" algn="just">
              <a:lnSpc>
                <a:spcPct val="150000"/>
              </a:lnSpc>
              <a:spcBef>
                <a:spcPts val="0"/>
              </a:spcBef>
              <a:spcAft>
                <a:spcPts val="0"/>
              </a:spcAft>
              <a:buFont typeface="Arial" panose="020B0604020202020204" pitchFamily="34" charset="0"/>
              <a:buChar char="•"/>
            </a:pPr>
            <a:endParaRPr lang="en-US" sz="20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E417A6BC-22F4-27F7-FC4C-FAED207418BD}"/>
              </a:ext>
            </a:extLst>
          </p:cNvPr>
          <p:cNvSpPr>
            <a:spLocks noGrp="1"/>
          </p:cNvSpPr>
          <p:nvPr>
            <p:ph sz="half" idx="1"/>
          </p:nvPr>
        </p:nvSpPr>
        <p:spPr>
          <a:xfrm>
            <a:off x="6177937" y="2064160"/>
            <a:ext cx="2725448" cy="2437655"/>
          </a:xfrm>
        </p:spPr>
        <p:txBody>
          <a:bodyPr/>
          <a:lstStyle/>
          <a:p>
            <a:pPr marL="342900" marR="0" indent="-342900" algn="just">
              <a:lnSpc>
                <a:spcPct val="150000"/>
              </a:lnSpc>
              <a:spcBef>
                <a:spcPts val="0"/>
              </a:spcBef>
              <a:spcAft>
                <a:spcPts val="0"/>
              </a:spcAft>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Booking Turf</a:t>
            </a:r>
          </a:p>
          <a:p>
            <a:pPr marL="342900" marR="0" indent="-342900" algn="just">
              <a:lnSpc>
                <a:spcPct val="150000"/>
              </a:lnSpc>
              <a:spcBef>
                <a:spcPts val="0"/>
              </a:spcBef>
              <a:spcAft>
                <a:spcPts val="0"/>
              </a:spcAft>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Payment Page</a:t>
            </a:r>
          </a:p>
          <a:p>
            <a:pPr marL="342900" marR="0" indent="-342900" algn="just">
              <a:lnSpc>
                <a:spcPct val="150000"/>
              </a:lnSpc>
              <a:spcBef>
                <a:spcPts val="0"/>
              </a:spcBef>
              <a:spcAft>
                <a:spcPts val="0"/>
              </a:spcAft>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Admin Dashboard</a:t>
            </a:r>
          </a:p>
          <a:p>
            <a:pPr marL="342900" marR="0" indent="-342900" algn="just">
              <a:lnSpc>
                <a:spcPct val="150000"/>
              </a:lnSpc>
              <a:spcBef>
                <a:spcPts val="0"/>
              </a:spcBef>
              <a:spcAft>
                <a:spcPts val="0"/>
              </a:spcAft>
              <a:buFont typeface="Arial" panose="020B0604020202020204" pitchFamily="34" charset="0"/>
              <a:buChar char="•"/>
            </a:pPr>
            <a:r>
              <a:rPr lang="en-US" sz="2000">
                <a:effectLst/>
                <a:latin typeface="Times New Roman" panose="02020603050405020304" pitchFamily="18" charset="0"/>
                <a:ea typeface="Times New Roman" panose="02020603050405020304" pitchFamily="18" charset="0"/>
                <a:cs typeface="Times New Roman" panose="02020603050405020304" pitchFamily="18" charset="0"/>
              </a:rPr>
              <a:t>Transaction History</a:t>
            </a:r>
          </a:p>
          <a:p>
            <a:endParaRPr lang="en-IN"/>
          </a:p>
        </p:txBody>
      </p:sp>
      <p:sp>
        <p:nvSpPr>
          <p:cNvPr id="6" name="Date Placeholder 5">
            <a:extLst>
              <a:ext uri="{FF2B5EF4-FFF2-40B4-BE49-F238E27FC236}">
                <a16:creationId xmlns:a16="http://schemas.microsoft.com/office/drawing/2014/main" id="{FCEEDDCF-839E-4465-B5E6-BF6434919478}"/>
              </a:ext>
            </a:extLst>
          </p:cNvPr>
          <p:cNvSpPr>
            <a:spLocks noGrp="1"/>
          </p:cNvSpPr>
          <p:nvPr>
            <p:ph type="dt" sz="half" idx="10"/>
          </p:nvPr>
        </p:nvSpPr>
        <p:spPr/>
        <p:txBody>
          <a:bodyPr/>
          <a:lstStyle/>
          <a:p>
            <a:pPr>
              <a:defRPr/>
            </a:pPr>
            <a:r>
              <a:rPr lang="en-US"/>
              <a:t>24-Dec-24</a:t>
            </a:r>
          </a:p>
        </p:txBody>
      </p:sp>
      <p:sp>
        <p:nvSpPr>
          <p:cNvPr id="8" name="Footer Placeholder 7">
            <a:extLst>
              <a:ext uri="{FF2B5EF4-FFF2-40B4-BE49-F238E27FC236}">
                <a16:creationId xmlns:a16="http://schemas.microsoft.com/office/drawing/2014/main" id="{DA5F149E-857F-4052-A839-D3B82FF47DB0}"/>
              </a:ext>
            </a:extLst>
          </p:cNvPr>
          <p:cNvSpPr>
            <a:spLocks noGrp="1"/>
          </p:cNvSpPr>
          <p:nvPr>
            <p:ph type="ftr" sz="quarter" idx="11"/>
          </p:nvPr>
        </p:nvSpPr>
        <p:spPr/>
        <p:txBody>
          <a:bodyPr/>
          <a:lstStyle/>
          <a:p>
            <a:pPr algn="ctr">
              <a:defRPr/>
            </a:pPr>
            <a:r>
              <a:rPr lang="en-US"/>
              <a:t>7</a:t>
            </a:r>
          </a:p>
        </p:txBody>
      </p:sp>
      <p:sp>
        <p:nvSpPr>
          <p:cNvPr id="16" name="Title 13">
            <a:extLst>
              <a:ext uri="{FF2B5EF4-FFF2-40B4-BE49-F238E27FC236}">
                <a16:creationId xmlns:a16="http://schemas.microsoft.com/office/drawing/2014/main" id="{C4385972-28EA-C688-3FCA-63F26656253E}"/>
              </a:ext>
            </a:extLst>
          </p:cNvPr>
          <p:cNvSpPr>
            <a:spLocks noGrp="1"/>
          </p:cNvSpPr>
          <p:nvPr>
            <p:ph type="body" idx="2"/>
          </p:nvPr>
        </p:nvSpPr>
        <p:spPr>
          <a:xfrm>
            <a:off x="2784441" y="1945558"/>
            <a:ext cx="2844800" cy="3242187"/>
          </a:xfrm>
        </p:spPr>
        <p:txBody>
          <a:bodyPr/>
          <a:lstStyle/>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Home Page</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Login Page</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List of Turfs </a:t>
            </a:r>
          </a:p>
          <a:p>
            <a:pPr marL="342900" indent="-342900" algn="just">
              <a:lnSpc>
                <a:spcPct val="15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Turf details</a:t>
            </a:r>
          </a:p>
        </p:txBody>
      </p:sp>
    </p:spTree>
    <p:extLst>
      <p:ext uri="{BB962C8B-B14F-4D97-AF65-F5344CB8AC3E}">
        <p14:creationId xmlns:p14="http://schemas.microsoft.com/office/powerpoint/2010/main" val="34431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D2161E-968E-311A-3BB6-7AFD9CF011B8}"/>
              </a:ext>
            </a:extLst>
          </p:cNvPr>
          <p:cNvSpPr txBox="1"/>
          <p:nvPr/>
        </p:nvSpPr>
        <p:spPr>
          <a:xfrm>
            <a:off x="1578737" y="852453"/>
            <a:ext cx="9643620" cy="4930645"/>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rPr>
              <a:t>Administrator Module</a:t>
            </a:r>
            <a:endPar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IN" sz="2000">
                <a:effectLst/>
                <a:latin typeface="Times New Roman" panose="02020603050405020304" pitchFamily="18" charset="0"/>
                <a:ea typeface="Times New Roman" panose="02020603050405020304" pitchFamily="18" charset="0"/>
              </a:rPr>
              <a:t>The Admin Module is the platform's management center, allowing administrators to oversee all activities, from user and turf management to transaction monitoring. </a:t>
            </a: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F0000"/>
                </a:solidFill>
                <a:effectLst/>
                <a:uLnTx/>
                <a:uFillTx/>
                <a:latin typeface="Times New Roman" panose="02020603050405020304" pitchFamily="18" charset="0"/>
                <a:ea typeface="Times New Roman" panose="02020603050405020304" pitchFamily="18" charset="0"/>
                <a:cs typeface="+mn-cs"/>
              </a:rPr>
              <a:t>User Module</a:t>
            </a:r>
            <a:endParaRPr kumimoji="0" lang="en-US" sz="20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 </a:t>
            </a:r>
            <a:r>
              <a:rPr lang="en-IN" sz="2000">
                <a:effectLst/>
                <a:latin typeface="Times New Roman" panose="02020603050405020304" pitchFamily="18" charset="0"/>
                <a:ea typeface="Times New Roman" panose="02020603050405020304" pitchFamily="18" charset="0"/>
                <a:cs typeface="Times New Roman" panose="02020603050405020304" pitchFamily="18" charset="0"/>
              </a:rPr>
              <a:t>The User Module is designed to facilitate the entire customer journey, from browsing available turfs to booking time slots and leaving feedback.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IN" sz="2400" b="1">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Owner Module</a:t>
            </a:r>
          </a:p>
          <a:p>
            <a:pPr marL="0" marR="0" lvl="0" indent="0" algn="just" defTabSz="914400" rtl="0" eaLnBrk="1" fontAlgn="auto" latinLnBrk="0" hangingPunct="1">
              <a:lnSpc>
                <a:spcPct val="150000"/>
              </a:lnSpc>
              <a:spcBef>
                <a:spcPts val="0"/>
              </a:spcBef>
              <a:spcAft>
                <a:spcPts val="0"/>
              </a:spcAft>
              <a:buClrTx/>
              <a:buSzTx/>
              <a:buFontTx/>
              <a:buNone/>
              <a:tabLst/>
              <a:defRPr/>
            </a:pPr>
            <a:r>
              <a:rPr lang="en-IN" sz="2000">
                <a:effectLst/>
                <a:latin typeface="Times New Roman" panose="02020603050405020304" pitchFamily="18" charset="0"/>
                <a:ea typeface="Times New Roman" panose="02020603050405020304" pitchFamily="18" charset="0"/>
              </a:rPr>
              <a:t>The Owner Module allows turf owners to manage their turfs, view bookings, and interact with users who have rated or reviewed their services. </a:t>
            </a:r>
            <a:endParaRPr lang="en-IN" sz="2000" b="1">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6" name="Date Placeholder 5">
            <a:extLst>
              <a:ext uri="{FF2B5EF4-FFF2-40B4-BE49-F238E27FC236}">
                <a16:creationId xmlns:a16="http://schemas.microsoft.com/office/drawing/2014/main" id="{132A1DA6-0084-4DBA-A5B9-EABBC4D4EF0B}"/>
              </a:ext>
            </a:extLst>
          </p:cNvPr>
          <p:cNvSpPr>
            <a:spLocks noGrp="1"/>
          </p:cNvSpPr>
          <p:nvPr>
            <p:ph type="dt" sz="half" idx="10"/>
          </p:nvPr>
        </p:nvSpPr>
        <p:spPr/>
        <p:txBody>
          <a:bodyPr/>
          <a:lstStyle/>
          <a:p>
            <a:pPr>
              <a:defRPr/>
            </a:pPr>
            <a:r>
              <a:rPr lang="en-US"/>
              <a:t>24-Dec-24</a:t>
            </a:r>
          </a:p>
        </p:txBody>
      </p:sp>
      <p:sp>
        <p:nvSpPr>
          <p:cNvPr id="8" name="Footer Placeholder 7">
            <a:extLst>
              <a:ext uri="{FF2B5EF4-FFF2-40B4-BE49-F238E27FC236}">
                <a16:creationId xmlns:a16="http://schemas.microsoft.com/office/drawing/2014/main" id="{9C8980C7-6F13-4B09-9183-AD62B21C21A1}"/>
              </a:ext>
            </a:extLst>
          </p:cNvPr>
          <p:cNvSpPr>
            <a:spLocks noGrp="1"/>
          </p:cNvSpPr>
          <p:nvPr>
            <p:ph type="ftr" sz="quarter" idx="11"/>
          </p:nvPr>
        </p:nvSpPr>
        <p:spPr/>
        <p:txBody>
          <a:bodyPr/>
          <a:lstStyle/>
          <a:p>
            <a:pPr algn="ctr">
              <a:defRPr/>
            </a:pPr>
            <a:r>
              <a:rPr lang="en-US"/>
              <a:t>8</a:t>
            </a:r>
          </a:p>
        </p:txBody>
      </p:sp>
    </p:spTree>
    <p:extLst>
      <p:ext uri="{BB962C8B-B14F-4D97-AF65-F5344CB8AC3E}">
        <p14:creationId xmlns:p14="http://schemas.microsoft.com/office/powerpoint/2010/main" val="26248535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1011</TotalTime>
  <Words>695</Words>
  <Application>Microsoft Office PowerPoint</Application>
  <PresentationFormat>Widescreen</PresentationFormat>
  <Paragraphs>141</Paragraphs>
  <Slides>22</Slides>
  <Notes>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Flow</vt:lpstr>
      <vt:lpstr>TITLE : ONLINE TURF BOOKING SYSTEM </vt:lpstr>
      <vt:lpstr>PowerPoint Presentation</vt:lpstr>
      <vt:lpstr>EXISTING SYSTEM</vt:lpstr>
      <vt:lpstr>PowerPoint Presentation</vt:lpstr>
      <vt:lpstr>PROPOSED SYSTEM</vt:lpstr>
      <vt:lpstr>PowerPoint Presentation</vt:lpstr>
      <vt:lpstr>PowerPoint Presentation</vt:lpstr>
      <vt:lpstr>PowerPoint Presentation</vt:lpstr>
      <vt:lpstr>PowerPoint Presentation</vt:lpstr>
      <vt:lpstr>PowerPoint Presentation</vt:lpstr>
      <vt:lpstr>Level 0</vt:lpstr>
      <vt:lpstr>Level 1 </vt:lpstr>
      <vt:lpstr>HOME PAGE</vt:lpstr>
      <vt:lpstr>LOGIN PAGE</vt:lpstr>
      <vt:lpstr>LIST OF TURFS</vt:lpstr>
      <vt:lpstr>TURF DETAILS</vt:lpstr>
      <vt:lpstr>BOOKING TURF</vt:lpstr>
      <vt:lpstr>PAYMENT PAGE</vt:lpstr>
      <vt:lpstr>ADMIN DASHBOARD</vt:lpstr>
      <vt:lpstr>TRANSACTION HISTORY</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sujith07cs@gmail.com</cp:lastModifiedBy>
  <cp:revision>61</cp:revision>
  <dcterms:created xsi:type="dcterms:W3CDTF">2023-09-01T10:41:25Z</dcterms:created>
  <dcterms:modified xsi:type="dcterms:W3CDTF">2024-12-24T04:30:38Z</dcterms:modified>
</cp:coreProperties>
</file>