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TSansNarrow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9e4b0488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9e4b0488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9e4b0488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9e4b0488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9e4b0488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9e4b0488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9e85c91a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9e85c91a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9e85c91a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9e85c91a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9e85c91a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9e85c91a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9e85c91a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9e85c91a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9e85c91a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9e85c91a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9e85c91a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9e85c91a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9e85c91a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9e85c91a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9e4b0488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9e4b0488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 rot="-288">
            <a:off x="996441" y="1293844"/>
            <a:ext cx="7151100" cy="19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WAFFLE:Watermarking in Federated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200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2.2:  Second Limitation/Critique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093825"/>
            <a:ext cx="85206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"Ownership Demonstration and Robustness" :</a:t>
            </a:r>
            <a:endParaRPr sz="17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Strengths: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Clearly identifies potential limitations of WAFFLE in key areas: ownership demonstration and robustness.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Introduces the relevant requirements W1 and W2 to provide context.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Concise and to the point.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3:Synthesis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1. Real-world Applications:</a:t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Protecting Models in FL: WAFFLE secures models trained on client devices (mobiles, edge devices) in federated learning settings, protecting privacy and efficiency.</a:t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Ownership Verification: Model owners can embed watermarks to demonstrate ownership and deter theft.</a:t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Resilience against Misuse: Robust watermarks prevent unauthorized use or distribution of models.</a:t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2. Future Prospects:</a:t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Multi-Owner Collaboration: Extending WAFFLE to support multiple owners opens up collaborative FL scenarios.</a:t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Performance Evaluation: Research will assess WAFFLE's performance across different FL settings, models, and datasets.</a:t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Efficiency Optimization: Reducing WAFFLE's computational overhead makes it more suitable for resource-constrained devices.</a:t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1:  Summary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What is WAFFLE?</a:t>
            </a:r>
            <a:endParaRPr sz="6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2286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○"/>
            </a:pPr>
            <a:r>
              <a:rPr lang="en-GB" sz="6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 watermarking technique for DNN models trained using federated learning.</a:t>
            </a:r>
            <a:endParaRPr sz="6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○"/>
            </a:pPr>
            <a:r>
              <a:rPr lang="en-GB" sz="6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Enables ownership proof and model utility verification even in highly skewed data distributions (non-IID scenarios).</a:t>
            </a:r>
            <a:endParaRPr sz="6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6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How does it work?</a:t>
            </a:r>
            <a:endParaRPr sz="6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○"/>
            </a:pPr>
            <a:r>
              <a:rPr lang="en-GB" sz="6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Introduces a retraining step at the server after each local model aggregation.</a:t>
            </a:r>
            <a:endParaRPr sz="6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○"/>
            </a:pPr>
            <a:r>
              <a:rPr lang="en-GB" sz="6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Embeds a resilient watermark using a novel technique called WAFFLEPATTERN.</a:t>
            </a:r>
            <a:endParaRPr sz="6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○"/>
            </a:pPr>
            <a:r>
              <a:rPr lang="en-GB" sz="6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WAFFLEPATTERN:</a:t>
            </a:r>
            <a:endParaRPr sz="6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■"/>
            </a:pPr>
            <a:r>
              <a:rPr lang="en-GB" sz="6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Generates data-independent watermarks.</a:t>
            </a:r>
            <a:endParaRPr sz="6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■"/>
            </a:pPr>
            <a:r>
              <a:rPr lang="en-GB" sz="6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Easy to learn and satisfies model utility requirements.</a:t>
            </a:r>
            <a:endParaRPr sz="6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○"/>
            </a:pPr>
            <a:r>
              <a:t/>
            </a:r>
            <a:endParaRPr sz="6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286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6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89600" y="4116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850" lvl="0" marL="457200" marR="2286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6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Benefits:</a:t>
            </a:r>
            <a:endParaRPr sz="6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○"/>
            </a:pPr>
            <a:r>
              <a:rPr lang="en-GB" sz="6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Negligible accuracy degradation: Only -0.17% decrease in test accuracy.</a:t>
            </a:r>
            <a:endParaRPr sz="6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○"/>
            </a:pPr>
            <a:r>
              <a:rPr lang="en-GB" sz="6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No training data access needed: Suitable for federated learning settings.</a:t>
            </a:r>
            <a:endParaRPr sz="6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○"/>
            </a:pPr>
            <a:r>
              <a:rPr lang="en-GB" sz="6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Flexibility: Combines well with other robust aggregation methods (Krum, trimmed mean, median).</a:t>
            </a:r>
            <a:endParaRPr sz="6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t/>
            </a:r>
            <a:endParaRPr sz="6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6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Overall:</a:t>
            </a:r>
            <a:endParaRPr sz="6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○"/>
            </a:pPr>
            <a:r>
              <a:rPr lang="en-GB" sz="6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WAFFLE provides a secure and efficient way to protect intellectual property and ensure model integrity in federated learning.</a:t>
            </a:r>
            <a:endParaRPr sz="6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75925" y="369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1.1: Motivation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975400"/>
            <a:ext cx="8520600" cy="3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1. Model Theft in Federated Learning:</a:t>
            </a:r>
            <a:endParaRPr sz="6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5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Challenge: Federated learning models reside on client devices, vulnerable to theft by malicious clients.</a:t>
            </a:r>
            <a:endParaRPr sz="5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5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Risk: Unauthorized access, copying, or exploitation of intellectual property.</a:t>
            </a:r>
            <a:endParaRPr sz="5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5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Traditional solutions: Centralized data storage or control raises privacy concerns.</a:t>
            </a:r>
            <a:endParaRPr sz="5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2. WAFFLE: Watermarking for Ownership Proof:</a:t>
            </a:r>
            <a:endParaRPr sz="5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5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Solution: Embeds a hidden "digital fingerprint" (watermark) in the model.</a:t>
            </a:r>
            <a:endParaRPr sz="5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5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Goal: Provide irrefutable proof of ownership even if the model is stolen.</a:t>
            </a:r>
            <a:endParaRPr sz="5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5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Benefits:</a:t>
            </a:r>
            <a:endParaRPr sz="5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○"/>
            </a:pPr>
            <a:r>
              <a:rPr lang="en-GB" sz="5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Deterrence against theft.</a:t>
            </a:r>
            <a:endParaRPr sz="5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○"/>
            </a:pPr>
            <a:r>
              <a:rPr lang="en-GB" sz="5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Traceability and identification of stolen models.</a:t>
            </a:r>
            <a:endParaRPr sz="52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286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286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286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1.2:  Contribution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48025"/>
            <a:ext cx="8520600" cy="3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2667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Problem: Proving Ownership in FL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723900" marR="2667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Client-server FL distributes model training, making ownership demonstration challenging.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723900" marR="266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WAFFLE addresses this gap by embedding resilient watermarks in FL models.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667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Watermarking for FL: WAFFLE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723900" marR="2667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Embeds watermarks during model aggregation.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723900" marR="266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Incur negligible accuracy loss (-0.17%).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723900" marR="266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training data access required, preserving privacy.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667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Data-Independent Watermarks: WAFFLEPATTERN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723900" marR="2667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Novel watermark generation technique.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723900" marR="266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Resistant to removal attempts.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723900" marR="266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Demonstrates ownership effectively.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723900" marR="266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Preserves model utility.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42900" marR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42900" marR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228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1.3:Methodology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022125"/>
            <a:ext cx="8520600" cy="3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Watermarking in Federated Learning: WAFFLE</a:t>
            </a:r>
            <a:endParaRPr sz="48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Novel technique to protect model ownership in FL.</a:t>
            </a:r>
            <a:endParaRPr sz="48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Embeds resilient watermarks without training data access.</a:t>
            </a:r>
            <a:endParaRPr sz="48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Key Features:</a:t>
            </a:r>
            <a:endParaRPr sz="48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Retraining step at server after model aggregation.</a:t>
            </a:r>
            <a:endParaRPr sz="48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Data-independent watermark generation (WAFFLEPATTERN).</a:t>
            </a:r>
            <a:endParaRPr sz="48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Negligible accuracy degradation (-0.17%).</a:t>
            </a:r>
            <a:endParaRPr sz="48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Compatible with various aggregation methods.</a:t>
            </a:r>
            <a:endParaRPr sz="48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Resistant to watermark removal attacks.</a:t>
            </a:r>
            <a:endParaRPr sz="48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WAFFLEPATTERN: Innovative Watermark Generation</a:t>
            </a:r>
            <a:endParaRPr sz="48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Uses same pattern for all classes.</a:t>
            </a:r>
            <a:endParaRPr sz="48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Promotes model convergence and overfitting to watermark.</a:t>
            </a:r>
            <a:endParaRPr sz="48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1.4: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25"/>
            <a:ext cx="8520600" cy="32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WAFFLE pioneers DNN model watermarking in the distributed world of FL.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solves the critical challenge of demonstrating ownership in client-server FL settings.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WAFFLE seamlessly embeds watermarks with minimal accuracy loss (-0.17%).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novel WAFFLEPATTERN technique generates data-independent, robust watermarks.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Retraining step at server after model aggregation.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Data-independent watermark generation (WAFFLEPATTERN).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Negligible accuracy degradation (-0.17%).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Compatible with various aggregation methods.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Resistant to watermark removal attacks.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 2: Limitations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032775"/>
            <a:ext cx="8520600" cy="3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1. Centralized Techniques Unsuitable</a:t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         Traditional watermarking methods designed for centralized ML lack compatibility with FL's distributed nature.</a:t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They assume full control over training data and processes, which isn't possible in FL's decentralized setting.</a:t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2. Watermark Resilience Concerns:</a:t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Pre-embedded watermarks in FL models face potential removal after multiple aggregation rounds.</a:t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Post-embedded watermarks might not fully resist removal attacks like fine-tuning and pruning.</a:t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3. WAFFLE's Current Limitations:</a:t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Ownership Demonstration and Robustness: WAFFLE might not yet fully satisfy requirements W1 (ownership demonstration) and W2 (robustness) as defined for effective FL watermarking schemes.</a:t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Computational Overhead: In certain models lacking batch normalization layers, WAFFLE's computational overhead can be higher.</a:t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Char char="●"/>
            </a:pPr>
            <a:r>
              <a:rPr lang="en-GB" sz="4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Single-Owner Focus: WAFFLE currently supports single-owner scenarios, and extending it to multiple owners presents challenges such as increased watermark set size and potential utility concerns.</a:t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2.1 : First Limitation/Critique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trengths: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Clearly describes the incompatibility of centralized watermarking with federated learning (FL).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Highlights the key difference: centralized methods require full control, whereas FL is decentralized.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Concise and easy to understand.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Potential improvements: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 (e.g., vulnerability to theft, difficulty proving ownership) could strengthen the argument.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Consider using a simple diagram to visually represent the difference between centralized and decentralized model training, with watermarking incorporated.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