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sldIdLst>
    <p:sldId id="324" r:id="rId4"/>
    <p:sldId id="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AAF0B9-653C-576F-8561-B8FA2BB1A9BD}" name="Xu Shifeng" initials="XS" userId="f640910a185886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FF9696"/>
    <a:srgbClr val="FF6F6F"/>
    <a:srgbClr val="FF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DC508-BC29-4E20-9840-B334FB52C8CB}" type="datetimeFigureOut">
              <a:rPr lang="en-SG" smtClean="0"/>
              <a:t>12/5/2023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F4BC-31AE-494A-B57D-299570933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59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B3DD-9884-7B39-BBB5-40866E533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6EC27-9E31-182B-8E7D-CB3821A1B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9B4D-3934-5E1A-584C-781C9B94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8CCD-8D33-441A-B17F-2C5F6E4E9343}" type="datetime1">
              <a:rPr lang="en-SG" smtClean="0"/>
              <a:t>12/5/2023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B1B9-07EF-7EBA-701B-10247410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7A70-389C-3B3C-DB00-0A8F53C7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63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1396-6F23-0DF8-6744-8E530FBE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586A1-CC64-C221-DF04-1E953B3D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7EEA6-6BB9-C554-711E-D46C4F79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DC7C-94CA-47E5-89A6-2BFB86A82359}" type="datetime1">
              <a:rPr lang="en-SG" smtClean="0"/>
              <a:t>12/5/2023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48D4-DB90-00FE-00DE-3F161FB9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E978-294A-9E20-D815-658AAAEC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69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A5DD6-524A-EB9F-31DD-ACEC97081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6DCCA-CC99-B3A0-551D-4C94C51AE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2748-8424-21BE-6E5C-47FFB143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7FEA-86A1-43BC-8FAF-831D59A5EF69}" type="datetime1">
              <a:rPr lang="en-SG" smtClean="0"/>
              <a:t>12/5/2023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2EB6-CDA4-5D2D-FF65-52493BC9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B66F-7C94-F2C0-CB9E-93EE7E52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728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0897-B1CC-5518-4F48-BCC9178F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4D2C-03C5-97ED-872B-AF73771C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49F5-6A5F-5217-4CE6-107AC37E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23A8-EF5F-407E-A98E-B751EF6E77A6}" type="datetime1">
              <a:rPr lang="en-SG" smtClean="0"/>
              <a:t>12/5/2023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A459-2048-42DF-D145-A58C8495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8946-FECF-FBF0-8387-2DC9B517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9F95-AE7B-1D63-1E8A-5243466A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24437-2958-9048-2C67-55435D0D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55DB-152F-09CD-D4E8-FD629340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3316-FB70-4BD6-B0BA-D597BC350857}" type="datetime1">
              <a:rPr lang="en-SG" smtClean="0"/>
              <a:t>12/5/2023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B513-DB75-EA00-AAE3-B0E4897F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17B0-61CA-B0B7-CADF-5BC5D8F0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33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60D4-F8E2-7B19-03A1-4E14C71F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5600-3E6B-0C16-7182-BF72DF762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BCBB-19F6-440F-2DE3-422176E96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BBE3-2BDD-D6CA-042C-5B0C5A69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2A24-0CB4-4298-B51F-FA4983B35D9C}" type="datetime1">
              <a:rPr lang="en-SG" smtClean="0"/>
              <a:t>12/5/2023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9D70E-972E-0E56-CDBF-9E74524B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10060-9C1E-3CAB-6187-52F8256A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890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F984-E199-E30B-034B-16E76208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32B22-3979-F6F6-FF25-E17879426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E6FAE-930C-50F9-C002-8BC54A77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C177-5F43-3E80-9D9F-245907D09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8C7AB-6B00-3CA5-DF6D-DB27C46B9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B2F08-8879-4137-90C6-CF4D1C9C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829E-674A-4A2B-AEB2-0CAE7BCA19A9}" type="datetime1">
              <a:rPr lang="en-SG" smtClean="0"/>
              <a:t>12/5/2023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95E31-EAAF-95FA-B15A-CD466CE9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32F80-D43F-A9C0-E9B2-DBE8ACD3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201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41A4-C40F-A10F-4B6C-8FBEB246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44183-347E-9D45-D805-99C4A919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464-F2D8-4C5F-995F-55237EF0A04A}" type="datetime1">
              <a:rPr lang="en-SG" smtClean="0"/>
              <a:t>12/5/2023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A2F26-9698-1C46-F417-D5397B66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5FDB-752A-8712-863E-297962E4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22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71F8D-4ADA-90F1-560C-040603FD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0E55-1227-4B0E-8DB6-4A7C13822DA9}" type="datetime1">
              <a:rPr lang="en-SG" smtClean="0"/>
              <a:t>12/5/2023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63F3E-A383-B66E-AC21-CAA79CD0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66FD6-7734-37DD-3252-281E4A9D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30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FE22-416B-6985-4FB0-67136172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D401-619C-AEF5-C019-C7E62778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4370F-A4E2-E020-903A-BCE2167E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5BA8F-FE59-3F29-B3DD-ED6FAD94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DAC0-CB2A-444B-A72A-F63EFB74789C}" type="datetime1">
              <a:rPr lang="en-SG" smtClean="0"/>
              <a:t>12/5/2023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3627-B073-2B6B-FFF2-6BF8D5C0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B270-A470-A9A7-B93C-044ED8C1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70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BE03-FCEB-F7E4-8939-DC929D8A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262D7-AD88-1E4D-43C5-314412A9D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B1FC-2832-8E90-D6FE-B1DD8BE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4D6F-2019-9DFB-0095-56472A14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3194-9620-49EF-9A62-C738C128F5C8}" type="datetime1">
              <a:rPr lang="en-SG" smtClean="0"/>
              <a:t>12/5/2023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4DF5-FCF8-CD72-E620-57D0FCF1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5AE21-1216-7C9B-2285-3E5DCB1C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94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8464D-4D79-13FD-C7F2-ADF455F2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69866-ADE3-3099-4F80-31A3C11E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6402-A754-8E00-0CB2-4F32B14AC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8D63-C5D0-4795-8E61-2D46EDC4C669}" type="datetime1">
              <a:rPr lang="en-SG" smtClean="0"/>
              <a:t>12/5/2023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70BF1-E275-546A-582E-182D67E5A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9D23-2F36-D9A0-65D1-1FFD6AEB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AC30-AE14-4CAF-8EB0-75F497279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C09E37F6-4BE7-B632-0CCA-4F06D4A73B65}"/>
              </a:ext>
            </a:extLst>
          </p:cNvPr>
          <p:cNvSpPr/>
          <p:nvPr/>
        </p:nvSpPr>
        <p:spPr>
          <a:xfrm>
            <a:off x="1994418" y="2325454"/>
            <a:ext cx="5969252" cy="5520689"/>
          </a:xfrm>
          <a:prstGeom prst="arc">
            <a:avLst>
              <a:gd name="adj1" fmla="val 16200000"/>
              <a:gd name="adj2" fmla="val 196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5AA39B-3372-2F28-8259-B3EAE0B92C2E}"/>
              </a:ext>
            </a:extLst>
          </p:cNvPr>
          <p:cNvCxnSpPr>
            <a:cxnSpLocks/>
          </p:cNvCxnSpPr>
          <p:nvPr/>
        </p:nvCxnSpPr>
        <p:spPr>
          <a:xfrm>
            <a:off x="4979044" y="2325454"/>
            <a:ext cx="858309" cy="299322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066583-F38A-74E0-64CE-08BF82747999}"/>
              </a:ext>
            </a:extLst>
          </p:cNvPr>
          <p:cNvCxnSpPr>
            <a:cxnSpLocks/>
          </p:cNvCxnSpPr>
          <p:nvPr/>
        </p:nvCxnSpPr>
        <p:spPr>
          <a:xfrm>
            <a:off x="5837353" y="2624776"/>
            <a:ext cx="805759" cy="688401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64B131-4187-324A-F623-9EBC320A1269}"/>
              </a:ext>
            </a:extLst>
          </p:cNvPr>
          <p:cNvCxnSpPr>
            <a:cxnSpLocks/>
          </p:cNvCxnSpPr>
          <p:nvPr/>
        </p:nvCxnSpPr>
        <p:spPr>
          <a:xfrm>
            <a:off x="6643112" y="3313177"/>
            <a:ext cx="445948" cy="865535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A8F125-0D3F-5BDB-EA5D-C08941BF9B5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979044" y="2325454"/>
            <a:ext cx="712039" cy="49046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B9D9D-D4C0-5985-4132-37C0AECA8F36}"/>
              </a:ext>
            </a:extLst>
          </p:cNvPr>
          <p:cNvCxnSpPr>
            <a:cxnSpLocks/>
          </p:cNvCxnSpPr>
          <p:nvPr/>
        </p:nvCxnSpPr>
        <p:spPr>
          <a:xfrm>
            <a:off x="5691083" y="2815920"/>
            <a:ext cx="525102" cy="63497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00268B-4413-AEFC-016C-24EF3B909E8A}"/>
              </a:ext>
            </a:extLst>
          </p:cNvPr>
          <p:cNvCxnSpPr>
            <a:cxnSpLocks/>
          </p:cNvCxnSpPr>
          <p:nvPr/>
        </p:nvCxnSpPr>
        <p:spPr>
          <a:xfrm>
            <a:off x="6216185" y="3450899"/>
            <a:ext cx="289275" cy="81084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2618F3-C9A8-EE84-BB06-904182D5E2BF}"/>
                  </a:ext>
                </a:extLst>
              </p:cNvPr>
              <p:cNvSpPr txBox="1"/>
              <p:nvPr/>
            </p:nvSpPr>
            <p:spPr>
              <a:xfrm>
                <a:off x="5180603" y="1824812"/>
                <a:ext cx="26055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SG" sz="2000" dirty="0"/>
                  <a:t>: Initial pure noise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2618F3-C9A8-EE84-BB06-904182D5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603" y="1824812"/>
                <a:ext cx="2605555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D9D4DFF-CB77-C38D-912D-97F17095A2AD}"/>
              </a:ext>
            </a:extLst>
          </p:cNvPr>
          <p:cNvSpPr txBox="1"/>
          <p:nvPr/>
        </p:nvSpPr>
        <p:spPr>
          <a:xfrm>
            <a:off x="7272672" y="2441346"/>
            <a:ext cx="3332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Discretized trajectory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(Has discretization </a:t>
            </a:r>
            <a:r>
              <a:rPr lang="en-US" sz="2000">
                <a:solidFill>
                  <a:srgbClr val="00B050"/>
                </a:solidFill>
              </a:rPr>
              <a:t>error only)</a:t>
            </a:r>
            <a:endParaRPr lang="en-SG" sz="2000" dirty="0">
              <a:solidFill>
                <a:srgbClr val="00B05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9C9247-DDED-5FA8-7CDF-609EDDC0835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482480" y="2795289"/>
            <a:ext cx="790192" cy="24844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9EC54C-49B8-EE07-4F04-0B7486AFB7F5}"/>
              </a:ext>
            </a:extLst>
          </p:cNvPr>
          <p:cNvSpPr txBox="1"/>
          <p:nvPr/>
        </p:nvSpPr>
        <p:spPr>
          <a:xfrm>
            <a:off x="2536723" y="3176050"/>
            <a:ext cx="27046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3737"/>
                </a:solidFill>
              </a:rPr>
              <a:t>Real trajectory</a:t>
            </a:r>
          </a:p>
          <a:p>
            <a:r>
              <a:rPr lang="en-US" sz="2000" dirty="0">
                <a:solidFill>
                  <a:srgbClr val="FF3737"/>
                </a:solidFill>
              </a:rPr>
              <a:t>(Has discretization error and fitting error)</a:t>
            </a:r>
            <a:endParaRPr lang="en-SG" sz="2000" dirty="0">
              <a:solidFill>
                <a:srgbClr val="FF3737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68B3AC-8173-E93B-0628-E524D115985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241388" y="3135353"/>
            <a:ext cx="639124" cy="54852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EF55FF-898C-A4E2-DDF2-A943C1F498F0}"/>
                  </a:ext>
                </a:extLst>
              </p:cNvPr>
              <p:cNvSpPr txBox="1"/>
              <p:nvPr/>
            </p:nvSpPr>
            <p:spPr>
              <a:xfrm>
                <a:off x="4333155" y="5336078"/>
                <a:ext cx="40271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Ground truth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data distribution 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EF55FF-898C-A4E2-DDF2-A943C1F4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55" y="5336078"/>
                <a:ext cx="4027131" cy="400110"/>
              </a:xfrm>
              <a:prstGeom prst="rect">
                <a:avLst/>
              </a:prstGeom>
              <a:blipFill>
                <a:blip r:embed="rId3"/>
                <a:stretch>
                  <a:fillRect l="-1667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C4031-4EC2-95BA-023D-28CA30264509}"/>
              </a:ext>
            </a:extLst>
          </p:cNvPr>
          <p:cNvCxnSpPr>
            <a:cxnSpLocks/>
          </p:cNvCxnSpPr>
          <p:nvPr/>
        </p:nvCxnSpPr>
        <p:spPr>
          <a:xfrm flipV="1">
            <a:off x="7677782" y="3751770"/>
            <a:ext cx="941823" cy="5764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ED5967-67E9-B1CA-DDE4-D73F983B496C}"/>
              </a:ext>
            </a:extLst>
          </p:cNvPr>
          <p:cNvCxnSpPr>
            <a:cxnSpLocks/>
          </p:cNvCxnSpPr>
          <p:nvPr/>
        </p:nvCxnSpPr>
        <p:spPr>
          <a:xfrm flipV="1">
            <a:off x="2536723" y="5127280"/>
            <a:ext cx="7714835" cy="14156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152400" dist="635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8C84AA-9559-AA2A-1D43-4B86C0DD6EEC}"/>
              </a:ext>
            </a:extLst>
          </p:cNvPr>
          <p:cNvSpPr txBox="1"/>
          <p:nvPr/>
        </p:nvSpPr>
        <p:spPr>
          <a:xfrm>
            <a:off x="8581173" y="3545889"/>
            <a:ext cx="1900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Ideal trajectory</a:t>
            </a:r>
            <a:endParaRPr lang="en-SG" sz="2000" dirty="0">
              <a:solidFill>
                <a:schemeClr val="accent5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EDE93C-7E7E-003E-D6CC-3C9AD7B947A6}"/>
              </a:ext>
            </a:extLst>
          </p:cNvPr>
          <p:cNvCxnSpPr>
            <a:cxnSpLocks/>
          </p:cNvCxnSpPr>
          <p:nvPr/>
        </p:nvCxnSpPr>
        <p:spPr>
          <a:xfrm>
            <a:off x="7089060" y="4178712"/>
            <a:ext cx="183612" cy="865535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430211-2643-EB22-B599-637435CF0B36}"/>
              </a:ext>
            </a:extLst>
          </p:cNvPr>
          <p:cNvCxnSpPr>
            <a:cxnSpLocks/>
          </p:cNvCxnSpPr>
          <p:nvPr/>
        </p:nvCxnSpPr>
        <p:spPr>
          <a:xfrm>
            <a:off x="6505460" y="4261745"/>
            <a:ext cx="134393" cy="72781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8CF583F5-6ACB-FC6C-AB6C-8DA6F9E1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25" y="594468"/>
            <a:ext cx="8898193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Diffusion sampling trajectory illustration</a:t>
            </a:r>
            <a:endParaRPr lang="en-SG" sz="2800" b="1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2D85E1A-5095-55CE-D884-150D3F00F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419" y="1799597"/>
            <a:ext cx="514350" cy="52387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945B688-0A6D-28EC-6BDF-201196CE876F}"/>
              </a:ext>
            </a:extLst>
          </p:cNvPr>
          <p:cNvCxnSpPr>
            <a:cxnSpLocks/>
          </p:cNvCxnSpPr>
          <p:nvPr/>
        </p:nvCxnSpPr>
        <p:spPr>
          <a:xfrm>
            <a:off x="7957503" y="4983764"/>
            <a:ext cx="0" cy="15240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1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CB59-B193-C9A4-AE33-77A940D7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#89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96FA-112D-0A31-4702-2ED24E6F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SAMPLING OF DIFFUSION MODELS WITH EXPONENTIAL INTEGRATOR</a:t>
            </a:r>
          </a:p>
          <a:p>
            <a:pPr lvl="1"/>
            <a:r>
              <a:rPr lang="en-US" dirty="0"/>
              <a:t>ICLR 2023, </a:t>
            </a:r>
            <a:r>
              <a:rPr lang="en-US" dirty="0" err="1"/>
              <a:t>Qinsheng</a:t>
            </a:r>
            <a:r>
              <a:rPr lang="en-US" dirty="0"/>
              <a:t> Zhang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B5E99-5FE1-3F3F-908C-0B45D4B8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AC30-AE14-4CAF-8EB0-75F4972799D2}" type="slidenum">
              <a:rPr lang="en-SG" smtClean="0"/>
              <a:t>2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80DF33-8000-DB29-EC03-827FF46DE3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6479" y="3034635"/>
              <a:ext cx="4943191" cy="1490930"/>
            </p:xfrm>
            <a:graphic>
              <a:graphicData uri="http://schemas.openxmlformats.org/drawingml/2006/table">
                <a:tbl>
                  <a:tblPr/>
                  <a:tblGrid>
                    <a:gridCol w="1123597">
                      <a:extLst>
                        <a:ext uri="{9D8B030D-6E8A-4147-A177-3AD203B41FA5}">
                          <a16:colId xmlns:a16="http://schemas.microsoft.com/office/drawing/2014/main" val="679085174"/>
                        </a:ext>
                      </a:extLst>
                    </a:gridCol>
                    <a:gridCol w="3819594">
                      <a:extLst>
                        <a:ext uri="{9D8B030D-6E8A-4147-A177-3AD203B41FA5}">
                          <a16:colId xmlns:a16="http://schemas.microsoft.com/office/drawing/2014/main" val="3303814896"/>
                        </a:ext>
                      </a:extLst>
                    </a:gridCol>
                  </a:tblGrid>
                  <a:tr h="53589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400">
                              <a:effectLst/>
                              <a:latin typeface="Calibri" panose="020F0502020204030204" pitchFamily="34" charset="0"/>
                            </a:rPr>
                            <a:t>Fitting error</a:t>
                          </a: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  <a:t>The mismatch between the learned score network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  <a:t> and the ground truth score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US" sz="1400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3223642"/>
                      </a:ext>
                    </a:extLst>
                  </a:tr>
                  <a:tr h="947154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400">
                              <a:effectLst/>
                              <a:latin typeface="Calibri" panose="020F0502020204030204" pitchFamily="34" charset="0"/>
                            </a:rPr>
                            <a:t>Discretization error</a:t>
                          </a: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  <a:t>Includes all extra errors introduced by the discretization in numerically solving Eq-4.</a:t>
                          </a:r>
                          <a:b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  <a:t>To reduce such error, one needs to use smaller </a:t>
                          </a:r>
                          <a:r>
                            <a:rPr lang="en-SG" sz="1400" dirty="0" err="1">
                              <a:effectLst/>
                              <a:latin typeface="Calibri" panose="020F0502020204030204" pitchFamily="34" charset="0"/>
                            </a:rPr>
                            <a:t>stepsize</a:t>
                          </a:r>
                          <a: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  <a:t> and thus larger number of steps.</a:t>
                          </a: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047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80DF33-8000-DB29-EC03-827FF46DE3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016240"/>
                  </p:ext>
                </p:extLst>
              </p:nvPr>
            </p:nvGraphicFramePr>
            <p:xfrm>
              <a:off x="6346479" y="3034635"/>
              <a:ext cx="4943191" cy="1490930"/>
            </p:xfrm>
            <a:graphic>
              <a:graphicData uri="http://schemas.openxmlformats.org/drawingml/2006/table">
                <a:tbl>
                  <a:tblPr/>
                  <a:tblGrid>
                    <a:gridCol w="1123597">
                      <a:extLst>
                        <a:ext uri="{9D8B030D-6E8A-4147-A177-3AD203B41FA5}">
                          <a16:colId xmlns:a16="http://schemas.microsoft.com/office/drawing/2014/main" val="679085174"/>
                        </a:ext>
                      </a:extLst>
                    </a:gridCol>
                    <a:gridCol w="3819594">
                      <a:extLst>
                        <a:ext uri="{9D8B030D-6E8A-4147-A177-3AD203B41FA5}">
                          <a16:colId xmlns:a16="http://schemas.microsoft.com/office/drawing/2014/main" val="3303814896"/>
                        </a:ext>
                      </a:extLst>
                    </a:gridCol>
                  </a:tblGrid>
                  <a:tr h="53589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400">
                              <a:effectLst/>
                              <a:latin typeface="Calibri" panose="020F0502020204030204" pitchFamily="34" charset="0"/>
                            </a:rPr>
                            <a:t>Fitting error</a:t>
                          </a: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506" t="-1136" r="-478" b="-1897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3223642"/>
                      </a:ext>
                    </a:extLst>
                  </a:tr>
                  <a:tr h="9550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400">
                              <a:effectLst/>
                              <a:latin typeface="Calibri" panose="020F0502020204030204" pitchFamily="34" charset="0"/>
                            </a:rPr>
                            <a:t>Discretization error</a:t>
                          </a: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  <a:t>Includes all extra errors introduced by the discretization in numerically solving Eq-4.</a:t>
                          </a:r>
                          <a:b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  <a:t>To reduce such error, one needs to use smaller </a:t>
                          </a:r>
                          <a:r>
                            <a:rPr lang="en-SG" sz="1400" dirty="0" err="1">
                              <a:effectLst/>
                              <a:latin typeface="Calibri" panose="020F0502020204030204" pitchFamily="34" charset="0"/>
                            </a:rPr>
                            <a:t>stepsize</a:t>
                          </a:r>
                          <a:r>
                            <a:rPr lang="en-SG" sz="1400" dirty="0">
                              <a:effectLst/>
                              <a:latin typeface="Calibri" panose="020F0502020204030204" pitchFamily="34" charset="0"/>
                            </a:rPr>
                            <a:t> and thus larger number of steps.</a:t>
                          </a: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047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C09E37F6-4BE7-B632-0CCA-4F06D4A73B65}"/>
              </a:ext>
            </a:extLst>
          </p:cNvPr>
          <p:cNvSpPr/>
          <p:nvPr/>
        </p:nvSpPr>
        <p:spPr>
          <a:xfrm>
            <a:off x="313098" y="3669015"/>
            <a:ext cx="4340383" cy="34618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5AA39B-3372-2F28-8259-B3EAE0B92C2E}"/>
              </a:ext>
            </a:extLst>
          </p:cNvPr>
          <p:cNvCxnSpPr>
            <a:cxnSpLocks/>
          </p:cNvCxnSpPr>
          <p:nvPr/>
        </p:nvCxnSpPr>
        <p:spPr>
          <a:xfrm>
            <a:off x="2483289" y="3669015"/>
            <a:ext cx="866493" cy="3322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066583-F38A-74E0-64CE-08BF82747999}"/>
              </a:ext>
            </a:extLst>
          </p:cNvPr>
          <p:cNvCxnSpPr>
            <a:cxnSpLocks/>
          </p:cNvCxnSpPr>
          <p:nvPr/>
        </p:nvCxnSpPr>
        <p:spPr>
          <a:xfrm>
            <a:off x="3349782" y="4001294"/>
            <a:ext cx="805759" cy="6884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64B131-4187-324A-F623-9EBC320A1269}"/>
              </a:ext>
            </a:extLst>
          </p:cNvPr>
          <p:cNvCxnSpPr>
            <a:cxnSpLocks/>
          </p:cNvCxnSpPr>
          <p:nvPr/>
        </p:nvCxnSpPr>
        <p:spPr>
          <a:xfrm>
            <a:off x="4155541" y="4689695"/>
            <a:ext cx="203326" cy="7102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A8F125-0D3F-5BDB-EA5D-C08941BF9B59}"/>
              </a:ext>
            </a:extLst>
          </p:cNvPr>
          <p:cNvCxnSpPr>
            <a:cxnSpLocks/>
          </p:cNvCxnSpPr>
          <p:nvPr/>
        </p:nvCxnSpPr>
        <p:spPr>
          <a:xfrm>
            <a:off x="2483289" y="3669015"/>
            <a:ext cx="720223" cy="523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B9D9D-D4C0-5985-4132-37C0AECA8F36}"/>
              </a:ext>
            </a:extLst>
          </p:cNvPr>
          <p:cNvCxnSpPr>
            <a:cxnSpLocks/>
          </p:cNvCxnSpPr>
          <p:nvPr/>
        </p:nvCxnSpPr>
        <p:spPr>
          <a:xfrm>
            <a:off x="3203512" y="4192438"/>
            <a:ext cx="549149" cy="634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00268B-4413-AEFC-016C-24EF3B909E8A}"/>
              </a:ext>
            </a:extLst>
          </p:cNvPr>
          <p:cNvCxnSpPr>
            <a:cxnSpLocks/>
          </p:cNvCxnSpPr>
          <p:nvPr/>
        </p:nvCxnSpPr>
        <p:spPr>
          <a:xfrm>
            <a:off x="3728614" y="4827417"/>
            <a:ext cx="129907" cy="572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2618F3-C9A8-EE84-BB06-904182D5E2BF}"/>
                  </a:ext>
                </a:extLst>
              </p:cNvPr>
              <p:cNvSpPr txBox="1"/>
              <p:nvPr/>
            </p:nvSpPr>
            <p:spPr>
              <a:xfrm>
                <a:off x="2332400" y="3327568"/>
                <a:ext cx="1677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SG" dirty="0"/>
                  <a:t>: pure noise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2618F3-C9A8-EE84-BB06-904182D5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00" y="3327568"/>
                <a:ext cx="167715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E369FF-F6F1-E0DC-3651-6EEAE27926A7}"/>
                  </a:ext>
                </a:extLst>
              </p:cNvPr>
              <p:cNvSpPr txBox="1"/>
              <p:nvPr/>
            </p:nvSpPr>
            <p:spPr>
              <a:xfrm>
                <a:off x="3858521" y="5393701"/>
                <a:ext cx="2487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: generated sample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E369FF-F6F1-E0DC-3651-6EEAE279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521" y="5393701"/>
                <a:ext cx="248795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D9D4DFF-CB77-C38D-912D-97F17095A2AD}"/>
              </a:ext>
            </a:extLst>
          </p:cNvPr>
          <p:cNvSpPr txBox="1"/>
          <p:nvPr/>
        </p:nvSpPr>
        <p:spPr>
          <a:xfrm>
            <a:off x="4277763" y="3810023"/>
            <a:ext cx="200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Discretization error</a:t>
            </a:r>
            <a:endParaRPr lang="en-SG" dirty="0">
              <a:solidFill>
                <a:srgbClr val="00B05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9C9247-DDED-5FA8-7CDF-609EDDC08356}"/>
              </a:ext>
            </a:extLst>
          </p:cNvPr>
          <p:cNvCxnSpPr>
            <a:endCxn id="30" idx="1"/>
          </p:cNvCxnSpPr>
          <p:nvPr/>
        </p:nvCxnSpPr>
        <p:spPr>
          <a:xfrm flipV="1">
            <a:off x="3657600" y="3994689"/>
            <a:ext cx="620163" cy="184666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9EC54C-49B8-EE07-4F04-0B7486AFB7F5}"/>
              </a:ext>
            </a:extLst>
          </p:cNvPr>
          <p:cNvSpPr txBox="1"/>
          <p:nvPr/>
        </p:nvSpPr>
        <p:spPr>
          <a:xfrm>
            <a:off x="1288607" y="4396991"/>
            <a:ext cx="200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737"/>
                </a:solidFill>
              </a:rPr>
              <a:t>Fitting error</a:t>
            </a:r>
            <a:endParaRPr lang="en-SG" dirty="0">
              <a:solidFill>
                <a:srgbClr val="FF3737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68B3AC-8173-E93B-0628-E524D1159850}"/>
              </a:ext>
            </a:extLst>
          </p:cNvPr>
          <p:cNvCxnSpPr>
            <a:cxnSpLocks/>
          </p:cNvCxnSpPr>
          <p:nvPr/>
        </p:nvCxnSpPr>
        <p:spPr>
          <a:xfrm flipV="1">
            <a:off x="2630880" y="4217604"/>
            <a:ext cx="758110" cy="35947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EF55FF-898C-A4E2-DDF2-A943C1F498F0}"/>
              </a:ext>
            </a:extLst>
          </p:cNvPr>
          <p:cNvSpPr txBox="1"/>
          <p:nvPr/>
        </p:nvSpPr>
        <p:spPr>
          <a:xfrm>
            <a:off x="5056361" y="4645243"/>
            <a:ext cx="200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Ground truth</a:t>
            </a:r>
            <a:endParaRPr lang="en-SG" dirty="0">
              <a:solidFill>
                <a:schemeClr val="accent5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C4031-4EC2-95BA-023D-28CA30264509}"/>
              </a:ext>
            </a:extLst>
          </p:cNvPr>
          <p:cNvCxnSpPr>
            <a:cxnSpLocks/>
          </p:cNvCxnSpPr>
          <p:nvPr/>
        </p:nvCxnSpPr>
        <p:spPr>
          <a:xfrm>
            <a:off x="4409662" y="4558481"/>
            <a:ext cx="768921" cy="2689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13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A7A65977A1346B1C46698E181E649" ma:contentTypeVersion="9" ma:contentTypeDescription="Create a new document." ma:contentTypeScope="" ma:versionID="4ccf051767e374e2cb2c6973e34532d4">
  <xsd:schema xmlns:xsd="http://www.w3.org/2001/XMLSchema" xmlns:xs="http://www.w3.org/2001/XMLSchema" xmlns:p="http://schemas.microsoft.com/office/2006/metadata/properties" xmlns:ns2="d7d067bd-d121-49e0-b03d-700e8272e724" xmlns:ns3="c51cf039-080b-4ce6-ac9a-67cea12b920c" targetNamespace="http://schemas.microsoft.com/office/2006/metadata/properties" ma:root="true" ma:fieldsID="301764179f7b98e87af4403a4f28cfad" ns2:_="" ns3:_="">
    <xsd:import namespace="d7d067bd-d121-49e0-b03d-700e8272e724"/>
    <xsd:import namespace="c51cf039-080b-4ce6-ac9a-67cea12b9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d067bd-d121-49e0-b03d-700e8272e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bc49540-5c35-4aa1-8e74-ce7972271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1cf039-080b-4ce6-ac9a-67cea12b9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8b310d-5706-4bf7-a3f9-c233d124960d}" ma:internalName="TaxCatchAll" ma:showField="CatchAllData" ma:web="c51cf039-080b-4ce6-ac9a-67cea12b9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B8F93-A3FF-4041-A5A2-78143672A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d067bd-d121-49e0-b03d-700e8272e724"/>
    <ds:schemaRef ds:uri="c51cf039-080b-4ce6-ac9a-67cea12b9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DAD33C-8964-4AF8-9536-8B1FBB853B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120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Diffusion sampling trajectory illustration</vt:lpstr>
      <vt:lpstr>Papers #89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</dc:title>
  <dc:creator>Xu Shifeng</dc:creator>
  <cp:lastModifiedBy>Xu Shifeng</cp:lastModifiedBy>
  <cp:revision>234</cp:revision>
  <dcterms:created xsi:type="dcterms:W3CDTF">2022-08-05T01:30:40Z</dcterms:created>
  <dcterms:modified xsi:type="dcterms:W3CDTF">2023-05-12T07:53:54Z</dcterms:modified>
</cp:coreProperties>
</file>