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284" r:id="rId4"/>
    <p:sldId id="261" r:id="rId5"/>
    <p:sldId id="285" r:id="rId6"/>
    <p:sldId id="306" r:id="rId7"/>
    <p:sldId id="336" r:id="rId8"/>
    <p:sldId id="286" r:id="rId9"/>
    <p:sldId id="337" r:id="rId10"/>
    <p:sldId id="338" r:id="rId11"/>
    <p:sldId id="339" r:id="rId12"/>
    <p:sldId id="340" r:id="rId13"/>
    <p:sldId id="342" r:id="rId14"/>
    <p:sldId id="341" r:id="rId15"/>
    <p:sldId id="332" r:id="rId16"/>
    <p:sldId id="344" r:id="rId17"/>
    <p:sldId id="346" r:id="rId18"/>
    <p:sldId id="350" r:id="rId19"/>
    <p:sldId id="351" r:id="rId20"/>
    <p:sldId id="348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288" r:id="rId29"/>
    <p:sldId id="280" r:id="rId30"/>
    <p:sldId id="347" r:id="rId3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A0DEFF6-A06E-4A6A-AD54-3BFA2A2F0162}">
          <p14:sldIdLst>
            <p14:sldId id="256"/>
            <p14:sldId id="259"/>
            <p14:sldId id="284"/>
            <p14:sldId id="261"/>
            <p14:sldId id="285"/>
            <p14:sldId id="306"/>
            <p14:sldId id="336"/>
            <p14:sldId id="286"/>
            <p14:sldId id="337"/>
            <p14:sldId id="338"/>
            <p14:sldId id="339"/>
            <p14:sldId id="340"/>
            <p14:sldId id="342"/>
            <p14:sldId id="341"/>
            <p14:sldId id="332"/>
            <p14:sldId id="344"/>
            <p14:sldId id="346"/>
            <p14:sldId id="350"/>
            <p14:sldId id="351"/>
            <p14:sldId id="348"/>
            <p14:sldId id="352"/>
            <p14:sldId id="353"/>
            <p14:sldId id="354"/>
            <p14:sldId id="355"/>
            <p14:sldId id="356"/>
            <p14:sldId id="357"/>
            <p14:sldId id="358"/>
            <p14:sldId id="288"/>
            <p14:sldId id="280"/>
            <p14:sldId id="3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1B4367"/>
    <a:srgbClr val="1B4370"/>
    <a:srgbClr val="536779"/>
    <a:srgbClr val="1D4865"/>
    <a:srgbClr val="1D4971"/>
    <a:srgbClr val="51B3CD"/>
    <a:srgbClr val="83C2DB"/>
    <a:srgbClr val="2980B4"/>
    <a:srgbClr val="42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5" y="235"/>
      </p:cViewPr>
      <p:guideLst>
        <p:guide orient="horz" pos="18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213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3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32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46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94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5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0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4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4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7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4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927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6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8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09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73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3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8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2023/5/19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9975" y="1470660"/>
            <a:ext cx="7004685" cy="2272030"/>
            <a:chOff x="1685" y="2316"/>
            <a:chExt cx="11031" cy="3578"/>
          </a:xfrm>
        </p:grpSpPr>
        <p:sp>
          <p:nvSpPr>
            <p:cNvPr id="7" name="文本框 6"/>
            <p:cNvSpPr txBox="1"/>
            <p:nvPr/>
          </p:nvSpPr>
          <p:spPr>
            <a:xfrm>
              <a:off x="1685" y="2316"/>
              <a:ext cx="11031" cy="224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基于</a:t>
              </a:r>
              <a:r>
                <a:rPr lang="en-US" altLang="zh-CN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MATLAB</a:t>
              </a:r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实现的</a:t>
              </a:r>
              <a:endParaRPr lang="en-US" altLang="zh-CN" sz="4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  <a:p>
              <a:pPr algn="ctr"/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模拟电路</a:t>
              </a:r>
              <a:r>
                <a:rPr lang="en-US" altLang="zh-CN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SPICE</a:t>
              </a:r>
              <a:r>
                <a:rPr lang="zh-CN" altLang="en-US" sz="4400" dirty="0">
                  <a:solidFill>
                    <a:srgbClr val="1B43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工具</a:t>
              </a:r>
              <a:endParaRPr lang="zh-CN" altLang="en-US" sz="4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lt"/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096" y="4755"/>
              <a:ext cx="8624" cy="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800" b="1" dirty="0">
                  <a:solidFill>
                    <a:srgbClr val="1B4370"/>
                  </a:solidFill>
                  <a:ea typeface="+mn-lt"/>
                  <a:cs typeface="+mn-lt"/>
                </a:rPr>
                <a:t>小组成员：郑志宇，朱瑞宸，林与正，张润洲</a:t>
              </a:r>
              <a:endParaRPr lang="en-US" altLang="zh-CN" sz="1800" b="1" dirty="0">
                <a:solidFill>
                  <a:srgbClr val="1B4370"/>
                </a:solidFill>
                <a:ea typeface="+mn-lt"/>
                <a:cs typeface="+mn-lt"/>
              </a:endParaRPr>
            </a:p>
            <a:p>
              <a:pPr algn="ctr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1B4370"/>
                  </a:solidFill>
                  <a:ea typeface="+mn-lt"/>
                  <a:cs typeface="+mn-lt"/>
                </a:rPr>
                <a:t>2023.05.22</a:t>
              </a:r>
              <a:endParaRPr lang="en-US" altLang="zh-CN" sz="1600" b="1" dirty="0">
                <a:solidFill>
                  <a:srgbClr val="1B4370"/>
                </a:solidFill>
                <a:ea typeface="+mn-lt"/>
                <a:cs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使用正则表达式匹配解析网表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网表预处理</a:t>
            </a:r>
          </a:p>
        </p:txBody>
      </p:sp>
    </p:spTree>
    <p:extLst>
      <p:ext uri="{BB962C8B-B14F-4D97-AF65-F5344CB8AC3E}">
        <p14:creationId xmlns:p14="http://schemas.microsoft.com/office/powerpoint/2010/main" val="29160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使用正则表达式匹配解析网表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初始解生成</a:t>
            </a:r>
          </a:p>
        </p:txBody>
      </p:sp>
    </p:spTree>
    <p:extLst>
      <p:ext uri="{BB962C8B-B14F-4D97-AF65-F5344CB8AC3E}">
        <p14:creationId xmlns:p14="http://schemas.microsoft.com/office/powerpoint/2010/main" val="392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使用正则表达式匹配解析网表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网表解析与接口定义</a:t>
            </a:r>
          </a:p>
        </p:txBody>
      </p:sp>
    </p:spTree>
    <p:extLst>
      <p:ext uri="{BB962C8B-B14F-4D97-AF65-F5344CB8AC3E}">
        <p14:creationId xmlns:p14="http://schemas.microsoft.com/office/powerpoint/2010/main" val="11120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Sweep_AC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读取线性网表信息，根据扫描参数生成采样的频率点。接着进行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，根据不同频率替换电路中各个元件的阻抗，根据阻抗值计算矩阵，使用矩阵求解得到电路中各个节点的电压或电流值。最后，根据这些节点的电压或电流值计算幅度响应和相位响应，并将结果存储在输出参数中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getCurrent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函数实现电流的计算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定义了getCurrent函数来实现在任意频率下获取电路响应的电流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。将小信号模型的节点电压法的解与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下的解打通。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频率响应分析的实现</a:t>
            </a:r>
          </a:p>
        </p:txBody>
      </p:sp>
    </p:spTree>
    <p:extLst>
      <p:ext uri="{BB962C8B-B14F-4D97-AF65-F5344CB8AC3E}">
        <p14:creationId xmlns:p14="http://schemas.microsoft.com/office/powerpoint/2010/main" val="177302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使用正则表达式匹配解析网表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表解析与接口定义</a:t>
            </a:r>
          </a:p>
        </p:txBody>
      </p:sp>
    </p:spTree>
    <p:extLst>
      <p:ext uri="{BB962C8B-B14F-4D97-AF65-F5344CB8AC3E}">
        <p14:creationId xmlns:p14="http://schemas.microsoft.com/office/powerpoint/2010/main" val="28040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项目测试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ldLvl="0" animBg="1"/>
      <p:bldP spid="101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086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 </a:t>
            </a:r>
            <a:r>
              <a:rPr lang="zh-CN" altLang="zh-CN" sz="18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buffer.sp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4" name="Picture" descr="电路图" title="fig:">
            <a:extLst>
              <a:ext uri="{FF2B5EF4-FFF2-40B4-BE49-F238E27FC236}">
                <a16:creationId xmlns:a16="http://schemas.microsoft.com/office/drawing/2014/main" id="{DCEE4F59-0A11-46C9-9C84-E0B6D6B0828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9130" y="1549675"/>
            <a:ext cx="3912870" cy="250581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C3FC6A-AFFD-4094-BA8A-1B6D984D0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1022"/>
              </p:ext>
            </p:extLst>
          </p:nvPr>
        </p:nvGraphicFramePr>
        <p:xfrm>
          <a:off x="4572000" y="1546515"/>
          <a:ext cx="4376928" cy="250897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58976">
                  <a:extLst>
                    <a:ext uri="{9D8B030D-6E8A-4147-A177-3AD203B41FA5}">
                      <a16:colId xmlns:a16="http://schemas.microsoft.com/office/drawing/2014/main" val="1640402969"/>
                    </a:ext>
                  </a:extLst>
                </a:gridCol>
                <a:gridCol w="1458976">
                  <a:extLst>
                    <a:ext uri="{9D8B030D-6E8A-4147-A177-3AD203B41FA5}">
                      <a16:colId xmlns:a16="http://schemas.microsoft.com/office/drawing/2014/main" val="760492728"/>
                    </a:ext>
                  </a:extLst>
                </a:gridCol>
                <a:gridCol w="1458976">
                  <a:extLst>
                    <a:ext uri="{9D8B030D-6E8A-4147-A177-3AD203B41FA5}">
                      <a16:colId xmlns:a16="http://schemas.microsoft.com/office/drawing/2014/main" val="3969790338"/>
                    </a:ext>
                  </a:extLst>
                </a:gridCol>
              </a:tblGrid>
              <a:tr h="394876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测试项目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项目测试结果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7265061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101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1.5000V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166603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118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-1.9756e-19V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13.9329nV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087868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-3.2451e-05A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-32.4839uA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115945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3.2451e-05A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32.4839uA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0391890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44461"/>
                  </a:ext>
                </a:extLst>
              </a:tr>
              <a:tr h="35235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元件电流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-3.4578e-13A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6.0300pA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93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pic>
        <p:nvPicPr>
          <p:cNvPr id="6" name="Picture" descr="转移特性" title="fig:">
            <a:extLst>
              <a:ext uri="{FF2B5EF4-FFF2-40B4-BE49-F238E27FC236}">
                <a16:creationId xmlns:a16="http://schemas.microsoft.com/office/drawing/2014/main" id="{67899E4D-3995-4639-A520-ADE5E2B635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299857" y="1549675"/>
            <a:ext cx="4185013" cy="27328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" descr="转移特性" title="fig:">
            <a:extLst>
              <a:ext uri="{FF2B5EF4-FFF2-40B4-BE49-F238E27FC236}">
                <a16:creationId xmlns:a16="http://schemas.microsoft.com/office/drawing/2014/main" id="{403113A0-F5D4-4EA3-A81C-30955C8514C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59130" y="1549673"/>
            <a:ext cx="3640727" cy="27328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46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10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1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8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081395" y="109689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项目功能介绍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72000" y="1076923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999740" y="1928495"/>
            <a:ext cx="798195" cy="2209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目</a:t>
            </a:r>
            <a:r>
              <a:rPr lang="en-US" altLang="zh-CN" sz="4000" b="1" dirty="0">
                <a:solidFill>
                  <a:srgbClr val="536779"/>
                </a:solidFill>
                <a:cs typeface="+mn-ea"/>
                <a:sym typeface="+mn-lt"/>
              </a:rPr>
              <a:t>  </a:t>
            </a:r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录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081395" y="181444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项目结构介绍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572000" y="1794467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081395" y="2531999"/>
            <a:ext cx="2677160" cy="393049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项目技术细节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4572000" y="2512011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081395" y="3249549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项目测试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4572000" y="3229555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19" name="文本框 10">
            <a:extLst>
              <a:ext uri="{FF2B5EF4-FFF2-40B4-BE49-F238E27FC236}">
                <a16:creationId xmlns:a16="http://schemas.microsoft.com/office/drawing/2014/main" id="{EBCD0737-4058-42B6-B6E4-660C7473064B}"/>
              </a:ext>
            </a:extLst>
          </p:cNvPr>
          <p:cNvSpPr txBox="1"/>
          <p:nvPr/>
        </p:nvSpPr>
        <p:spPr>
          <a:xfrm>
            <a:off x="5081395" y="3857244"/>
            <a:ext cx="2677160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参考资料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C1A30F-68E6-43F9-A01C-1505662D8650}"/>
              </a:ext>
            </a:extLst>
          </p:cNvPr>
          <p:cNvGrpSpPr/>
          <p:nvPr/>
        </p:nvGrpSpPr>
        <p:grpSpPr>
          <a:xfrm>
            <a:off x="4572000" y="3837250"/>
            <a:ext cx="478533" cy="393570"/>
            <a:chOff x="5640108" y="966369"/>
            <a:chExt cx="476097" cy="391567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4ABE52D-7FD5-40C8-9C11-E95EF4D574B1}"/>
                </a:ext>
              </a:extLst>
            </p:cNvPr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17">
              <a:extLst>
                <a:ext uri="{FF2B5EF4-FFF2-40B4-BE49-F238E27FC236}">
                  <a16:creationId xmlns:a16="http://schemas.microsoft.com/office/drawing/2014/main" id="{A985018A-2CCC-4FB7-A42D-43FDC090D1B2}"/>
                </a:ext>
              </a:extLst>
            </p:cNvPr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3" grpId="0"/>
      <p:bldP spid="79" grpId="0" bldLvl="0" animBg="1"/>
      <p:bldP spid="83" grpId="0" bldLvl="0" animBg="1"/>
      <p:bldP spid="87" grpId="0" bldLvl="0" animBg="1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电路图" title="fig:">
            <a:extLst>
              <a:ext uri="{FF2B5EF4-FFF2-40B4-BE49-F238E27FC236}">
                <a16:creationId xmlns:a16="http://schemas.microsoft.com/office/drawing/2014/main" id="{0B492613-235B-4B24-88E9-8F9E4036A5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9385" y="799405"/>
            <a:ext cx="3379471" cy="40338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56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 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dbmixer.sp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B2974A-DFEC-4EBE-BA0E-493C2B338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88849"/>
              </p:ext>
            </p:extLst>
          </p:nvPr>
        </p:nvGraphicFramePr>
        <p:xfrm>
          <a:off x="3918856" y="916648"/>
          <a:ext cx="4685760" cy="39166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561920">
                  <a:extLst>
                    <a:ext uri="{9D8B030D-6E8A-4147-A177-3AD203B41FA5}">
                      <a16:colId xmlns:a16="http://schemas.microsoft.com/office/drawing/2014/main" val="3091587443"/>
                    </a:ext>
                  </a:extLst>
                </a:gridCol>
                <a:gridCol w="1561920">
                  <a:extLst>
                    <a:ext uri="{9D8B030D-6E8A-4147-A177-3AD203B41FA5}">
                      <a16:colId xmlns:a16="http://schemas.microsoft.com/office/drawing/2014/main" val="2733735905"/>
                    </a:ext>
                  </a:extLst>
                </a:gridCol>
                <a:gridCol w="1561920">
                  <a:extLst>
                    <a:ext uri="{9D8B030D-6E8A-4147-A177-3AD203B41FA5}">
                      <a16:colId xmlns:a16="http://schemas.microsoft.com/office/drawing/2014/main" val="2107916518"/>
                    </a:ext>
                  </a:extLst>
                </a:gridCol>
              </a:tblGrid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测试项目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项目测试结果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3486528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2.8514V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1068628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2.8514V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2.8516V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494652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600.0000mV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806839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113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600.0000mV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8009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154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53802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164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1.0000V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585445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106612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554999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0910890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0.00024764A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247.3653uA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902111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M5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0.00049528A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494.7307uA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7058063"/>
                  </a:ext>
                </a:extLst>
              </a:tr>
              <a:tr h="30127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M6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0.00049528A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494.7307uA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30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0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126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4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16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电路图" title="fig:">
            <a:extLst>
              <a:ext uri="{FF2B5EF4-FFF2-40B4-BE49-F238E27FC236}">
                <a16:creationId xmlns:a16="http://schemas.microsoft.com/office/drawing/2014/main" id="{72379317-954F-4E8E-986A-1B59EBC47D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59130" y="1088009"/>
            <a:ext cx="3840099" cy="343079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电路图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818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3  </a:t>
            </a:r>
            <a:r>
              <a:rPr lang="en-US" altLang="zh-CN" sz="3200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diftestDC.sp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EF17C4-067F-47A9-94FF-8A39FB01B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32170"/>
              </p:ext>
            </p:extLst>
          </p:nvPr>
        </p:nvGraphicFramePr>
        <p:xfrm>
          <a:off x="4499229" y="1088009"/>
          <a:ext cx="4454979" cy="3283965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484993">
                  <a:extLst>
                    <a:ext uri="{9D8B030D-6E8A-4147-A177-3AD203B41FA5}">
                      <a16:colId xmlns:a16="http://schemas.microsoft.com/office/drawing/2014/main" val="935839557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1482796888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4076642518"/>
                    </a:ext>
                  </a:extLst>
                </a:gridCol>
              </a:tblGrid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测试项目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项目测试结果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hspice仿真结果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0914329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102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0.18108V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180.1583mV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371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103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0.10141V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100.7527mV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541382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104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0.17607V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175.2094mV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061211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105 节点电压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0.002261V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2.2614mV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222861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121 </a:t>
                      </a:r>
                      <a:r>
                        <a:rPr lang="en-US" sz="1200" dirty="0" err="1">
                          <a:effectLst/>
                        </a:rPr>
                        <a:t>节点电压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0.097246V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96.5883mV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63777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-1.7607e-06A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-1.7521uA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948509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D2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0.0004522A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452.2701uA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19900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M1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0.00096045V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960.5029uA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68649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M2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4.0519e-05V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40.4630uA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419616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M3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-0.00096221V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-962.2550uA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6715296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M4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-0.00049272V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-492.7331uA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751414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Rload2(+)</a:t>
                      </a:r>
                      <a:r>
                        <a:rPr lang="zh-CN" altLang="en-US" sz="1200" dirty="0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0.0004522A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452.2701uA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157475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RSS(+)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9.7246e-07A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965.8828nA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3778610"/>
                  </a:ext>
                </a:extLst>
              </a:tr>
              <a:tr h="218931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 err="1">
                          <a:effectLst/>
                        </a:rPr>
                        <a:t>Iref</a:t>
                      </a:r>
                      <a:r>
                        <a:rPr lang="en-US" sz="1200" dirty="0">
                          <a:effectLst/>
                        </a:rPr>
                        <a:t>(+) </a:t>
                      </a:r>
                      <a:r>
                        <a:rPr lang="en-US" sz="1200" dirty="0" err="1">
                          <a:effectLst/>
                        </a:rPr>
                        <a:t>电流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</a:rPr>
                        <a:t>0.001A</a:t>
                      </a:r>
                      <a:endParaRPr lang="zh-CN" sz="12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</a:rPr>
                        <a:t>1.0000mA</a:t>
                      </a:r>
                      <a:endParaRPr lang="zh-CN" sz="12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53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4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00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扫描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9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测试结果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测试用例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2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2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ED28513-3E4E-440C-B297-C8181D1DEB17}"/>
              </a:ext>
            </a:extLst>
          </p:cNvPr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A96BE81F-1C76-4468-B80C-5C62BF03E6B6}"/>
              </a:ext>
            </a:extLst>
          </p:cNvPr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参考资料</a:t>
            </a: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6AA57CDC-2405-4508-B74D-7065F26C6F88}"/>
              </a:ext>
            </a:extLst>
          </p:cNvPr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957"/>
          <p:cNvSpPr/>
          <p:nvPr/>
        </p:nvSpPr>
        <p:spPr>
          <a:xfrm>
            <a:off x="956945" y="1357630"/>
            <a:ext cx="7423150" cy="11772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0"/>
            <a:endParaRPr lang="zh-CN" alt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6945" y="21463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参考资料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项目功能介绍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5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83285" y="16637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功能说明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5700" y="1059180"/>
            <a:ext cx="70231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该项目可以读入电路网表文件，执行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扫描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瞬态分析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AC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分析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等，生成对应的输出结果。支持的电路元件包括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二极管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电阻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电容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、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电感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等。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模型中，使用了简化版的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SPICE Level = 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模型。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MOSFET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的源端和漏端不是固定的，需要由两个端口当前的电压值来判断。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Diode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模型中，使用了简化版的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SPICE Level = 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Diode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模型。默认二极管工作在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27℃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837690" y="2828925"/>
            <a:ext cx="5485130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项目结构介绍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4111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b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顶层模块遵循可读性高，流程清晰的原则进行书写。我们的基本思路是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：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读取电路文件网表，根据网表文件读取并处理信息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针对不同的SPICE操作进行预处理，得到迭代所需要的网表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针对不同的SPICE操作进行处理，得到电路的解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  <a:p>
            <a:pPr marL="342900" lvl="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对电路的解进行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绘图或者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cs typeface="+mn-ea"/>
              </a:rPr>
              <a:t>输出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cs typeface="+mn-ea"/>
              </a:rPr>
              <a:t>。</a:t>
            </a:r>
            <a:endParaRPr lang="zh-CN" altLang="zh-CN" sz="2000" dirty="0">
              <a:solidFill>
                <a:schemeClr val="accent1">
                  <a:lumMod val="75000"/>
                </a:schemeClr>
              </a:solidFill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项目顶层模块的实现：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1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实现电路文件的读取与解析建立矩阵方程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迭代求解电路的直流工作点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3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实现trans仿真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4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实现频率响应分析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 5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将电路生成的结果输出</a:t>
            </a:r>
            <a:endParaRPr lang="zh-CN" altLang="zh-CN" sz="24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项目具体工作：</a:t>
            </a:r>
          </a:p>
        </p:txBody>
      </p:sp>
    </p:spTree>
    <p:extLst>
      <p:ext uri="{BB962C8B-B14F-4D97-AF65-F5344CB8AC3E}">
        <p14:creationId xmlns:p14="http://schemas.microsoft.com/office/powerpoint/2010/main" val="18906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1B43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项目技术细节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05856" y="175157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9130" y="1088009"/>
            <a:ext cx="7680198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使用正则表达式匹配解析网表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支持科学计数法。操作上语法支持单位解析。简单来说，变量的输入形式基本实现与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hspice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使用哈希表在模块之间传递数据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哈希表传递数据使得顶层模块的抽象程度足够高，模块之间传递数据足够快，程序的可读性足够强。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945" y="214630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技术细节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</a:rPr>
              <a:t>网表解析与接口定义</a:t>
            </a:r>
          </a:p>
        </p:txBody>
      </p:sp>
    </p:spTree>
    <p:extLst>
      <p:ext uri="{BB962C8B-B14F-4D97-AF65-F5344CB8AC3E}">
        <p14:creationId xmlns:p14="http://schemas.microsoft.com/office/powerpoint/2010/main" val="151245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979</Words>
  <Application>Microsoft Office PowerPoint</Application>
  <PresentationFormat>全屏显示(16:9)</PresentationFormat>
  <Paragraphs>238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Cambria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Maple_of_Ten</cp:lastModifiedBy>
  <cp:revision>146</cp:revision>
  <dcterms:created xsi:type="dcterms:W3CDTF">2018-11-08T00:27:00Z</dcterms:created>
  <dcterms:modified xsi:type="dcterms:W3CDTF">2023-05-19T09:14:10Z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AF5FF9D28E1E4E1E8F81C8478A280CBF</vt:lpwstr>
  </property>
</Properties>
</file>