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D3C2-29AD-4573-A45F-30E266A6C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A4A9D-7E09-40AC-995A-AD9C2B4AD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3D031-EE0C-4263-BAD7-015AE75F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A0F-6343-44B5-B2EF-D5E19EEFFE7C}" type="datetimeFigureOut">
              <a:rPr lang="LID4096" smtClean="0"/>
              <a:t>10/21/2019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677C-2895-4F68-872A-645EDB27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EF3F8-792E-4FB5-B632-D84704DC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6A8B-4616-42E1-A81C-C3C221C396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172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A86E-E556-4A8E-A22C-04AB10C3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A825F-D403-49AC-B8DB-57AA3228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96BA-5176-4233-91D5-C0F9A1F7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A0F-6343-44B5-B2EF-D5E19EEFFE7C}" type="datetimeFigureOut">
              <a:rPr lang="LID4096" smtClean="0"/>
              <a:t>10/21/2019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0D8F-5F50-490B-99D5-BC61D931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710A2-B60D-4FD7-9CFC-A7FF292C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6A8B-4616-42E1-A81C-C3C221C396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832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72FFF-FE35-4C79-B39A-B9EA3D73E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625B1-5C83-4911-8A6A-199386E1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2A65-8ED7-46AF-9A5E-8FDB26E0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A0F-6343-44B5-B2EF-D5E19EEFFE7C}" type="datetimeFigureOut">
              <a:rPr lang="LID4096" smtClean="0"/>
              <a:t>10/21/2019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2C39E-2335-4462-A52D-B446685B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9DAB-B8D0-447B-8999-2641B008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6A8B-4616-42E1-A81C-C3C221C396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98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1FAA-CD31-4A0A-B33E-DE5FC2DB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CE94-5049-4802-84BA-854D7B28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96E23-F14E-47CC-AA98-5ED45442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A0F-6343-44B5-B2EF-D5E19EEFFE7C}" type="datetimeFigureOut">
              <a:rPr lang="LID4096" smtClean="0"/>
              <a:t>10/21/2019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C6165-69D4-40FA-9C74-E8A2D31C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FC58-E4A8-4630-AA0D-D614A527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6A8B-4616-42E1-A81C-C3C221C396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20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3400-D90F-4312-9ED8-D006FD68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9DB51-6876-413A-859B-65A2EF472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4016F-1150-4C6C-A111-64D3D304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A0F-6343-44B5-B2EF-D5E19EEFFE7C}" type="datetimeFigureOut">
              <a:rPr lang="LID4096" smtClean="0"/>
              <a:t>10/21/2019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9C371-D210-4080-95A2-E587C0C3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4DBF4-2EB2-464F-9551-A4923E33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6A8B-4616-42E1-A81C-C3C221C396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502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FDBC-DB2E-43B7-8EF6-4CF9BE2F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4D0F-C0D8-4D8F-8060-99B0C1666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D9109-B398-4C53-BFC1-7AF4CEE56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11225-5A15-4791-935F-284EA066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A0F-6343-44B5-B2EF-D5E19EEFFE7C}" type="datetimeFigureOut">
              <a:rPr lang="LID4096" smtClean="0"/>
              <a:t>10/21/2019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F79AA-1E9F-4862-AFE9-5541EF16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6C6EA-CDA5-4DC8-A29B-44608819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6A8B-4616-42E1-A81C-C3C221C396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856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CA33-211C-4968-9CED-5175F665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5341-304A-44B6-A27D-48897E3AC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EC23F-FA49-422A-97D9-3943B6AD3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18437-E5C7-4412-B947-BA2206CC3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86978-DE87-4E62-9584-F7DDC1720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9060-791E-45F3-A496-AD4E92BA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A0F-6343-44B5-B2EF-D5E19EEFFE7C}" type="datetimeFigureOut">
              <a:rPr lang="LID4096" smtClean="0"/>
              <a:t>10/21/2019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A47CD-142E-4DD7-9801-7BF72D1C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4CDFC-9C78-400C-9200-D73837AE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6A8B-4616-42E1-A81C-C3C221C396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376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48BB-8123-481D-BF49-36684928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EF072-5F49-4204-8E1F-A5B29574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A0F-6343-44B5-B2EF-D5E19EEFFE7C}" type="datetimeFigureOut">
              <a:rPr lang="LID4096" smtClean="0"/>
              <a:t>10/21/2019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38829-ABFA-4148-A123-862E8FAA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5A7F8-8575-4C69-A399-7967D1DA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6A8B-4616-42E1-A81C-C3C221C396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975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25303-DD80-43E1-A3A9-E2CDBA81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A0F-6343-44B5-B2EF-D5E19EEFFE7C}" type="datetimeFigureOut">
              <a:rPr lang="LID4096" smtClean="0"/>
              <a:t>10/21/2019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F9052-CEF8-492A-A5BD-782705B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A6E9-82D8-41BA-9B94-027A1E97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6A8B-4616-42E1-A81C-C3C221C396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971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8400-C24F-4011-8991-CE8A1E4F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6BA6-2F4B-4C55-B7A1-A1B8D13A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80B3D-656D-4CFF-8ADB-55658B609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5C458-6555-4674-A309-88FE7BEF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A0F-6343-44B5-B2EF-D5E19EEFFE7C}" type="datetimeFigureOut">
              <a:rPr lang="LID4096" smtClean="0"/>
              <a:t>10/21/2019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A1B4A-6FCC-4B27-854B-5FEB1D5A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A95BC-750A-4102-BAFF-E748F551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6A8B-4616-42E1-A81C-C3C221C396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006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E1A9-2BC2-43F6-B562-8C9C51E4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C577D-0081-4E2D-BDCF-7B7121F0F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CF29C-B7A3-4715-83B1-10E140643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DAEE1-CD7A-4520-A8CB-599AB214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9A0F-6343-44B5-B2EF-D5E19EEFFE7C}" type="datetimeFigureOut">
              <a:rPr lang="LID4096" smtClean="0"/>
              <a:t>10/21/2019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2718A-67AA-4CB1-8AF3-852A686B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953D1-9187-4189-ABD0-C64BA09F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6A8B-4616-42E1-A81C-C3C221C396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075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87394-79DA-464F-9525-CC737AAD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8BAC-1D93-4AC4-B3BB-83C721B2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41DB5-1606-4268-89A7-3D4C10FEF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9A0F-6343-44B5-B2EF-D5E19EEFFE7C}" type="datetimeFigureOut">
              <a:rPr lang="LID4096" smtClean="0"/>
              <a:t>10/21/2019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FCEE8-B44D-4513-B99E-F0146F877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45BE-605A-47CB-9374-EBFC63AE8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6A8B-4616-42E1-A81C-C3C221C396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009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8D7E8-1348-4094-941D-E1F7A75843A4}"/>
              </a:ext>
            </a:extLst>
          </p:cNvPr>
          <p:cNvSpPr/>
          <p:nvPr/>
        </p:nvSpPr>
        <p:spPr>
          <a:xfrm>
            <a:off x="9949343" y="0"/>
            <a:ext cx="224265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8551CD-302F-48DE-9FF4-1EE06ACBFC3E}"/>
              </a:ext>
            </a:extLst>
          </p:cNvPr>
          <p:cNvSpPr/>
          <p:nvPr/>
        </p:nvSpPr>
        <p:spPr>
          <a:xfrm>
            <a:off x="10043018" y="1355603"/>
            <a:ext cx="2055303" cy="40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טעינת מסמכים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757693-1624-4A3C-A1EC-B738DCFB92C7}"/>
              </a:ext>
            </a:extLst>
          </p:cNvPr>
          <p:cNvSpPr/>
          <p:nvPr/>
        </p:nvSpPr>
        <p:spPr>
          <a:xfrm>
            <a:off x="10006795" y="1823557"/>
            <a:ext cx="2055303" cy="45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הכנסת נתונים מובנים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260B32-97DC-4743-9EE9-D606024F3DA1}"/>
              </a:ext>
            </a:extLst>
          </p:cNvPr>
          <p:cNvSpPr/>
          <p:nvPr/>
        </p:nvSpPr>
        <p:spPr>
          <a:xfrm>
            <a:off x="10043019" y="2352494"/>
            <a:ext cx="2055303" cy="476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הצגת כל המילים בטקסט</a:t>
            </a:r>
            <a:endParaRPr lang="LID4096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DA8C7F-CCC1-4AE7-A805-DB8AE2A1676F}"/>
              </a:ext>
            </a:extLst>
          </p:cNvPr>
          <p:cNvSpPr/>
          <p:nvPr/>
        </p:nvSpPr>
        <p:spPr>
          <a:xfrm>
            <a:off x="10059798" y="2915106"/>
            <a:ext cx="2055303" cy="492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הצגת כל המילים כאינדקס</a:t>
            </a:r>
            <a:endParaRPr lang="LID4096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BED076-AB0F-4143-8234-C2D92456C04E}"/>
              </a:ext>
            </a:extLst>
          </p:cNvPr>
          <p:cNvSpPr/>
          <p:nvPr/>
        </p:nvSpPr>
        <p:spPr>
          <a:xfrm>
            <a:off x="10069585" y="3475841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איתור מילה לפי המיקום שלה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BA2B08-BAA0-4941-8AC1-7296F2FD1B81}"/>
              </a:ext>
            </a:extLst>
          </p:cNvPr>
          <p:cNvSpPr/>
          <p:nvPr/>
        </p:nvSpPr>
        <p:spPr>
          <a:xfrm>
            <a:off x="10062594" y="4282583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הגדרת קבוצות של מילים בעלות משמעות מיוחדת וצפייה כאינדקס</a:t>
            </a:r>
            <a:endParaRPr lang="LID4096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742705-0483-4FB3-9D63-924D2E800B84}"/>
              </a:ext>
            </a:extLst>
          </p:cNvPr>
          <p:cNvSpPr/>
          <p:nvPr/>
        </p:nvSpPr>
        <p:spPr>
          <a:xfrm>
            <a:off x="10054205" y="5079538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אחסנת ביטויים לשוניים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828DAB-33D1-464B-8E7A-9DA93EC2C52C}"/>
              </a:ext>
            </a:extLst>
          </p:cNvPr>
          <p:cNvSpPr/>
          <p:nvPr/>
        </p:nvSpPr>
        <p:spPr>
          <a:xfrm>
            <a:off x="10055603" y="5886280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נתונים סטטיסטיים</a:t>
            </a:r>
            <a:endParaRPr lang="LID4096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674CF2A-8DB6-4ECD-8303-5689231CD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99919"/>
              </p:ext>
            </p:extLst>
          </p:nvPr>
        </p:nvGraphicFramePr>
        <p:xfrm>
          <a:off x="731768" y="297737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608137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54106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3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0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8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2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73987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5A9A675-03CF-4059-BB5D-2312931BE08D}"/>
              </a:ext>
            </a:extLst>
          </p:cNvPr>
          <p:cNvSpPr/>
          <p:nvPr/>
        </p:nvSpPr>
        <p:spPr>
          <a:xfrm>
            <a:off x="364921" y="125835"/>
            <a:ext cx="9345336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שליפת מסמכים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ECFA8-9EA2-4233-99B8-A00B2404370D}"/>
              </a:ext>
            </a:extLst>
          </p:cNvPr>
          <p:cNvSpPr/>
          <p:nvPr/>
        </p:nvSpPr>
        <p:spPr>
          <a:xfrm>
            <a:off x="2452884" y="1224792"/>
            <a:ext cx="2170392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C08EE8-103D-41B2-8768-EEC4A39A09BB}"/>
              </a:ext>
            </a:extLst>
          </p:cNvPr>
          <p:cNvSpPr/>
          <p:nvPr/>
        </p:nvSpPr>
        <p:spPr>
          <a:xfrm>
            <a:off x="2452883" y="2006367"/>
            <a:ext cx="4513277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81EC9-3DE6-402D-B195-567BB442DB48}"/>
              </a:ext>
            </a:extLst>
          </p:cNvPr>
          <p:cNvSpPr txBox="1"/>
          <p:nvPr/>
        </p:nvSpPr>
        <p:spPr>
          <a:xfrm>
            <a:off x="7281832" y="1319721"/>
            <a:ext cx="217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חפש לפי נתון מובנה: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056A7-124A-4C7D-B342-CDACAEBCD5A6}"/>
              </a:ext>
            </a:extLst>
          </p:cNvPr>
          <p:cNvSpPr txBox="1"/>
          <p:nvPr/>
        </p:nvSpPr>
        <p:spPr>
          <a:xfrm>
            <a:off x="7205245" y="2064982"/>
            <a:ext cx="250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חפש לפי מילה שבטקסט:</a:t>
            </a:r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20729E-9974-4E6B-B6D9-30C90ABDF87D}"/>
              </a:ext>
            </a:extLst>
          </p:cNvPr>
          <p:cNvSpPr/>
          <p:nvPr/>
        </p:nvSpPr>
        <p:spPr>
          <a:xfrm>
            <a:off x="649249" y="1224792"/>
            <a:ext cx="1182849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חפש</a:t>
            </a:r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4EC0E-A9C6-49DB-9A60-03EB792CB6B5}"/>
              </a:ext>
            </a:extLst>
          </p:cNvPr>
          <p:cNvSpPr/>
          <p:nvPr/>
        </p:nvSpPr>
        <p:spPr>
          <a:xfrm>
            <a:off x="649249" y="1964422"/>
            <a:ext cx="1182849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חפש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545E4-445B-483E-8C1D-934FED2B5E34}"/>
              </a:ext>
            </a:extLst>
          </p:cNvPr>
          <p:cNvSpPr/>
          <p:nvPr/>
        </p:nvSpPr>
        <p:spPr>
          <a:xfrm>
            <a:off x="4795768" y="1232450"/>
            <a:ext cx="2170392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8853CB-0393-4864-8E9B-F58F27C329F4}"/>
              </a:ext>
            </a:extLst>
          </p:cNvPr>
          <p:cNvSpPr/>
          <p:nvPr/>
        </p:nvSpPr>
        <p:spPr>
          <a:xfrm>
            <a:off x="10062594" y="909105"/>
            <a:ext cx="2055303" cy="40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שליפת מסמכים</a:t>
            </a:r>
            <a:endParaRPr lang="LID4096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69875C-CC73-42D3-B878-F65C417FD4BD}"/>
              </a:ext>
            </a:extLst>
          </p:cNvPr>
          <p:cNvSpPr/>
          <p:nvPr/>
        </p:nvSpPr>
        <p:spPr>
          <a:xfrm>
            <a:off x="10043018" y="79334"/>
            <a:ext cx="1983723" cy="756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שירותי קונקורדנציה ואחזור טקסט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8D7E8-1348-4094-941D-E1F7A75843A4}"/>
              </a:ext>
            </a:extLst>
          </p:cNvPr>
          <p:cNvSpPr/>
          <p:nvPr/>
        </p:nvSpPr>
        <p:spPr>
          <a:xfrm>
            <a:off x="9949343" y="0"/>
            <a:ext cx="224265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8551CD-302F-48DE-9FF4-1EE06ACBFC3E}"/>
              </a:ext>
            </a:extLst>
          </p:cNvPr>
          <p:cNvSpPr/>
          <p:nvPr/>
        </p:nvSpPr>
        <p:spPr>
          <a:xfrm>
            <a:off x="10043018" y="1355603"/>
            <a:ext cx="2055303" cy="40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טעינת מסמכים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757693-1624-4A3C-A1EC-B738DCFB92C7}"/>
              </a:ext>
            </a:extLst>
          </p:cNvPr>
          <p:cNvSpPr/>
          <p:nvPr/>
        </p:nvSpPr>
        <p:spPr>
          <a:xfrm>
            <a:off x="10006795" y="1823557"/>
            <a:ext cx="2055303" cy="45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הכנסת נתונים מובנים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260B32-97DC-4743-9EE9-D606024F3DA1}"/>
              </a:ext>
            </a:extLst>
          </p:cNvPr>
          <p:cNvSpPr/>
          <p:nvPr/>
        </p:nvSpPr>
        <p:spPr>
          <a:xfrm>
            <a:off x="10043019" y="2352494"/>
            <a:ext cx="2055303" cy="476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הצגת כל המילים בטקסט</a:t>
            </a:r>
            <a:endParaRPr lang="LID4096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DA8C7F-CCC1-4AE7-A805-DB8AE2A1676F}"/>
              </a:ext>
            </a:extLst>
          </p:cNvPr>
          <p:cNvSpPr/>
          <p:nvPr/>
        </p:nvSpPr>
        <p:spPr>
          <a:xfrm>
            <a:off x="10059798" y="2915106"/>
            <a:ext cx="2055303" cy="492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הצגת כל המילים כאינדקס</a:t>
            </a:r>
            <a:endParaRPr lang="LID4096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BED076-AB0F-4143-8234-C2D92456C04E}"/>
              </a:ext>
            </a:extLst>
          </p:cNvPr>
          <p:cNvSpPr/>
          <p:nvPr/>
        </p:nvSpPr>
        <p:spPr>
          <a:xfrm>
            <a:off x="10069585" y="3475841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איתור מילה לפי המיקום שלה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BA2B08-BAA0-4941-8AC1-7296F2FD1B81}"/>
              </a:ext>
            </a:extLst>
          </p:cNvPr>
          <p:cNvSpPr/>
          <p:nvPr/>
        </p:nvSpPr>
        <p:spPr>
          <a:xfrm>
            <a:off x="10062594" y="4282583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הגדרת קבוצות של מילים בעלות משמעות מיוחדת וצפייה כאינדקס</a:t>
            </a:r>
            <a:endParaRPr lang="LID4096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742705-0483-4FB3-9D63-924D2E800B84}"/>
              </a:ext>
            </a:extLst>
          </p:cNvPr>
          <p:cNvSpPr/>
          <p:nvPr/>
        </p:nvSpPr>
        <p:spPr>
          <a:xfrm>
            <a:off x="10054205" y="5079538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אחסנת ביטויים לשוניים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828DAB-33D1-464B-8E7A-9DA93EC2C52C}"/>
              </a:ext>
            </a:extLst>
          </p:cNvPr>
          <p:cNvSpPr/>
          <p:nvPr/>
        </p:nvSpPr>
        <p:spPr>
          <a:xfrm>
            <a:off x="10055603" y="5886280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נתונים סטטיסטיים</a:t>
            </a:r>
            <a:endParaRPr lang="LID4096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8853CB-0393-4864-8E9B-F58F27C329F4}"/>
              </a:ext>
            </a:extLst>
          </p:cNvPr>
          <p:cNvSpPr/>
          <p:nvPr/>
        </p:nvSpPr>
        <p:spPr>
          <a:xfrm>
            <a:off x="10062594" y="909105"/>
            <a:ext cx="2055303" cy="40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שליפת מסמכים</a:t>
            </a:r>
            <a:endParaRPr lang="LID4096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69875C-CC73-42D3-B878-F65C417FD4BD}"/>
              </a:ext>
            </a:extLst>
          </p:cNvPr>
          <p:cNvSpPr/>
          <p:nvPr/>
        </p:nvSpPr>
        <p:spPr>
          <a:xfrm>
            <a:off x="10043018" y="79334"/>
            <a:ext cx="1983723" cy="756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שירותי קונקורדנציה ואחזור טקסט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A9E042-AAEE-46A9-8E89-D89E1C35804A}"/>
              </a:ext>
            </a:extLst>
          </p:cNvPr>
          <p:cNvSpPr/>
          <p:nvPr/>
        </p:nvSpPr>
        <p:spPr>
          <a:xfrm>
            <a:off x="364921" y="125835"/>
            <a:ext cx="9345336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טעינת מסמכים</a:t>
            </a:r>
            <a:endParaRPr lang="LID4096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8C88F8-50A8-47CA-9EFE-3DE6F6126143}"/>
              </a:ext>
            </a:extLst>
          </p:cNvPr>
          <p:cNvSpPr/>
          <p:nvPr/>
        </p:nvSpPr>
        <p:spPr>
          <a:xfrm>
            <a:off x="2206304" y="1560352"/>
            <a:ext cx="4513277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E70474-56C3-45D4-9836-5C95DF307FE0}"/>
              </a:ext>
            </a:extLst>
          </p:cNvPr>
          <p:cNvSpPr/>
          <p:nvPr/>
        </p:nvSpPr>
        <p:spPr>
          <a:xfrm>
            <a:off x="2206303" y="2341927"/>
            <a:ext cx="4513277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BFF7DC-22BA-4C61-B752-B34463480336}"/>
              </a:ext>
            </a:extLst>
          </p:cNvPr>
          <p:cNvSpPr txBox="1"/>
          <p:nvPr/>
        </p:nvSpPr>
        <p:spPr>
          <a:xfrm>
            <a:off x="7189365" y="1585519"/>
            <a:ext cx="12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כותרת: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0DEAED-4B6D-42AB-A78F-91E3D50E09AD}"/>
              </a:ext>
            </a:extLst>
          </p:cNvPr>
          <p:cNvSpPr txBox="1"/>
          <p:nvPr/>
        </p:nvSpPr>
        <p:spPr>
          <a:xfrm>
            <a:off x="7173985" y="2425817"/>
            <a:ext cx="12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נתיב: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5CD38E-D0B8-4B9B-9007-359A3BFC62E5}"/>
              </a:ext>
            </a:extLst>
          </p:cNvPr>
          <p:cNvSpPr/>
          <p:nvPr/>
        </p:nvSpPr>
        <p:spPr>
          <a:xfrm>
            <a:off x="2206303" y="3407330"/>
            <a:ext cx="1182849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שלח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8018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8D7E8-1348-4094-941D-E1F7A75843A4}"/>
              </a:ext>
            </a:extLst>
          </p:cNvPr>
          <p:cNvSpPr/>
          <p:nvPr/>
        </p:nvSpPr>
        <p:spPr>
          <a:xfrm>
            <a:off x="9949343" y="0"/>
            <a:ext cx="224265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8551CD-302F-48DE-9FF4-1EE06ACBFC3E}"/>
              </a:ext>
            </a:extLst>
          </p:cNvPr>
          <p:cNvSpPr/>
          <p:nvPr/>
        </p:nvSpPr>
        <p:spPr>
          <a:xfrm>
            <a:off x="10043018" y="1355603"/>
            <a:ext cx="2055303" cy="40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טעינת מסמכים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757693-1624-4A3C-A1EC-B738DCFB92C7}"/>
              </a:ext>
            </a:extLst>
          </p:cNvPr>
          <p:cNvSpPr/>
          <p:nvPr/>
        </p:nvSpPr>
        <p:spPr>
          <a:xfrm>
            <a:off x="10006795" y="1823557"/>
            <a:ext cx="2055303" cy="45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הכנסת נתונים מובנים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260B32-97DC-4743-9EE9-D606024F3DA1}"/>
              </a:ext>
            </a:extLst>
          </p:cNvPr>
          <p:cNvSpPr/>
          <p:nvPr/>
        </p:nvSpPr>
        <p:spPr>
          <a:xfrm>
            <a:off x="10043019" y="2352494"/>
            <a:ext cx="2055303" cy="476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הצגת כל המילים בטקסט</a:t>
            </a:r>
            <a:endParaRPr lang="LID4096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DA8C7F-CCC1-4AE7-A805-DB8AE2A1676F}"/>
              </a:ext>
            </a:extLst>
          </p:cNvPr>
          <p:cNvSpPr/>
          <p:nvPr/>
        </p:nvSpPr>
        <p:spPr>
          <a:xfrm>
            <a:off x="10059798" y="2915106"/>
            <a:ext cx="2055303" cy="492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הצגת כל המילים כאינדקס</a:t>
            </a:r>
            <a:endParaRPr lang="LID4096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BED076-AB0F-4143-8234-C2D92456C04E}"/>
              </a:ext>
            </a:extLst>
          </p:cNvPr>
          <p:cNvSpPr/>
          <p:nvPr/>
        </p:nvSpPr>
        <p:spPr>
          <a:xfrm>
            <a:off x="10069585" y="3475841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איתור מילה לפי המיקום שלה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BA2B08-BAA0-4941-8AC1-7296F2FD1B81}"/>
              </a:ext>
            </a:extLst>
          </p:cNvPr>
          <p:cNvSpPr/>
          <p:nvPr/>
        </p:nvSpPr>
        <p:spPr>
          <a:xfrm>
            <a:off x="10062594" y="4282583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הגדרת קבוצות של מילים בעלות משמעות מיוחדת וצפייה כאינדקס</a:t>
            </a:r>
            <a:endParaRPr lang="LID4096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742705-0483-4FB3-9D63-924D2E800B84}"/>
              </a:ext>
            </a:extLst>
          </p:cNvPr>
          <p:cNvSpPr/>
          <p:nvPr/>
        </p:nvSpPr>
        <p:spPr>
          <a:xfrm>
            <a:off x="10054205" y="5079538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אחסנת ביטויים לשוניים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828DAB-33D1-464B-8E7A-9DA93EC2C52C}"/>
              </a:ext>
            </a:extLst>
          </p:cNvPr>
          <p:cNvSpPr/>
          <p:nvPr/>
        </p:nvSpPr>
        <p:spPr>
          <a:xfrm>
            <a:off x="10055603" y="5886280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נתונים סטטיסטיים</a:t>
            </a:r>
            <a:endParaRPr lang="LID4096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8853CB-0393-4864-8E9B-F58F27C329F4}"/>
              </a:ext>
            </a:extLst>
          </p:cNvPr>
          <p:cNvSpPr/>
          <p:nvPr/>
        </p:nvSpPr>
        <p:spPr>
          <a:xfrm>
            <a:off x="10062594" y="909105"/>
            <a:ext cx="2055303" cy="40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שליפת מסמכים</a:t>
            </a:r>
            <a:endParaRPr lang="LID4096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69875C-CC73-42D3-B878-F65C417FD4BD}"/>
              </a:ext>
            </a:extLst>
          </p:cNvPr>
          <p:cNvSpPr/>
          <p:nvPr/>
        </p:nvSpPr>
        <p:spPr>
          <a:xfrm>
            <a:off x="10043018" y="79334"/>
            <a:ext cx="1983723" cy="756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שירותי קונקורדנציה ואחזור טקסט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A9E042-AAEE-46A9-8E89-D89E1C35804A}"/>
              </a:ext>
            </a:extLst>
          </p:cNvPr>
          <p:cNvSpPr/>
          <p:nvPr/>
        </p:nvSpPr>
        <p:spPr>
          <a:xfrm>
            <a:off x="364921" y="125835"/>
            <a:ext cx="9345336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הכנסת נתונים מובנים</a:t>
            </a:r>
            <a:endParaRPr lang="LID4096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8C88F8-50A8-47CA-9EFE-3DE6F6126143}"/>
              </a:ext>
            </a:extLst>
          </p:cNvPr>
          <p:cNvSpPr/>
          <p:nvPr/>
        </p:nvSpPr>
        <p:spPr>
          <a:xfrm>
            <a:off x="2185072" y="2009823"/>
            <a:ext cx="4513277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E70474-56C3-45D4-9836-5C95DF307FE0}"/>
              </a:ext>
            </a:extLst>
          </p:cNvPr>
          <p:cNvSpPr/>
          <p:nvPr/>
        </p:nvSpPr>
        <p:spPr>
          <a:xfrm>
            <a:off x="2185071" y="2791398"/>
            <a:ext cx="4513277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BFF7DC-22BA-4C61-B752-B34463480336}"/>
              </a:ext>
            </a:extLst>
          </p:cNvPr>
          <p:cNvSpPr txBox="1"/>
          <p:nvPr/>
        </p:nvSpPr>
        <p:spPr>
          <a:xfrm>
            <a:off x="7168133" y="2034990"/>
            <a:ext cx="12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שם השדה: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0DEAED-4B6D-42AB-A78F-91E3D50E09AD}"/>
              </a:ext>
            </a:extLst>
          </p:cNvPr>
          <p:cNvSpPr txBox="1"/>
          <p:nvPr/>
        </p:nvSpPr>
        <p:spPr>
          <a:xfrm>
            <a:off x="7152753" y="2875288"/>
            <a:ext cx="12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ערך השדה: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5CD38E-D0B8-4B9B-9007-359A3BFC62E5}"/>
              </a:ext>
            </a:extLst>
          </p:cNvPr>
          <p:cNvSpPr/>
          <p:nvPr/>
        </p:nvSpPr>
        <p:spPr>
          <a:xfrm>
            <a:off x="2166233" y="3676148"/>
            <a:ext cx="1182849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שלח</a:t>
            </a:r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C71F65-9005-4DF6-8EC6-0B5DB96B4540}"/>
              </a:ext>
            </a:extLst>
          </p:cNvPr>
          <p:cNvSpPr/>
          <p:nvPr/>
        </p:nvSpPr>
        <p:spPr>
          <a:xfrm>
            <a:off x="2185072" y="1272655"/>
            <a:ext cx="4513277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E184C2-7A7F-43AA-A3FE-E75BE792B91E}"/>
              </a:ext>
            </a:extLst>
          </p:cNvPr>
          <p:cNvSpPr txBox="1"/>
          <p:nvPr/>
        </p:nvSpPr>
        <p:spPr>
          <a:xfrm>
            <a:off x="7168133" y="1297822"/>
            <a:ext cx="144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מזהה מסמך: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1406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8D7E8-1348-4094-941D-E1F7A75843A4}"/>
              </a:ext>
            </a:extLst>
          </p:cNvPr>
          <p:cNvSpPr/>
          <p:nvPr/>
        </p:nvSpPr>
        <p:spPr>
          <a:xfrm>
            <a:off x="9949343" y="0"/>
            <a:ext cx="224265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8551CD-302F-48DE-9FF4-1EE06ACBFC3E}"/>
              </a:ext>
            </a:extLst>
          </p:cNvPr>
          <p:cNvSpPr/>
          <p:nvPr/>
        </p:nvSpPr>
        <p:spPr>
          <a:xfrm>
            <a:off x="10043018" y="1355603"/>
            <a:ext cx="2055303" cy="40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טעינת מסמכים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757693-1624-4A3C-A1EC-B738DCFB92C7}"/>
              </a:ext>
            </a:extLst>
          </p:cNvPr>
          <p:cNvSpPr/>
          <p:nvPr/>
        </p:nvSpPr>
        <p:spPr>
          <a:xfrm>
            <a:off x="10006795" y="1823557"/>
            <a:ext cx="2055303" cy="45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הכנסת נתונים מובנים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260B32-97DC-4743-9EE9-D606024F3DA1}"/>
              </a:ext>
            </a:extLst>
          </p:cNvPr>
          <p:cNvSpPr/>
          <p:nvPr/>
        </p:nvSpPr>
        <p:spPr>
          <a:xfrm>
            <a:off x="10043019" y="2352494"/>
            <a:ext cx="2055303" cy="476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הצגת כל המילים בטקסט</a:t>
            </a:r>
            <a:endParaRPr lang="LID4096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DA8C7F-CCC1-4AE7-A805-DB8AE2A1676F}"/>
              </a:ext>
            </a:extLst>
          </p:cNvPr>
          <p:cNvSpPr/>
          <p:nvPr/>
        </p:nvSpPr>
        <p:spPr>
          <a:xfrm>
            <a:off x="10059798" y="2915106"/>
            <a:ext cx="2055303" cy="492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הצגת כל המילים כאינדקס</a:t>
            </a:r>
            <a:endParaRPr lang="LID4096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BED076-AB0F-4143-8234-C2D92456C04E}"/>
              </a:ext>
            </a:extLst>
          </p:cNvPr>
          <p:cNvSpPr/>
          <p:nvPr/>
        </p:nvSpPr>
        <p:spPr>
          <a:xfrm>
            <a:off x="10069585" y="3475841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איתור מילה לפי המיקום שלה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BA2B08-BAA0-4941-8AC1-7296F2FD1B81}"/>
              </a:ext>
            </a:extLst>
          </p:cNvPr>
          <p:cNvSpPr/>
          <p:nvPr/>
        </p:nvSpPr>
        <p:spPr>
          <a:xfrm>
            <a:off x="10062594" y="4282583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הגדרת קבוצות של מילים בעלות משמעות מיוחדת וצפייה כאינדקס</a:t>
            </a:r>
            <a:endParaRPr lang="LID4096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742705-0483-4FB3-9D63-924D2E800B84}"/>
              </a:ext>
            </a:extLst>
          </p:cNvPr>
          <p:cNvSpPr/>
          <p:nvPr/>
        </p:nvSpPr>
        <p:spPr>
          <a:xfrm>
            <a:off x="10054205" y="5079538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אחסנת ביטויים לשוניים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828DAB-33D1-464B-8E7A-9DA93EC2C52C}"/>
              </a:ext>
            </a:extLst>
          </p:cNvPr>
          <p:cNvSpPr/>
          <p:nvPr/>
        </p:nvSpPr>
        <p:spPr>
          <a:xfrm>
            <a:off x="10055603" y="5886280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נתונים סטטיסטיים</a:t>
            </a:r>
            <a:endParaRPr lang="LID4096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8853CB-0393-4864-8E9B-F58F27C329F4}"/>
              </a:ext>
            </a:extLst>
          </p:cNvPr>
          <p:cNvSpPr/>
          <p:nvPr/>
        </p:nvSpPr>
        <p:spPr>
          <a:xfrm>
            <a:off x="10062594" y="909105"/>
            <a:ext cx="2055303" cy="40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שליפת מסמכים</a:t>
            </a:r>
            <a:endParaRPr lang="LID4096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69875C-CC73-42D3-B878-F65C417FD4BD}"/>
              </a:ext>
            </a:extLst>
          </p:cNvPr>
          <p:cNvSpPr/>
          <p:nvPr/>
        </p:nvSpPr>
        <p:spPr>
          <a:xfrm>
            <a:off x="10043018" y="79334"/>
            <a:ext cx="1983723" cy="756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שירותי קונקורדנציה ואחזור טקסט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A9E042-AAEE-46A9-8E89-D89E1C35804A}"/>
              </a:ext>
            </a:extLst>
          </p:cNvPr>
          <p:cNvSpPr/>
          <p:nvPr/>
        </p:nvSpPr>
        <p:spPr>
          <a:xfrm>
            <a:off x="364921" y="125835"/>
            <a:ext cx="9345336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הצגת כל המילים בטקסט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5CD38E-D0B8-4B9B-9007-359A3BFC62E5}"/>
              </a:ext>
            </a:extLst>
          </p:cNvPr>
          <p:cNvSpPr/>
          <p:nvPr/>
        </p:nvSpPr>
        <p:spPr>
          <a:xfrm>
            <a:off x="572509" y="1265759"/>
            <a:ext cx="1182849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שלח</a:t>
            </a:r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C71F65-9005-4DF6-8EC6-0B5DB96B4540}"/>
              </a:ext>
            </a:extLst>
          </p:cNvPr>
          <p:cNvSpPr/>
          <p:nvPr/>
        </p:nvSpPr>
        <p:spPr>
          <a:xfrm>
            <a:off x="2225142" y="1240592"/>
            <a:ext cx="4513277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E184C2-7A7F-43AA-A3FE-E75BE792B91E}"/>
              </a:ext>
            </a:extLst>
          </p:cNvPr>
          <p:cNvSpPr txBox="1"/>
          <p:nvPr/>
        </p:nvSpPr>
        <p:spPr>
          <a:xfrm>
            <a:off x="7208203" y="1265759"/>
            <a:ext cx="235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err="1"/>
              <a:t>פלטר</a:t>
            </a:r>
            <a:r>
              <a:rPr lang="he-IL" dirty="0"/>
              <a:t> לפי מזהה מסמך:</a:t>
            </a:r>
            <a:endParaRPr lang="LID4096" dirty="0"/>
          </a:p>
        </p:txBody>
      </p:sp>
      <p:graphicFrame>
        <p:nvGraphicFramePr>
          <p:cNvPr id="21" name="Table 13">
            <a:extLst>
              <a:ext uri="{FF2B5EF4-FFF2-40B4-BE49-F238E27FC236}">
                <a16:creationId xmlns:a16="http://schemas.microsoft.com/office/drawing/2014/main" id="{58609AF1-EE48-435F-966B-01A598066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83545"/>
              </p:ext>
            </p:extLst>
          </p:nvPr>
        </p:nvGraphicFramePr>
        <p:xfrm>
          <a:off x="572509" y="2162404"/>
          <a:ext cx="8597168" cy="366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584">
                  <a:extLst>
                    <a:ext uri="{9D8B030D-6E8A-4147-A177-3AD203B41FA5}">
                      <a16:colId xmlns:a16="http://schemas.microsoft.com/office/drawing/2014/main" val="2360813766"/>
                    </a:ext>
                  </a:extLst>
                </a:gridCol>
                <a:gridCol w="4298584">
                  <a:extLst>
                    <a:ext uri="{9D8B030D-6E8A-4147-A177-3AD203B41FA5}">
                      <a16:colId xmlns:a16="http://schemas.microsoft.com/office/drawing/2014/main" val="3254106468"/>
                    </a:ext>
                  </a:extLst>
                </a:gridCol>
              </a:tblGrid>
              <a:tr h="458324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330326"/>
                  </a:ext>
                </a:extLst>
              </a:tr>
              <a:tr h="458324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04012"/>
                  </a:ext>
                </a:extLst>
              </a:tr>
              <a:tr h="458324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40811"/>
                  </a:ext>
                </a:extLst>
              </a:tr>
              <a:tr h="458324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4517"/>
                  </a:ext>
                </a:extLst>
              </a:tr>
              <a:tr h="458324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76711"/>
                  </a:ext>
                </a:extLst>
              </a:tr>
              <a:tr h="458324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88629"/>
                  </a:ext>
                </a:extLst>
              </a:tr>
              <a:tr h="458324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27085"/>
                  </a:ext>
                </a:extLst>
              </a:tr>
              <a:tr h="458324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73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85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8D7E8-1348-4094-941D-E1F7A75843A4}"/>
              </a:ext>
            </a:extLst>
          </p:cNvPr>
          <p:cNvSpPr/>
          <p:nvPr/>
        </p:nvSpPr>
        <p:spPr>
          <a:xfrm>
            <a:off x="9949343" y="0"/>
            <a:ext cx="224265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8551CD-302F-48DE-9FF4-1EE06ACBFC3E}"/>
              </a:ext>
            </a:extLst>
          </p:cNvPr>
          <p:cNvSpPr/>
          <p:nvPr/>
        </p:nvSpPr>
        <p:spPr>
          <a:xfrm>
            <a:off x="10043018" y="1355603"/>
            <a:ext cx="2055303" cy="40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טעינת מסמכים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757693-1624-4A3C-A1EC-B738DCFB92C7}"/>
              </a:ext>
            </a:extLst>
          </p:cNvPr>
          <p:cNvSpPr/>
          <p:nvPr/>
        </p:nvSpPr>
        <p:spPr>
          <a:xfrm>
            <a:off x="10006795" y="1823557"/>
            <a:ext cx="2055303" cy="45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הכנסת נתונים מובנים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260B32-97DC-4743-9EE9-D606024F3DA1}"/>
              </a:ext>
            </a:extLst>
          </p:cNvPr>
          <p:cNvSpPr/>
          <p:nvPr/>
        </p:nvSpPr>
        <p:spPr>
          <a:xfrm>
            <a:off x="10043019" y="2352494"/>
            <a:ext cx="2055303" cy="476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הצגת כל המילים בטקסט</a:t>
            </a:r>
            <a:endParaRPr lang="LID4096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DA8C7F-CCC1-4AE7-A805-DB8AE2A1676F}"/>
              </a:ext>
            </a:extLst>
          </p:cNvPr>
          <p:cNvSpPr/>
          <p:nvPr/>
        </p:nvSpPr>
        <p:spPr>
          <a:xfrm>
            <a:off x="10059798" y="2915106"/>
            <a:ext cx="2055303" cy="492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הצגת כל המילים כאינדקס</a:t>
            </a:r>
            <a:endParaRPr lang="LID4096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BED076-AB0F-4143-8234-C2D92456C04E}"/>
              </a:ext>
            </a:extLst>
          </p:cNvPr>
          <p:cNvSpPr/>
          <p:nvPr/>
        </p:nvSpPr>
        <p:spPr>
          <a:xfrm>
            <a:off x="10069585" y="3475841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איתור מילה לפי המיקום שלה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BA2B08-BAA0-4941-8AC1-7296F2FD1B81}"/>
              </a:ext>
            </a:extLst>
          </p:cNvPr>
          <p:cNvSpPr/>
          <p:nvPr/>
        </p:nvSpPr>
        <p:spPr>
          <a:xfrm>
            <a:off x="10062594" y="4282583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הגדרת קבוצות של מילים בעלות משמעות מיוחדת וצפייה כאינדקס</a:t>
            </a:r>
            <a:endParaRPr lang="LID4096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742705-0483-4FB3-9D63-924D2E800B84}"/>
              </a:ext>
            </a:extLst>
          </p:cNvPr>
          <p:cNvSpPr/>
          <p:nvPr/>
        </p:nvSpPr>
        <p:spPr>
          <a:xfrm>
            <a:off x="10054205" y="5079538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אחסנת ביטויים לשוניים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828DAB-33D1-464B-8E7A-9DA93EC2C52C}"/>
              </a:ext>
            </a:extLst>
          </p:cNvPr>
          <p:cNvSpPr/>
          <p:nvPr/>
        </p:nvSpPr>
        <p:spPr>
          <a:xfrm>
            <a:off x="10055603" y="5886280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נתונים סטטיסטיים</a:t>
            </a:r>
            <a:endParaRPr lang="LID4096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8853CB-0393-4864-8E9B-F58F27C329F4}"/>
              </a:ext>
            </a:extLst>
          </p:cNvPr>
          <p:cNvSpPr/>
          <p:nvPr/>
        </p:nvSpPr>
        <p:spPr>
          <a:xfrm>
            <a:off x="10062594" y="909105"/>
            <a:ext cx="2055303" cy="40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שליפת מסמכים</a:t>
            </a:r>
            <a:endParaRPr lang="LID4096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69875C-CC73-42D3-B878-F65C417FD4BD}"/>
              </a:ext>
            </a:extLst>
          </p:cNvPr>
          <p:cNvSpPr/>
          <p:nvPr/>
        </p:nvSpPr>
        <p:spPr>
          <a:xfrm>
            <a:off x="10043018" y="79334"/>
            <a:ext cx="1983723" cy="756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שירותי קונקורדנציה ואחזור טקסט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A9E042-AAEE-46A9-8E89-D89E1C35804A}"/>
              </a:ext>
            </a:extLst>
          </p:cNvPr>
          <p:cNvSpPr/>
          <p:nvPr/>
        </p:nvSpPr>
        <p:spPr>
          <a:xfrm>
            <a:off x="364921" y="125835"/>
            <a:ext cx="9345336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הצגת כל המילים כאינדקס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5CD38E-D0B8-4B9B-9007-359A3BFC62E5}"/>
              </a:ext>
            </a:extLst>
          </p:cNvPr>
          <p:cNvSpPr/>
          <p:nvPr/>
        </p:nvSpPr>
        <p:spPr>
          <a:xfrm>
            <a:off x="572509" y="1265759"/>
            <a:ext cx="1182849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שלח</a:t>
            </a:r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C71F65-9005-4DF6-8EC6-0B5DB96B4540}"/>
              </a:ext>
            </a:extLst>
          </p:cNvPr>
          <p:cNvSpPr/>
          <p:nvPr/>
        </p:nvSpPr>
        <p:spPr>
          <a:xfrm>
            <a:off x="2225142" y="1240592"/>
            <a:ext cx="4513277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E184C2-7A7F-43AA-A3FE-E75BE792B91E}"/>
              </a:ext>
            </a:extLst>
          </p:cNvPr>
          <p:cNvSpPr txBox="1"/>
          <p:nvPr/>
        </p:nvSpPr>
        <p:spPr>
          <a:xfrm>
            <a:off x="7208203" y="1265759"/>
            <a:ext cx="235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err="1"/>
              <a:t>פלטר</a:t>
            </a:r>
            <a:r>
              <a:rPr lang="he-IL" dirty="0"/>
              <a:t> לפי מזהה מסמך:</a:t>
            </a:r>
            <a:endParaRPr lang="LID4096" dirty="0"/>
          </a:p>
        </p:txBody>
      </p:sp>
      <p:graphicFrame>
        <p:nvGraphicFramePr>
          <p:cNvPr id="21" name="Table 13">
            <a:extLst>
              <a:ext uri="{FF2B5EF4-FFF2-40B4-BE49-F238E27FC236}">
                <a16:creationId xmlns:a16="http://schemas.microsoft.com/office/drawing/2014/main" id="{58609AF1-EE48-435F-966B-01A598066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50519"/>
              </p:ext>
            </p:extLst>
          </p:nvPr>
        </p:nvGraphicFramePr>
        <p:xfrm>
          <a:off x="572509" y="2143103"/>
          <a:ext cx="8597171" cy="366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228">
                  <a:extLst>
                    <a:ext uri="{9D8B030D-6E8A-4147-A177-3AD203B41FA5}">
                      <a16:colId xmlns:a16="http://schemas.microsoft.com/office/drawing/2014/main" val="2360813766"/>
                    </a:ext>
                  </a:extLst>
                </a:gridCol>
                <a:gridCol w="1149806">
                  <a:extLst>
                    <a:ext uri="{9D8B030D-6E8A-4147-A177-3AD203B41FA5}">
                      <a16:colId xmlns:a16="http://schemas.microsoft.com/office/drawing/2014/main" val="3254106468"/>
                    </a:ext>
                  </a:extLst>
                </a:gridCol>
                <a:gridCol w="1326266">
                  <a:extLst>
                    <a:ext uri="{9D8B030D-6E8A-4147-A177-3AD203B41FA5}">
                      <a16:colId xmlns:a16="http://schemas.microsoft.com/office/drawing/2014/main" val="892270838"/>
                    </a:ext>
                  </a:extLst>
                </a:gridCol>
                <a:gridCol w="1633591">
                  <a:extLst>
                    <a:ext uri="{9D8B030D-6E8A-4147-A177-3AD203B41FA5}">
                      <a16:colId xmlns:a16="http://schemas.microsoft.com/office/drawing/2014/main" val="872248393"/>
                    </a:ext>
                  </a:extLst>
                </a:gridCol>
                <a:gridCol w="1962364">
                  <a:extLst>
                    <a:ext uri="{9D8B030D-6E8A-4147-A177-3AD203B41FA5}">
                      <a16:colId xmlns:a16="http://schemas.microsoft.com/office/drawing/2014/main" val="2531727395"/>
                    </a:ext>
                  </a:extLst>
                </a:gridCol>
                <a:gridCol w="1720916">
                  <a:extLst>
                    <a:ext uri="{9D8B030D-6E8A-4147-A177-3AD203B41FA5}">
                      <a16:colId xmlns:a16="http://schemas.microsoft.com/office/drawing/2014/main" val="3859158633"/>
                    </a:ext>
                  </a:extLst>
                </a:gridCol>
              </a:tblGrid>
              <a:tr h="458324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rowInText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locationInRow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locationFromStart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המילה -</a:t>
                      </a:r>
                      <a:r>
                        <a:rPr lang="en-US" dirty="0"/>
                        <a:t>  </a:t>
                      </a:r>
                      <a:r>
                        <a:rPr lang="en-US" dirty="0" err="1"/>
                        <a:t>pharse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330326"/>
                  </a:ext>
                </a:extLst>
              </a:tr>
              <a:tr h="458324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04012"/>
                  </a:ext>
                </a:extLst>
              </a:tr>
              <a:tr h="458324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40811"/>
                  </a:ext>
                </a:extLst>
              </a:tr>
              <a:tr h="458324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4517"/>
                  </a:ext>
                </a:extLst>
              </a:tr>
              <a:tr h="458324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76711"/>
                  </a:ext>
                </a:extLst>
              </a:tr>
              <a:tr h="458324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88629"/>
                  </a:ext>
                </a:extLst>
              </a:tr>
              <a:tr h="458324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27085"/>
                  </a:ext>
                </a:extLst>
              </a:tr>
              <a:tr h="458324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73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13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8D7E8-1348-4094-941D-E1F7A75843A4}"/>
              </a:ext>
            </a:extLst>
          </p:cNvPr>
          <p:cNvSpPr/>
          <p:nvPr/>
        </p:nvSpPr>
        <p:spPr>
          <a:xfrm>
            <a:off x="9949343" y="0"/>
            <a:ext cx="224265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8551CD-302F-48DE-9FF4-1EE06ACBFC3E}"/>
              </a:ext>
            </a:extLst>
          </p:cNvPr>
          <p:cNvSpPr/>
          <p:nvPr/>
        </p:nvSpPr>
        <p:spPr>
          <a:xfrm>
            <a:off x="10043018" y="1355603"/>
            <a:ext cx="2055303" cy="40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טעינת מסמכים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757693-1624-4A3C-A1EC-B738DCFB92C7}"/>
              </a:ext>
            </a:extLst>
          </p:cNvPr>
          <p:cNvSpPr/>
          <p:nvPr/>
        </p:nvSpPr>
        <p:spPr>
          <a:xfrm>
            <a:off x="10006795" y="1823557"/>
            <a:ext cx="2055303" cy="45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הכנסת נתונים מובנים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260B32-97DC-4743-9EE9-D606024F3DA1}"/>
              </a:ext>
            </a:extLst>
          </p:cNvPr>
          <p:cNvSpPr/>
          <p:nvPr/>
        </p:nvSpPr>
        <p:spPr>
          <a:xfrm>
            <a:off x="10043019" y="2352494"/>
            <a:ext cx="2055303" cy="476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הצגת כל המילים בטקסט</a:t>
            </a:r>
            <a:endParaRPr lang="LID4096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DA8C7F-CCC1-4AE7-A805-DB8AE2A1676F}"/>
              </a:ext>
            </a:extLst>
          </p:cNvPr>
          <p:cNvSpPr/>
          <p:nvPr/>
        </p:nvSpPr>
        <p:spPr>
          <a:xfrm>
            <a:off x="10059798" y="2915106"/>
            <a:ext cx="2055303" cy="492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הצגת כל המילים כאינדקס</a:t>
            </a:r>
            <a:endParaRPr lang="LID4096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BED076-AB0F-4143-8234-C2D92456C04E}"/>
              </a:ext>
            </a:extLst>
          </p:cNvPr>
          <p:cNvSpPr/>
          <p:nvPr/>
        </p:nvSpPr>
        <p:spPr>
          <a:xfrm>
            <a:off x="10069585" y="3475841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איתור מילה לפי המיקום שלה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BA2B08-BAA0-4941-8AC1-7296F2FD1B81}"/>
              </a:ext>
            </a:extLst>
          </p:cNvPr>
          <p:cNvSpPr/>
          <p:nvPr/>
        </p:nvSpPr>
        <p:spPr>
          <a:xfrm>
            <a:off x="10062594" y="4282583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הגדרת קבוצות של מילים בעלות משמעות מיוחדת וצפייה כאינדקס</a:t>
            </a:r>
            <a:endParaRPr lang="LID4096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742705-0483-4FB3-9D63-924D2E800B84}"/>
              </a:ext>
            </a:extLst>
          </p:cNvPr>
          <p:cNvSpPr/>
          <p:nvPr/>
        </p:nvSpPr>
        <p:spPr>
          <a:xfrm>
            <a:off x="10054205" y="5079538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אחסנת ביטויים לשוניים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828DAB-33D1-464B-8E7A-9DA93EC2C52C}"/>
              </a:ext>
            </a:extLst>
          </p:cNvPr>
          <p:cNvSpPr/>
          <p:nvPr/>
        </p:nvSpPr>
        <p:spPr>
          <a:xfrm>
            <a:off x="10055603" y="5886280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נתונים סטטיסטיים</a:t>
            </a:r>
            <a:endParaRPr lang="LID4096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8853CB-0393-4864-8E9B-F58F27C329F4}"/>
              </a:ext>
            </a:extLst>
          </p:cNvPr>
          <p:cNvSpPr/>
          <p:nvPr/>
        </p:nvSpPr>
        <p:spPr>
          <a:xfrm>
            <a:off x="10062594" y="909105"/>
            <a:ext cx="2055303" cy="40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שליפת מסמכים</a:t>
            </a:r>
            <a:endParaRPr lang="LID4096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69875C-CC73-42D3-B878-F65C417FD4BD}"/>
              </a:ext>
            </a:extLst>
          </p:cNvPr>
          <p:cNvSpPr/>
          <p:nvPr/>
        </p:nvSpPr>
        <p:spPr>
          <a:xfrm>
            <a:off x="10043018" y="79334"/>
            <a:ext cx="1983723" cy="756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שירותי קונקורדנציה ואחזור טקסט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A9E042-AAEE-46A9-8E89-D89E1C35804A}"/>
              </a:ext>
            </a:extLst>
          </p:cNvPr>
          <p:cNvSpPr/>
          <p:nvPr/>
        </p:nvSpPr>
        <p:spPr>
          <a:xfrm>
            <a:off x="364921" y="125835"/>
            <a:ext cx="9345336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איתור מילה לפי המיקום שלה</a:t>
            </a:r>
            <a:endParaRPr lang="LID4096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5AE7B-74C0-4187-B3A9-33AFE3E23C71}"/>
              </a:ext>
            </a:extLst>
          </p:cNvPr>
          <p:cNvSpPr/>
          <p:nvPr/>
        </p:nvSpPr>
        <p:spPr>
          <a:xfrm>
            <a:off x="2094255" y="1806606"/>
            <a:ext cx="4513277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0FB8B5-20D9-4CA1-B9B2-17F9ACDBEC31}"/>
              </a:ext>
            </a:extLst>
          </p:cNvPr>
          <p:cNvSpPr/>
          <p:nvPr/>
        </p:nvSpPr>
        <p:spPr>
          <a:xfrm>
            <a:off x="2094254" y="2588181"/>
            <a:ext cx="4513277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371CEB-5E8F-446B-8940-A12FF559EECF}"/>
              </a:ext>
            </a:extLst>
          </p:cNvPr>
          <p:cNvSpPr txBox="1"/>
          <p:nvPr/>
        </p:nvSpPr>
        <p:spPr>
          <a:xfrm>
            <a:off x="7077316" y="1831773"/>
            <a:ext cx="144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שורה במסמך: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7BB011-4858-4722-BBE4-1B6590C68C64}"/>
              </a:ext>
            </a:extLst>
          </p:cNvPr>
          <p:cNvSpPr txBox="1"/>
          <p:nvPr/>
        </p:nvSpPr>
        <p:spPr>
          <a:xfrm>
            <a:off x="7061936" y="2672071"/>
            <a:ext cx="145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מיקום בשורה:</a:t>
            </a:r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E4B196-0925-469A-991D-1544BDECD78D}"/>
              </a:ext>
            </a:extLst>
          </p:cNvPr>
          <p:cNvSpPr/>
          <p:nvPr/>
        </p:nvSpPr>
        <p:spPr>
          <a:xfrm>
            <a:off x="2075416" y="3472931"/>
            <a:ext cx="1182849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שלח</a:t>
            </a:r>
            <a:endParaRPr lang="LID4096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3193E1-794E-4B59-859A-9EDE12ABE1B0}"/>
              </a:ext>
            </a:extLst>
          </p:cNvPr>
          <p:cNvSpPr/>
          <p:nvPr/>
        </p:nvSpPr>
        <p:spPr>
          <a:xfrm>
            <a:off x="2094255" y="1069438"/>
            <a:ext cx="4513277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C35375-28FE-451F-BE15-165E7B37827A}"/>
              </a:ext>
            </a:extLst>
          </p:cNvPr>
          <p:cNvSpPr txBox="1"/>
          <p:nvPr/>
        </p:nvSpPr>
        <p:spPr>
          <a:xfrm>
            <a:off x="7077316" y="1094605"/>
            <a:ext cx="144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מזהה מסמך:</a:t>
            </a:r>
            <a:endParaRPr lang="LID4096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16FD59-B555-4573-B66E-2390BA69653A}"/>
              </a:ext>
            </a:extLst>
          </p:cNvPr>
          <p:cNvSpPr/>
          <p:nvPr/>
        </p:nvSpPr>
        <p:spPr>
          <a:xfrm>
            <a:off x="1677851" y="4643562"/>
            <a:ext cx="5708911" cy="1661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המילה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7523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8D7E8-1348-4094-941D-E1F7A75843A4}"/>
              </a:ext>
            </a:extLst>
          </p:cNvPr>
          <p:cNvSpPr/>
          <p:nvPr/>
        </p:nvSpPr>
        <p:spPr>
          <a:xfrm>
            <a:off x="9949343" y="0"/>
            <a:ext cx="224265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8551CD-302F-48DE-9FF4-1EE06ACBFC3E}"/>
              </a:ext>
            </a:extLst>
          </p:cNvPr>
          <p:cNvSpPr/>
          <p:nvPr/>
        </p:nvSpPr>
        <p:spPr>
          <a:xfrm>
            <a:off x="10043018" y="1355603"/>
            <a:ext cx="2055303" cy="40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טעינת מסמכים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757693-1624-4A3C-A1EC-B738DCFB92C7}"/>
              </a:ext>
            </a:extLst>
          </p:cNvPr>
          <p:cNvSpPr/>
          <p:nvPr/>
        </p:nvSpPr>
        <p:spPr>
          <a:xfrm>
            <a:off x="10006795" y="1823557"/>
            <a:ext cx="2055303" cy="45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הכנסת נתונים מובנים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260B32-97DC-4743-9EE9-D606024F3DA1}"/>
              </a:ext>
            </a:extLst>
          </p:cNvPr>
          <p:cNvSpPr/>
          <p:nvPr/>
        </p:nvSpPr>
        <p:spPr>
          <a:xfrm>
            <a:off x="10043019" y="2352494"/>
            <a:ext cx="2055303" cy="476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הצגת כל המילים בטקסט</a:t>
            </a:r>
            <a:endParaRPr lang="LID4096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DA8C7F-CCC1-4AE7-A805-DB8AE2A1676F}"/>
              </a:ext>
            </a:extLst>
          </p:cNvPr>
          <p:cNvSpPr/>
          <p:nvPr/>
        </p:nvSpPr>
        <p:spPr>
          <a:xfrm>
            <a:off x="10059798" y="2915106"/>
            <a:ext cx="2055303" cy="492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הצגת כל המילים כאינדקס</a:t>
            </a:r>
            <a:endParaRPr lang="LID4096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BED076-AB0F-4143-8234-C2D92456C04E}"/>
              </a:ext>
            </a:extLst>
          </p:cNvPr>
          <p:cNvSpPr/>
          <p:nvPr/>
        </p:nvSpPr>
        <p:spPr>
          <a:xfrm>
            <a:off x="10069585" y="3475841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איתור מילה לפי המיקום שלה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BA2B08-BAA0-4941-8AC1-7296F2FD1B81}"/>
              </a:ext>
            </a:extLst>
          </p:cNvPr>
          <p:cNvSpPr/>
          <p:nvPr/>
        </p:nvSpPr>
        <p:spPr>
          <a:xfrm>
            <a:off x="10062594" y="4282583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הגדרת קבוצות של מילים בעלות משמעות מיוחדת וצפייה כאינדקס</a:t>
            </a:r>
            <a:endParaRPr lang="LID4096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742705-0483-4FB3-9D63-924D2E800B84}"/>
              </a:ext>
            </a:extLst>
          </p:cNvPr>
          <p:cNvSpPr/>
          <p:nvPr/>
        </p:nvSpPr>
        <p:spPr>
          <a:xfrm>
            <a:off x="10054205" y="5079538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אחסנת ביטויים לשוניים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828DAB-33D1-464B-8E7A-9DA93EC2C52C}"/>
              </a:ext>
            </a:extLst>
          </p:cNvPr>
          <p:cNvSpPr/>
          <p:nvPr/>
        </p:nvSpPr>
        <p:spPr>
          <a:xfrm>
            <a:off x="10055603" y="5886280"/>
            <a:ext cx="2055303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נתונים סטטיסטיים</a:t>
            </a:r>
            <a:endParaRPr lang="LID4096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8853CB-0393-4864-8E9B-F58F27C329F4}"/>
              </a:ext>
            </a:extLst>
          </p:cNvPr>
          <p:cNvSpPr/>
          <p:nvPr/>
        </p:nvSpPr>
        <p:spPr>
          <a:xfrm>
            <a:off x="10062594" y="909105"/>
            <a:ext cx="2055303" cy="40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שליפת מסמכים</a:t>
            </a:r>
            <a:endParaRPr lang="LID4096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69875C-CC73-42D3-B878-F65C417FD4BD}"/>
              </a:ext>
            </a:extLst>
          </p:cNvPr>
          <p:cNvSpPr/>
          <p:nvPr/>
        </p:nvSpPr>
        <p:spPr>
          <a:xfrm>
            <a:off x="10043018" y="79334"/>
            <a:ext cx="1983723" cy="756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שירותי קונקורדנציה ואחזור טקסט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A9E042-AAEE-46A9-8E89-D89E1C35804A}"/>
              </a:ext>
            </a:extLst>
          </p:cNvPr>
          <p:cNvSpPr/>
          <p:nvPr/>
        </p:nvSpPr>
        <p:spPr>
          <a:xfrm>
            <a:off x="364921" y="125835"/>
            <a:ext cx="9345336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נתונים סטטיסטיים</a:t>
            </a:r>
            <a:endParaRPr lang="LID4096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5AE7B-74C0-4187-B3A9-33AFE3E23C71}"/>
              </a:ext>
            </a:extLst>
          </p:cNvPr>
          <p:cNvSpPr/>
          <p:nvPr/>
        </p:nvSpPr>
        <p:spPr>
          <a:xfrm>
            <a:off x="2094255" y="1806606"/>
            <a:ext cx="4513277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0FB8B5-20D9-4CA1-B9B2-17F9ACDBEC31}"/>
              </a:ext>
            </a:extLst>
          </p:cNvPr>
          <p:cNvSpPr/>
          <p:nvPr/>
        </p:nvSpPr>
        <p:spPr>
          <a:xfrm>
            <a:off x="2094254" y="2588181"/>
            <a:ext cx="4513277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371CEB-5E8F-446B-8940-A12FF559EECF}"/>
              </a:ext>
            </a:extLst>
          </p:cNvPr>
          <p:cNvSpPr txBox="1"/>
          <p:nvPr/>
        </p:nvSpPr>
        <p:spPr>
          <a:xfrm>
            <a:off x="7077316" y="1831773"/>
            <a:ext cx="144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שורה במסמך: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7BB011-4858-4722-BBE4-1B6590C68C64}"/>
              </a:ext>
            </a:extLst>
          </p:cNvPr>
          <p:cNvSpPr txBox="1"/>
          <p:nvPr/>
        </p:nvSpPr>
        <p:spPr>
          <a:xfrm>
            <a:off x="7061936" y="2672071"/>
            <a:ext cx="145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מיקום בשורה:</a:t>
            </a:r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E4B196-0925-469A-991D-1544BDECD78D}"/>
              </a:ext>
            </a:extLst>
          </p:cNvPr>
          <p:cNvSpPr/>
          <p:nvPr/>
        </p:nvSpPr>
        <p:spPr>
          <a:xfrm>
            <a:off x="2075416" y="3472931"/>
            <a:ext cx="1182849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שלח</a:t>
            </a:r>
            <a:endParaRPr lang="LID4096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3193E1-794E-4B59-859A-9EDE12ABE1B0}"/>
              </a:ext>
            </a:extLst>
          </p:cNvPr>
          <p:cNvSpPr/>
          <p:nvPr/>
        </p:nvSpPr>
        <p:spPr>
          <a:xfrm>
            <a:off x="2094255" y="1069438"/>
            <a:ext cx="4513277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C35375-28FE-451F-BE15-165E7B37827A}"/>
              </a:ext>
            </a:extLst>
          </p:cNvPr>
          <p:cNvSpPr txBox="1"/>
          <p:nvPr/>
        </p:nvSpPr>
        <p:spPr>
          <a:xfrm>
            <a:off x="7077316" y="1094605"/>
            <a:ext cx="144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מזהה מסמך:</a:t>
            </a:r>
            <a:endParaRPr lang="LID4096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16FD59-B555-4573-B66E-2390BA69653A}"/>
              </a:ext>
            </a:extLst>
          </p:cNvPr>
          <p:cNvSpPr/>
          <p:nvPr/>
        </p:nvSpPr>
        <p:spPr>
          <a:xfrm>
            <a:off x="1677851" y="4643562"/>
            <a:ext cx="5708911" cy="1661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המילה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8266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27490</TotalTime>
  <Words>371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SHLIOR79</dc:creator>
  <cp:lastModifiedBy>SHLIOR79</cp:lastModifiedBy>
  <cp:revision>19</cp:revision>
  <dcterms:created xsi:type="dcterms:W3CDTF">2019-10-18T14:50:42Z</dcterms:created>
  <dcterms:modified xsi:type="dcterms:W3CDTF">2019-11-06T17:04:42Z</dcterms:modified>
</cp:coreProperties>
</file>