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58" r:id="rId5"/>
    <p:sldId id="261" r:id="rId6"/>
    <p:sldId id="262" r:id="rId7"/>
    <p:sldId id="263"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67" d="100"/>
          <a:sy n="67" d="100"/>
        </p:scale>
        <p:origin x="6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51057-2D1D-4FEB-B2F1-C243A859256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LID4096"/>
        </a:p>
      </dgm:t>
    </dgm:pt>
    <dgm:pt modelId="{5DF28BFE-2555-41FE-82FC-E9624CA7D9B6}">
      <dgm:prSet phldrT="[Text]"/>
      <dgm:spPr/>
      <dgm:t>
        <a:bodyPr/>
        <a:lstStyle/>
        <a:p>
          <a:pPr algn="r" rtl="1"/>
          <a:r>
            <a:rPr lang="he-IL" dirty="0"/>
            <a:t>בחירת הטכנולוגיות והכלים</a:t>
          </a:r>
          <a:endParaRPr lang="LID4096" dirty="0"/>
        </a:p>
      </dgm:t>
    </dgm:pt>
    <dgm:pt modelId="{30945172-0384-4170-805C-D8F5D66613AD}" type="parTrans" cxnId="{BEF7DD6C-5B35-4231-8E45-786B0858F8BD}">
      <dgm:prSet/>
      <dgm:spPr/>
      <dgm:t>
        <a:bodyPr/>
        <a:lstStyle/>
        <a:p>
          <a:endParaRPr lang="LID4096"/>
        </a:p>
      </dgm:t>
    </dgm:pt>
    <dgm:pt modelId="{0707AB76-8FFD-43CE-9505-9D9123D586E4}" type="sibTrans" cxnId="{BEF7DD6C-5B35-4231-8E45-786B0858F8BD}">
      <dgm:prSet/>
      <dgm:spPr/>
      <dgm:t>
        <a:bodyPr/>
        <a:lstStyle/>
        <a:p>
          <a:endParaRPr lang="LID4096"/>
        </a:p>
      </dgm:t>
    </dgm:pt>
    <dgm:pt modelId="{7B62301D-AA03-4970-B77F-466E090C2584}">
      <dgm:prSet/>
      <dgm:spPr/>
      <dgm:t>
        <a:bodyPr/>
        <a:lstStyle/>
        <a:p>
          <a:pPr algn="r" rtl="1"/>
          <a:r>
            <a:rPr lang="he-IL"/>
            <a:t>החלטה על סוגי הטקסטים שבהם נתמקד (מאמרים וספרים)</a:t>
          </a:r>
          <a:endParaRPr lang="he-IL" dirty="0"/>
        </a:p>
      </dgm:t>
    </dgm:pt>
    <dgm:pt modelId="{7ABEEA91-3FDD-41B6-B4C2-163929E90E5B}" type="parTrans" cxnId="{FA12471B-408B-43CA-A1D8-05427B5F0CD6}">
      <dgm:prSet/>
      <dgm:spPr/>
      <dgm:t>
        <a:bodyPr/>
        <a:lstStyle/>
        <a:p>
          <a:endParaRPr lang="LID4096"/>
        </a:p>
      </dgm:t>
    </dgm:pt>
    <dgm:pt modelId="{B0972EC9-5A6D-4E03-B01B-965A16D62E59}" type="sibTrans" cxnId="{FA12471B-408B-43CA-A1D8-05427B5F0CD6}">
      <dgm:prSet/>
      <dgm:spPr/>
      <dgm:t>
        <a:bodyPr/>
        <a:lstStyle/>
        <a:p>
          <a:endParaRPr lang="LID4096"/>
        </a:p>
      </dgm:t>
    </dgm:pt>
    <dgm:pt modelId="{27BD5783-527A-45E3-B545-512803BAEC0E}">
      <dgm:prSet/>
      <dgm:spPr/>
      <dgm:t>
        <a:bodyPr/>
        <a:lstStyle/>
        <a:p>
          <a:pPr algn="r" rtl="1"/>
          <a:r>
            <a:rPr lang="he-IL"/>
            <a:t>מיפוי הנתונים אל הסכמה</a:t>
          </a:r>
          <a:endParaRPr lang="he-IL" dirty="0"/>
        </a:p>
      </dgm:t>
    </dgm:pt>
    <dgm:pt modelId="{9A03EE4C-64D4-4139-A46F-19F22A6B59DC}" type="parTrans" cxnId="{CD6A5580-5654-4B85-9468-AAB9779B084D}">
      <dgm:prSet/>
      <dgm:spPr/>
      <dgm:t>
        <a:bodyPr/>
        <a:lstStyle/>
        <a:p>
          <a:endParaRPr lang="LID4096"/>
        </a:p>
      </dgm:t>
    </dgm:pt>
    <dgm:pt modelId="{5D0696A4-0D89-4EEA-AA77-B645B82AAF3B}" type="sibTrans" cxnId="{CD6A5580-5654-4B85-9468-AAB9779B084D}">
      <dgm:prSet/>
      <dgm:spPr/>
      <dgm:t>
        <a:bodyPr/>
        <a:lstStyle/>
        <a:p>
          <a:endParaRPr lang="LID4096"/>
        </a:p>
      </dgm:t>
    </dgm:pt>
    <dgm:pt modelId="{3AF098F2-3A98-4A7F-83B4-6405BDA72963}">
      <dgm:prSet/>
      <dgm:spPr/>
      <dgm:t>
        <a:bodyPr/>
        <a:lstStyle/>
        <a:p>
          <a:pPr algn="r" rtl="1"/>
          <a:r>
            <a:rPr lang="he-IL"/>
            <a:t>מיפוי הפונקציונליות הנדרשת אל רשימת ה</a:t>
          </a:r>
          <a:r>
            <a:rPr lang="en-US"/>
            <a:t>SP</a:t>
          </a:r>
          <a:r>
            <a:rPr lang="he-IL"/>
            <a:t> שה</a:t>
          </a:r>
          <a:r>
            <a:rPr lang="en-US"/>
            <a:t>DB</a:t>
          </a:r>
          <a:r>
            <a:rPr lang="he-IL"/>
            <a:t> יחשוף אל הממשק</a:t>
          </a:r>
          <a:endParaRPr lang="he-IL" dirty="0"/>
        </a:p>
      </dgm:t>
    </dgm:pt>
    <dgm:pt modelId="{7F8422E7-E507-4D4B-A6D4-D5C454E4442A}" type="parTrans" cxnId="{22F9F9EB-3177-45A0-B56F-AAD2F60AA6F2}">
      <dgm:prSet/>
      <dgm:spPr/>
      <dgm:t>
        <a:bodyPr/>
        <a:lstStyle/>
        <a:p>
          <a:endParaRPr lang="LID4096"/>
        </a:p>
      </dgm:t>
    </dgm:pt>
    <dgm:pt modelId="{ACA645E9-C344-441D-8033-4E5B7158DD9A}" type="sibTrans" cxnId="{22F9F9EB-3177-45A0-B56F-AAD2F60AA6F2}">
      <dgm:prSet/>
      <dgm:spPr/>
      <dgm:t>
        <a:bodyPr/>
        <a:lstStyle/>
        <a:p>
          <a:endParaRPr lang="LID4096"/>
        </a:p>
      </dgm:t>
    </dgm:pt>
    <dgm:pt modelId="{1CFEF11F-0912-4E53-80D4-D7D2184E5281}">
      <dgm:prSet/>
      <dgm:spPr/>
      <dgm:t>
        <a:bodyPr/>
        <a:lstStyle/>
        <a:p>
          <a:pPr algn="r" rtl="1"/>
          <a:r>
            <a:rPr lang="he-IL"/>
            <a:t>חלוקת העבודה ומימוש</a:t>
          </a:r>
          <a:endParaRPr lang="he-IL" dirty="0"/>
        </a:p>
      </dgm:t>
    </dgm:pt>
    <dgm:pt modelId="{B748EE03-6568-4733-955D-78E93E57CAB4}" type="parTrans" cxnId="{A299E650-2E1E-4491-97C6-A72D81F021B6}">
      <dgm:prSet/>
      <dgm:spPr/>
      <dgm:t>
        <a:bodyPr/>
        <a:lstStyle/>
        <a:p>
          <a:endParaRPr lang="LID4096"/>
        </a:p>
      </dgm:t>
    </dgm:pt>
    <dgm:pt modelId="{4C404628-6321-4538-BAA1-1EA1A11EAD84}" type="sibTrans" cxnId="{A299E650-2E1E-4491-97C6-A72D81F021B6}">
      <dgm:prSet/>
      <dgm:spPr/>
      <dgm:t>
        <a:bodyPr/>
        <a:lstStyle/>
        <a:p>
          <a:endParaRPr lang="LID4096"/>
        </a:p>
      </dgm:t>
    </dgm:pt>
    <dgm:pt modelId="{E348E752-6C6B-41F3-8A29-B08DB1841773}">
      <dgm:prSet/>
      <dgm:spPr/>
      <dgm:t>
        <a:bodyPr/>
        <a:lstStyle/>
        <a:p>
          <a:pPr algn="r" rtl="1"/>
          <a:r>
            <a:rPr lang="he-IL"/>
            <a:t>תיקון שגיאות ושינוי/הוספת פונקציונליות נדרשת</a:t>
          </a:r>
          <a:endParaRPr lang="he-IL" dirty="0"/>
        </a:p>
      </dgm:t>
    </dgm:pt>
    <dgm:pt modelId="{0D1C0EC8-AC52-4DF1-A99D-ABD7E2BADF6C}" type="parTrans" cxnId="{517A74A9-E160-481F-9488-808412393D85}">
      <dgm:prSet/>
      <dgm:spPr/>
      <dgm:t>
        <a:bodyPr/>
        <a:lstStyle/>
        <a:p>
          <a:endParaRPr lang="LID4096"/>
        </a:p>
      </dgm:t>
    </dgm:pt>
    <dgm:pt modelId="{4E87B5EB-D18E-4BB6-B727-2BF2D7640A2A}" type="sibTrans" cxnId="{517A74A9-E160-481F-9488-808412393D85}">
      <dgm:prSet/>
      <dgm:spPr/>
      <dgm:t>
        <a:bodyPr/>
        <a:lstStyle/>
        <a:p>
          <a:endParaRPr lang="LID4096"/>
        </a:p>
      </dgm:t>
    </dgm:pt>
    <dgm:pt modelId="{4C56EF9C-15C1-4212-BCC1-05321D1A1A9F}">
      <dgm:prSet/>
      <dgm:spPr/>
      <dgm:t>
        <a:bodyPr/>
        <a:lstStyle/>
        <a:p>
          <a:pPr algn="r" rtl="1"/>
          <a:r>
            <a:rPr lang="he-IL" dirty="0"/>
            <a:t>ייעול בסיס הנתונים </a:t>
          </a:r>
        </a:p>
      </dgm:t>
    </dgm:pt>
    <dgm:pt modelId="{ADBBC174-C60A-43A5-9EBF-213679416B56}" type="parTrans" cxnId="{2E60E230-EAD5-4589-9475-1404979D8A9E}">
      <dgm:prSet/>
      <dgm:spPr/>
      <dgm:t>
        <a:bodyPr/>
        <a:lstStyle/>
        <a:p>
          <a:endParaRPr lang="LID4096"/>
        </a:p>
      </dgm:t>
    </dgm:pt>
    <dgm:pt modelId="{1E58B8A7-FEB5-4196-9C63-5CCFEF1A339C}" type="sibTrans" cxnId="{2E60E230-EAD5-4589-9475-1404979D8A9E}">
      <dgm:prSet/>
      <dgm:spPr/>
      <dgm:t>
        <a:bodyPr/>
        <a:lstStyle/>
        <a:p>
          <a:endParaRPr lang="LID4096"/>
        </a:p>
      </dgm:t>
    </dgm:pt>
    <dgm:pt modelId="{ADC551CB-DB85-448D-A801-AAA1C508838D}" type="pres">
      <dgm:prSet presAssocID="{26251057-2D1D-4FEB-B2F1-C243A8592563}" presName="diagram" presStyleCnt="0">
        <dgm:presLayoutVars>
          <dgm:dir val="rev"/>
          <dgm:resizeHandles val="exact"/>
        </dgm:presLayoutVars>
      </dgm:prSet>
      <dgm:spPr/>
    </dgm:pt>
    <dgm:pt modelId="{E29627EB-40EE-4549-894F-C9A07F1D5A83}" type="pres">
      <dgm:prSet presAssocID="{5DF28BFE-2555-41FE-82FC-E9624CA7D9B6}" presName="node" presStyleLbl="node1" presStyleIdx="0" presStyleCnt="7">
        <dgm:presLayoutVars>
          <dgm:bulletEnabled val="1"/>
        </dgm:presLayoutVars>
      </dgm:prSet>
      <dgm:spPr/>
    </dgm:pt>
    <dgm:pt modelId="{DDECD0B5-FB4D-43E5-9F59-390C66F173E9}" type="pres">
      <dgm:prSet presAssocID="{0707AB76-8FFD-43CE-9505-9D9123D586E4}" presName="sibTrans" presStyleLbl="sibTrans2D1" presStyleIdx="0" presStyleCnt="6"/>
      <dgm:spPr/>
    </dgm:pt>
    <dgm:pt modelId="{9ADB4A4A-1F84-4B1F-B35C-D7DC948078D7}" type="pres">
      <dgm:prSet presAssocID="{0707AB76-8FFD-43CE-9505-9D9123D586E4}" presName="connectorText" presStyleLbl="sibTrans2D1" presStyleIdx="0" presStyleCnt="6"/>
      <dgm:spPr/>
    </dgm:pt>
    <dgm:pt modelId="{4E621733-5D25-4E25-9A8F-8ADD4A0D3513}" type="pres">
      <dgm:prSet presAssocID="{7B62301D-AA03-4970-B77F-466E090C2584}" presName="node" presStyleLbl="node1" presStyleIdx="1" presStyleCnt="7">
        <dgm:presLayoutVars>
          <dgm:bulletEnabled val="1"/>
        </dgm:presLayoutVars>
      </dgm:prSet>
      <dgm:spPr/>
    </dgm:pt>
    <dgm:pt modelId="{83641F05-88B0-4F8C-9862-0EA41797C9D7}" type="pres">
      <dgm:prSet presAssocID="{B0972EC9-5A6D-4E03-B01B-965A16D62E59}" presName="sibTrans" presStyleLbl="sibTrans2D1" presStyleIdx="1" presStyleCnt="6"/>
      <dgm:spPr/>
    </dgm:pt>
    <dgm:pt modelId="{091FE5FC-50C0-41DA-8F25-75C07A31BAC5}" type="pres">
      <dgm:prSet presAssocID="{B0972EC9-5A6D-4E03-B01B-965A16D62E59}" presName="connectorText" presStyleLbl="sibTrans2D1" presStyleIdx="1" presStyleCnt="6"/>
      <dgm:spPr/>
    </dgm:pt>
    <dgm:pt modelId="{7A2D26B6-4214-4C1D-80C1-253AB19639F8}" type="pres">
      <dgm:prSet presAssocID="{27BD5783-527A-45E3-B545-512803BAEC0E}" presName="node" presStyleLbl="node1" presStyleIdx="2" presStyleCnt="7">
        <dgm:presLayoutVars>
          <dgm:bulletEnabled val="1"/>
        </dgm:presLayoutVars>
      </dgm:prSet>
      <dgm:spPr/>
    </dgm:pt>
    <dgm:pt modelId="{78FE3B5D-BAFE-4F05-933C-ADFE2A37A17F}" type="pres">
      <dgm:prSet presAssocID="{5D0696A4-0D89-4EEA-AA77-B645B82AAF3B}" presName="sibTrans" presStyleLbl="sibTrans2D1" presStyleIdx="2" presStyleCnt="6"/>
      <dgm:spPr/>
    </dgm:pt>
    <dgm:pt modelId="{A10807AA-DA3F-4376-A395-2951015A7092}" type="pres">
      <dgm:prSet presAssocID="{5D0696A4-0D89-4EEA-AA77-B645B82AAF3B}" presName="connectorText" presStyleLbl="sibTrans2D1" presStyleIdx="2" presStyleCnt="6"/>
      <dgm:spPr/>
    </dgm:pt>
    <dgm:pt modelId="{AF8CA200-5385-4B59-8296-AF8BE78DF4B7}" type="pres">
      <dgm:prSet presAssocID="{3AF098F2-3A98-4A7F-83B4-6405BDA72963}" presName="node" presStyleLbl="node1" presStyleIdx="3" presStyleCnt="7">
        <dgm:presLayoutVars>
          <dgm:bulletEnabled val="1"/>
        </dgm:presLayoutVars>
      </dgm:prSet>
      <dgm:spPr/>
    </dgm:pt>
    <dgm:pt modelId="{15AF7CA8-2359-4F86-BF60-0DD885726920}" type="pres">
      <dgm:prSet presAssocID="{ACA645E9-C344-441D-8033-4E5B7158DD9A}" presName="sibTrans" presStyleLbl="sibTrans2D1" presStyleIdx="3" presStyleCnt="6"/>
      <dgm:spPr/>
    </dgm:pt>
    <dgm:pt modelId="{83956368-39AA-41AA-8808-F5F23C71B3EB}" type="pres">
      <dgm:prSet presAssocID="{ACA645E9-C344-441D-8033-4E5B7158DD9A}" presName="connectorText" presStyleLbl="sibTrans2D1" presStyleIdx="3" presStyleCnt="6"/>
      <dgm:spPr/>
    </dgm:pt>
    <dgm:pt modelId="{55AD59CC-5FC2-40CD-AE8B-13B8EFFCC544}" type="pres">
      <dgm:prSet presAssocID="{1CFEF11F-0912-4E53-80D4-D7D2184E5281}" presName="node" presStyleLbl="node1" presStyleIdx="4" presStyleCnt="7">
        <dgm:presLayoutVars>
          <dgm:bulletEnabled val="1"/>
        </dgm:presLayoutVars>
      </dgm:prSet>
      <dgm:spPr/>
    </dgm:pt>
    <dgm:pt modelId="{D04303A1-7722-4F74-85D3-61C606081850}" type="pres">
      <dgm:prSet presAssocID="{4C404628-6321-4538-BAA1-1EA1A11EAD84}" presName="sibTrans" presStyleLbl="sibTrans2D1" presStyleIdx="4" presStyleCnt="6"/>
      <dgm:spPr/>
    </dgm:pt>
    <dgm:pt modelId="{7C8BE81F-C983-41D2-BB06-25AE67559C7A}" type="pres">
      <dgm:prSet presAssocID="{4C404628-6321-4538-BAA1-1EA1A11EAD84}" presName="connectorText" presStyleLbl="sibTrans2D1" presStyleIdx="4" presStyleCnt="6"/>
      <dgm:spPr/>
    </dgm:pt>
    <dgm:pt modelId="{8550BD89-9638-41FE-B043-95EDEE21DF02}" type="pres">
      <dgm:prSet presAssocID="{E348E752-6C6B-41F3-8A29-B08DB1841773}" presName="node" presStyleLbl="node1" presStyleIdx="5" presStyleCnt="7">
        <dgm:presLayoutVars>
          <dgm:bulletEnabled val="1"/>
        </dgm:presLayoutVars>
      </dgm:prSet>
      <dgm:spPr/>
    </dgm:pt>
    <dgm:pt modelId="{41E60213-D68F-44DE-A4CE-ACFC846B8594}" type="pres">
      <dgm:prSet presAssocID="{4E87B5EB-D18E-4BB6-B727-2BF2D7640A2A}" presName="sibTrans" presStyleLbl="sibTrans2D1" presStyleIdx="5" presStyleCnt="6"/>
      <dgm:spPr/>
    </dgm:pt>
    <dgm:pt modelId="{33BD4F5E-F86D-49EA-A0DB-DD1C27AF4836}" type="pres">
      <dgm:prSet presAssocID="{4E87B5EB-D18E-4BB6-B727-2BF2D7640A2A}" presName="connectorText" presStyleLbl="sibTrans2D1" presStyleIdx="5" presStyleCnt="6"/>
      <dgm:spPr/>
    </dgm:pt>
    <dgm:pt modelId="{D9199E28-0965-4E9F-9891-897C4435F6F5}" type="pres">
      <dgm:prSet presAssocID="{4C56EF9C-15C1-4212-BCC1-05321D1A1A9F}" presName="node" presStyleLbl="node1" presStyleIdx="6" presStyleCnt="7">
        <dgm:presLayoutVars>
          <dgm:bulletEnabled val="1"/>
        </dgm:presLayoutVars>
      </dgm:prSet>
      <dgm:spPr/>
    </dgm:pt>
  </dgm:ptLst>
  <dgm:cxnLst>
    <dgm:cxn modelId="{74FF8409-E43A-4920-8538-D75FAA06B491}" type="presOf" srcId="{5DF28BFE-2555-41FE-82FC-E9624CA7D9B6}" destId="{E29627EB-40EE-4549-894F-C9A07F1D5A83}" srcOrd="0" destOrd="0" presId="urn:microsoft.com/office/officeart/2005/8/layout/process5"/>
    <dgm:cxn modelId="{C4BF7B1A-C193-484F-9FA3-D30D2AE3BCF3}" type="presOf" srcId="{0707AB76-8FFD-43CE-9505-9D9123D586E4}" destId="{DDECD0B5-FB4D-43E5-9F59-390C66F173E9}" srcOrd="0" destOrd="0" presId="urn:microsoft.com/office/officeart/2005/8/layout/process5"/>
    <dgm:cxn modelId="{FA12471B-408B-43CA-A1D8-05427B5F0CD6}" srcId="{26251057-2D1D-4FEB-B2F1-C243A8592563}" destId="{7B62301D-AA03-4970-B77F-466E090C2584}" srcOrd="1" destOrd="0" parTransId="{7ABEEA91-3FDD-41B6-B4C2-163929E90E5B}" sibTransId="{B0972EC9-5A6D-4E03-B01B-965A16D62E59}"/>
    <dgm:cxn modelId="{56806525-9C72-40C2-A46D-46077A65A545}" type="presOf" srcId="{5D0696A4-0D89-4EEA-AA77-B645B82AAF3B}" destId="{78FE3B5D-BAFE-4F05-933C-ADFE2A37A17F}" srcOrd="0" destOrd="0" presId="urn:microsoft.com/office/officeart/2005/8/layout/process5"/>
    <dgm:cxn modelId="{CA21912D-9FDB-4CBD-B1BC-42929FCD8F78}" type="presOf" srcId="{7B62301D-AA03-4970-B77F-466E090C2584}" destId="{4E621733-5D25-4E25-9A8F-8ADD4A0D3513}" srcOrd="0" destOrd="0" presId="urn:microsoft.com/office/officeart/2005/8/layout/process5"/>
    <dgm:cxn modelId="{2E60E230-EAD5-4589-9475-1404979D8A9E}" srcId="{26251057-2D1D-4FEB-B2F1-C243A8592563}" destId="{4C56EF9C-15C1-4212-BCC1-05321D1A1A9F}" srcOrd="6" destOrd="0" parTransId="{ADBBC174-C60A-43A5-9EBF-213679416B56}" sibTransId="{1E58B8A7-FEB5-4196-9C63-5CCFEF1A339C}"/>
    <dgm:cxn modelId="{8951593A-0E18-4853-BC26-B99E626A5D8E}" type="presOf" srcId="{B0972EC9-5A6D-4E03-B01B-965A16D62E59}" destId="{091FE5FC-50C0-41DA-8F25-75C07A31BAC5}" srcOrd="1" destOrd="0" presId="urn:microsoft.com/office/officeart/2005/8/layout/process5"/>
    <dgm:cxn modelId="{06AFF13C-BBC3-45F3-B12A-411D66630FF8}" type="presOf" srcId="{27BD5783-527A-45E3-B545-512803BAEC0E}" destId="{7A2D26B6-4214-4C1D-80C1-253AB19639F8}" srcOrd="0" destOrd="0" presId="urn:microsoft.com/office/officeart/2005/8/layout/process5"/>
    <dgm:cxn modelId="{DB1E2D3F-8279-4D2C-8C4E-0611F9F43F85}" type="presOf" srcId="{4C56EF9C-15C1-4212-BCC1-05321D1A1A9F}" destId="{D9199E28-0965-4E9F-9891-897C4435F6F5}" srcOrd="0" destOrd="0" presId="urn:microsoft.com/office/officeart/2005/8/layout/process5"/>
    <dgm:cxn modelId="{9A42C85B-B012-4663-96B4-A3ADDC01D6EB}" type="presOf" srcId="{4E87B5EB-D18E-4BB6-B727-2BF2D7640A2A}" destId="{33BD4F5E-F86D-49EA-A0DB-DD1C27AF4836}" srcOrd="1" destOrd="0" presId="urn:microsoft.com/office/officeart/2005/8/layout/process5"/>
    <dgm:cxn modelId="{57E3A25D-3619-40B0-ACBF-630E0A22623C}" type="presOf" srcId="{5D0696A4-0D89-4EEA-AA77-B645B82AAF3B}" destId="{A10807AA-DA3F-4376-A395-2951015A7092}" srcOrd="1" destOrd="0" presId="urn:microsoft.com/office/officeart/2005/8/layout/process5"/>
    <dgm:cxn modelId="{BEF7DD6C-5B35-4231-8E45-786B0858F8BD}" srcId="{26251057-2D1D-4FEB-B2F1-C243A8592563}" destId="{5DF28BFE-2555-41FE-82FC-E9624CA7D9B6}" srcOrd="0" destOrd="0" parTransId="{30945172-0384-4170-805C-D8F5D66613AD}" sibTransId="{0707AB76-8FFD-43CE-9505-9D9123D586E4}"/>
    <dgm:cxn modelId="{A299E650-2E1E-4491-97C6-A72D81F021B6}" srcId="{26251057-2D1D-4FEB-B2F1-C243A8592563}" destId="{1CFEF11F-0912-4E53-80D4-D7D2184E5281}" srcOrd="4" destOrd="0" parTransId="{B748EE03-6568-4733-955D-78E93E57CAB4}" sibTransId="{4C404628-6321-4538-BAA1-1EA1A11EAD84}"/>
    <dgm:cxn modelId="{72614454-092C-4CE2-A368-963B214B36F0}" type="presOf" srcId="{ACA645E9-C344-441D-8033-4E5B7158DD9A}" destId="{83956368-39AA-41AA-8808-F5F23C71B3EB}" srcOrd="1" destOrd="0" presId="urn:microsoft.com/office/officeart/2005/8/layout/process5"/>
    <dgm:cxn modelId="{6E10D37C-A326-4934-8F87-61A977151CD8}" type="presOf" srcId="{0707AB76-8FFD-43CE-9505-9D9123D586E4}" destId="{9ADB4A4A-1F84-4B1F-B35C-D7DC948078D7}" srcOrd="1" destOrd="0" presId="urn:microsoft.com/office/officeart/2005/8/layout/process5"/>
    <dgm:cxn modelId="{A5C1277D-86AD-4DD1-A851-B500CCBD30BF}" type="presOf" srcId="{ACA645E9-C344-441D-8033-4E5B7158DD9A}" destId="{15AF7CA8-2359-4F86-BF60-0DD885726920}" srcOrd="0" destOrd="0" presId="urn:microsoft.com/office/officeart/2005/8/layout/process5"/>
    <dgm:cxn modelId="{0690057E-1D40-46E4-A469-C6E94A06216C}" type="presOf" srcId="{1CFEF11F-0912-4E53-80D4-D7D2184E5281}" destId="{55AD59CC-5FC2-40CD-AE8B-13B8EFFCC544}" srcOrd="0" destOrd="0" presId="urn:microsoft.com/office/officeart/2005/8/layout/process5"/>
    <dgm:cxn modelId="{CD6A5580-5654-4B85-9468-AAB9779B084D}" srcId="{26251057-2D1D-4FEB-B2F1-C243A8592563}" destId="{27BD5783-527A-45E3-B545-512803BAEC0E}" srcOrd="2" destOrd="0" parTransId="{9A03EE4C-64D4-4139-A46F-19F22A6B59DC}" sibTransId="{5D0696A4-0D89-4EEA-AA77-B645B82AAF3B}"/>
    <dgm:cxn modelId="{63A3FCA0-66A7-4B0D-927B-026E0FF216BD}" type="presOf" srcId="{4E87B5EB-D18E-4BB6-B727-2BF2D7640A2A}" destId="{41E60213-D68F-44DE-A4CE-ACFC846B8594}" srcOrd="0" destOrd="0" presId="urn:microsoft.com/office/officeart/2005/8/layout/process5"/>
    <dgm:cxn modelId="{517A74A9-E160-481F-9488-808412393D85}" srcId="{26251057-2D1D-4FEB-B2F1-C243A8592563}" destId="{E348E752-6C6B-41F3-8A29-B08DB1841773}" srcOrd="5" destOrd="0" parTransId="{0D1C0EC8-AC52-4DF1-A99D-ABD7E2BADF6C}" sibTransId="{4E87B5EB-D18E-4BB6-B727-2BF2D7640A2A}"/>
    <dgm:cxn modelId="{43155AB8-F41B-4C8C-AAA3-AD18E602C7A5}" type="presOf" srcId="{E348E752-6C6B-41F3-8A29-B08DB1841773}" destId="{8550BD89-9638-41FE-B043-95EDEE21DF02}" srcOrd="0" destOrd="0" presId="urn:microsoft.com/office/officeart/2005/8/layout/process5"/>
    <dgm:cxn modelId="{5DD8D1C3-5E78-4769-A437-6F6C66376FC1}" type="presOf" srcId="{B0972EC9-5A6D-4E03-B01B-965A16D62E59}" destId="{83641F05-88B0-4F8C-9862-0EA41797C9D7}" srcOrd="0" destOrd="0" presId="urn:microsoft.com/office/officeart/2005/8/layout/process5"/>
    <dgm:cxn modelId="{71DA1BD2-EF95-4385-9902-CD2BD5D95357}" type="presOf" srcId="{3AF098F2-3A98-4A7F-83B4-6405BDA72963}" destId="{AF8CA200-5385-4B59-8296-AF8BE78DF4B7}" srcOrd="0" destOrd="0" presId="urn:microsoft.com/office/officeart/2005/8/layout/process5"/>
    <dgm:cxn modelId="{22F9F9EB-3177-45A0-B56F-AAD2F60AA6F2}" srcId="{26251057-2D1D-4FEB-B2F1-C243A8592563}" destId="{3AF098F2-3A98-4A7F-83B4-6405BDA72963}" srcOrd="3" destOrd="0" parTransId="{7F8422E7-E507-4D4B-A6D4-D5C454E4442A}" sibTransId="{ACA645E9-C344-441D-8033-4E5B7158DD9A}"/>
    <dgm:cxn modelId="{720638F2-97F7-44D4-8309-B646670F9D83}" type="presOf" srcId="{4C404628-6321-4538-BAA1-1EA1A11EAD84}" destId="{D04303A1-7722-4F74-85D3-61C606081850}" srcOrd="0" destOrd="0" presId="urn:microsoft.com/office/officeart/2005/8/layout/process5"/>
    <dgm:cxn modelId="{16B947F2-14B9-495E-9598-0019D9F6C442}" type="presOf" srcId="{26251057-2D1D-4FEB-B2F1-C243A8592563}" destId="{ADC551CB-DB85-448D-A801-AAA1C508838D}" srcOrd="0" destOrd="0" presId="urn:microsoft.com/office/officeart/2005/8/layout/process5"/>
    <dgm:cxn modelId="{49CADDFC-103E-424B-9771-A35A3F4E4417}" type="presOf" srcId="{4C404628-6321-4538-BAA1-1EA1A11EAD84}" destId="{7C8BE81F-C983-41D2-BB06-25AE67559C7A}" srcOrd="1" destOrd="0" presId="urn:microsoft.com/office/officeart/2005/8/layout/process5"/>
    <dgm:cxn modelId="{4B54276A-89AB-4B0E-A7AB-6AFD9E6383B1}" type="presParOf" srcId="{ADC551CB-DB85-448D-A801-AAA1C508838D}" destId="{E29627EB-40EE-4549-894F-C9A07F1D5A83}" srcOrd="0" destOrd="0" presId="urn:microsoft.com/office/officeart/2005/8/layout/process5"/>
    <dgm:cxn modelId="{6EEBCB32-8598-485F-BA76-F20E9B854195}" type="presParOf" srcId="{ADC551CB-DB85-448D-A801-AAA1C508838D}" destId="{DDECD0B5-FB4D-43E5-9F59-390C66F173E9}" srcOrd="1" destOrd="0" presId="urn:microsoft.com/office/officeart/2005/8/layout/process5"/>
    <dgm:cxn modelId="{A4D25708-C1B0-4AC1-A2C8-D86295229CE7}" type="presParOf" srcId="{DDECD0B5-FB4D-43E5-9F59-390C66F173E9}" destId="{9ADB4A4A-1F84-4B1F-B35C-D7DC948078D7}" srcOrd="0" destOrd="0" presId="urn:microsoft.com/office/officeart/2005/8/layout/process5"/>
    <dgm:cxn modelId="{623BAB45-512E-4D79-BD32-F3B359BB5507}" type="presParOf" srcId="{ADC551CB-DB85-448D-A801-AAA1C508838D}" destId="{4E621733-5D25-4E25-9A8F-8ADD4A0D3513}" srcOrd="2" destOrd="0" presId="urn:microsoft.com/office/officeart/2005/8/layout/process5"/>
    <dgm:cxn modelId="{C1245CCE-13C9-401F-A224-01DDE9609B56}" type="presParOf" srcId="{ADC551CB-DB85-448D-A801-AAA1C508838D}" destId="{83641F05-88B0-4F8C-9862-0EA41797C9D7}" srcOrd="3" destOrd="0" presId="urn:microsoft.com/office/officeart/2005/8/layout/process5"/>
    <dgm:cxn modelId="{D7498C5A-6326-4D3B-9CD9-06035B657758}" type="presParOf" srcId="{83641F05-88B0-4F8C-9862-0EA41797C9D7}" destId="{091FE5FC-50C0-41DA-8F25-75C07A31BAC5}" srcOrd="0" destOrd="0" presId="urn:microsoft.com/office/officeart/2005/8/layout/process5"/>
    <dgm:cxn modelId="{C9286D12-4FA9-4A5D-A06D-D1E8FE5A9251}" type="presParOf" srcId="{ADC551CB-DB85-448D-A801-AAA1C508838D}" destId="{7A2D26B6-4214-4C1D-80C1-253AB19639F8}" srcOrd="4" destOrd="0" presId="urn:microsoft.com/office/officeart/2005/8/layout/process5"/>
    <dgm:cxn modelId="{CE48C9DF-8458-412F-81AB-1FED68CC030D}" type="presParOf" srcId="{ADC551CB-DB85-448D-A801-AAA1C508838D}" destId="{78FE3B5D-BAFE-4F05-933C-ADFE2A37A17F}" srcOrd="5" destOrd="0" presId="urn:microsoft.com/office/officeart/2005/8/layout/process5"/>
    <dgm:cxn modelId="{D079F9A2-5767-447A-A30B-A1DE99AA02D2}" type="presParOf" srcId="{78FE3B5D-BAFE-4F05-933C-ADFE2A37A17F}" destId="{A10807AA-DA3F-4376-A395-2951015A7092}" srcOrd="0" destOrd="0" presId="urn:microsoft.com/office/officeart/2005/8/layout/process5"/>
    <dgm:cxn modelId="{23F9C3DD-B434-4F96-9B58-32F9F07FCDA8}" type="presParOf" srcId="{ADC551CB-DB85-448D-A801-AAA1C508838D}" destId="{AF8CA200-5385-4B59-8296-AF8BE78DF4B7}" srcOrd="6" destOrd="0" presId="urn:microsoft.com/office/officeart/2005/8/layout/process5"/>
    <dgm:cxn modelId="{6E17B518-3604-4B72-9661-D1580ECA8DDA}" type="presParOf" srcId="{ADC551CB-DB85-448D-A801-AAA1C508838D}" destId="{15AF7CA8-2359-4F86-BF60-0DD885726920}" srcOrd="7" destOrd="0" presId="urn:microsoft.com/office/officeart/2005/8/layout/process5"/>
    <dgm:cxn modelId="{E37F11E5-475D-4C65-B70C-DBAC7BE7856C}" type="presParOf" srcId="{15AF7CA8-2359-4F86-BF60-0DD885726920}" destId="{83956368-39AA-41AA-8808-F5F23C71B3EB}" srcOrd="0" destOrd="0" presId="urn:microsoft.com/office/officeart/2005/8/layout/process5"/>
    <dgm:cxn modelId="{337CE442-FDD1-4528-B2BB-6DF8DE0268E1}" type="presParOf" srcId="{ADC551CB-DB85-448D-A801-AAA1C508838D}" destId="{55AD59CC-5FC2-40CD-AE8B-13B8EFFCC544}" srcOrd="8" destOrd="0" presId="urn:microsoft.com/office/officeart/2005/8/layout/process5"/>
    <dgm:cxn modelId="{10390A47-16D1-42B3-94DA-A116C75C9A90}" type="presParOf" srcId="{ADC551CB-DB85-448D-A801-AAA1C508838D}" destId="{D04303A1-7722-4F74-85D3-61C606081850}" srcOrd="9" destOrd="0" presId="urn:microsoft.com/office/officeart/2005/8/layout/process5"/>
    <dgm:cxn modelId="{FA17C439-35E7-48A3-A95B-E76BCE7FC9BB}" type="presParOf" srcId="{D04303A1-7722-4F74-85D3-61C606081850}" destId="{7C8BE81F-C983-41D2-BB06-25AE67559C7A}" srcOrd="0" destOrd="0" presId="urn:microsoft.com/office/officeart/2005/8/layout/process5"/>
    <dgm:cxn modelId="{DC3E3033-839F-425D-AACE-D7B63C18CE14}" type="presParOf" srcId="{ADC551CB-DB85-448D-A801-AAA1C508838D}" destId="{8550BD89-9638-41FE-B043-95EDEE21DF02}" srcOrd="10" destOrd="0" presId="urn:microsoft.com/office/officeart/2005/8/layout/process5"/>
    <dgm:cxn modelId="{4BF3D93F-8454-418B-8F9A-122BB6F71B7C}" type="presParOf" srcId="{ADC551CB-DB85-448D-A801-AAA1C508838D}" destId="{41E60213-D68F-44DE-A4CE-ACFC846B8594}" srcOrd="11" destOrd="0" presId="urn:microsoft.com/office/officeart/2005/8/layout/process5"/>
    <dgm:cxn modelId="{BB025F26-8D7E-4B32-BD2D-E4509687B569}" type="presParOf" srcId="{41E60213-D68F-44DE-A4CE-ACFC846B8594}" destId="{33BD4F5E-F86D-49EA-A0DB-DD1C27AF4836}" srcOrd="0" destOrd="0" presId="urn:microsoft.com/office/officeart/2005/8/layout/process5"/>
    <dgm:cxn modelId="{1B831900-9F5D-4C8A-98B7-3235BC5B06EF}" type="presParOf" srcId="{ADC551CB-DB85-448D-A801-AAA1C508838D}" destId="{D9199E28-0965-4E9F-9891-897C4435F6F5}"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627EB-40EE-4549-894F-C9A07F1D5A83}">
      <dsp:nvSpPr>
        <dsp:cNvPr id="0" name=""/>
        <dsp:cNvSpPr/>
      </dsp:nvSpPr>
      <dsp:spPr>
        <a:xfrm>
          <a:off x="8644339" y="539601"/>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dirty="0"/>
            <a:t>בחירת הטכנולוגיות והכלים</a:t>
          </a:r>
          <a:endParaRPr lang="LID4096" sz="1900" kern="1200" dirty="0"/>
        </a:p>
      </dsp:txBody>
      <dsp:txXfrm>
        <a:off x="8680488" y="575750"/>
        <a:ext cx="1984757" cy="1161935"/>
      </dsp:txXfrm>
    </dsp:sp>
    <dsp:sp modelId="{DDECD0B5-FB4D-43E5-9F59-390C66F173E9}">
      <dsp:nvSpPr>
        <dsp:cNvPr id="0" name=""/>
        <dsp:cNvSpPr/>
      </dsp:nvSpPr>
      <dsp:spPr>
        <a:xfrm rot="10800000">
          <a:off x="8027222" y="901643"/>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rot="10800000">
        <a:off x="8158050" y="1003673"/>
        <a:ext cx="305267" cy="306089"/>
      </dsp:txXfrm>
    </dsp:sp>
    <dsp:sp modelId="{4E621733-5D25-4E25-9A8F-8ADD4A0D3513}">
      <dsp:nvSpPr>
        <dsp:cNvPr id="0" name=""/>
        <dsp:cNvSpPr/>
      </dsp:nvSpPr>
      <dsp:spPr>
        <a:xfrm>
          <a:off x="5764461" y="539601"/>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a:t>החלטה על סוגי הטקסטים שבהם נתמקד (מאמרים וספרים)</a:t>
          </a:r>
          <a:endParaRPr lang="he-IL" sz="1900" kern="1200" dirty="0"/>
        </a:p>
      </dsp:txBody>
      <dsp:txXfrm>
        <a:off x="5800610" y="575750"/>
        <a:ext cx="1984757" cy="1161935"/>
      </dsp:txXfrm>
    </dsp:sp>
    <dsp:sp modelId="{83641F05-88B0-4F8C-9862-0EA41797C9D7}">
      <dsp:nvSpPr>
        <dsp:cNvPr id="0" name=""/>
        <dsp:cNvSpPr/>
      </dsp:nvSpPr>
      <dsp:spPr>
        <a:xfrm rot="10800000">
          <a:off x="5147344" y="901643"/>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rot="10800000">
        <a:off x="5278172" y="1003673"/>
        <a:ext cx="305267" cy="306089"/>
      </dsp:txXfrm>
    </dsp:sp>
    <dsp:sp modelId="{7A2D26B6-4214-4C1D-80C1-253AB19639F8}">
      <dsp:nvSpPr>
        <dsp:cNvPr id="0" name=""/>
        <dsp:cNvSpPr/>
      </dsp:nvSpPr>
      <dsp:spPr>
        <a:xfrm>
          <a:off x="2884582" y="539601"/>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a:t>מיפוי הנתונים אל הסכמה</a:t>
          </a:r>
          <a:endParaRPr lang="he-IL" sz="1900" kern="1200" dirty="0"/>
        </a:p>
      </dsp:txBody>
      <dsp:txXfrm>
        <a:off x="2920731" y="575750"/>
        <a:ext cx="1984757" cy="1161935"/>
      </dsp:txXfrm>
    </dsp:sp>
    <dsp:sp modelId="{78FE3B5D-BAFE-4F05-933C-ADFE2A37A17F}">
      <dsp:nvSpPr>
        <dsp:cNvPr id="0" name=""/>
        <dsp:cNvSpPr/>
      </dsp:nvSpPr>
      <dsp:spPr>
        <a:xfrm rot="10800000">
          <a:off x="2267466" y="901643"/>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rot="10800000">
        <a:off x="2398294" y="1003673"/>
        <a:ext cx="305267" cy="306089"/>
      </dsp:txXfrm>
    </dsp:sp>
    <dsp:sp modelId="{AF8CA200-5385-4B59-8296-AF8BE78DF4B7}">
      <dsp:nvSpPr>
        <dsp:cNvPr id="0" name=""/>
        <dsp:cNvSpPr/>
      </dsp:nvSpPr>
      <dsp:spPr>
        <a:xfrm>
          <a:off x="4704" y="539601"/>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a:t>מיפוי הפונקציונליות הנדרשת אל רשימת ה</a:t>
          </a:r>
          <a:r>
            <a:rPr lang="en-US" sz="1900" kern="1200"/>
            <a:t>SP</a:t>
          </a:r>
          <a:r>
            <a:rPr lang="he-IL" sz="1900" kern="1200"/>
            <a:t> שה</a:t>
          </a:r>
          <a:r>
            <a:rPr lang="en-US" sz="1900" kern="1200"/>
            <a:t>DB</a:t>
          </a:r>
          <a:r>
            <a:rPr lang="he-IL" sz="1900" kern="1200"/>
            <a:t> יחשוף אל הממשק</a:t>
          </a:r>
          <a:endParaRPr lang="he-IL" sz="1900" kern="1200" dirty="0"/>
        </a:p>
      </dsp:txBody>
      <dsp:txXfrm>
        <a:off x="40853" y="575750"/>
        <a:ext cx="1984757" cy="1161935"/>
      </dsp:txXfrm>
    </dsp:sp>
    <dsp:sp modelId="{15AF7CA8-2359-4F86-BF60-0DD885726920}">
      <dsp:nvSpPr>
        <dsp:cNvPr id="0" name=""/>
        <dsp:cNvSpPr/>
      </dsp:nvSpPr>
      <dsp:spPr>
        <a:xfrm rot="5400000">
          <a:off x="815184" y="1917829"/>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rot="-5400000">
        <a:off x="880187" y="1954856"/>
        <a:ext cx="306089" cy="305267"/>
      </dsp:txXfrm>
    </dsp:sp>
    <dsp:sp modelId="{55AD59CC-5FC2-40CD-AE8B-13B8EFFCC544}">
      <dsp:nvSpPr>
        <dsp:cNvPr id="0" name=""/>
        <dsp:cNvSpPr/>
      </dsp:nvSpPr>
      <dsp:spPr>
        <a:xfrm>
          <a:off x="4704" y="2596657"/>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a:t>חלוקת העבודה ומימוש</a:t>
          </a:r>
          <a:endParaRPr lang="he-IL" sz="1900" kern="1200" dirty="0"/>
        </a:p>
      </dsp:txBody>
      <dsp:txXfrm>
        <a:off x="40853" y="2632806"/>
        <a:ext cx="1984757" cy="1161935"/>
      </dsp:txXfrm>
    </dsp:sp>
    <dsp:sp modelId="{D04303A1-7722-4F74-85D3-61C606081850}">
      <dsp:nvSpPr>
        <dsp:cNvPr id="0" name=""/>
        <dsp:cNvSpPr/>
      </dsp:nvSpPr>
      <dsp:spPr>
        <a:xfrm>
          <a:off x="2242781" y="2958699"/>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a:off x="2242781" y="3060729"/>
        <a:ext cx="305267" cy="306089"/>
      </dsp:txXfrm>
    </dsp:sp>
    <dsp:sp modelId="{8550BD89-9638-41FE-B043-95EDEE21DF02}">
      <dsp:nvSpPr>
        <dsp:cNvPr id="0" name=""/>
        <dsp:cNvSpPr/>
      </dsp:nvSpPr>
      <dsp:spPr>
        <a:xfrm>
          <a:off x="2884582" y="2596657"/>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a:t>תיקון שגיאות ושינוי/הוספת פונקציונליות נדרשת</a:t>
          </a:r>
          <a:endParaRPr lang="he-IL" sz="1900" kern="1200" dirty="0"/>
        </a:p>
      </dsp:txBody>
      <dsp:txXfrm>
        <a:off x="2920731" y="2632806"/>
        <a:ext cx="1984757" cy="1161935"/>
      </dsp:txXfrm>
    </dsp:sp>
    <dsp:sp modelId="{41E60213-D68F-44DE-A4CE-ACFC846B8594}">
      <dsp:nvSpPr>
        <dsp:cNvPr id="0" name=""/>
        <dsp:cNvSpPr/>
      </dsp:nvSpPr>
      <dsp:spPr>
        <a:xfrm>
          <a:off x="5122659" y="2958699"/>
          <a:ext cx="436095" cy="5101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LID4096" sz="1500" kern="1200"/>
        </a:p>
      </dsp:txBody>
      <dsp:txXfrm>
        <a:off x="5122659" y="3060729"/>
        <a:ext cx="305267" cy="306089"/>
      </dsp:txXfrm>
    </dsp:sp>
    <dsp:sp modelId="{D9199E28-0965-4E9F-9891-897C4435F6F5}">
      <dsp:nvSpPr>
        <dsp:cNvPr id="0" name=""/>
        <dsp:cNvSpPr/>
      </dsp:nvSpPr>
      <dsp:spPr>
        <a:xfrm>
          <a:off x="5764461" y="2596657"/>
          <a:ext cx="2057055" cy="12342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r" defTabSz="844550" rtl="1">
            <a:lnSpc>
              <a:spcPct val="90000"/>
            </a:lnSpc>
            <a:spcBef>
              <a:spcPct val="0"/>
            </a:spcBef>
            <a:spcAft>
              <a:spcPct val="35000"/>
            </a:spcAft>
            <a:buNone/>
          </a:pPr>
          <a:r>
            <a:rPr lang="he-IL" sz="1900" kern="1200" dirty="0"/>
            <a:t>ייעול בסיס הנתונים </a:t>
          </a:r>
        </a:p>
      </dsp:txBody>
      <dsp:txXfrm>
        <a:off x="5800610" y="2632806"/>
        <a:ext cx="1984757" cy="11619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0E1941-12AF-4630-A59F-0B204235C619}"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79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5846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271436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7310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0E1941-12AF-4630-A59F-0B204235C619}"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02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291239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305188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90200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375491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BC61F5-3AB8-441D-8BEF-4CB7A43E58AD}" type="datetimeFigureOut">
              <a:rPr lang="he-IL" smtClean="0"/>
              <a:t>י"ד/טבת/תש"פ</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0E1941-12AF-4630-A59F-0B204235C619}" type="slidenum">
              <a:rPr lang="he-IL" smtClean="0"/>
              <a:t>‹#›</a:t>
            </a:fld>
            <a:endParaRPr lang="he-IL"/>
          </a:p>
        </p:txBody>
      </p:sp>
    </p:spTree>
    <p:extLst>
      <p:ext uri="{BB962C8B-B14F-4D97-AF65-F5344CB8AC3E}">
        <p14:creationId xmlns:p14="http://schemas.microsoft.com/office/powerpoint/2010/main" val="124501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C61F5-3AB8-441D-8BEF-4CB7A43E58AD}"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0E1941-12AF-4630-A59F-0B204235C619}" type="slidenum">
              <a:rPr lang="he-IL" smtClean="0"/>
              <a:t>‹#›</a:t>
            </a:fld>
            <a:endParaRPr lang="he-IL"/>
          </a:p>
        </p:txBody>
      </p:sp>
    </p:spTree>
    <p:extLst>
      <p:ext uri="{BB962C8B-B14F-4D97-AF65-F5344CB8AC3E}">
        <p14:creationId xmlns:p14="http://schemas.microsoft.com/office/powerpoint/2010/main" val="4272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BC61F5-3AB8-441D-8BEF-4CB7A43E58AD}" type="datetimeFigureOut">
              <a:rPr lang="he-IL" smtClean="0"/>
              <a:t>י"ד/טבת/תש"פ</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0E1941-12AF-4630-A59F-0B204235C619}"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141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71A754-8410-47FA-AB63-14CB8756F920}"/>
              </a:ext>
            </a:extLst>
          </p:cNvPr>
          <p:cNvSpPr>
            <a:spLocks noGrp="1"/>
          </p:cNvSpPr>
          <p:nvPr>
            <p:ph type="ctrTitle"/>
          </p:nvPr>
        </p:nvSpPr>
        <p:spPr/>
        <p:txBody>
          <a:bodyPr/>
          <a:lstStyle/>
          <a:p>
            <a:pPr algn="r" rtl="1"/>
            <a:r>
              <a:rPr lang="he-IL" dirty="0"/>
              <a:t>סדנה בבסיסי נתונים </a:t>
            </a:r>
          </a:p>
        </p:txBody>
      </p:sp>
      <p:sp>
        <p:nvSpPr>
          <p:cNvPr id="3" name="כותרת משנה 2">
            <a:extLst>
              <a:ext uri="{FF2B5EF4-FFF2-40B4-BE49-F238E27FC236}">
                <a16:creationId xmlns:a16="http://schemas.microsoft.com/office/drawing/2014/main" id="{204542B8-B82D-42E6-9B8C-03F48523F618}"/>
              </a:ext>
            </a:extLst>
          </p:cNvPr>
          <p:cNvSpPr>
            <a:spLocks noGrp="1"/>
          </p:cNvSpPr>
          <p:nvPr>
            <p:ph type="subTitle" idx="1"/>
          </p:nvPr>
        </p:nvSpPr>
        <p:spPr/>
        <p:txBody>
          <a:bodyPr/>
          <a:lstStyle/>
          <a:p>
            <a:pPr algn="r" rtl="1"/>
            <a:r>
              <a:rPr lang="he-IL" dirty="0"/>
              <a:t>הצגת פרויקט</a:t>
            </a:r>
            <a:br>
              <a:rPr lang="en-US" dirty="0"/>
            </a:br>
            <a:r>
              <a:rPr lang="he-IL" dirty="0"/>
              <a:t>מגישים שמואל סתת וליאור שיפר</a:t>
            </a:r>
          </a:p>
        </p:txBody>
      </p:sp>
    </p:spTree>
    <p:extLst>
      <p:ext uri="{BB962C8B-B14F-4D97-AF65-F5344CB8AC3E}">
        <p14:creationId xmlns:p14="http://schemas.microsoft.com/office/powerpoint/2010/main" val="179774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1370BF-DEE6-444E-89A5-2253C26EB2B2}"/>
              </a:ext>
            </a:extLst>
          </p:cNvPr>
          <p:cNvSpPr>
            <a:spLocks noGrp="1"/>
          </p:cNvSpPr>
          <p:nvPr>
            <p:ph type="title"/>
          </p:nvPr>
        </p:nvSpPr>
        <p:spPr/>
        <p:txBody>
          <a:bodyPr/>
          <a:lstStyle/>
          <a:p>
            <a:pPr algn="ctr"/>
            <a:r>
              <a:rPr lang="he-IL" dirty="0"/>
              <a:t>5. בעיות שנתקלנו בהן</a:t>
            </a:r>
          </a:p>
        </p:txBody>
      </p:sp>
      <p:sp>
        <p:nvSpPr>
          <p:cNvPr id="3" name="מציין מיקום תוכן 2">
            <a:extLst>
              <a:ext uri="{FF2B5EF4-FFF2-40B4-BE49-F238E27FC236}">
                <a16:creationId xmlns:a16="http://schemas.microsoft.com/office/drawing/2014/main" id="{76FCFCE1-E242-4C1B-8CD3-299629E0F774}"/>
              </a:ext>
            </a:extLst>
          </p:cNvPr>
          <p:cNvSpPr>
            <a:spLocks noGrp="1"/>
          </p:cNvSpPr>
          <p:nvPr>
            <p:ph idx="1"/>
          </p:nvPr>
        </p:nvSpPr>
        <p:spPr/>
        <p:txBody>
          <a:bodyPr/>
          <a:lstStyle/>
          <a:p>
            <a:pPr algn="r" rtl="1"/>
            <a:r>
              <a:rPr lang="he-IL" dirty="0"/>
              <a:t>איטיות ונעילות בהכנסת טקסטים גדולים אל ה</a:t>
            </a:r>
            <a:r>
              <a:rPr lang="en-US" dirty="0"/>
              <a:t>DB</a:t>
            </a:r>
            <a:endParaRPr lang="he-IL" dirty="0"/>
          </a:p>
          <a:p>
            <a:pPr algn="r" rtl="1"/>
            <a:r>
              <a:rPr lang="he-IL" dirty="0"/>
              <a:t>הוצאת ה</a:t>
            </a:r>
            <a:r>
              <a:rPr lang="en-US" dirty="0"/>
              <a:t>XML</a:t>
            </a:r>
            <a:r>
              <a:rPr lang="he-IL" dirty="0"/>
              <a:t> (החוקי) בפורמט המתאים כך שיוכל להיפתח ע"י הספריות המתאימות</a:t>
            </a:r>
          </a:p>
          <a:p>
            <a:pPr algn="r" rtl="1"/>
            <a:r>
              <a:rPr lang="he-IL" dirty="0"/>
              <a:t>איטיות בהגדרת ביטויים ע"י המשתמש</a:t>
            </a:r>
          </a:p>
          <a:p>
            <a:pPr algn="r" rtl="1"/>
            <a:r>
              <a:rPr lang="he-IL" dirty="0"/>
              <a:t>באגים למיניהם (התייחסות לערכי </a:t>
            </a:r>
            <a:r>
              <a:rPr lang="en-US" dirty="0"/>
              <a:t>NULL</a:t>
            </a:r>
            <a:r>
              <a:rPr lang="he-IL" dirty="0"/>
              <a:t> , בלבול בין שמות משתנים וכו') </a:t>
            </a:r>
          </a:p>
          <a:p>
            <a:pPr algn="r" rtl="1"/>
            <a:endParaRPr lang="he-IL" dirty="0"/>
          </a:p>
          <a:p>
            <a:pPr algn="r" rtl="1"/>
            <a:endParaRPr lang="he-IL" dirty="0"/>
          </a:p>
        </p:txBody>
      </p:sp>
    </p:spTree>
    <p:extLst>
      <p:ext uri="{BB962C8B-B14F-4D97-AF65-F5344CB8AC3E}">
        <p14:creationId xmlns:p14="http://schemas.microsoft.com/office/powerpoint/2010/main" val="229773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FBAAE9-FFEE-47DD-AD75-E98506F071AC}"/>
              </a:ext>
            </a:extLst>
          </p:cNvPr>
          <p:cNvSpPr>
            <a:spLocks noGrp="1"/>
          </p:cNvSpPr>
          <p:nvPr>
            <p:ph type="title"/>
          </p:nvPr>
        </p:nvSpPr>
        <p:spPr>
          <a:xfrm>
            <a:off x="952500" y="183887"/>
            <a:ext cx="10515600" cy="985503"/>
          </a:xfrm>
        </p:spPr>
        <p:txBody>
          <a:bodyPr/>
          <a:lstStyle/>
          <a:p>
            <a:pPr algn="ctr"/>
            <a:r>
              <a:rPr lang="he-IL" dirty="0"/>
              <a:t>1. הסכמה : </a:t>
            </a:r>
            <a:r>
              <a:rPr lang="he-IL" sz="1400" dirty="0"/>
              <a:t>(פירוט על בניית הסכמה בסעיף 3.2)</a:t>
            </a:r>
            <a:endParaRPr lang="he-IL" dirty="0"/>
          </a:p>
        </p:txBody>
      </p:sp>
      <p:pic>
        <p:nvPicPr>
          <p:cNvPr id="4" name="תמונה 3">
            <a:extLst>
              <a:ext uri="{FF2B5EF4-FFF2-40B4-BE49-F238E27FC236}">
                <a16:creationId xmlns:a16="http://schemas.microsoft.com/office/drawing/2014/main" id="{EB56B502-C79B-4F90-8130-E73560A990A1}"/>
              </a:ext>
            </a:extLst>
          </p:cNvPr>
          <p:cNvPicPr/>
          <p:nvPr/>
        </p:nvPicPr>
        <p:blipFill>
          <a:blip r:embed="rId2"/>
          <a:stretch>
            <a:fillRect/>
          </a:stretch>
        </p:blipFill>
        <p:spPr>
          <a:xfrm>
            <a:off x="1095375" y="1169390"/>
            <a:ext cx="10144125" cy="5134063"/>
          </a:xfrm>
          <a:prstGeom prst="rect">
            <a:avLst/>
          </a:prstGeom>
        </p:spPr>
      </p:pic>
    </p:spTree>
    <p:extLst>
      <p:ext uri="{BB962C8B-B14F-4D97-AF65-F5344CB8AC3E}">
        <p14:creationId xmlns:p14="http://schemas.microsoft.com/office/powerpoint/2010/main" val="81858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כותרת 1">
            <a:extLst>
              <a:ext uri="{FF2B5EF4-FFF2-40B4-BE49-F238E27FC236}">
                <a16:creationId xmlns:a16="http://schemas.microsoft.com/office/drawing/2014/main" id="{C3518B2A-EA64-4E9F-9A7E-E91B84750AB1}"/>
              </a:ext>
            </a:extLst>
          </p:cNvPr>
          <p:cNvSpPr>
            <a:spLocks noGrp="1"/>
          </p:cNvSpPr>
          <p:nvPr>
            <p:ph type="title"/>
          </p:nvPr>
        </p:nvSpPr>
        <p:spPr>
          <a:xfrm>
            <a:off x="949863" y="65298"/>
            <a:ext cx="5977937" cy="754586"/>
          </a:xfrm>
        </p:spPr>
        <p:txBody>
          <a:bodyPr>
            <a:normAutofit/>
          </a:bodyPr>
          <a:lstStyle/>
          <a:p>
            <a:pPr algn="ctr" rtl="1"/>
            <a:r>
              <a:rPr lang="he-IL" sz="4000" dirty="0">
                <a:solidFill>
                  <a:srgbClr val="FFFFFF"/>
                </a:solidFill>
              </a:rPr>
              <a:t>2. הכלים שבחרנו</a:t>
            </a:r>
          </a:p>
        </p:txBody>
      </p:sp>
      <p:sp>
        <p:nvSpPr>
          <p:cNvPr id="3" name="מציין מיקום תוכן 2">
            <a:extLst>
              <a:ext uri="{FF2B5EF4-FFF2-40B4-BE49-F238E27FC236}">
                <a16:creationId xmlns:a16="http://schemas.microsoft.com/office/drawing/2014/main" id="{9D608A2F-A164-467F-8D66-30AA9ED64193}"/>
              </a:ext>
            </a:extLst>
          </p:cNvPr>
          <p:cNvSpPr>
            <a:spLocks noGrp="1"/>
          </p:cNvSpPr>
          <p:nvPr>
            <p:ph idx="1"/>
          </p:nvPr>
        </p:nvSpPr>
        <p:spPr>
          <a:xfrm>
            <a:off x="228600" y="819884"/>
            <a:ext cx="7254127" cy="5610869"/>
          </a:xfrm>
        </p:spPr>
        <p:txBody>
          <a:bodyPr>
            <a:normAutofit/>
          </a:bodyPr>
          <a:lstStyle/>
          <a:p>
            <a:pPr algn="r" rtl="1"/>
            <a:r>
              <a:rPr lang="en-US" dirty="0">
                <a:solidFill>
                  <a:srgbClr val="FFFFFF"/>
                </a:solidFill>
              </a:rPr>
              <a:t>Microsoft SQL Server</a:t>
            </a:r>
            <a:r>
              <a:rPr lang="he-IL" dirty="0">
                <a:solidFill>
                  <a:srgbClr val="FFFFFF"/>
                </a:solidFill>
              </a:rPr>
              <a:t> - בסיס נתונים בשימוש נרחב בעל תיעוד מקיף וכלי פיתוח מאוד נוחים ומתקדמים ותמיכה ע"י ספריות רבות, חינם לסטודנטים.</a:t>
            </a:r>
            <a:br>
              <a:rPr lang="en-US" dirty="0">
                <a:solidFill>
                  <a:srgbClr val="FFFFFF"/>
                </a:solidFill>
              </a:rPr>
            </a:br>
            <a:r>
              <a:rPr lang="he-IL" dirty="0">
                <a:solidFill>
                  <a:srgbClr val="FFFFFF"/>
                </a:solidFill>
              </a:rPr>
              <a:t>הערכנו שייתן לנו את כלל הפונקציונליות הנדרשת מהמערכת ללא סיבוכים שידרשו כתיבת קוד רב כדי לעקוף בעיות ופונקציונליות חסרה וללא סיכונים שידרשו מאיתנו לשנות את הטכנולוגיה לאחר שכבר התחלנו את הפיתוח.</a:t>
            </a:r>
            <a:endParaRPr lang="en-US" dirty="0">
              <a:solidFill>
                <a:srgbClr val="FFFFFF"/>
              </a:solidFill>
            </a:endParaRPr>
          </a:p>
          <a:p>
            <a:pPr algn="r" rtl="1"/>
            <a:endParaRPr lang="he-IL" dirty="0">
              <a:solidFill>
                <a:srgbClr val="FFFFFF"/>
              </a:solidFill>
            </a:endParaRPr>
          </a:p>
          <a:p>
            <a:pPr algn="r" rtl="1">
              <a:spcBef>
                <a:spcPts val="0"/>
              </a:spcBef>
            </a:pPr>
            <a:r>
              <a:rPr lang="en-US" dirty="0">
                <a:solidFill>
                  <a:srgbClr val="FFFFFF"/>
                </a:solidFill>
              </a:rPr>
              <a:t>Node.js</a:t>
            </a:r>
            <a:r>
              <a:rPr lang="he-IL" dirty="0">
                <a:solidFill>
                  <a:srgbClr val="FFFFFF"/>
                </a:solidFill>
              </a:rPr>
              <a:t> – היא סביבת הרצת </a:t>
            </a:r>
            <a:r>
              <a:rPr lang="en-US" dirty="0" err="1">
                <a:solidFill>
                  <a:srgbClr val="FFFFFF"/>
                </a:solidFill>
              </a:rPr>
              <a:t>Javascript</a:t>
            </a:r>
            <a:r>
              <a:rPr lang="he-IL" dirty="0">
                <a:solidFill>
                  <a:srgbClr val="FFFFFF"/>
                </a:solidFill>
              </a:rPr>
              <a:t> אשר מריצה קוד </a:t>
            </a:r>
            <a:r>
              <a:rPr lang="en-US" dirty="0" err="1">
                <a:solidFill>
                  <a:srgbClr val="FFFFFF"/>
                </a:solidFill>
              </a:rPr>
              <a:t>Javascript</a:t>
            </a:r>
            <a:r>
              <a:rPr lang="he-IL" dirty="0">
                <a:solidFill>
                  <a:srgbClr val="FFFFFF"/>
                </a:solidFill>
              </a:rPr>
              <a:t> מחוץ ל</a:t>
            </a:r>
            <a:r>
              <a:rPr lang="en-US" dirty="0">
                <a:solidFill>
                  <a:srgbClr val="FFFFFF"/>
                </a:solidFill>
              </a:rPr>
              <a:t>browser</a:t>
            </a:r>
            <a:r>
              <a:rPr lang="he-IL" dirty="0">
                <a:solidFill>
                  <a:srgbClr val="FFFFFF"/>
                </a:solidFill>
              </a:rPr>
              <a:t>, בחרנו להשתמש בה מכיוון שעשינו אתר אינטרנט ומאוד היה נוח לכתוב גם ב</a:t>
            </a:r>
            <a:r>
              <a:rPr lang="en-US" dirty="0">
                <a:solidFill>
                  <a:srgbClr val="FFFFFF"/>
                </a:solidFill>
              </a:rPr>
              <a:t>Backend</a:t>
            </a:r>
            <a:r>
              <a:rPr lang="he-IL" dirty="0">
                <a:solidFill>
                  <a:srgbClr val="FFFFFF"/>
                </a:solidFill>
              </a:rPr>
              <a:t> וגם ב</a:t>
            </a:r>
            <a:r>
              <a:rPr lang="en-US" dirty="0" err="1">
                <a:solidFill>
                  <a:srgbClr val="FFFFFF"/>
                </a:solidFill>
              </a:rPr>
              <a:t>Fronend</a:t>
            </a:r>
            <a:r>
              <a:rPr lang="he-IL" dirty="0">
                <a:solidFill>
                  <a:srgbClr val="FFFFFF"/>
                </a:solidFill>
              </a:rPr>
              <a:t> באותה שפה. </a:t>
            </a:r>
          </a:p>
          <a:p>
            <a:pPr algn="r" rtl="1">
              <a:spcBef>
                <a:spcPts val="0"/>
              </a:spcBef>
            </a:pPr>
            <a:r>
              <a:rPr lang="he-IL" dirty="0">
                <a:solidFill>
                  <a:srgbClr val="FFFFFF"/>
                </a:solidFill>
              </a:rPr>
              <a:t>מבחינת ביצועים הלוגיקה נכתבה ב</a:t>
            </a:r>
            <a:r>
              <a:rPr lang="en-US" dirty="0">
                <a:solidFill>
                  <a:srgbClr val="FFFFFF"/>
                </a:solidFill>
              </a:rPr>
              <a:t>SP</a:t>
            </a:r>
            <a:r>
              <a:rPr lang="he-IL" dirty="0">
                <a:solidFill>
                  <a:srgbClr val="FFFFFF"/>
                </a:solidFill>
              </a:rPr>
              <a:t> ברמת ה</a:t>
            </a:r>
            <a:r>
              <a:rPr lang="en-US" dirty="0">
                <a:solidFill>
                  <a:srgbClr val="FFFFFF"/>
                </a:solidFill>
              </a:rPr>
              <a:t>DB</a:t>
            </a:r>
            <a:r>
              <a:rPr lang="he-IL" dirty="0">
                <a:solidFill>
                  <a:srgbClr val="FFFFFF"/>
                </a:solidFill>
              </a:rPr>
              <a:t> ותפקיד שרת ה</a:t>
            </a:r>
            <a:r>
              <a:rPr lang="en-US" dirty="0">
                <a:solidFill>
                  <a:srgbClr val="FFFFFF"/>
                </a:solidFill>
              </a:rPr>
              <a:t>Node.js</a:t>
            </a:r>
            <a:r>
              <a:rPr lang="he-IL" dirty="0">
                <a:solidFill>
                  <a:srgbClr val="FFFFFF"/>
                </a:solidFill>
              </a:rPr>
              <a:t> היה לחשוף ממשק </a:t>
            </a:r>
            <a:r>
              <a:rPr lang="en-US" dirty="0">
                <a:solidFill>
                  <a:srgbClr val="FFFFFF"/>
                </a:solidFill>
              </a:rPr>
              <a:t>Rest API</a:t>
            </a:r>
            <a:r>
              <a:rPr lang="he-IL" dirty="0">
                <a:solidFill>
                  <a:srgbClr val="FFFFFF"/>
                </a:solidFill>
              </a:rPr>
              <a:t> ל</a:t>
            </a:r>
            <a:r>
              <a:rPr lang="en-US" dirty="0">
                <a:solidFill>
                  <a:srgbClr val="FFFFFF"/>
                </a:solidFill>
              </a:rPr>
              <a:t>Frontend</a:t>
            </a:r>
            <a:r>
              <a:rPr lang="he-IL" dirty="0">
                <a:solidFill>
                  <a:srgbClr val="FFFFFF"/>
                </a:solidFill>
              </a:rPr>
              <a:t> שבאמצעותו הורצו ה</a:t>
            </a:r>
            <a:r>
              <a:rPr lang="en-US" dirty="0">
                <a:solidFill>
                  <a:srgbClr val="FFFFFF"/>
                </a:solidFill>
              </a:rPr>
              <a:t>SP</a:t>
            </a:r>
            <a:r>
              <a:rPr lang="he-IL" dirty="0">
                <a:solidFill>
                  <a:srgbClr val="FFFFFF"/>
                </a:solidFill>
              </a:rPr>
              <a:t>, לכן הוא היה יעיל מאוד.</a:t>
            </a:r>
          </a:p>
          <a:p>
            <a:pPr algn="r" rtl="1"/>
            <a:endParaRPr lang="he-IL" dirty="0">
              <a:solidFill>
                <a:srgbClr val="FFFFFF"/>
              </a:solidFill>
            </a:endParaRPr>
          </a:p>
          <a:p>
            <a:pPr algn="r" rtl="1"/>
            <a:r>
              <a:rPr lang="en-US" dirty="0">
                <a:solidFill>
                  <a:srgbClr val="FFFFFF"/>
                </a:solidFill>
              </a:rPr>
              <a:t>Angular 8</a:t>
            </a:r>
            <a:r>
              <a:rPr lang="he-IL" dirty="0">
                <a:solidFill>
                  <a:srgbClr val="FFFFFF"/>
                </a:solidFill>
              </a:rPr>
              <a:t> – </a:t>
            </a:r>
            <a:r>
              <a:rPr lang="en-US" dirty="0">
                <a:solidFill>
                  <a:srgbClr val="FFFFFF"/>
                </a:solidFill>
              </a:rPr>
              <a:t>Framework</a:t>
            </a:r>
            <a:r>
              <a:rPr lang="he-IL" dirty="0">
                <a:solidFill>
                  <a:srgbClr val="FFFFFF"/>
                </a:solidFill>
              </a:rPr>
              <a:t> שיצרו בגוגל על מנת לכתוב קוד בצורה נוחה גם בעולם ה</a:t>
            </a:r>
            <a:r>
              <a:rPr lang="en-US" dirty="0">
                <a:solidFill>
                  <a:srgbClr val="FFFFFF"/>
                </a:solidFill>
              </a:rPr>
              <a:t>Frontend</a:t>
            </a:r>
            <a:r>
              <a:rPr lang="he-IL" dirty="0">
                <a:solidFill>
                  <a:srgbClr val="FFFFFF"/>
                </a:solidFill>
              </a:rPr>
              <a:t> </a:t>
            </a:r>
            <a:r>
              <a:rPr lang="en-US" dirty="0">
                <a:solidFill>
                  <a:srgbClr val="FFFFFF"/>
                </a:solidFill>
              </a:rPr>
              <a:t>Web</a:t>
            </a:r>
            <a:r>
              <a:rPr lang="he-IL" dirty="0">
                <a:solidFill>
                  <a:srgbClr val="FFFFFF"/>
                </a:solidFill>
              </a:rPr>
              <a:t>, בחרנו בו כי הוא נותן תשתית פיתוח מלאה לכתיבת קוד </a:t>
            </a:r>
            <a:r>
              <a:rPr lang="en-US" dirty="0">
                <a:solidFill>
                  <a:srgbClr val="FFFFFF"/>
                </a:solidFill>
              </a:rPr>
              <a:t>UI</a:t>
            </a:r>
            <a:r>
              <a:rPr lang="he-IL" dirty="0">
                <a:solidFill>
                  <a:srgbClr val="FFFFFF"/>
                </a:solidFill>
              </a:rPr>
              <a:t>, וכך יכלנו להתקדם בזריזות בלי להתעכב על ללמוד ספריות נוספות.</a:t>
            </a:r>
            <a:endParaRPr lang="en-US" dirty="0">
              <a:solidFill>
                <a:srgbClr val="FFFFFF"/>
              </a:solidFill>
            </a:endParaRPr>
          </a:p>
          <a:p>
            <a:pPr algn="r" rtl="1"/>
            <a:endParaRPr lang="he-IL" dirty="0">
              <a:solidFill>
                <a:srgbClr val="FFFFFF"/>
              </a:solidFill>
            </a:endParaRPr>
          </a:p>
        </p:txBody>
      </p:sp>
      <p:sp>
        <p:nvSpPr>
          <p:cNvPr id="79" name="Rectangle 78">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2" name="Picture 4" descr="Image result for node js">
            <a:extLst>
              <a:ext uri="{FF2B5EF4-FFF2-40B4-BE49-F238E27FC236}">
                <a16:creationId xmlns:a16="http://schemas.microsoft.com/office/drawing/2014/main" id="{2A25B36F-A4F7-480C-A649-A64CE0668E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32250" y="2525181"/>
            <a:ext cx="2867412" cy="1748422"/>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angular 8">
            <a:extLst>
              <a:ext uri="{FF2B5EF4-FFF2-40B4-BE49-F238E27FC236}">
                <a16:creationId xmlns:a16="http://schemas.microsoft.com/office/drawing/2014/main" id="{E42AE67F-2098-4CF5-8410-A1FE993C13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8183576" y="4801335"/>
            <a:ext cx="3161817" cy="1748422"/>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mssql">
            <a:extLst>
              <a:ext uri="{FF2B5EF4-FFF2-40B4-BE49-F238E27FC236}">
                <a16:creationId xmlns:a16="http://schemas.microsoft.com/office/drawing/2014/main" id="{5E1C3426-7D54-4E5D-959E-54EAE130985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43658" y="289344"/>
            <a:ext cx="2385870" cy="174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4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21DA21-C916-4A7E-84FD-B159726293A2}"/>
              </a:ext>
            </a:extLst>
          </p:cNvPr>
          <p:cNvSpPr>
            <a:spLocks noGrp="1"/>
          </p:cNvSpPr>
          <p:nvPr>
            <p:ph type="title"/>
          </p:nvPr>
        </p:nvSpPr>
        <p:spPr>
          <a:xfrm>
            <a:off x="1731645" y="445665"/>
            <a:ext cx="8789670" cy="870585"/>
          </a:xfrm>
        </p:spPr>
        <p:txBody>
          <a:bodyPr/>
          <a:lstStyle/>
          <a:p>
            <a:pPr algn="ctr"/>
            <a:r>
              <a:rPr lang="he-IL" dirty="0"/>
              <a:t>3. תהליך העבודה</a:t>
            </a:r>
          </a:p>
        </p:txBody>
      </p:sp>
      <p:graphicFrame>
        <p:nvGraphicFramePr>
          <p:cNvPr id="4" name="Diagram 3">
            <a:extLst>
              <a:ext uri="{FF2B5EF4-FFF2-40B4-BE49-F238E27FC236}">
                <a16:creationId xmlns:a16="http://schemas.microsoft.com/office/drawing/2014/main" id="{0FB55B0C-E2B2-4BE1-B4CE-0B9788C8E263}"/>
              </a:ext>
            </a:extLst>
          </p:cNvPr>
          <p:cNvGraphicFramePr/>
          <p:nvPr>
            <p:extLst>
              <p:ext uri="{D42A27DB-BD31-4B8C-83A1-F6EECF244321}">
                <p14:modId xmlns:p14="http://schemas.microsoft.com/office/powerpoint/2010/main" val="2822192833"/>
              </p:ext>
            </p:extLst>
          </p:nvPr>
        </p:nvGraphicFramePr>
        <p:xfrm>
          <a:off x="828675" y="1838324"/>
          <a:ext cx="10706100" cy="4370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94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3BFB7E-183A-4730-A94A-772649BE43C6}"/>
              </a:ext>
            </a:extLst>
          </p:cNvPr>
          <p:cNvSpPr>
            <a:spLocks noGrp="1"/>
          </p:cNvSpPr>
          <p:nvPr>
            <p:ph type="title"/>
          </p:nvPr>
        </p:nvSpPr>
        <p:spPr/>
        <p:txBody>
          <a:bodyPr/>
          <a:lstStyle/>
          <a:p>
            <a:pPr algn="ctr"/>
            <a:r>
              <a:rPr lang="he-IL" dirty="0"/>
              <a:t>3.1 החלטה על סוגי הטקסטים</a:t>
            </a:r>
          </a:p>
        </p:txBody>
      </p:sp>
      <p:sp>
        <p:nvSpPr>
          <p:cNvPr id="3" name="מציין מיקום תוכן 2">
            <a:extLst>
              <a:ext uri="{FF2B5EF4-FFF2-40B4-BE49-F238E27FC236}">
                <a16:creationId xmlns:a16="http://schemas.microsoft.com/office/drawing/2014/main" id="{5E093C18-D3CE-4693-9E63-A924F0EEC632}"/>
              </a:ext>
            </a:extLst>
          </p:cNvPr>
          <p:cNvSpPr>
            <a:spLocks noGrp="1"/>
          </p:cNvSpPr>
          <p:nvPr>
            <p:ph idx="1"/>
          </p:nvPr>
        </p:nvSpPr>
        <p:spPr/>
        <p:txBody>
          <a:bodyPr/>
          <a:lstStyle/>
          <a:p>
            <a:pPr marL="0" indent="0" algn="r" rtl="1">
              <a:buNone/>
            </a:pPr>
            <a:r>
              <a:rPr lang="he-IL" dirty="0"/>
              <a:t>בחרנו בספרים ומאמרים - שאלו טקסטים נפוצים שתהיה לנו גישה לדוגמאות</a:t>
            </a:r>
          </a:p>
          <a:p>
            <a:pPr marL="0" indent="0" algn="r" rtl="1">
              <a:buNone/>
            </a:pPr>
            <a:br>
              <a:rPr lang="en-US" dirty="0"/>
            </a:br>
            <a:r>
              <a:rPr lang="he-IL" dirty="0"/>
              <a:t>כמו כן יש בהם הפרדה מובנית היטב ע"י רווחים שמקלה על הפרדת הביטויים בזמן הניתוח הטקסט</a:t>
            </a:r>
            <a:br>
              <a:rPr lang="en-US" dirty="0"/>
            </a:br>
            <a:r>
              <a:rPr lang="he-IL" dirty="0"/>
              <a:t>החיפוש שרצינו לאפשר בהם הוא לפי מספר מילים מתחילת הטקסט או לפי שורה ומספר מילה בשורה או לפי כמות תווים מתחילת הטקסט</a:t>
            </a:r>
          </a:p>
        </p:txBody>
      </p:sp>
    </p:spTree>
    <p:extLst>
      <p:ext uri="{BB962C8B-B14F-4D97-AF65-F5344CB8AC3E}">
        <p14:creationId xmlns:p14="http://schemas.microsoft.com/office/powerpoint/2010/main" val="29593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0B7046-CC77-43ED-A906-5BABCC1A7142}"/>
              </a:ext>
            </a:extLst>
          </p:cNvPr>
          <p:cNvSpPr>
            <a:spLocks noGrp="1"/>
          </p:cNvSpPr>
          <p:nvPr>
            <p:ph type="title"/>
          </p:nvPr>
        </p:nvSpPr>
        <p:spPr>
          <a:xfrm>
            <a:off x="771088" y="553665"/>
            <a:ext cx="10515600" cy="675620"/>
          </a:xfrm>
        </p:spPr>
        <p:txBody>
          <a:bodyPr>
            <a:normAutofit fontScale="90000"/>
          </a:bodyPr>
          <a:lstStyle/>
          <a:p>
            <a:pPr algn="ctr" rtl="1"/>
            <a:r>
              <a:rPr lang="he-IL" dirty="0"/>
              <a:t>3.2 מיפוי הסכמה</a:t>
            </a:r>
          </a:p>
        </p:txBody>
      </p:sp>
      <p:sp>
        <p:nvSpPr>
          <p:cNvPr id="3" name="מציין מיקום תוכן 2">
            <a:extLst>
              <a:ext uri="{FF2B5EF4-FFF2-40B4-BE49-F238E27FC236}">
                <a16:creationId xmlns:a16="http://schemas.microsoft.com/office/drawing/2014/main" id="{81E020EB-7487-46DB-8D65-7075951E6031}"/>
              </a:ext>
            </a:extLst>
          </p:cNvPr>
          <p:cNvSpPr>
            <a:spLocks noGrp="1"/>
          </p:cNvSpPr>
          <p:nvPr>
            <p:ph idx="1"/>
          </p:nvPr>
        </p:nvSpPr>
        <p:spPr>
          <a:xfrm>
            <a:off x="942713" y="1843787"/>
            <a:ext cx="10515600" cy="4351338"/>
          </a:xfrm>
        </p:spPr>
        <p:txBody>
          <a:bodyPr>
            <a:normAutofit/>
          </a:bodyPr>
          <a:lstStyle/>
          <a:p>
            <a:pPr marL="514350" indent="-514350" algn="r" rtl="1">
              <a:buAutoNum type="arabicPeriod"/>
            </a:pPr>
            <a:r>
              <a:rPr lang="he-IL" dirty="0"/>
              <a:t>יצירת טבלה עבור ישות הטקסט שכוללת זיהוי חד-חד ערכי לטובת הפניות נוחות והחזקה של הסטטיסטיקות שמחושבות עבור על אחד מהטקסטים (לא רוצים לחשב אותם כל פעם מחדש)</a:t>
            </a:r>
          </a:p>
          <a:p>
            <a:pPr marL="514350" indent="-514350" algn="r" rtl="1">
              <a:buAutoNum type="arabicPeriod"/>
            </a:pPr>
            <a:r>
              <a:rPr lang="he-IL" dirty="0"/>
              <a:t>יצירת טבלה עבור מידע נוסף על הטקסט כך שעבור כל טקסט ניתן לשמור באופן דינאמי מידע שונה וגם כדי לשמור את המבנה של טבלת הטקסטים מצומצם ויעיל (נתונים שנשלפים בתדירות נמוכה יותר נשמרים במקום אחר)</a:t>
            </a:r>
          </a:p>
          <a:p>
            <a:pPr marL="514350" indent="-514350" algn="r" rtl="1">
              <a:buAutoNum type="arabicPeriod"/>
            </a:pPr>
            <a:r>
              <a:rPr lang="he-IL" dirty="0"/>
              <a:t>יצירת טבלת הביטויים עבור ישות הביטוי (וקישור שלה אל הטקסט)</a:t>
            </a:r>
          </a:p>
          <a:p>
            <a:pPr marL="514350" indent="-514350" algn="r" rtl="1">
              <a:buAutoNum type="arabicPeriod"/>
            </a:pPr>
            <a:r>
              <a:rPr lang="he-IL" dirty="0"/>
              <a:t>הוספת טבלה עבור קבוצות ביטויים של המשתמש וטבלה נוספת המפרטת את המילים השייכות לקבוצה וקישור שלהן אל ישות הקבוצה</a:t>
            </a:r>
          </a:p>
          <a:p>
            <a:pPr marL="514350" indent="-514350" algn="r" rtl="1">
              <a:buAutoNum type="arabicPeriod"/>
            </a:pPr>
            <a:r>
              <a:rPr lang="he-IL" dirty="0"/>
              <a:t>הוספת טבלת הביטויים המוגדרים אישית ע"י המשתמש</a:t>
            </a:r>
          </a:p>
          <a:p>
            <a:pPr marL="514350" indent="-514350" algn="r" rtl="1">
              <a:buAutoNum type="arabicPeriod"/>
            </a:pPr>
            <a:endParaRPr lang="he-IL" dirty="0"/>
          </a:p>
          <a:p>
            <a:pPr marL="514350" indent="-514350" algn="r" rtl="1">
              <a:buAutoNum type="arabicPeriod"/>
            </a:pPr>
            <a:endParaRPr lang="he-IL" dirty="0"/>
          </a:p>
        </p:txBody>
      </p:sp>
    </p:spTree>
    <p:extLst>
      <p:ext uri="{BB962C8B-B14F-4D97-AF65-F5344CB8AC3E}">
        <p14:creationId xmlns:p14="http://schemas.microsoft.com/office/powerpoint/2010/main" val="379082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D491B9-61BF-4D12-8D14-66029478BE92}"/>
              </a:ext>
            </a:extLst>
          </p:cNvPr>
          <p:cNvSpPr>
            <a:spLocks noGrp="1"/>
          </p:cNvSpPr>
          <p:nvPr>
            <p:ph type="title"/>
          </p:nvPr>
        </p:nvSpPr>
        <p:spPr/>
        <p:txBody>
          <a:bodyPr/>
          <a:lstStyle/>
          <a:p>
            <a:pPr algn="ctr" rtl="1"/>
            <a:r>
              <a:rPr lang="he-IL" dirty="0"/>
              <a:t>3.3 מיפוי הפונקציונליות אל </a:t>
            </a:r>
            <a:r>
              <a:rPr lang="en-US" dirty="0"/>
              <a:t>SP</a:t>
            </a:r>
            <a:endParaRPr lang="he-IL" dirty="0"/>
          </a:p>
        </p:txBody>
      </p:sp>
      <p:sp>
        <p:nvSpPr>
          <p:cNvPr id="3" name="מציין מיקום תוכן 2">
            <a:extLst>
              <a:ext uri="{FF2B5EF4-FFF2-40B4-BE49-F238E27FC236}">
                <a16:creationId xmlns:a16="http://schemas.microsoft.com/office/drawing/2014/main" id="{EB7A1B4B-9E6C-4CF4-A8C5-030902E9C5D2}"/>
              </a:ext>
            </a:extLst>
          </p:cNvPr>
          <p:cNvSpPr>
            <a:spLocks noGrp="1"/>
          </p:cNvSpPr>
          <p:nvPr>
            <p:ph idx="1"/>
          </p:nvPr>
        </p:nvSpPr>
        <p:spPr/>
        <p:txBody>
          <a:bodyPr/>
          <a:lstStyle/>
          <a:p>
            <a:pPr marL="0" indent="0" algn="r" rtl="1">
              <a:buNone/>
            </a:pPr>
            <a:r>
              <a:rPr lang="he-IL" dirty="0"/>
              <a:t>כפי שפורט באפיון שהגשנו לאישור.</a:t>
            </a:r>
            <a:br>
              <a:rPr lang="en-US" dirty="0"/>
            </a:br>
            <a:r>
              <a:rPr lang="he-IL" dirty="0"/>
              <a:t>לקחנו כל פעולה שמצאנו שנדרשת ע"י ההגדרות בחוברת כמו הגדרת ביטוי של המשתמש או מחיקת טקסט ויצרנו לה פרוצדורה שאחראית לבצע אותה </a:t>
            </a:r>
          </a:p>
          <a:p>
            <a:pPr marL="0" indent="0" algn="r" rtl="1">
              <a:buNone/>
            </a:pPr>
            <a:r>
              <a:rPr lang="he-IL" dirty="0"/>
              <a:t>כמו כן החלטנו להוסיף פונקציונליות של </a:t>
            </a:r>
            <a:r>
              <a:rPr lang="en-US" dirty="0"/>
              <a:t>XML</a:t>
            </a:r>
            <a:r>
              <a:rPr lang="he-IL" dirty="0"/>
              <a:t> עבור הנושא הנוסף שנדרש</a:t>
            </a:r>
          </a:p>
        </p:txBody>
      </p:sp>
      <p:pic>
        <p:nvPicPr>
          <p:cNvPr id="1026" name="Picture 2" descr="Image result for xml">
            <a:extLst>
              <a:ext uri="{FF2B5EF4-FFF2-40B4-BE49-F238E27FC236}">
                <a16:creationId xmlns:a16="http://schemas.microsoft.com/office/drawing/2014/main" id="{194E2658-BF3C-421C-9135-562130585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362" y="3242629"/>
            <a:ext cx="4512638" cy="269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83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A5CA27-5901-4752-A36F-D59C325E73A4}"/>
              </a:ext>
            </a:extLst>
          </p:cNvPr>
          <p:cNvSpPr>
            <a:spLocks noGrp="1"/>
          </p:cNvSpPr>
          <p:nvPr>
            <p:ph type="title"/>
          </p:nvPr>
        </p:nvSpPr>
        <p:spPr/>
        <p:txBody>
          <a:bodyPr/>
          <a:lstStyle/>
          <a:p>
            <a:pPr algn="ctr" rtl="1"/>
            <a:r>
              <a:rPr lang="he-IL" dirty="0"/>
              <a:t>3.4 חלוקת העבודה ,מימוש וכל השאר</a:t>
            </a:r>
          </a:p>
        </p:txBody>
      </p:sp>
      <p:sp>
        <p:nvSpPr>
          <p:cNvPr id="3" name="מציין מיקום תוכן 2">
            <a:extLst>
              <a:ext uri="{FF2B5EF4-FFF2-40B4-BE49-F238E27FC236}">
                <a16:creationId xmlns:a16="http://schemas.microsoft.com/office/drawing/2014/main" id="{7EA1E06D-4E42-445A-8ACB-3121749A2F7C}"/>
              </a:ext>
            </a:extLst>
          </p:cNvPr>
          <p:cNvSpPr>
            <a:spLocks noGrp="1"/>
          </p:cNvSpPr>
          <p:nvPr>
            <p:ph idx="1"/>
          </p:nvPr>
        </p:nvSpPr>
        <p:spPr/>
        <p:txBody>
          <a:bodyPr/>
          <a:lstStyle/>
          <a:p>
            <a:pPr marL="0" indent="0" algn="r" rtl="1">
              <a:buNone/>
            </a:pPr>
            <a:r>
              <a:rPr lang="he-IL" dirty="0"/>
              <a:t>לאחר שהגדרנו את הסכמה ואת נקודות המגע בין הממשק ל</a:t>
            </a:r>
            <a:r>
              <a:rPr lang="en-US" dirty="0"/>
              <a:t>DB</a:t>
            </a:r>
            <a:endParaRPr lang="he-IL" dirty="0"/>
          </a:p>
          <a:p>
            <a:pPr marL="0" indent="0" algn="r" rtl="1">
              <a:buNone/>
            </a:pPr>
            <a:r>
              <a:rPr lang="he-IL" dirty="0"/>
              <a:t>ליאור ביצע את כתיבת הממשק ושמואל את כתיבת ה</a:t>
            </a:r>
            <a:r>
              <a:rPr lang="en-US" dirty="0"/>
              <a:t>SP</a:t>
            </a:r>
            <a:r>
              <a:rPr lang="he-IL" dirty="0"/>
              <a:t> והשמת האינדקסים</a:t>
            </a:r>
          </a:p>
          <a:p>
            <a:pPr marL="0" indent="0" algn="r" rtl="1">
              <a:buNone/>
            </a:pPr>
            <a:r>
              <a:rPr lang="he-IL" dirty="0"/>
              <a:t>לאחר ששנינו סיימנו את רוב הפיתוח משני הצדדים ישבנו יחד כדי לתקן את הבאגים שנמצאו או ייעול של דברים איטיים </a:t>
            </a:r>
          </a:p>
        </p:txBody>
      </p:sp>
    </p:spTree>
    <p:extLst>
      <p:ext uri="{BB962C8B-B14F-4D97-AF65-F5344CB8AC3E}">
        <p14:creationId xmlns:p14="http://schemas.microsoft.com/office/powerpoint/2010/main" val="150632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530569-087A-49A0-A19A-46666A947D4F}"/>
              </a:ext>
            </a:extLst>
          </p:cNvPr>
          <p:cNvSpPr>
            <a:spLocks noGrp="1"/>
          </p:cNvSpPr>
          <p:nvPr>
            <p:ph type="title"/>
          </p:nvPr>
        </p:nvSpPr>
        <p:spPr/>
        <p:txBody>
          <a:bodyPr/>
          <a:lstStyle/>
          <a:p>
            <a:pPr algn="ctr" rtl="1"/>
            <a:r>
              <a:rPr lang="he-IL" dirty="0"/>
              <a:t>4. הנושא הנוסף</a:t>
            </a:r>
          </a:p>
        </p:txBody>
      </p:sp>
      <p:sp>
        <p:nvSpPr>
          <p:cNvPr id="3" name="מציין מיקום תוכן 2">
            <a:extLst>
              <a:ext uri="{FF2B5EF4-FFF2-40B4-BE49-F238E27FC236}">
                <a16:creationId xmlns:a16="http://schemas.microsoft.com/office/drawing/2014/main" id="{453E0444-F407-4322-90FA-65D308167054}"/>
              </a:ext>
            </a:extLst>
          </p:cNvPr>
          <p:cNvSpPr>
            <a:spLocks noGrp="1"/>
          </p:cNvSpPr>
          <p:nvPr>
            <p:ph idx="1"/>
          </p:nvPr>
        </p:nvSpPr>
        <p:spPr/>
        <p:txBody>
          <a:bodyPr/>
          <a:lstStyle/>
          <a:p>
            <a:pPr marL="0" indent="0" algn="r" rtl="1">
              <a:buNone/>
            </a:pPr>
            <a:r>
              <a:rPr lang="he-IL" dirty="0"/>
              <a:t>ביצענו גם יצוא ויבוא של </a:t>
            </a:r>
            <a:r>
              <a:rPr lang="en-US" dirty="0"/>
              <a:t>XML</a:t>
            </a:r>
            <a:r>
              <a:rPr lang="he-IL" dirty="0"/>
              <a:t> וגם כיוונון של מסד הנתונים כדי לוודא שאנחנו מכוסים מבחינת הדרישה הזו</a:t>
            </a:r>
          </a:p>
          <a:p>
            <a:pPr marL="0" indent="0" algn="r" rtl="1">
              <a:buNone/>
            </a:pPr>
            <a:r>
              <a:rPr lang="he-IL" dirty="0"/>
              <a:t>נציג את ה</a:t>
            </a:r>
            <a:r>
              <a:rPr lang="en-US" dirty="0"/>
              <a:t>XML</a:t>
            </a:r>
            <a:r>
              <a:rPr lang="he-IL" dirty="0"/>
              <a:t> כי זה קצר יותר להצגה מאשר טעינה מקבילה של טקסט גדול בשני מסדי נתונים שאחד מהם נשמר במצב לא יעיל.</a:t>
            </a:r>
            <a:br>
              <a:rPr lang="en-US" dirty="0"/>
            </a:br>
            <a:br>
              <a:rPr lang="en-US" dirty="0"/>
            </a:br>
            <a:r>
              <a:rPr lang="he-IL" dirty="0"/>
              <a:t>* אם יש צורך נוכל להראות גם את האינדקסים שהוספנו ושאילתות ששופרו</a:t>
            </a:r>
          </a:p>
        </p:txBody>
      </p:sp>
    </p:spTree>
    <p:extLst>
      <p:ext uri="{BB962C8B-B14F-4D97-AF65-F5344CB8AC3E}">
        <p14:creationId xmlns:p14="http://schemas.microsoft.com/office/powerpoint/2010/main" val="1749700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TotalTime>
  <Words>604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סדנה בבסיסי נתונים </vt:lpstr>
      <vt:lpstr>1. הסכמה : (פירוט על בניית הסכמה בסעיף 3.2)</vt:lpstr>
      <vt:lpstr>2. הכלים שבחרנו</vt:lpstr>
      <vt:lpstr>3. תהליך העבודה</vt:lpstr>
      <vt:lpstr>3.1 החלטה על סוגי הטקסטים</vt:lpstr>
      <vt:lpstr>3.2 מיפוי הסכמה</vt:lpstr>
      <vt:lpstr>3.3 מיפוי הפונקציונליות אל SP</vt:lpstr>
      <vt:lpstr>3.4 חלוקת העבודה ,מימוש וכל השאר</vt:lpstr>
      <vt:lpstr>4. הנושא הנוסף</vt:lpstr>
      <vt:lpstr>5. בעיות שנתקלנו בהן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סדנה בבסיסי נתונים </dc:title>
  <dc:creator>Lior Shifer</dc:creator>
  <cp:lastModifiedBy>Lior Shifer</cp:lastModifiedBy>
  <cp:revision>2</cp:revision>
  <dcterms:created xsi:type="dcterms:W3CDTF">2020-01-11T14:59:41Z</dcterms:created>
  <dcterms:modified xsi:type="dcterms:W3CDTF">2020-01-11T15:09:03Z</dcterms:modified>
</cp:coreProperties>
</file>