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8" r:id="rId5"/>
    <p:sldId id="290" r:id="rId6"/>
    <p:sldId id="259" r:id="rId7"/>
    <p:sldId id="260" r:id="rId8"/>
    <p:sldId id="263" r:id="rId9"/>
    <p:sldId id="261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4" r:id="rId18"/>
    <p:sldId id="271" r:id="rId19"/>
    <p:sldId id="275" r:id="rId20"/>
    <p:sldId id="273" r:id="rId21"/>
    <p:sldId id="276" r:id="rId22"/>
    <p:sldId id="282" r:id="rId23"/>
    <p:sldId id="285" r:id="rId24"/>
    <p:sldId id="287" r:id="rId25"/>
    <p:sldId id="286" r:id="rId26"/>
    <p:sldId id="277" r:id="rId27"/>
    <p:sldId id="281" r:id="rId28"/>
    <p:sldId id="289" r:id="rId29"/>
    <p:sldId id="279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896" y="-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27C-5569-46B1-8676-55FAA55B6869}" type="datetimeFigureOut">
              <a:rPr kumimoji="1" lang="ja-JP" altLang="en-US" smtClean="0"/>
              <a:t>2014/03/24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43-3FB2-417F-B381-69E40D679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27C-5569-46B1-8676-55FAA55B6869}" type="datetimeFigureOut">
              <a:rPr kumimoji="1" lang="ja-JP" altLang="en-US" smtClean="0"/>
              <a:t>2014/03/24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43-3FB2-417F-B381-69E40D679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27C-5569-46B1-8676-55FAA55B6869}" type="datetimeFigureOut">
              <a:rPr kumimoji="1" lang="ja-JP" altLang="en-US" smtClean="0"/>
              <a:t>2014/03/24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43-3FB2-417F-B381-69E40D679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27C-5569-46B1-8676-55FAA55B6869}" type="datetimeFigureOut">
              <a:rPr kumimoji="1" lang="ja-JP" altLang="en-US" smtClean="0"/>
              <a:t>2014/03/24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43-3FB2-417F-B381-69E40D679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27C-5569-46B1-8676-55FAA55B6869}" type="datetimeFigureOut">
              <a:rPr kumimoji="1" lang="ja-JP" altLang="en-US" smtClean="0"/>
              <a:t>2014/03/24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43-3FB2-417F-B381-69E40D679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27C-5569-46B1-8676-55FAA55B6869}" type="datetimeFigureOut">
              <a:rPr kumimoji="1" lang="ja-JP" altLang="en-US" smtClean="0"/>
              <a:t>2014/03/24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43-3FB2-417F-B381-69E40D679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27C-5569-46B1-8676-55FAA55B6869}" type="datetimeFigureOut">
              <a:rPr kumimoji="1" lang="ja-JP" altLang="en-US" smtClean="0"/>
              <a:t>2014/03/24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43-3FB2-417F-B381-69E40D679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27C-5569-46B1-8676-55FAA55B6869}" type="datetimeFigureOut">
              <a:rPr kumimoji="1" lang="ja-JP" altLang="en-US" smtClean="0"/>
              <a:t>2014/03/24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43-3FB2-417F-B381-69E40D679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27C-5569-46B1-8676-55FAA55B6869}" type="datetimeFigureOut">
              <a:rPr kumimoji="1" lang="ja-JP" altLang="en-US" smtClean="0"/>
              <a:t>2014/03/24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43-3FB2-417F-B381-69E40D679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27C-5569-46B1-8676-55FAA55B6869}" type="datetimeFigureOut">
              <a:rPr kumimoji="1" lang="ja-JP" altLang="en-US" smtClean="0"/>
              <a:t>2014/03/24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43-3FB2-417F-B381-69E40D679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27C-5569-46B1-8676-55FAA55B6869}" type="datetimeFigureOut">
              <a:rPr kumimoji="1" lang="ja-JP" altLang="en-US" smtClean="0"/>
              <a:t>2014/03/24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43-3FB2-417F-B381-69E40D679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altLang="ja-JP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327C-5569-46B1-8676-55FAA55B6869}" type="datetimeFigureOut">
              <a:rPr kumimoji="1" lang="ja-JP" altLang="en-US" smtClean="0"/>
              <a:t>2014/03/24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B443-3FB2-417F-B381-69E40D679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Selenium</a:t>
            </a:r>
            <a:r>
              <a:rPr kumimoji="1" lang="ja-JP" altLang="en-US" smtClean="0"/>
              <a:t>入門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1315916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altLang="ja-JP" sz="3000" dirty="0" smtClean="0"/>
          </a:p>
          <a:p>
            <a:pPr algn="r"/>
            <a:endParaRPr kumimoji="1" lang="en-US" altLang="ja-JP" dirty="0"/>
          </a:p>
          <a:p>
            <a:pPr algn="r"/>
            <a:r>
              <a:rPr lang="ja-JP" altLang="en-US" i="1" dirty="0" smtClean="0"/>
              <a:t>株式会社</a:t>
            </a:r>
            <a:r>
              <a:rPr lang="en-US" altLang="ja-JP" i="1" dirty="0" smtClean="0"/>
              <a:t>SHIFT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89380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Selenium IDE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800" dirty="0" smtClean="0"/>
              <a:t>テストの実行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698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テスト実行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ja-JP" dirty="0" smtClean="0"/>
              <a:t>Selenium\</a:t>
            </a:r>
            <a:r>
              <a:rPr lang="en-US" altLang="ja-JP" dirty="0" err="1" smtClean="0"/>
              <a:t>IDETests</a:t>
            </a:r>
            <a:r>
              <a:rPr lang="en-US" altLang="ja-JP" dirty="0" smtClean="0"/>
              <a:t>\</a:t>
            </a:r>
            <a:r>
              <a:rPr lang="en-US" altLang="ja-JP" dirty="0" err="1" smtClean="0"/>
              <a:t>SeleniumStarter.html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を指定してテストスィートを開きます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テストスィートはテストケース毎もしくはテストスィートとしてまとめて実行できます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76872"/>
            <a:ext cx="1695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779912" y="2535636"/>
            <a:ext cx="2160240" cy="252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27717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912081" y="4214399"/>
            <a:ext cx="343668" cy="252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3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Selenium Web Driver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800" dirty="0" smtClean="0"/>
              <a:t>スクリプトの構造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306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スクリプトの構造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ja-JP" dirty="0" err="1" smtClean="0"/>
              <a:t>WebDriver</a:t>
            </a:r>
            <a:r>
              <a:rPr lang="ja-JP" altLang="en-US" dirty="0" smtClean="0"/>
              <a:t>のスクリプトは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つのコンポーネントから構成されます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Pages: </a:t>
            </a:r>
            <a:r>
              <a:rPr lang="ja-JP" altLang="en-US" dirty="0" smtClean="0"/>
              <a:t>画面ごとの</a:t>
            </a:r>
            <a:r>
              <a:rPr lang="en-US" altLang="ja-JP" dirty="0" smtClean="0"/>
              <a:t>Page </a:t>
            </a:r>
            <a:r>
              <a:rPr lang="en-US" altLang="ja-JP" dirty="0" err="1" smtClean="0"/>
              <a:t>Ojbect</a:t>
            </a:r>
            <a:r>
              <a:rPr lang="ja-JP" altLang="en-US" dirty="0" smtClean="0"/>
              <a:t>です</a:t>
            </a:r>
            <a:r>
              <a:rPr lang="en-US" altLang="ja-JP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自分でも作成します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Utils</a:t>
            </a:r>
            <a:r>
              <a:rPr lang="en-US" altLang="ja-JP" dirty="0" smtClean="0"/>
              <a:t>: </a:t>
            </a:r>
            <a:r>
              <a:rPr lang="ja-JP" altLang="en-US" dirty="0" smtClean="0"/>
              <a:t>便利なユーティリティです</a:t>
            </a:r>
            <a:r>
              <a:rPr lang="en-US" altLang="ja-JP" dirty="0" smtClean="0"/>
              <a:t> (</a:t>
            </a:r>
            <a:r>
              <a:rPr lang="ja-JP" altLang="en-US" dirty="0" smtClean="0"/>
              <a:t>使用しない場合もあります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Scripts: </a:t>
            </a:r>
            <a:r>
              <a:rPr kumimoji="1" lang="ja-JP" altLang="en-US" dirty="0" smtClean="0"/>
              <a:t>テストケースに対応するテストスクリプトです</a:t>
            </a:r>
            <a:r>
              <a:rPr lang="en-US" altLang="ja-JP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自分で作成します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91" y="3789040"/>
            <a:ext cx="28479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97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Selenium Web Driver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800" dirty="0" smtClean="0"/>
              <a:t>スクリプトの作成</a:t>
            </a:r>
            <a:endParaRPr kumimoji="1" lang="en-US" altLang="ja-JP" sz="2800" dirty="0" smtClean="0"/>
          </a:p>
          <a:p>
            <a:pPr marL="0" indent="0" algn="ctr">
              <a:buNone/>
            </a:pPr>
            <a:r>
              <a:rPr lang="ja-JP" altLang="en-US" sz="2800" dirty="0" smtClean="0"/>
              <a:t>実際にスクリプトを作成していきます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738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スクリプトの作成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ja-JP" dirty="0" smtClean="0"/>
              <a:t>Eclipse</a:t>
            </a:r>
            <a:r>
              <a:rPr lang="ja-JP" altLang="en-US" dirty="0" smtClean="0"/>
              <a:t>を起動します</a:t>
            </a:r>
            <a:r>
              <a:rPr lang="en-US" altLang="ja-JP" dirty="0" smtClean="0"/>
              <a:t> </a:t>
            </a:r>
          </a:p>
          <a:p>
            <a:pPr lvl="1"/>
            <a:r>
              <a:rPr lang="ja-JP" altLang="en-US" dirty="0" smtClean="0"/>
              <a:t>ここでは、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でスクリプトを作成します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Groovy</a:t>
            </a:r>
            <a:r>
              <a:rPr lang="ja-JP" altLang="en-US" dirty="0" smtClean="0"/>
              <a:t>の場合、</a:t>
            </a:r>
            <a:r>
              <a:rPr lang="en-US" altLang="ja-JP" dirty="0" err="1" smtClean="0"/>
              <a:t>IntelliJ</a:t>
            </a:r>
            <a:r>
              <a:rPr lang="ja-JP" altLang="en-US" dirty="0" smtClean="0"/>
              <a:t>を起動します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>Visual Studio</a:t>
            </a:r>
            <a:r>
              <a:rPr lang="ja-JP" altLang="en-US" dirty="0" smtClean="0"/>
              <a:t>を起動します</a:t>
            </a:r>
            <a:endParaRPr lang="en-US" altLang="ja-JP" dirty="0" smtClean="0"/>
          </a:p>
          <a:p>
            <a:r>
              <a:rPr lang="en-US" altLang="ja-JP" dirty="0" smtClean="0"/>
              <a:t>Selenium\</a:t>
            </a:r>
            <a:r>
              <a:rPr lang="en-US" altLang="ja-JP" dirty="0" err="1" smtClean="0"/>
              <a:t>WebDriverTests</a:t>
            </a:r>
            <a:r>
              <a:rPr lang="en-US" altLang="ja-JP" dirty="0" smtClean="0"/>
              <a:t>\Eclipse\</a:t>
            </a:r>
            <a:r>
              <a:rPr lang="en-US" altLang="ja-JP" dirty="0" err="1" smtClean="0"/>
              <a:t>SeleniumStarter</a:t>
            </a:r>
            <a:r>
              <a:rPr lang="ja-JP" altLang="en-US" dirty="0" smtClean="0"/>
              <a:t>を指定して、既存のプロジェクトをインポートします</a:t>
            </a:r>
            <a:endParaRPr lang="en-US" altLang="ja-JP" dirty="0" smtClean="0"/>
          </a:p>
          <a:p>
            <a:r>
              <a:rPr lang="en-US" altLang="ja-JP" dirty="0" smtClean="0"/>
              <a:t>Page Object</a:t>
            </a:r>
            <a:r>
              <a:rPr lang="ja-JP" altLang="en-US" dirty="0" smtClean="0"/>
              <a:t>のデモと練習用に</a:t>
            </a:r>
            <a:r>
              <a:rPr lang="en-US" altLang="ja-JP" dirty="0" err="1" smtClean="0"/>
              <a:t>HomePage</a:t>
            </a:r>
            <a:r>
              <a:rPr lang="ja-JP" altLang="en-US" dirty="0" smtClean="0"/>
              <a:t>を用意しています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365104"/>
            <a:ext cx="30353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スクリプトの作成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ja-JP" dirty="0" smtClean="0"/>
              <a:t>1. Page Object</a:t>
            </a:r>
            <a:r>
              <a:rPr lang="ja-JP" altLang="en-US" dirty="0" smtClean="0"/>
              <a:t>を作ってみます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MyPage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のような名前で作成します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Oval 4"/>
          <p:cNvSpPr/>
          <p:nvPr/>
        </p:nvSpPr>
        <p:spPr>
          <a:xfrm>
            <a:off x="6012160" y="2564904"/>
            <a:ext cx="1512168" cy="252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4864"/>
            <a:ext cx="6048899" cy="24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スクリプトの作成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ja-JP" dirty="0" smtClean="0"/>
              <a:t>2. </a:t>
            </a:r>
            <a:r>
              <a:rPr lang="en-US" altLang="ja-JP" dirty="0" smtClean="0"/>
              <a:t>Page Object</a:t>
            </a:r>
            <a:r>
              <a:rPr lang="ja-JP" altLang="en-US" dirty="0" smtClean="0"/>
              <a:t>に要素を追加します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PageTemplate</a:t>
            </a:r>
            <a:r>
              <a:rPr lang="ja-JP" altLang="en-US" dirty="0" smtClean="0"/>
              <a:t>を継承して使用する場合、</a:t>
            </a:r>
            <a:r>
              <a:rPr lang="en-US" altLang="ja-JP" dirty="0" err="1" smtClean="0"/>
              <a:t>url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init</a:t>
            </a:r>
            <a:r>
              <a:rPr lang="ja-JP" altLang="en-US" dirty="0" smtClean="0"/>
              <a:t>メソッドを作成する必要があります</a:t>
            </a:r>
            <a:endParaRPr lang="en-US" altLang="ja-JP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75656" y="2852936"/>
            <a:ext cx="6408712" cy="288032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public class </a:t>
            </a:r>
            <a:r>
              <a:rPr lang="en-US" altLang="ja-JP" sz="1400" dirty="0" err="1" smtClean="0"/>
              <a:t>ThirdPage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extends </a:t>
            </a:r>
            <a:r>
              <a:rPr lang="en-US" altLang="ja-JP" sz="1400" dirty="0" err="1"/>
              <a:t>PageTemplate</a:t>
            </a:r>
            <a:r>
              <a:rPr lang="en-US" altLang="ja-JP" sz="1400" dirty="0"/>
              <a:t> {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private static final String </a:t>
            </a:r>
            <a:r>
              <a:rPr lang="en-US" altLang="ja-JP" sz="1400" dirty="0" err="1" smtClean="0"/>
              <a:t>url</a:t>
            </a:r>
            <a:r>
              <a:rPr lang="en-US" altLang="ja-JP" sz="1400" dirty="0" smtClean="0"/>
              <a:t> = “</a:t>
            </a:r>
            <a:r>
              <a:rPr lang="en-US" altLang="ja-JP" sz="1400" u="heavy" dirty="0" smtClean="0">
                <a:uFill>
                  <a:solidFill>
                    <a:srgbClr val="C00000"/>
                  </a:solidFill>
                </a:uFill>
              </a:rPr>
              <a:t>file:///</a:t>
            </a:r>
            <a:r>
              <a:rPr lang="en-US" altLang="ja-JP" sz="1400" u="heavy" dirty="0" err="1" smtClean="0">
                <a:uFill>
                  <a:solidFill>
                    <a:srgbClr val="C00000"/>
                  </a:solidFill>
                </a:uFill>
              </a:rPr>
              <a:t>xxxxxx</a:t>
            </a:r>
            <a:r>
              <a:rPr lang="en-US" altLang="ja-JP" sz="1400" u="heavy" dirty="0" smtClean="0">
                <a:uFill>
                  <a:solidFill>
                    <a:srgbClr val="C00000"/>
                  </a:solidFill>
                </a:uFill>
              </a:rPr>
              <a:t>.../pageX</a:t>
            </a:r>
            <a:r>
              <a:rPr lang="en-US" altLang="ja-JP" sz="1400" dirty="0" smtClean="0"/>
              <a:t>";</a:t>
            </a:r>
          </a:p>
          <a:p>
            <a:endParaRPr lang="en-US" altLang="ja-JP" sz="1400" dirty="0" smtClean="0"/>
          </a:p>
          <a:p>
            <a:r>
              <a:rPr lang="en-US" altLang="ja-JP" sz="1400" dirty="0" smtClean="0"/>
              <a:t>public </a:t>
            </a:r>
            <a:r>
              <a:rPr lang="en-US" altLang="ja-JP" sz="1400" dirty="0" err="1" smtClean="0"/>
              <a:t>ThirdPage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WebDriver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driver) {</a:t>
            </a:r>
          </a:p>
          <a:p>
            <a:r>
              <a:rPr lang="en-US" altLang="ja-JP" sz="1400" dirty="0"/>
              <a:t>        super(driver, </a:t>
            </a:r>
            <a:r>
              <a:rPr lang="en-US" altLang="ja-JP" sz="1400" dirty="0" err="1"/>
              <a:t>url</a:t>
            </a:r>
            <a:r>
              <a:rPr lang="en-US" altLang="ja-JP" sz="1400" dirty="0"/>
              <a:t>);</a:t>
            </a:r>
          </a:p>
          <a:p>
            <a:r>
              <a:rPr lang="en-US" altLang="ja-JP" sz="1400" dirty="0" smtClean="0"/>
              <a:t>}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 smtClean="0"/>
              <a:t>@</a:t>
            </a:r>
            <a:r>
              <a:rPr lang="en-US" altLang="ja-JP" sz="1400" dirty="0"/>
              <a:t>Override</a:t>
            </a:r>
          </a:p>
          <a:p>
            <a:r>
              <a:rPr lang="en-US" altLang="ja-JP" sz="1400" dirty="0" smtClean="0"/>
              <a:t>public </a:t>
            </a:r>
            <a:r>
              <a:rPr lang="en-US" altLang="ja-JP" sz="1400" dirty="0"/>
              <a:t>void </a:t>
            </a:r>
            <a:r>
              <a:rPr lang="en-US" altLang="ja-JP" sz="1400" dirty="0" err="1"/>
              <a:t>init</a:t>
            </a:r>
            <a:r>
              <a:rPr lang="en-US" altLang="ja-JP" sz="1400" dirty="0"/>
              <a:t>() {</a:t>
            </a:r>
          </a:p>
          <a:p>
            <a:r>
              <a:rPr lang="en-US" altLang="ja-JP" sz="1400" dirty="0"/>
              <a:t>        wait = new </a:t>
            </a:r>
            <a:r>
              <a:rPr lang="en-US" altLang="ja-JP" sz="1400" dirty="0" err="1"/>
              <a:t>WebDriverWait</a:t>
            </a:r>
            <a:r>
              <a:rPr lang="en-US" altLang="ja-JP" sz="1400" dirty="0"/>
              <a:t>(driver, 20);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u="heavy" dirty="0" err="1">
                <a:uFill>
                  <a:solidFill>
                    <a:srgbClr val="C00000"/>
                  </a:solidFill>
                </a:uFill>
              </a:rPr>
              <a:t>wait.until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Extensions.visibilityOfElement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画面要素</a:t>
            </a:r>
            <a:r>
              <a:rPr lang="en-US" altLang="ja-JP" sz="1400" dirty="0" smtClean="0"/>
              <a:t>));</a:t>
            </a:r>
            <a:endParaRPr lang="en-US" altLang="ja-JP" sz="1400" dirty="0"/>
          </a:p>
          <a:p>
            <a:r>
              <a:rPr lang="en-US" altLang="ja-JP" sz="1400" dirty="0" smtClean="0"/>
              <a:t>}</a:t>
            </a:r>
            <a:endParaRPr lang="en-US" altLang="ja-JP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691681" y="5877272"/>
            <a:ext cx="64807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指定した画面要素が完全にロードされるまで最大で</a:t>
            </a:r>
            <a:r>
              <a:rPr lang="en-US" altLang="ja-JP" sz="1600" dirty="0" smtClean="0"/>
              <a:t>20</a:t>
            </a:r>
            <a:r>
              <a:rPr lang="ja-JP" altLang="en-US" sz="1600" dirty="0" smtClean="0"/>
              <a:t>秒待機するように設定します</a:t>
            </a:r>
            <a:endParaRPr kumimoji="1" lang="ja-JP" altLang="en-US" sz="1600" dirty="0"/>
          </a:p>
        </p:txBody>
      </p:sp>
      <p:sp>
        <p:nvSpPr>
          <p:cNvPr id="6" name="Right Arrow 5"/>
          <p:cNvSpPr/>
          <p:nvPr/>
        </p:nvSpPr>
        <p:spPr>
          <a:xfrm rot="4464368">
            <a:off x="2263486" y="5587371"/>
            <a:ext cx="456222" cy="28598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44008" y="5445224"/>
            <a:ext cx="1296144" cy="50405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8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スクリプトの作成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ja-JP" altLang="en-US" dirty="0" smtClean="0"/>
              <a:t>画面の要素を定義します</a:t>
            </a:r>
            <a:r>
              <a:rPr kumimoji="1" lang="en-US" altLang="ja-JP" dirty="0" smtClean="0"/>
              <a:t>: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右のスクリーンでは以下です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3</a:t>
            </a:r>
            <a:r>
              <a:rPr lang="ja-JP" altLang="en-US" dirty="0" smtClean="0"/>
              <a:t>つのテキストボックス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	1</a:t>
            </a:r>
            <a:r>
              <a:rPr lang="ja-JP" altLang="en-US" dirty="0" smtClean="0"/>
              <a:t>つのボタン</a:t>
            </a:r>
            <a:endParaRPr lang="en-US" altLang="ja-JP" dirty="0"/>
          </a:p>
        </p:txBody>
      </p:sp>
      <p:sp>
        <p:nvSpPr>
          <p:cNvPr id="4" name="Rectangle 3"/>
          <p:cNvSpPr/>
          <p:nvPr/>
        </p:nvSpPr>
        <p:spPr>
          <a:xfrm>
            <a:off x="467544" y="3284984"/>
            <a:ext cx="8470006" cy="201622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/>
              <a:t>@</a:t>
            </a:r>
            <a:r>
              <a:rPr lang="en-US" altLang="ja-JP" sz="1400" dirty="0" err="1"/>
              <a:t>FindBy</a:t>
            </a:r>
            <a:r>
              <a:rPr lang="en-US" altLang="ja-JP" sz="1400" dirty="0"/>
              <a:t>(how = </a:t>
            </a:r>
            <a:r>
              <a:rPr lang="en-US" altLang="ja-JP" sz="1400" dirty="0" err="1"/>
              <a:t>How.XPATH</a:t>
            </a:r>
            <a:r>
              <a:rPr lang="en-US" altLang="ja-JP" sz="1400" dirty="0"/>
              <a:t>, using = "//input[@type='text' and @name='PRICE01']")</a:t>
            </a:r>
          </a:p>
          <a:p>
            <a:r>
              <a:rPr lang="en-US" altLang="ja-JP" sz="1400" dirty="0" smtClean="0"/>
              <a:t>private </a:t>
            </a:r>
            <a:r>
              <a:rPr lang="en-US" altLang="ja-JP" sz="1400" dirty="0" err="1"/>
              <a:t>WebElement</a:t>
            </a:r>
            <a:r>
              <a:rPr lang="en-US" altLang="ja-JP" sz="1400" dirty="0"/>
              <a:t> textPrice1;</a:t>
            </a:r>
          </a:p>
          <a:p>
            <a:r>
              <a:rPr lang="en-US" altLang="ja-JP" sz="1400" dirty="0" smtClean="0"/>
              <a:t>@</a:t>
            </a:r>
            <a:r>
              <a:rPr lang="en-US" altLang="ja-JP" sz="1400" dirty="0" err="1"/>
              <a:t>FindBy</a:t>
            </a:r>
            <a:r>
              <a:rPr lang="en-US" altLang="ja-JP" sz="1400" dirty="0"/>
              <a:t>(how = </a:t>
            </a:r>
            <a:r>
              <a:rPr lang="en-US" altLang="ja-JP" sz="1400" dirty="0" err="1"/>
              <a:t>How.XPATH</a:t>
            </a:r>
            <a:r>
              <a:rPr lang="en-US" altLang="ja-JP" sz="1400" dirty="0"/>
              <a:t>, using = "//input[@type='text' and @name='PRICE02']")</a:t>
            </a:r>
          </a:p>
          <a:p>
            <a:r>
              <a:rPr lang="en-US" altLang="ja-JP" sz="1400" dirty="0" smtClean="0"/>
              <a:t>private </a:t>
            </a:r>
            <a:r>
              <a:rPr lang="en-US" altLang="ja-JP" sz="1400" dirty="0" err="1"/>
              <a:t>WebElement</a:t>
            </a:r>
            <a:r>
              <a:rPr lang="en-US" altLang="ja-JP" sz="1400" dirty="0"/>
              <a:t> textPrice2;</a:t>
            </a:r>
          </a:p>
          <a:p>
            <a:r>
              <a:rPr lang="en-US" altLang="ja-JP" sz="1400" dirty="0" smtClean="0"/>
              <a:t>@</a:t>
            </a:r>
            <a:r>
              <a:rPr lang="en-US" altLang="ja-JP" sz="1400" dirty="0" err="1" smtClean="0"/>
              <a:t>FindBy</a:t>
            </a:r>
            <a:r>
              <a:rPr lang="en-US" altLang="ja-JP" sz="1400" dirty="0" smtClean="0"/>
              <a:t>(how </a:t>
            </a:r>
            <a:r>
              <a:rPr lang="en-US" altLang="ja-JP" sz="1400" dirty="0"/>
              <a:t>= </a:t>
            </a:r>
            <a:r>
              <a:rPr lang="en-US" altLang="ja-JP" sz="1400" dirty="0" err="1"/>
              <a:t>How.XPATH</a:t>
            </a:r>
            <a:r>
              <a:rPr lang="en-US" altLang="ja-JP" sz="1400" dirty="0"/>
              <a:t>, using = "//input[@type='text' and @name='RESULT']")</a:t>
            </a:r>
          </a:p>
          <a:p>
            <a:r>
              <a:rPr lang="en-US" altLang="ja-JP" sz="1400" dirty="0" smtClean="0"/>
              <a:t>private </a:t>
            </a:r>
            <a:r>
              <a:rPr lang="en-US" altLang="ja-JP" sz="1400" dirty="0" err="1"/>
              <a:t>WebElement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textResult</a:t>
            </a:r>
            <a:r>
              <a:rPr lang="en-US" altLang="ja-JP" sz="1400" dirty="0"/>
              <a:t>;</a:t>
            </a:r>
          </a:p>
          <a:p>
            <a:r>
              <a:rPr lang="en-US" altLang="ja-JP" sz="1400" dirty="0" smtClean="0"/>
              <a:t>@</a:t>
            </a:r>
            <a:r>
              <a:rPr lang="en-US" altLang="ja-JP" sz="1400" dirty="0" err="1"/>
              <a:t>FindBy</a:t>
            </a:r>
            <a:r>
              <a:rPr lang="en-US" altLang="ja-JP" sz="1400" dirty="0"/>
              <a:t>(how = </a:t>
            </a:r>
            <a:r>
              <a:rPr lang="en-US" altLang="ja-JP" sz="1400" dirty="0" err="1"/>
              <a:t>How.XPATH</a:t>
            </a:r>
            <a:r>
              <a:rPr lang="en-US" altLang="ja-JP" sz="1400" dirty="0"/>
              <a:t>, using = "//input[@type='button' and @name='</a:t>
            </a:r>
            <a:r>
              <a:rPr lang="en-US" altLang="ja-JP" sz="1400" dirty="0" err="1"/>
              <a:t>calcBtn</a:t>
            </a:r>
            <a:r>
              <a:rPr lang="en-US" altLang="ja-JP" sz="1400" dirty="0"/>
              <a:t>']")</a:t>
            </a:r>
          </a:p>
          <a:p>
            <a:r>
              <a:rPr lang="en-US" altLang="ja-JP" sz="1400" dirty="0" smtClean="0"/>
              <a:t>private </a:t>
            </a:r>
            <a:r>
              <a:rPr lang="en-US" altLang="ja-JP" sz="1400" dirty="0" err="1"/>
              <a:t>WebElement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buttonCalculate</a:t>
            </a:r>
            <a:r>
              <a:rPr lang="en-US" altLang="ja-JP" sz="1400" dirty="0"/>
              <a:t>;</a:t>
            </a:r>
            <a:endParaRPr kumimoji="1" lang="ja-JP" altLang="en-US" dirty="0"/>
          </a:p>
        </p:txBody>
      </p:sp>
      <p:sp>
        <p:nvSpPr>
          <p:cNvPr id="5" name="Right Arrow 4"/>
          <p:cNvSpPr/>
          <p:nvPr/>
        </p:nvSpPr>
        <p:spPr>
          <a:xfrm rot="4464368">
            <a:off x="786084" y="5288739"/>
            <a:ext cx="490245" cy="28598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206" y="5660705"/>
            <a:ext cx="65325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altLang="ja-JP" sz="1600" dirty="0" err="1" smtClean="0"/>
              <a:t>PageFactory</a:t>
            </a:r>
            <a:r>
              <a:rPr lang="ja-JP" altLang="en-US" sz="1600" dirty="0" smtClean="0"/>
              <a:t>を使用しています</a:t>
            </a:r>
            <a:r>
              <a:rPr lang="en-US" altLang="ja-JP" sz="1600" dirty="0" smtClean="0"/>
              <a:t> (</a:t>
            </a:r>
            <a:r>
              <a:rPr lang="ja-JP" altLang="en-US" sz="1600" dirty="0" smtClean="0"/>
              <a:t>詳細は知らなくても大丈夫です</a:t>
            </a:r>
            <a:r>
              <a:rPr lang="en-US" altLang="ja-JP" sz="1600" dirty="0" smtClean="0"/>
              <a:t>)</a:t>
            </a:r>
          </a:p>
          <a:p>
            <a:pPr marL="342900" indent="-342900">
              <a:buAutoNum type="alphaLcPeriod"/>
            </a:pPr>
            <a:r>
              <a:rPr lang="en-US" altLang="ja-JP" sz="1600" dirty="0"/>
              <a:t>p</a:t>
            </a:r>
            <a:r>
              <a:rPr lang="en-US" altLang="ja-JP" sz="1600" dirty="0" smtClean="0"/>
              <a:t>rivate</a:t>
            </a:r>
            <a:r>
              <a:rPr lang="ja-JP" altLang="en-US" sz="1600" dirty="0" smtClean="0"/>
              <a:t>で宣言します</a:t>
            </a:r>
            <a:endParaRPr kumimoji="1" lang="ja-JP" alt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2314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5978328" y="2060848"/>
            <a:ext cx="1512168" cy="252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78328" y="2319752"/>
            <a:ext cx="1512168" cy="252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22479" y="2571780"/>
            <a:ext cx="1512168" cy="252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65191" y="2835320"/>
            <a:ext cx="1512168" cy="252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6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スクリプトの作成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07361"/>
            <a:ext cx="4608511" cy="4051437"/>
          </a:xfrm>
        </p:spPr>
        <p:txBody>
          <a:bodyPr anchor="t"/>
          <a:lstStyle/>
          <a:p>
            <a:pPr lvl="1"/>
            <a:r>
              <a:rPr lang="ja-JP" altLang="en-US" dirty="0" smtClean="0"/>
              <a:t>アクションとプロパティを追加します</a:t>
            </a:r>
            <a:r>
              <a:rPr kumimoji="1" lang="en-US" altLang="ja-JP" dirty="0" smtClean="0"/>
              <a:t>: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このフォームの目的は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つの値の合計を計算することなので、アクションを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つ追加します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合計を検証する必要があるので、プロパティを取得するメソッドを定義します</a:t>
            </a:r>
            <a:endParaRPr lang="en-US" altLang="ja-JP" dirty="0" smtClean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3941767"/>
            <a:ext cx="8470006" cy="207952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/>
              <a:t>public void calculate(double price1, double price2) {</a:t>
            </a:r>
          </a:p>
          <a:p>
            <a:r>
              <a:rPr lang="en-US" altLang="ja-JP" sz="1400" dirty="0" smtClean="0"/>
              <a:t>        textPrice1.sendKeys(</a:t>
            </a:r>
            <a:r>
              <a:rPr lang="en-US" altLang="ja-JP" sz="1400" dirty="0" err="1" smtClean="0"/>
              <a:t>String.valueOf</a:t>
            </a:r>
            <a:r>
              <a:rPr lang="en-US" altLang="ja-JP" sz="1400" dirty="0" smtClean="0"/>
              <a:t>(price1));</a:t>
            </a:r>
          </a:p>
          <a:p>
            <a:r>
              <a:rPr lang="en-US" altLang="ja-JP" sz="1400" dirty="0" smtClean="0"/>
              <a:t>        textPrice2.sendKeys(</a:t>
            </a:r>
            <a:r>
              <a:rPr lang="en-US" altLang="ja-JP" sz="1400" dirty="0" err="1" smtClean="0"/>
              <a:t>String.valueOf</a:t>
            </a:r>
            <a:r>
              <a:rPr lang="en-US" altLang="ja-JP" sz="1400" dirty="0" smtClean="0"/>
              <a:t>(price2));</a:t>
            </a:r>
          </a:p>
          <a:p>
            <a:r>
              <a:rPr lang="en-US" altLang="ja-JP" sz="1400" dirty="0" smtClean="0"/>
              <a:t>        </a:t>
            </a:r>
            <a:r>
              <a:rPr lang="en-US" altLang="ja-JP" sz="1400" dirty="0" err="1" smtClean="0"/>
              <a:t>buttonCalculate.click</a:t>
            </a:r>
            <a:r>
              <a:rPr lang="en-US" altLang="ja-JP" sz="1400" dirty="0" smtClean="0"/>
              <a:t>();</a:t>
            </a:r>
          </a:p>
          <a:p>
            <a:r>
              <a:rPr lang="en-US" altLang="ja-JP" sz="1400" dirty="0" smtClean="0"/>
              <a:t>}</a:t>
            </a:r>
          </a:p>
          <a:p>
            <a:endParaRPr kumimoji="1" lang="en-US" altLang="ja-JP" sz="1400" dirty="0" smtClean="0"/>
          </a:p>
          <a:p>
            <a:r>
              <a:rPr lang="en-US" altLang="ja-JP" sz="1400" dirty="0" smtClean="0"/>
              <a:t>public String </a:t>
            </a:r>
            <a:r>
              <a:rPr lang="en-US" altLang="ja-JP" sz="1400" dirty="0" err="1" smtClean="0"/>
              <a:t>getCalculationResult</a:t>
            </a:r>
            <a:r>
              <a:rPr lang="en-US" altLang="ja-JP" sz="1400" dirty="0" smtClean="0"/>
              <a:t>() {</a:t>
            </a:r>
          </a:p>
          <a:p>
            <a:r>
              <a:rPr lang="en-US" altLang="ja-JP" sz="1400" dirty="0" smtClean="0"/>
              <a:t>        return </a:t>
            </a:r>
            <a:r>
              <a:rPr lang="en-US" altLang="ja-JP" sz="1400" dirty="0" err="1" smtClean="0"/>
              <a:t>textResult.getAttribute</a:t>
            </a:r>
            <a:r>
              <a:rPr lang="en-US" altLang="ja-JP" sz="1400" dirty="0" smtClean="0"/>
              <a:t>("value");</a:t>
            </a:r>
          </a:p>
          <a:p>
            <a:r>
              <a:rPr lang="en-US" altLang="ja-JP" sz="1400" dirty="0" smtClean="0"/>
              <a:t>}</a:t>
            </a:r>
            <a:endParaRPr lang="ja-JP" altLang="en-US" sz="1400" dirty="0"/>
          </a:p>
        </p:txBody>
      </p:sp>
      <p:sp>
        <p:nvSpPr>
          <p:cNvPr id="5" name="Right Arrow 4"/>
          <p:cNvSpPr/>
          <p:nvPr/>
        </p:nvSpPr>
        <p:spPr>
          <a:xfrm rot="4464368">
            <a:off x="810887" y="5963797"/>
            <a:ext cx="490245" cy="28598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6165304"/>
            <a:ext cx="68659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ja-JP" altLang="en-US" sz="1600" dirty="0" smtClean="0"/>
              <a:t>アクションにはパラメーターがあります</a:t>
            </a:r>
            <a:endParaRPr lang="en-US" altLang="ja-JP" sz="1600" dirty="0" smtClean="0"/>
          </a:p>
          <a:p>
            <a:pPr marL="342900" indent="-342900">
              <a:buAutoNum type="alphaLcPeriod"/>
            </a:pPr>
            <a:r>
              <a:rPr lang="ja-JP" altLang="en-US" sz="1600" dirty="0" smtClean="0"/>
              <a:t>テストスクリプトから呼べるようにアクションは</a:t>
            </a:r>
            <a:r>
              <a:rPr lang="en-US" altLang="ja-JP" sz="1600" dirty="0" smtClean="0"/>
              <a:t>public</a:t>
            </a:r>
            <a:r>
              <a:rPr lang="ja-JP" altLang="en-US" sz="1600" dirty="0" smtClean="0"/>
              <a:t>で宣言します</a:t>
            </a:r>
            <a:endParaRPr kumimoji="1" lang="ja-JP" alt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2314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5978328" y="2060848"/>
            <a:ext cx="1512168" cy="252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78328" y="2319752"/>
            <a:ext cx="1512168" cy="252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22479" y="2571780"/>
            <a:ext cx="1512168" cy="252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65191" y="2835320"/>
            <a:ext cx="1512168" cy="252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4221088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アクション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5373216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プロパティ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430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 smtClean="0"/>
              <a:t>Selenium IDE</a:t>
            </a:r>
          </a:p>
          <a:p>
            <a:pPr lvl="1"/>
            <a:r>
              <a:rPr lang="ja-JP" altLang="en-US" sz="2000" dirty="0" smtClean="0"/>
              <a:t>操作の記録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テストケースの修正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テストの実行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 smtClean="0"/>
          </a:p>
          <a:p>
            <a:r>
              <a:rPr kumimoji="1" lang="en-US" altLang="ja-JP" sz="2400" dirty="0" smtClean="0"/>
              <a:t>Selenium Web Driver</a:t>
            </a:r>
          </a:p>
          <a:p>
            <a:pPr lvl="1"/>
            <a:r>
              <a:rPr lang="ja-JP" altLang="en-US" sz="2000" dirty="0" smtClean="0"/>
              <a:t>スクリプトの構造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スクリプトの作成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テストの実行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642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スクリプトの作成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ja-JP" dirty="0" smtClean="0"/>
              <a:t>3. </a:t>
            </a:r>
            <a:r>
              <a:rPr lang="ja-JP" altLang="en-US" dirty="0" smtClean="0"/>
              <a:t>作成した</a:t>
            </a:r>
            <a:r>
              <a:rPr lang="en-US" altLang="ja-JP" dirty="0" smtClean="0"/>
              <a:t>Page Object</a:t>
            </a:r>
            <a:r>
              <a:rPr lang="ja-JP" altLang="en-US" dirty="0" smtClean="0"/>
              <a:t>を使ってスクリプトを作成します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setUp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tearDown</a:t>
            </a:r>
            <a:r>
              <a:rPr lang="ja-JP" altLang="en-US" dirty="0" smtClean="0"/>
              <a:t>を修正します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259632" y="2708920"/>
            <a:ext cx="6408712" cy="244827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/>
              <a:t>@</a:t>
            </a:r>
            <a:r>
              <a:rPr lang="en-US" altLang="ja-JP" sz="1400" dirty="0"/>
              <a:t>Before</a:t>
            </a:r>
          </a:p>
          <a:p>
            <a:r>
              <a:rPr lang="en-US" altLang="ja-JP" sz="1400" dirty="0" smtClean="0"/>
              <a:t>public </a:t>
            </a:r>
            <a:r>
              <a:rPr lang="en-US" altLang="ja-JP" sz="1400" dirty="0"/>
              <a:t>void </a:t>
            </a:r>
            <a:r>
              <a:rPr lang="en-US" altLang="ja-JP" sz="1400" dirty="0" err="1"/>
              <a:t>setUp</a:t>
            </a:r>
            <a:r>
              <a:rPr lang="en-US" altLang="ja-JP" sz="1400" dirty="0"/>
              <a:t>() {</a:t>
            </a:r>
          </a:p>
          <a:p>
            <a:r>
              <a:rPr lang="en-US" altLang="ja-JP" sz="1400" dirty="0"/>
              <a:t>        driver = new </a:t>
            </a:r>
            <a:r>
              <a:rPr lang="en-US" altLang="ja-JP" sz="1400" dirty="0" err="1"/>
              <a:t>FirefoxDriver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u="heavy" dirty="0" err="1">
                <a:uFill>
                  <a:solidFill>
                    <a:srgbClr val="C00000"/>
                  </a:solidFill>
                </a:uFill>
              </a:rPr>
              <a:t>homePage</a:t>
            </a:r>
            <a:r>
              <a:rPr lang="en-US" altLang="ja-JP" sz="1400" dirty="0"/>
              <a:t> = (</a:t>
            </a:r>
            <a:r>
              <a:rPr lang="en-US" altLang="ja-JP" sz="1400" u="heavy" dirty="0" err="1">
                <a:uFill>
                  <a:solidFill>
                    <a:srgbClr val="C00000"/>
                  </a:solidFill>
                </a:uFill>
              </a:rPr>
              <a:t>HomePage</a:t>
            </a:r>
            <a:r>
              <a:rPr lang="en-US" altLang="ja-JP" sz="1400" dirty="0"/>
              <a:t>) new </a:t>
            </a:r>
            <a:r>
              <a:rPr lang="en-US" altLang="ja-JP" sz="1400" u="heavy" dirty="0" err="1">
                <a:uFill>
                  <a:solidFill>
                    <a:srgbClr val="C00000"/>
                  </a:solidFill>
                </a:uFill>
              </a:rPr>
              <a:t>HomePage</a:t>
            </a:r>
            <a:r>
              <a:rPr lang="en-US" altLang="ja-JP" sz="1400" dirty="0"/>
              <a:t>(driver).get();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u="heavy" dirty="0" err="1">
                <a:uFill>
                  <a:solidFill>
                    <a:srgbClr val="C00000"/>
                  </a:solidFill>
                </a:uFill>
              </a:rPr>
              <a:t>homePage</a:t>
            </a:r>
            <a:r>
              <a:rPr lang="en-US" altLang="ja-JP" sz="1400" dirty="0" err="1"/>
              <a:t>.initializeWebElement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 smtClean="0"/>
              <a:t>}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 smtClean="0"/>
              <a:t>@</a:t>
            </a:r>
            <a:r>
              <a:rPr lang="en-US" altLang="ja-JP" sz="1400" dirty="0"/>
              <a:t>After</a:t>
            </a:r>
          </a:p>
          <a:p>
            <a:r>
              <a:rPr lang="en-US" altLang="ja-JP" sz="1400" dirty="0"/>
              <a:t>    public void </a:t>
            </a:r>
            <a:r>
              <a:rPr lang="en-US" altLang="ja-JP" sz="1400" dirty="0" err="1"/>
              <a:t>tearDown</a:t>
            </a:r>
            <a:r>
              <a:rPr lang="en-US" altLang="ja-JP" sz="1400" dirty="0"/>
              <a:t>() {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driver.quit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 smtClean="0"/>
              <a:t>}    </a:t>
            </a:r>
            <a:endParaRPr kumimoji="1" lang="ja-JP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4780" y="5373216"/>
            <a:ext cx="449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変更が必要なのは</a:t>
            </a:r>
            <a:r>
              <a:rPr lang="en-US" altLang="ja-JP" sz="1600" dirty="0" smtClean="0"/>
              <a:t>Page Object</a:t>
            </a:r>
            <a:r>
              <a:rPr lang="ja-JP" altLang="en-US" sz="1600" dirty="0" smtClean="0"/>
              <a:t>の名前だけです</a:t>
            </a:r>
            <a:endParaRPr kumimoji="1" lang="ja-JP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4221088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変更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2411760" y="3573016"/>
            <a:ext cx="3096344" cy="83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35896" y="3573016"/>
            <a:ext cx="1872208" cy="83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67744" y="3757682"/>
            <a:ext cx="3240360" cy="688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48064" y="3573016"/>
            <a:ext cx="504056" cy="644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5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スクリプト</a:t>
            </a:r>
            <a:r>
              <a:rPr lang="ja-JP" altLang="en-US" dirty="0"/>
              <a:t>の作成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ja-JP" altLang="en-US" dirty="0" smtClean="0"/>
              <a:t>テストメソッドを作成します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以下の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ステップです</a:t>
            </a:r>
            <a:r>
              <a:rPr lang="en-US" altLang="ja-JP" dirty="0" smtClean="0"/>
              <a:t>:</a:t>
            </a:r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a. </a:t>
            </a:r>
            <a:r>
              <a:rPr lang="ja-JP" altLang="en-US" dirty="0" smtClean="0"/>
              <a:t>アクションを実行します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b. </a:t>
            </a:r>
            <a:r>
              <a:rPr lang="ja-JP" altLang="en-US" dirty="0" smtClean="0"/>
              <a:t>出力を検証します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簡単ですね</a:t>
            </a:r>
            <a:endParaRPr kumimoji="1" lang="en-US" altLang="ja-JP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59632" y="3789040"/>
            <a:ext cx="6408712" cy="129614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/>
              <a:t>@</a:t>
            </a:r>
            <a:r>
              <a:rPr lang="en-US" altLang="ja-JP" sz="1400" dirty="0"/>
              <a:t>Test</a:t>
            </a:r>
          </a:p>
          <a:p>
            <a:r>
              <a:rPr lang="en-US" altLang="ja-JP" sz="1400" dirty="0" smtClean="0"/>
              <a:t>public </a:t>
            </a:r>
            <a:r>
              <a:rPr lang="en-US" altLang="ja-JP" sz="1400" dirty="0"/>
              <a:t>void </a:t>
            </a:r>
            <a:r>
              <a:rPr lang="en-US" altLang="ja-JP" sz="1400" dirty="0" err="1"/>
              <a:t>testCalculation</a:t>
            </a:r>
            <a:r>
              <a:rPr lang="en-US" altLang="ja-JP" sz="1400" dirty="0"/>
              <a:t>() {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homePage.calculate</a:t>
            </a:r>
            <a:r>
              <a:rPr lang="en-US" altLang="ja-JP" sz="1400" dirty="0"/>
              <a:t>(2.0, 3.1);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  </a:t>
            </a:r>
            <a:r>
              <a:rPr lang="en-US" altLang="ja-JP" sz="1400" dirty="0" err="1" smtClean="0"/>
              <a:t>assertThat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homePage.getCalculationResult</a:t>
            </a:r>
            <a:r>
              <a:rPr lang="en-US" altLang="ja-JP" sz="1400" dirty="0"/>
              <a:t>(), is("5.1"));</a:t>
            </a:r>
          </a:p>
          <a:p>
            <a:r>
              <a:rPr lang="en-US" altLang="ja-JP" sz="1400" dirty="0" smtClean="0"/>
              <a:t>}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87734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スクリプトの作成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別の要素で練習してみましょう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要素を宣言します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アクションとプロパティを定義します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テストメソッドを作成します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04864"/>
            <a:ext cx="2019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17304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666420" y="1772816"/>
            <a:ext cx="1353852" cy="360040"/>
          </a:xfrm>
          <a:prstGeom prst="wedgeRectCallout">
            <a:avLst>
              <a:gd name="adj1" fmla="val -20833"/>
              <a:gd name="adj2" fmla="val 884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id=name1</a:t>
            </a:r>
            <a:endParaRPr kumimoji="1" lang="ja-JP" altLang="en-US" sz="1400" dirty="0"/>
          </a:p>
        </p:txBody>
      </p:sp>
      <p:sp>
        <p:nvSpPr>
          <p:cNvPr id="9" name="Rectangular Callout 8"/>
          <p:cNvSpPr/>
          <p:nvPr/>
        </p:nvSpPr>
        <p:spPr>
          <a:xfrm>
            <a:off x="5957528" y="3068960"/>
            <a:ext cx="1494792" cy="360040"/>
          </a:xfrm>
          <a:prstGeom prst="wedgeRectCallout">
            <a:avLst>
              <a:gd name="adj1" fmla="val -36183"/>
              <a:gd name="adj2" fmla="val -11643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name=ALERT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946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スクリプトの作成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ja-JP" dirty="0" smtClean="0"/>
              <a:t>4. </a:t>
            </a:r>
            <a:r>
              <a:rPr lang="ja-JP" altLang="en-US" dirty="0" smtClean="0"/>
              <a:t>別の例で練習してみましょう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FF00"/>
                </a:solidFill>
              </a:rPr>
              <a:t>要素を宣言します</a:t>
            </a:r>
            <a:endParaRPr lang="en-US" altLang="ja-JP" dirty="0" smtClean="0">
              <a:solidFill>
                <a:srgbClr val="FFFF00"/>
              </a:solidFill>
            </a:endParaRPr>
          </a:p>
          <a:p>
            <a:pPr lvl="1"/>
            <a:r>
              <a:rPr lang="ja-JP" altLang="en-US" dirty="0" smtClean="0"/>
              <a:t>アクションとプロパティを定義します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テストメソッドを作成します</a:t>
            </a:r>
            <a:endParaRPr kumimoji="1" lang="ja-JP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12376" y="3861048"/>
            <a:ext cx="8470006" cy="122413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@</a:t>
            </a:r>
            <a:r>
              <a:rPr lang="en-US" altLang="ja-JP" sz="1400" dirty="0" err="1"/>
              <a:t>FindBy</a:t>
            </a:r>
            <a:r>
              <a:rPr lang="en-US" altLang="ja-JP" sz="1400" dirty="0"/>
              <a:t>(how = </a:t>
            </a:r>
            <a:r>
              <a:rPr lang="en-US" altLang="ja-JP" sz="1400" dirty="0" err="1"/>
              <a:t>How.XPATH</a:t>
            </a:r>
            <a:r>
              <a:rPr lang="en-US" altLang="ja-JP" sz="1400" dirty="0"/>
              <a:t>, using = "//input[@type='text' and @id='name1']")</a:t>
            </a:r>
          </a:p>
          <a:p>
            <a:r>
              <a:rPr lang="en-US" altLang="ja-JP" sz="1400" dirty="0" smtClean="0"/>
              <a:t>private </a:t>
            </a:r>
            <a:r>
              <a:rPr lang="en-US" altLang="ja-JP" sz="1400" dirty="0" err="1"/>
              <a:t>WebElement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textName</a:t>
            </a:r>
            <a:r>
              <a:rPr lang="en-US" altLang="ja-JP" sz="1400" dirty="0" smtClean="0"/>
              <a:t>;</a:t>
            </a:r>
          </a:p>
          <a:p>
            <a:endParaRPr lang="en-US" altLang="ja-JP" sz="1400" dirty="0" smtClean="0"/>
          </a:p>
          <a:p>
            <a:r>
              <a:rPr lang="en-US" altLang="ja-JP" sz="1400" dirty="0" smtClean="0"/>
              <a:t>@</a:t>
            </a:r>
            <a:r>
              <a:rPr lang="en-US" altLang="ja-JP" sz="1400" dirty="0" err="1"/>
              <a:t>FindBy</a:t>
            </a:r>
            <a:r>
              <a:rPr lang="en-US" altLang="ja-JP" sz="1400" dirty="0"/>
              <a:t>(how = </a:t>
            </a:r>
            <a:r>
              <a:rPr lang="en-US" altLang="ja-JP" sz="1400" dirty="0" err="1"/>
              <a:t>How.XPATH</a:t>
            </a:r>
            <a:r>
              <a:rPr lang="en-US" altLang="ja-JP" sz="1400" dirty="0"/>
              <a:t>, using = "//input[@type='button' and @name='ALERT']")</a:t>
            </a:r>
          </a:p>
          <a:p>
            <a:r>
              <a:rPr lang="en-US" altLang="ja-JP" sz="1400" dirty="0" smtClean="0"/>
              <a:t>private </a:t>
            </a:r>
            <a:r>
              <a:rPr lang="en-US" altLang="ja-JP" sz="1400" dirty="0" err="1"/>
              <a:t>WebElement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buttonAlert</a:t>
            </a:r>
            <a:r>
              <a:rPr lang="en-US" altLang="ja-JP" sz="1400" dirty="0"/>
              <a:t>;</a:t>
            </a:r>
            <a:endParaRPr lang="ja-JP" alt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04864"/>
            <a:ext cx="2019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17304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66420" y="1772816"/>
            <a:ext cx="1353852" cy="360040"/>
          </a:xfrm>
          <a:prstGeom prst="wedgeRectCallout">
            <a:avLst>
              <a:gd name="adj1" fmla="val -20833"/>
              <a:gd name="adj2" fmla="val 884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id=name1</a:t>
            </a:r>
            <a:endParaRPr kumimoji="1" lang="ja-JP" altLang="en-US" sz="1400" dirty="0"/>
          </a:p>
        </p:txBody>
      </p:sp>
      <p:sp>
        <p:nvSpPr>
          <p:cNvPr id="10" name="Rectangular Callout 9"/>
          <p:cNvSpPr/>
          <p:nvPr/>
        </p:nvSpPr>
        <p:spPr>
          <a:xfrm>
            <a:off x="5957528" y="3068960"/>
            <a:ext cx="1494792" cy="360040"/>
          </a:xfrm>
          <a:prstGeom prst="wedgeRectCallout">
            <a:avLst>
              <a:gd name="adj1" fmla="val -36183"/>
              <a:gd name="adj2" fmla="val -11643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name=ALERT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020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スクリプトの作成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ja-JP" dirty="0" smtClean="0"/>
              <a:t>4. </a:t>
            </a:r>
            <a:r>
              <a:rPr lang="ja-JP" altLang="en-US" dirty="0" smtClean="0"/>
              <a:t>別の要素で練習してみましょう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要素を宣言します</a:t>
            </a:r>
            <a:endParaRPr lang="en-US" altLang="ja-JP" dirty="0"/>
          </a:p>
          <a:p>
            <a:pPr lvl="1"/>
            <a:r>
              <a:rPr lang="ja-JP" altLang="en-US" dirty="0" smtClean="0">
                <a:solidFill>
                  <a:srgbClr val="FFFF00"/>
                </a:solidFill>
              </a:rPr>
              <a:t>アクションとプロパティを定義します</a:t>
            </a:r>
            <a:endParaRPr kumimoji="1" lang="en-US" altLang="ja-JP" dirty="0" smtClean="0">
              <a:solidFill>
                <a:srgbClr val="FFFF00"/>
              </a:solidFill>
            </a:endParaRPr>
          </a:p>
          <a:p>
            <a:pPr lvl="1"/>
            <a:r>
              <a:rPr lang="ja-JP" altLang="en-US" dirty="0" smtClean="0"/>
              <a:t>テストメソッドを作成します</a:t>
            </a:r>
            <a:endParaRPr kumimoji="1" lang="ja-JP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12376" y="3861048"/>
            <a:ext cx="8470006" cy="158417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/>
              <a:t>public </a:t>
            </a:r>
            <a:r>
              <a:rPr lang="en-US" altLang="ja-JP" sz="1400" dirty="0"/>
              <a:t>void </a:t>
            </a:r>
            <a:r>
              <a:rPr lang="en-US" altLang="ja-JP" sz="1400" dirty="0" err="1"/>
              <a:t>enterName</a:t>
            </a:r>
            <a:r>
              <a:rPr lang="en-US" altLang="ja-JP" sz="1400" dirty="0"/>
              <a:t>(String name) {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textName.sendKeys</a:t>
            </a:r>
            <a:r>
              <a:rPr lang="en-US" altLang="ja-JP" sz="1400" dirty="0"/>
              <a:t>(name);</a:t>
            </a:r>
          </a:p>
          <a:p>
            <a:r>
              <a:rPr lang="en-US" altLang="ja-JP" sz="1400" dirty="0" smtClean="0"/>
              <a:t>}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 smtClean="0"/>
              <a:t>public </a:t>
            </a:r>
            <a:r>
              <a:rPr lang="en-US" altLang="ja-JP" sz="1400" dirty="0"/>
              <a:t>void </a:t>
            </a:r>
            <a:r>
              <a:rPr lang="en-US" altLang="ja-JP" sz="1400" dirty="0" err="1"/>
              <a:t>fireNameAlert</a:t>
            </a:r>
            <a:r>
              <a:rPr lang="en-US" altLang="ja-JP" sz="1400" dirty="0"/>
              <a:t>() {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buttonAlert.click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 smtClean="0"/>
              <a:t>}</a:t>
            </a:r>
            <a:endParaRPr lang="ja-JP" alt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04864"/>
            <a:ext cx="2019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17304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66420" y="1772816"/>
            <a:ext cx="1353852" cy="360040"/>
          </a:xfrm>
          <a:prstGeom prst="wedgeRectCallout">
            <a:avLst>
              <a:gd name="adj1" fmla="val -20833"/>
              <a:gd name="adj2" fmla="val 884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id=name1</a:t>
            </a:r>
            <a:endParaRPr kumimoji="1" lang="ja-JP" altLang="en-US" sz="1400" dirty="0"/>
          </a:p>
        </p:txBody>
      </p:sp>
      <p:sp>
        <p:nvSpPr>
          <p:cNvPr id="10" name="Rectangular Callout 9"/>
          <p:cNvSpPr/>
          <p:nvPr/>
        </p:nvSpPr>
        <p:spPr>
          <a:xfrm>
            <a:off x="5957528" y="3068960"/>
            <a:ext cx="1494792" cy="360040"/>
          </a:xfrm>
          <a:prstGeom prst="wedgeRectCallout">
            <a:avLst>
              <a:gd name="adj1" fmla="val -36183"/>
              <a:gd name="adj2" fmla="val -11643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name=ALERT</a:t>
            </a:r>
            <a:endParaRPr kumimoji="1" lang="ja-JP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587727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ダイアログが開き、入力した名前が表示されます</a:t>
            </a:r>
            <a:endParaRPr kumimoji="1" lang="ja-JP" altLang="en-US" dirty="0"/>
          </a:p>
        </p:txBody>
      </p:sp>
      <p:sp>
        <p:nvSpPr>
          <p:cNvPr id="11" name="Right Arrow 10"/>
          <p:cNvSpPr/>
          <p:nvPr/>
        </p:nvSpPr>
        <p:spPr>
          <a:xfrm rot="4464368">
            <a:off x="1712472" y="5509198"/>
            <a:ext cx="564293" cy="26531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25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スクリプトの作成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ja-JP" dirty="0" smtClean="0"/>
              <a:t>4. </a:t>
            </a:r>
            <a:r>
              <a:rPr lang="ja-JP" altLang="en-US" dirty="0" smtClean="0"/>
              <a:t>別の要素で練習してみましょう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要素を宣言します</a:t>
            </a:r>
            <a:endParaRPr lang="en-US" altLang="ja-JP" dirty="0"/>
          </a:p>
          <a:p>
            <a:pPr lvl="1"/>
            <a:r>
              <a:rPr lang="ja-JP" altLang="en-US" dirty="0" smtClean="0"/>
              <a:t>アクションとプロパティを定義します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FF00"/>
                </a:solidFill>
              </a:rPr>
              <a:t>テストメソッドを作成します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759" y="3501008"/>
            <a:ext cx="8470006" cy="324036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/>
              <a:t>@</a:t>
            </a:r>
            <a:r>
              <a:rPr lang="en-US" altLang="ja-JP" sz="1400" dirty="0"/>
              <a:t>Test</a:t>
            </a:r>
          </a:p>
          <a:p>
            <a:r>
              <a:rPr lang="en-US" altLang="ja-JP" sz="1400" dirty="0" smtClean="0"/>
              <a:t>public </a:t>
            </a:r>
            <a:r>
              <a:rPr lang="en-US" altLang="ja-JP" sz="1400" dirty="0"/>
              <a:t>void </a:t>
            </a:r>
            <a:r>
              <a:rPr lang="en-US" altLang="ja-JP" sz="1400" dirty="0" err="1"/>
              <a:t>testControlLogic</a:t>
            </a:r>
            <a:r>
              <a:rPr lang="en-US" altLang="ja-JP" sz="1400" dirty="0"/>
              <a:t>() {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  </a:t>
            </a:r>
            <a:r>
              <a:rPr lang="en-US" altLang="ja-JP" sz="1400" dirty="0" err="1" smtClean="0"/>
              <a:t>homePage.enterName</a:t>
            </a:r>
            <a:r>
              <a:rPr lang="en-US" altLang="ja-JP" sz="1400" dirty="0"/>
              <a:t>("Kevin Wang");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homePage.fireNameAlert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verifyAlertWithText</a:t>
            </a:r>
            <a:r>
              <a:rPr lang="en-US" altLang="ja-JP" sz="1400" dirty="0"/>
              <a:t>("Kevin Wang");</a:t>
            </a:r>
          </a:p>
          <a:p>
            <a:r>
              <a:rPr lang="en-US" altLang="ja-JP" sz="1400" dirty="0" smtClean="0"/>
              <a:t>}</a:t>
            </a:r>
          </a:p>
          <a:p>
            <a:r>
              <a:rPr lang="en-US" altLang="ja-JP" sz="1400" dirty="0" smtClean="0"/>
              <a:t>private </a:t>
            </a:r>
            <a:r>
              <a:rPr lang="en-US" altLang="ja-JP" sz="1400" dirty="0"/>
              <a:t>void </a:t>
            </a:r>
            <a:r>
              <a:rPr lang="en-US" altLang="ja-JP" sz="1400" dirty="0" err="1"/>
              <a:t>verifyAlertWithText</a:t>
            </a:r>
            <a:r>
              <a:rPr lang="en-US" altLang="ja-JP" sz="1400" dirty="0"/>
              <a:t>(String text) {</a:t>
            </a:r>
          </a:p>
          <a:p>
            <a:r>
              <a:rPr lang="en-US" altLang="ja-JP" sz="1400" dirty="0" smtClean="0"/>
              <a:t>        wait </a:t>
            </a:r>
            <a:r>
              <a:rPr lang="en-US" altLang="ja-JP" sz="1400" dirty="0"/>
              <a:t>= new </a:t>
            </a:r>
            <a:r>
              <a:rPr lang="en-US" altLang="ja-JP" sz="1400" dirty="0" err="1"/>
              <a:t>WebDriverWait</a:t>
            </a:r>
            <a:r>
              <a:rPr lang="en-US" altLang="ja-JP" sz="1400" dirty="0"/>
              <a:t>(driver, 2);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 smtClean="0"/>
              <a:t>wait.until</a:t>
            </a:r>
            <a:r>
              <a:rPr lang="en-US" altLang="ja-JP" sz="1400" dirty="0"/>
              <a:t>(</a:t>
            </a:r>
            <a:r>
              <a:rPr lang="en-US" altLang="ja-JP" sz="1400" dirty="0" err="1"/>
              <a:t>ExpectedConditions.alertIsPresent</a:t>
            </a:r>
            <a:r>
              <a:rPr lang="en-US" altLang="ja-JP" sz="1400" dirty="0"/>
              <a:t>());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smtClean="0"/>
              <a:t>Alert </a:t>
            </a:r>
            <a:r>
              <a:rPr lang="en-US" altLang="ja-JP" sz="1400" dirty="0"/>
              <a:t>alert = </a:t>
            </a:r>
            <a:r>
              <a:rPr lang="en-US" altLang="ja-JP" sz="1400" dirty="0" err="1"/>
              <a:t>driver.switchTo</a:t>
            </a:r>
            <a:r>
              <a:rPr lang="en-US" altLang="ja-JP" sz="1400" dirty="0"/>
              <a:t>().alert();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 smtClean="0"/>
              <a:t>assertThat</a:t>
            </a:r>
            <a:r>
              <a:rPr lang="en-US" altLang="ja-JP" sz="1400" dirty="0"/>
              <a:t>(</a:t>
            </a:r>
            <a:r>
              <a:rPr lang="en-US" altLang="ja-JP" sz="1400" dirty="0" err="1"/>
              <a:t>alert.getText</a:t>
            </a:r>
            <a:r>
              <a:rPr lang="en-US" altLang="ja-JP" sz="1400" dirty="0"/>
              <a:t>(), is(text));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  </a:t>
            </a:r>
            <a:r>
              <a:rPr lang="en-US" altLang="ja-JP" sz="1400" dirty="0" err="1" smtClean="0"/>
              <a:t>alert.accept</a:t>
            </a:r>
            <a:r>
              <a:rPr lang="en-US" altLang="ja-JP" sz="1400" dirty="0"/>
              <a:t>()</a:t>
            </a:r>
            <a:r>
              <a:rPr lang="en-US" altLang="ja-JP" sz="1400" dirty="0" smtClean="0"/>
              <a:t>;</a:t>
            </a:r>
            <a:endParaRPr lang="en-US" altLang="ja-JP" sz="1400" dirty="0"/>
          </a:p>
          <a:p>
            <a:r>
              <a:rPr lang="en-US" altLang="ja-JP" sz="1400" dirty="0" smtClean="0"/>
              <a:t>}</a:t>
            </a:r>
            <a:endParaRPr lang="ja-JP" alt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04864"/>
            <a:ext cx="2019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17304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66420" y="1772816"/>
            <a:ext cx="1353852" cy="360040"/>
          </a:xfrm>
          <a:prstGeom prst="wedgeRectCallout">
            <a:avLst>
              <a:gd name="adj1" fmla="val -20833"/>
              <a:gd name="adj2" fmla="val 884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id=name1</a:t>
            </a:r>
            <a:endParaRPr kumimoji="1" lang="ja-JP" altLang="en-US" sz="1400" dirty="0"/>
          </a:p>
        </p:txBody>
      </p:sp>
      <p:sp>
        <p:nvSpPr>
          <p:cNvPr id="10" name="Rectangular Callout 9"/>
          <p:cNvSpPr/>
          <p:nvPr/>
        </p:nvSpPr>
        <p:spPr>
          <a:xfrm>
            <a:off x="5957528" y="3068960"/>
            <a:ext cx="1494792" cy="360040"/>
          </a:xfrm>
          <a:prstGeom prst="wedgeRectCallout">
            <a:avLst>
              <a:gd name="adj1" fmla="val -36183"/>
              <a:gd name="adj2" fmla="val -11643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name=ALERT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289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テストの実行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800" dirty="0" smtClean="0"/>
              <a:t>テストの実行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27865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テストの実行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ja-JP" dirty="0" smtClean="0"/>
              <a:t>Eclipse</a:t>
            </a:r>
          </a:p>
          <a:p>
            <a:pPr marL="457200" lvl="1" indent="0">
              <a:buNone/>
            </a:pPr>
            <a:r>
              <a:rPr lang="en-US" altLang="ja-JP" sz="1400" dirty="0" smtClean="0"/>
              <a:t>“</a:t>
            </a:r>
            <a:r>
              <a:rPr kumimoji="1" lang="en-US" altLang="ja-JP" sz="1400" dirty="0" err="1" smtClean="0"/>
              <a:t>src</a:t>
            </a:r>
            <a:r>
              <a:rPr kumimoji="1" lang="en-US" altLang="ja-JP" sz="1400" dirty="0" smtClean="0"/>
              <a:t>/main/test”</a:t>
            </a:r>
            <a:r>
              <a:rPr kumimoji="1" lang="ja-JP" altLang="en-US" sz="1400" dirty="0" smtClean="0"/>
              <a:t>フォルダを右クリックして、</a:t>
            </a:r>
            <a:r>
              <a:rPr kumimoji="1" lang="en-US" altLang="ja-JP" sz="1400" dirty="0" smtClean="0"/>
              <a:t> “Run As </a:t>
            </a:r>
            <a:r>
              <a:rPr kumimoji="1" lang="en-US" altLang="ja-JP" sz="1400" dirty="0" err="1" smtClean="0"/>
              <a:t>JUnit</a:t>
            </a:r>
            <a:r>
              <a:rPr kumimoji="1" lang="en-US" altLang="ja-JP" sz="1400" dirty="0" smtClean="0"/>
              <a:t> Test”</a:t>
            </a:r>
            <a:r>
              <a:rPr kumimoji="1" lang="ja-JP" altLang="en-US" sz="1400" dirty="0" smtClean="0"/>
              <a:t>を選択します</a:t>
            </a:r>
            <a:endParaRPr kumimoji="1" lang="en-US" altLang="ja-JP" sz="1400" dirty="0" smtClean="0"/>
          </a:p>
          <a:p>
            <a:pPr marL="457200" lvl="1" indent="0">
              <a:buNone/>
            </a:pPr>
            <a:endParaRPr kumimoji="1" lang="en-US" altLang="ja-JP" sz="1400" dirty="0" smtClean="0"/>
          </a:p>
          <a:p>
            <a:pPr marL="342900" lvl="1" indent="-342900"/>
            <a:r>
              <a:rPr lang="en-US" altLang="ja-JP" sz="1800" dirty="0" smtClean="0"/>
              <a:t>Maven</a:t>
            </a:r>
          </a:p>
          <a:p>
            <a:pPr marL="0" lvl="1" indent="0">
              <a:buNone/>
            </a:pPr>
            <a:r>
              <a:rPr lang="en-US" altLang="ja-JP" sz="1400" dirty="0"/>
              <a:t>	</a:t>
            </a:r>
            <a:r>
              <a:rPr lang="ja-JP" altLang="en-US" sz="1400" dirty="0" smtClean="0"/>
              <a:t>コマンド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プロンプトから</a:t>
            </a:r>
            <a:r>
              <a:rPr lang="en-US" altLang="ja-JP" sz="1400" dirty="0" smtClean="0"/>
              <a:t>“Selenium\</a:t>
            </a:r>
            <a:r>
              <a:rPr lang="en-US" altLang="ja-JP" sz="1400" dirty="0" err="1" smtClean="0"/>
              <a:t>WebDriverTests</a:t>
            </a:r>
            <a:r>
              <a:rPr lang="en-US" altLang="ja-JP" sz="1400" dirty="0" smtClean="0"/>
              <a:t>\Eclipse	\</a:t>
            </a:r>
            <a:r>
              <a:rPr lang="en-US" altLang="ja-JP" sz="1400" dirty="0" err="1" smtClean="0"/>
              <a:t>SeleniumStarter</a:t>
            </a:r>
            <a:r>
              <a:rPr lang="en-US" altLang="ja-JP" sz="1400" dirty="0" smtClean="0"/>
              <a:t>”</a:t>
            </a:r>
            <a:r>
              <a:rPr lang="ja-JP" altLang="en-US" sz="1400" dirty="0" smtClean="0"/>
              <a:t>フォルダで</a:t>
            </a:r>
            <a:r>
              <a:rPr lang="en-US" altLang="ja-JP" sz="1400" dirty="0" smtClean="0"/>
              <a:t>“</a:t>
            </a:r>
            <a:r>
              <a:rPr lang="en-US" altLang="ja-JP" sz="1400" dirty="0" err="1" smtClean="0"/>
              <a:t>mvn</a:t>
            </a:r>
            <a:r>
              <a:rPr lang="en-US" altLang="ja-JP" sz="1400" dirty="0" smtClean="0"/>
              <a:t> test”</a:t>
            </a:r>
            <a:r>
              <a:rPr lang="ja-JP" altLang="en-US" sz="1400" dirty="0" smtClean="0"/>
              <a:t>を実行します</a:t>
            </a:r>
            <a:endParaRPr lang="en-US" altLang="ja-JP" sz="1400" dirty="0" smtClean="0"/>
          </a:p>
          <a:p>
            <a:pPr marL="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214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他の言語でのスクリプトの作成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余裕があったら他の言語でのスクリプトの作成方法を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版と比較しながら、勉強してみましょう</a:t>
            </a:r>
            <a:endParaRPr kumimoji="1" lang="en-US" altLang="ja-JP" dirty="0" smtClean="0"/>
          </a:p>
          <a:p>
            <a:r>
              <a:rPr lang="en-US" altLang="ja-JP" dirty="0" smtClean="0"/>
              <a:t>Groovy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Selenium\</a:t>
            </a:r>
            <a:r>
              <a:rPr lang="en-US" altLang="ja-JP" dirty="0" err="1" smtClean="0"/>
              <a:t>WebDriverTests</a:t>
            </a:r>
            <a:r>
              <a:rPr lang="en-US" altLang="ja-JP" dirty="0" smtClean="0"/>
              <a:t>\</a:t>
            </a:r>
            <a:r>
              <a:rPr lang="en-US" altLang="ja-JP" dirty="0" err="1" smtClean="0"/>
              <a:t>IntelliJ</a:t>
            </a:r>
            <a:r>
              <a:rPr lang="en-US" altLang="ja-JP" dirty="0" smtClean="0"/>
              <a:t>\</a:t>
            </a:r>
            <a:r>
              <a:rPr lang="en-US" altLang="ja-JP" dirty="0" err="1" smtClean="0"/>
              <a:t>SeleniumStarter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IntelliJ</a:t>
            </a:r>
            <a:r>
              <a:rPr kumimoji="1" lang="ja-JP" altLang="en-US" dirty="0" smtClean="0"/>
              <a:t>でプロジェクトをオープンします</a:t>
            </a:r>
            <a:endParaRPr kumimoji="1" lang="en-US" altLang="ja-JP" dirty="0" smtClean="0"/>
          </a:p>
          <a:p>
            <a:r>
              <a:rPr lang="en-US" altLang="ja-JP" dirty="0" smtClean="0"/>
              <a:t>C#</a:t>
            </a:r>
          </a:p>
          <a:p>
            <a:pPr lvl="1"/>
            <a:r>
              <a:rPr lang="en-US" altLang="ja-JP" dirty="0" smtClean="0"/>
              <a:t>Selenium\</a:t>
            </a:r>
            <a:r>
              <a:rPr lang="en-US" altLang="ja-JP" dirty="0" err="1" smtClean="0"/>
              <a:t>WebDriverTests</a:t>
            </a:r>
            <a:r>
              <a:rPr lang="en-US" altLang="ja-JP" dirty="0" smtClean="0"/>
              <a:t>\VS\</a:t>
            </a:r>
            <a:r>
              <a:rPr lang="en-US" altLang="ja-JP" dirty="0" err="1" smtClean="0"/>
              <a:t>SeleniumStarter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Visual Studio</a:t>
            </a:r>
            <a:r>
              <a:rPr lang="ja-JP" altLang="en-US" dirty="0" smtClean="0"/>
              <a:t>でプロジェクトをオープンします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184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お問い合わせ先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ja-JP" dirty="0"/>
              <a:t>k</a:t>
            </a:r>
            <a:r>
              <a:rPr lang="en-US" altLang="ja-JP" dirty="0" smtClean="0"/>
              <a:t>enichiro.ota@shiftinc.jp</a:t>
            </a:r>
          </a:p>
          <a:p>
            <a:pPr marL="0" indent="0">
              <a:buNone/>
            </a:pPr>
            <a:r>
              <a:rPr lang="en-US" altLang="ja-JP" dirty="0" err="1"/>
              <a:t>hiroko.tamagawa@</a:t>
            </a:r>
            <a:r>
              <a:rPr lang="en-US" altLang="ja-JP" dirty="0" err="1" smtClean="0"/>
              <a:t>shiftinc.jp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432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必要なソフトウェア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ja-JP" altLang="en-US" sz="2200" dirty="0" smtClean="0"/>
              <a:t>ソフトウェア</a:t>
            </a:r>
            <a:endParaRPr lang="en-US" altLang="ja-JP" sz="2200" dirty="0" smtClean="0"/>
          </a:p>
          <a:p>
            <a:pPr lvl="1"/>
            <a:r>
              <a:rPr lang="ja-JP" altLang="en-US" sz="2000" dirty="0" smtClean="0"/>
              <a:t>ブラウザ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Firefox</a:t>
            </a:r>
          </a:p>
          <a:p>
            <a:pPr lvl="2"/>
            <a:r>
              <a:rPr lang="en-US" altLang="ja-JP" sz="2000" dirty="0" smtClean="0"/>
              <a:t>Selenium IDE Plugin</a:t>
            </a:r>
          </a:p>
          <a:p>
            <a:pPr lvl="1"/>
            <a:r>
              <a:rPr lang="en-US" altLang="ja-JP" sz="2200" dirty="0" smtClean="0"/>
              <a:t>IDE</a:t>
            </a:r>
          </a:p>
          <a:p>
            <a:pPr lvl="2"/>
            <a:r>
              <a:rPr lang="en-US" altLang="ja-JP" sz="2000" dirty="0" err="1" smtClean="0"/>
              <a:t>IntelliJ</a:t>
            </a:r>
            <a:r>
              <a:rPr lang="en-US" altLang="ja-JP" sz="2000" dirty="0" smtClean="0"/>
              <a:t> for Groovy</a:t>
            </a:r>
            <a:endParaRPr lang="en-US" altLang="ja-JP" sz="2000" dirty="0"/>
          </a:p>
          <a:p>
            <a:pPr lvl="2"/>
            <a:r>
              <a:rPr lang="en-US" altLang="ja-JP" sz="2000" dirty="0" smtClean="0"/>
              <a:t>Eclipse for Java</a:t>
            </a:r>
          </a:p>
          <a:p>
            <a:pPr lvl="2"/>
            <a:r>
              <a:rPr lang="en-US" altLang="ja-JP" sz="2000" dirty="0" smtClean="0"/>
              <a:t>Visual Studio Express for C#</a:t>
            </a:r>
          </a:p>
          <a:p>
            <a:pPr lvl="1"/>
            <a:r>
              <a:rPr lang="ja-JP" altLang="en-US" sz="2200" dirty="0" smtClean="0"/>
              <a:t>ビルドツール</a:t>
            </a:r>
            <a:endParaRPr lang="en-US" altLang="ja-JP" sz="2200" dirty="0" smtClean="0"/>
          </a:p>
          <a:p>
            <a:pPr lvl="2"/>
            <a:r>
              <a:rPr lang="en-US" altLang="ja-JP" sz="2000" dirty="0" smtClean="0"/>
              <a:t>Maven</a:t>
            </a:r>
          </a:p>
          <a:p>
            <a:pPr lvl="2"/>
            <a:r>
              <a:rPr lang="en-US" altLang="ja-JP" sz="2000" dirty="0" err="1" smtClean="0"/>
              <a:t>Gradle</a:t>
            </a:r>
            <a:endParaRPr lang="en-US" altLang="ja-JP" sz="2000" dirty="0" smtClean="0"/>
          </a:p>
          <a:p>
            <a:r>
              <a:rPr lang="ja-JP" altLang="en-US" sz="2400" dirty="0" smtClean="0"/>
              <a:t>インストール</a:t>
            </a:r>
            <a:endParaRPr lang="en-US" altLang="ja-JP" sz="2400" dirty="0" smtClean="0"/>
          </a:p>
          <a:p>
            <a:pPr lvl="1"/>
            <a:r>
              <a:rPr lang="en-US" altLang="ja-JP" sz="2200" dirty="0"/>
              <a:t>@</a:t>
            </a:r>
            <a:r>
              <a:rPr lang="en-US" altLang="ja-JP" sz="2200" dirty="0" err="1"/>
              <a:t>powershell</a:t>
            </a:r>
            <a:r>
              <a:rPr lang="en-US" altLang="ja-JP" sz="2200" dirty="0"/>
              <a:t> -</a:t>
            </a:r>
            <a:r>
              <a:rPr lang="en-US" altLang="ja-JP" sz="2200" dirty="0" err="1"/>
              <a:t>NoProfile</a:t>
            </a:r>
            <a:r>
              <a:rPr lang="en-US" altLang="ja-JP" sz="2200" dirty="0"/>
              <a:t> -</a:t>
            </a:r>
            <a:r>
              <a:rPr lang="en-US" altLang="ja-JP" sz="2200" dirty="0" err="1"/>
              <a:t>ExecutionPolicy</a:t>
            </a:r>
            <a:r>
              <a:rPr lang="en-US" altLang="ja-JP" sz="2200" dirty="0"/>
              <a:t> unrestricted -Command "</a:t>
            </a:r>
            <a:r>
              <a:rPr lang="en-US" altLang="ja-JP" sz="2200" dirty="0" err="1"/>
              <a:t>iex</a:t>
            </a:r>
            <a:r>
              <a:rPr lang="en-US" altLang="ja-JP" sz="2200" dirty="0"/>
              <a:t> ((new-object </a:t>
            </a:r>
            <a:r>
              <a:rPr lang="en-US" altLang="ja-JP" sz="2200" dirty="0" err="1"/>
              <a:t>net.webclient</a:t>
            </a:r>
            <a:r>
              <a:rPr lang="en-US" altLang="ja-JP" sz="2200" dirty="0"/>
              <a:t>).</a:t>
            </a:r>
            <a:r>
              <a:rPr lang="en-US" altLang="ja-JP" sz="2200" dirty="0" err="1"/>
              <a:t>DownloadString</a:t>
            </a:r>
            <a:r>
              <a:rPr lang="en-US" altLang="ja-JP" sz="2200" dirty="0"/>
              <a:t>('https://</a:t>
            </a:r>
            <a:r>
              <a:rPr lang="en-US" altLang="ja-JP" sz="2200" dirty="0" err="1"/>
              <a:t>chocolatey.org</a:t>
            </a:r>
            <a:r>
              <a:rPr lang="en-US" altLang="ja-JP" sz="2200" dirty="0"/>
              <a:t>/install.ps1'))" &amp;&amp; SET PATH=%PATH%;%</a:t>
            </a:r>
            <a:r>
              <a:rPr lang="en-US" altLang="ja-JP" sz="2200" dirty="0" err="1"/>
              <a:t>systemdrive</a:t>
            </a:r>
            <a:r>
              <a:rPr lang="en-US" altLang="ja-JP" sz="2200" dirty="0"/>
              <a:t>%\</a:t>
            </a:r>
            <a:r>
              <a:rPr lang="en-US" altLang="ja-JP" sz="2200" dirty="0" err="1"/>
              <a:t>chocolatey</a:t>
            </a:r>
            <a:r>
              <a:rPr lang="en-US" altLang="ja-JP" sz="2200" dirty="0"/>
              <a:t>\</a:t>
            </a:r>
            <a:r>
              <a:rPr lang="en-US" altLang="ja-JP" sz="2200" dirty="0" smtClean="0"/>
              <a:t>bin</a:t>
            </a:r>
          </a:p>
          <a:p>
            <a:pPr lvl="1"/>
            <a:r>
              <a:rPr lang="en-US" altLang="ja-JP" sz="2200" dirty="0" err="1" smtClean="0"/>
              <a:t>cinst</a:t>
            </a:r>
            <a:r>
              <a:rPr lang="en-US" altLang="ja-JP" sz="2200" dirty="0" smtClean="0"/>
              <a:t> Firefox </a:t>
            </a:r>
            <a:r>
              <a:rPr lang="en-US" altLang="ja-JP" sz="2200" dirty="0" err="1" smtClean="0"/>
              <a:t>java.jdk</a:t>
            </a:r>
            <a:r>
              <a:rPr lang="en-US" altLang="ja-JP" sz="2200" dirty="0" smtClean="0"/>
              <a:t> </a:t>
            </a:r>
            <a:r>
              <a:rPr lang="en-US" altLang="ja-JP" sz="2200" dirty="0"/>
              <a:t>groovy </a:t>
            </a:r>
            <a:r>
              <a:rPr lang="en-US" altLang="ja-JP" sz="2200" dirty="0" err="1" smtClean="0"/>
              <a:t>maven.bg</a:t>
            </a:r>
            <a:r>
              <a:rPr lang="en-US" altLang="ja-JP" sz="2200" dirty="0" smtClean="0"/>
              <a:t> </a:t>
            </a:r>
            <a:r>
              <a:rPr lang="en-US" altLang="ja-JP" sz="2200" dirty="0" err="1"/>
              <a:t>gradle</a:t>
            </a:r>
            <a:r>
              <a:rPr lang="en-US" altLang="ja-JP" sz="2200" dirty="0"/>
              <a:t> eclipse-java-</a:t>
            </a:r>
            <a:r>
              <a:rPr lang="en-US" altLang="ja-JP" sz="2200" dirty="0" err="1"/>
              <a:t>juno</a:t>
            </a:r>
            <a:r>
              <a:rPr lang="en-US" altLang="ja-JP" sz="2200" dirty="0"/>
              <a:t> </a:t>
            </a:r>
            <a:r>
              <a:rPr lang="en-US" altLang="ja-JP" sz="2200" dirty="0" err="1"/>
              <a:t>intellijidea</a:t>
            </a:r>
            <a:r>
              <a:rPr lang="en-US" altLang="ja-JP" sz="2200" dirty="0"/>
              <a:t>-community </a:t>
            </a:r>
            <a:r>
              <a:rPr lang="en-US" altLang="ja-JP" sz="2200" dirty="0" smtClean="0"/>
              <a:t>VisualStudioExpress2013WindowsDesktop</a:t>
            </a:r>
          </a:p>
          <a:p>
            <a:pPr lvl="1"/>
            <a:r>
              <a:rPr lang="en-US" altLang="ja-JP" sz="2200" dirty="0" smtClean="0"/>
              <a:t>Selenium IDE</a:t>
            </a:r>
            <a:r>
              <a:rPr lang="ja-JP" altLang="en-US" sz="2200" dirty="0" smtClean="0"/>
              <a:t>は上記手順後、フォルダ内の</a:t>
            </a:r>
            <a:r>
              <a:rPr lang="en-US" altLang="ja-JP" sz="2200" dirty="0"/>
              <a:t>” selenium-ide-2.5.0.</a:t>
            </a:r>
            <a:r>
              <a:rPr lang="en-US" altLang="ja-JP" sz="2200" dirty="0" smtClean="0"/>
              <a:t>xpi”</a:t>
            </a:r>
            <a:r>
              <a:rPr lang="ja-JP" altLang="en-US" sz="2200" smtClean="0"/>
              <a:t>クリックしてインストールします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62603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必要なスキル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Selenium IDE</a:t>
            </a:r>
            <a:r>
              <a:rPr lang="ja-JP" altLang="en-US" dirty="0" smtClean="0"/>
              <a:t>のみの場合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DOM</a:t>
            </a:r>
            <a:r>
              <a:rPr lang="ja-JP" altLang="en-US" dirty="0" smtClean="0"/>
              <a:t>および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の知識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のプログラミング経験がある</a:t>
            </a:r>
            <a:r>
              <a:rPr lang="ja-JP" altLang="en-US" dirty="0" smtClean="0"/>
              <a:t>と望ましいです</a:t>
            </a:r>
            <a:endParaRPr kumimoji="1" lang="en-US" altLang="ja-JP" dirty="0" smtClean="0"/>
          </a:p>
          <a:p>
            <a:r>
              <a:rPr lang="en-US" altLang="ja-JP" dirty="0" smtClean="0"/>
              <a:t>Selenium </a:t>
            </a:r>
            <a:r>
              <a:rPr lang="en-US" altLang="ja-JP" dirty="0" err="1" smtClean="0"/>
              <a:t>WebDriver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以下のいずれかの言語のプログラミング経験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Java</a:t>
            </a:r>
          </a:p>
          <a:p>
            <a:pPr lvl="2"/>
            <a:r>
              <a:rPr kumimoji="1" lang="en-US" altLang="ja-JP" dirty="0" smtClean="0"/>
              <a:t>Groovy</a:t>
            </a:r>
          </a:p>
          <a:p>
            <a:pPr lvl="2"/>
            <a:r>
              <a:rPr lang="en-US" altLang="ja-JP" dirty="0" smtClean="0"/>
              <a:t>C#</a:t>
            </a:r>
          </a:p>
          <a:p>
            <a:pPr lvl="1"/>
            <a:r>
              <a:rPr kumimoji="1" lang="ja-JP" altLang="en-US" dirty="0" smtClean="0"/>
              <a:t>各プラットフォームのユニットテストフレームワークの使用経験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69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学習の注意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テストスクリプトは外部サイトに対して作成しないで下さい</a:t>
            </a:r>
            <a:endParaRPr lang="en-US" altLang="ja-JP" dirty="0" smtClean="0"/>
          </a:p>
          <a:p>
            <a:pPr lvl="1"/>
            <a:r>
              <a:rPr lang="en-US" altLang="ja-JP" dirty="0"/>
              <a:t>f</a:t>
            </a:r>
            <a:r>
              <a:rPr kumimoji="1" lang="en-US" altLang="ja-JP" dirty="0" smtClean="0"/>
              <a:t>ile://</a:t>
            </a:r>
            <a:r>
              <a:rPr kumimoji="1" lang="ja-JP" altLang="en-US" dirty="0" smtClean="0"/>
              <a:t>では始まるローカルの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のみで練習して下さい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http://</a:t>
            </a:r>
            <a:r>
              <a:rPr kumimoji="1" lang="ja-JP" altLang="en-US" dirty="0" smtClean="0"/>
              <a:t>および</a:t>
            </a:r>
            <a:r>
              <a:rPr kumimoji="1" lang="en-US" altLang="ja-JP" dirty="0" smtClean="0"/>
              <a:t>https://</a:t>
            </a:r>
            <a:r>
              <a:rPr kumimoji="1" lang="ja-JP" altLang="en-US" dirty="0" smtClean="0"/>
              <a:t>に対しては作成</a:t>
            </a:r>
            <a:r>
              <a:rPr kumimoji="1" lang="en-US" altLang="ja-JP" dirty="0" smtClean="0"/>
              <a:t>･</a:t>
            </a:r>
            <a:r>
              <a:rPr kumimoji="1" lang="ja-JP" altLang="en-US" dirty="0" smtClean="0"/>
              <a:t>実行しないで下さい</a:t>
            </a:r>
            <a:endParaRPr kumimoji="1" lang="en-US" altLang="ja-JP" dirty="0" smtClean="0"/>
          </a:p>
          <a:p>
            <a:r>
              <a:rPr lang="ja-JP" altLang="en-US" dirty="0" smtClean="0"/>
              <a:t>実務で</a:t>
            </a:r>
            <a:r>
              <a:rPr lang="en-US" altLang="ja-JP" dirty="0" smtClean="0"/>
              <a:t>Selenium</a:t>
            </a:r>
            <a:r>
              <a:rPr lang="ja-JP" altLang="en-US" dirty="0" smtClean="0"/>
              <a:t>を使用する場合、必ず、以下の方に使用許可を頂く必要があります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オンサイト：マネージャー及びお客様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オフサイト：マネージャー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91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Selenium IDE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800" dirty="0" smtClean="0"/>
              <a:t>操作の記録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365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操作の記録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484784"/>
            <a:ext cx="7125112" cy="4051437"/>
          </a:xfrm>
        </p:spPr>
        <p:txBody>
          <a:bodyPr anchor="t"/>
          <a:lstStyle/>
          <a:p>
            <a:r>
              <a:rPr lang="en-US" altLang="ja-JP" dirty="0" err="1" smtClean="0"/>
              <a:t>FireFox</a:t>
            </a:r>
            <a:r>
              <a:rPr lang="ja-JP" altLang="en-US" dirty="0" smtClean="0"/>
              <a:t>のメニューバー「ツール」から</a:t>
            </a:r>
            <a:r>
              <a:rPr lang="en-US" altLang="ja-JP" dirty="0" smtClean="0"/>
              <a:t>”Selenium IDE”</a:t>
            </a:r>
            <a:r>
              <a:rPr lang="ja-JP" altLang="en-US" dirty="0" smtClean="0"/>
              <a:t>を選択します</a:t>
            </a:r>
            <a:endParaRPr lang="en-US" altLang="ja-JP" dirty="0" smtClean="0"/>
          </a:p>
          <a:p>
            <a:r>
              <a:rPr lang="ja-JP" altLang="en-US" dirty="0" smtClean="0"/>
              <a:t>右端の記録ボタンを押して、記録を開始します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「テストケースを保存」で保存するのを忘れないようにします</a:t>
            </a:r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7344816" cy="127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8244408" y="3068960"/>
            <a:ext cx="576064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109" y="4264868"/>
            <a:ext cx="24193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940152" y="4437112"/>
            <a:ext cx="2160240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1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Selenium IDE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800" dirty="0" smtClean="0"/>
              <a:t>テストケースの修正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282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Refinement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ja-JP" altLang="en-US" sz="2400" dirty="0" smtClean="0"/>
              <a:t>期待結果を検証するためには、検証ポイントを自分で追加する必要があります</a:t>
            </a:r>
            <a:endParaRPr lang="en-US" altLang="ja-JP" sz="2400" dirty="0" smtClean="0"/>
          </a:p>
          <a:p>
            <a:r>
              <a:rPr lang="ja-JP" altLang="en-US" sz="2400" dirty="0" smtClean="0"/>
              <a:t>検証ポイントの追加方法は下記のドキュメントで学んで下さい</a:t>
            </a:r>
            <a:r>
              <a:rPr lang="en-US" altLang="ja-JP" sz="2400" dirty="0" smtClean="0"/>
              <a:t>: </a:t>
            </a:r>
          </a:p>
          <a:p>
            <a:pPr lvl="1"/>
            <a:r>
              <a:rPr lang="en-US" altLang="ja-JP" sz="2000" dirty="0" smtClean="0"/>
              <a:t>Selenium\</a:t>
            </a:r>
            <a:r>
              <a:rPr lang="ja-JP" altLang="en-US" sz="2000" dirty="0" smtClean="0"/>
              <a:t>テスト用</a:t>
            </a:r>
            <a:r>
              <a:rPr lang="en-US" altLang="ja-JP" sz="2000" dirty="0" smtClean="0"/>
              <a:t>HTML\Selenium</a:t>
            </a:r>
            <a:r>
              <a:rPr lang="ja-JP" altLang="en-US" sz="2000" dirty="0"/>
              <a:t>ドキュメント（社内用）</a:t>
            </a:r>
            <a:r>
              <a:rPr lang="en-US" altLang="ja-JP" sz="2000" dirty="0"/>
              <a:t>.</a:t>
            </a:r>
            <a:r>
              <a:rPr lang="en-US" altLang="ja-JP" sz="2000" dirty="0" err="1" smtClean="0"/>
              <a:t>ods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Selenium\</a:t>
            </a:r>
            <a:r>
              <a:rPr lang="ja-JP" altLang="en-US" sz="2000" dirty="0" smtClean="0"/>
              <a:t>テスト用</a:t>
            </a:r>
            <a:r>
              <a:rPr lang="en-US" altLang="ja-JP" sz="2000" dirty="0" smtClean="0"/>
              <a:t>HTML\Selenium</a:t>
            </a:r>
            <a:r>
              <a:rPr lang="ja-JP" altLang="en-US" sz="2000" dirty="0"/>
              <a:t>ドキュメント（社内用）</a:t>
            </a:r>
            <a:r>
              <a:rPr lang="en-US" altLang="ja-JP" sz="2000" dirty="0" smtClean="0"/>
              <a:t>.</a:t>
            </a:r>
            <a:r>
              <a:rPr lang="en-US" altLang="ja-JP" sz="2000" dirty="0" err="1" smtClean="0"/>
              <a:t>xlsx</a:t>
            </a:r>
            <a:endParaRPr lang="en-US" altLang="ja-JP" sz="2000" dirty="0"/>
          </a:p>
          <a:p>
            <a:pPr lvl="1"/>
            <a:r>
              <a:rPr lang="en-US" altLang="ja-JP" sz="2000" dirty="0" smtClean="0"/>
              <a:t>Selenium\</a:t>
            </a:r>
            <a:r>
              <a:rPr lang="en-US" altLang="ja-JP" sz="2000" dirty="0" err="1" smtClean="0"/>
              <a:t>SeleniumBasic.pdf</a:t>
            </a:r>
            <a:endParaRPr lang="en-US" altLang="ja-JP" sz="2000" dirty="0" smtClean="0"/>
          </a:p>
          <a:p>
            <a:pPr lvl="1"/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57696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3330</TotalTime>
  <Words>1464</Words>
  <Application>Microsoft Macintosh PowerPoint</Application>
  <PresentationFormat>画面に合わせる (4:3)</PresentationFormat>
  <Paragraphs>245</Paragraphs>
  <Slides>29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Winter</vt:lpstr>
      <vt:lpstr>Selenium入門</vt:lpstr>
      <vt:lpstr>アジェンダ</vt:lpstr>
      <vt:lpstr>必要なソフトウェア</vt:lpstr>
      <vt:lpstr>必要なスキル</vt:lpstr>
      <vt:lpstr>学習の注意</vt:lpstr>
      <vt:lpstr>Selenium IDE</vt:lpstr>
      <vt:lpstr>操作の記録</vt:lpstr>
      <vt:lpstr>Selenium IDE</vt:lpstr>
      <vt:lpstr>Test Refinement</vt:lpstr>
      <vt:lpstr>Selenium IDE</vt:lpstr>
      <vt:lpstr>テスト実行</vt:lpstr>
      <vt:lpstr>Selenium Web Driver</vt:lpstr>
      <vt:lpstr>スクリプトの構造</vt:lpstr>
      <vt:lpstr>Selenium Web Driver</vt:lpstr>
      <vt:lpstr>スクリプトの作成</vt:lpstr>
      <vt:lpstr>スクリプトの作成</vt:lpstr>
      <vt:lpstr>スクリプトの作成</vt:lpstr>
      <vt:lpstr>スクリプトの作成</vt:lpstr>
      <vt:lpstr>スクリプトの作成</vt:lpstr>
      <vt:lpstr>スクリプトの作成</vt:lpstr>
      <vt:lpstr>スクリプトの作成</vt:lpstr>
      <vt:lpstr>スクリプトの作成</vt:lpstr>
      <vt:lpstr>スクリプトの作成</vt:lpstr>
      <vt:lpstr>スクリプトの作成</vt:lpstr>
      <vt:lpstr>スクリプトの作成</vt:lpstr>
      <vt:lpstr>テストの実行</vt:lpstr>
      <vt:lpstr>テストの実行</vt:lpstr>
      <vt:lpstr>他の言語でのスクリプトの作成</vt:lpstr>
      <vt:lpstr>お問い合わせ先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lei.wang</dc:creator>
  <cp:lastModifiedBy>太田 健一郎</cp:lastModifiedBy>
  <cp:revision>84</cp:revision>
  <dcterms:created xsi:type="dcterms:W3CDTF">2014-01-14T04:53:00Z</dcterms:created>
  <dcterms:modified xsi:type="dcterms:W3CDTF">2014-03-24T09:25:24Z</dcterms:modified>
</cp:coreProperties>
</file>