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6" r:id="rId3"/>
    <p:sldId id="257" r:id="rId4"/>
    <p:sldId id="258" r:id="rId5"/>
    <p:sldId id="259" r:id="rId6"/>
    <p:sldId id="263" r:id="rId7"/>
    <p:sldId id="264" r:id="rId8"/>
    <p:sldId id="267" r:id="rId9"/>
    <p:sldId id="260" r:id="rId10"/>
    <p:sldId id="261"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1879788-32DE-3940-8F0D-7B2672EBDE05}">
          <p14:sldIdLst>
            <p14:sldId id="262"/>
            <p14:sldId id="266"/>
            <p14:sldId id="257"/>
            <p14:sldId id="258"/>
            <p14:sldId id="259"/>
            <p14:sldId id="263"/>
            <p14:sldId id="264"/>
            <p14:sldId id="267"/>
            <p14:sldId id="260"/>
          </p14:sldIdLst>
        </p14:section>
        <p14:section name="Untitled Section" id="{0A9CE7C7-F55B-5943-9513-5B7B50036775}">
          <p14:sldIdLst>
            <p14:sldId id="261"/>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4684" autoAdjust="0"/>
  </p:normalViewPr>
  <p:slideViewPr>
    <p:cSldViewPr snapToGrid="0" snapToObjects="1">
      <p:cViewPr varScale="1">
        <p:scale>
          <a:sx n="101" d="100"/>
          <a:sy n="101" d="100"/>
        </p:scale>
        <p:origin x="-1368" y="-104"/>
      </p:cViewPr>
      <p:guideLst>
        <p:guide orient="horz" pos="2160"/>
        <p:guide pos="2880"/>
      </p:guideLst>
    </p:cSldViewPr>
  </p:slideViewPr>
  <p:outlineViewPr>
    <p:cViewPr>
      <p:scale>
        <a:sx n="33" d="100"/>
        <a:sy n="33" d="100"/>
      </p:scale>
      <p:origin x="0" y="106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E125762-F2A9-E74D-B58B-6DD7D3D6C109}" type="datetimeFigureOut">
              <a:t>23/03/18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213210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E125762-F2A9-E74D-B58B-6DD7D3D6C109}" type="datetimeFigureOut">
              <a:t>23/03/18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4267471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E125762-F2A9-E74D-B58B-6DD7D3D6C109}" type="datetimeFigureOut">
              <a:t>23/03/18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916986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E125762-F2A9-E74D-B58B-6DD7D3D6C109}" type="datetimeFigureOut">
              <a:t>23/03/18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4193585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6E125762-F2A9-E74D-B58B-6DD7D3D6C109}" type="datetimeFigureOut">
              <a:t>23/03/18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117263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6E125762-F2A9-E74D-B58B-6DD7D3D6C109}" type="datetimeFigureOut">
              <a:t>23/03/18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147948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6E125762-F2A9-E74D-B58B-6DD7D3D6C109}" type="datetimeFigureOut">
              <a:t>23/03/18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424104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6E125762-F2A9-E74D-B58B-6DD7D3D6C109}" type="datetimeFigureOut">
              <a:t>23/03/18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3331976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125762-F2A9-E74D-B58B-6DD7D3D6C109}" type="datetimeFigureOut">
              <a:t>23/03/18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2819284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E125762-F2A9-E74D-B58B-6DD7D3D6C109}" type="datetimeFigureOut">
              <a:t>23/03/18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290669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E125762-F2A9-E74D-B58B-6DD7D3D6C109}" type="datetimeFigureOut">
              <a:t>23/03/18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B7FA4A-5658-424A-A4CB-2494DD4BEFCB}" type="slidenum">
              <a:t>‹#›</a:t>
            </a:fld>
            <a:endParaRPr lang="en-US"/>
          </a:p>
        </p:txBody>
      </p:sp>
    </p:spTree>
    <p:extLst>
      <p:ext uri="{BB962C8B-B14F-4D97-AF65-F5344CB8AC3E}">
        <p14:creationId xmlns:p14="http://schemas.microsoft.com/office/powerpoint/2010/main" val="26966813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125762-F2A9-E74D-B58B-6DD7D3D6C109}" type="datetimeFigureOut">
              <a:t>23/03/18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B7FA4A-5658-424A-A4CB-2494DD4BEFCB}" type="slidenum">
              <a:t>‹#›</a:t>
            </a:fld>
            <a:endParaRPr lang="en-US"/>
          </a:p>
        </p:txBody>
      </p:sp>
    </p:spTree>
    <p:extLst>
      <p:ext uri="{BB962C8B-B14F-4D97-AF65-F5344CB8AC3E}">
        <p14:creationId xmlns:p14="http://schemas.microsoft.com/office/powerpoint/2010/main" val="637443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65678"/>
            <a:ext cx="7772400" cy="1470025"/>
          </a:xfrm>
        </p:spPr>
        <p:txBody>
          <a:bodyPr>
            <a:normAutofit/>
          </a:bodyPr>
          <a:lstStyle/>
          <a:p>
            <a:r>
              <a:rPr lang="en-US" sz="2400"/>
              <a:t>HaPoP 2018</a:t>
            </a:r>
            <a:br>
              <a:rPr lang="en-US" sz="2400"/>
            </a:br>
            <a:r>
              <a:rPr lang="en-US" sz="2400"/>
              <a:t>Oxford</a:t>
            </a:r>
          </a:p>
        </p:txBody>
      </p:sp>
      <p:sp>
        <p:nvSpPr>
          <p:cNvPr id="3" name="Subtitle 2"/>
          <p:cNvSpPr>
            <a:spLocks noGrp="1"/>
          </p:cNvSpPr>
          <p:nvPr>
            <p:ph type="subTitle" idx="1"/>
          </p:nvPr>
        </p:nvSpPr>
        <p:spPr>
          <a:xfrm>
            <a:off x="1371600" y="2532098"/>
            <a:ext cx="6400800" cy="1194033"/>
          </a:xfrm>
        </p:spPr>
        <p:txBody>
          <a:bodyPr>
            <a:normAutofit/>
          </a:bodyPr>
          <a:lstStyle/>
          <a:p>
            <a:r>
              <a:rPr lang="en-US" sz="3600">
                <a:solidFill>
                  <a:srgbClr val="000090"/>
                </a:solidFill>
                <a:latin typeface="Times New Roman"/>
                <a:cs typeface="Times New Roman"/>
              </a:rPr>
              <a:t>Babbage’s Presentation of the Calculating Engines</a:t>
            </a:r>
            <a:r>
              <a:rPr lang="en-US" sz="3600">
                <a:latin typeface="Times New Roman"/>
                <a:cs typeface="Times New Roman"/>
              </a:rPr>
              <a:t> </a:t>
            </a:r>
          </a:p>
        </p:txBody>
      </p:sp>
      <p:sp>
        <p:nvSpPr>
          <p:cNvPr id="4" name="Subtitle 2"/>
          <p:cNvSpPr txBox="1">
            <a:spLocks/>
          </p:cNvSpPr>
          <p:nvPr/>
        </p:nvSpPr>
        <p:spPr>
          <a:xfrm>
            <a:off x="1371600" y="4429923"/>
            <a:ext cx="6400800" cy="1194033"/>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a:solidFill>
                  <a:schemeClr val="tx1">
                    <a:lumMod val="75000"/>
                    <a:lumOff val="25000"/>
                  </a:schemeClr>
                </a:solidFill>
              </a:rPr>
              <a:t>Susan Ford</a:t>
            </a:r>
          </a:p>
          <a:p>
            <a:r>
              <a:rPr lang="en-US" sz="2400">
                <a:solidFill>
                  <a:schemeClr val="tx1">
                    <a:lumMod val="75000"/>
                    <a:lumOff val="25000"/>
                  </a:schemeClr>
                </a:solidFill>
              </a:rPr>
              <a:t>The Australian National University</a:t>
            </a:r>
          </a:p>
        </p:txBody>
      </p:sp>
    </p:spTree>
    <p:extLst>
      <p:ext uri="{BB962C8B-B14F-4D97-AF65-F5344CB8AC3E}">
        <p14:creationId xmlns:p14="http://schemas.microsoft.com/office/powerpoint/2010/main" val="22002581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1830" y="2175446"/>
            <a:ext cx="7944970" cy="3432930"/>
          </a:xfrm>
        </p:spPr>
        <p:txBody>
          <a:bodyPr>
            <a:normAutofit/>
          </a:bodyPr>
          <a:lstStyle/>
          <a:p>
            <a:endParaRPr lang="en-GB"/>
          </a:p>
          <a:p>
            <a:pPr marL="0" indent="0">
              <a:buNone/>
            </a:pPr>
            <a:endParaRPr lang="en-AU">
              <a:latin typeface="Times New Roman"/>
              <a:cs typeface="Times New Roman"/>
            </a:endParaRPr>
          </a:p>
          <a:p>
            <a:pPr marL="0" indent="0">
              <a:buNone/>
            </a:pPr>
            <a:r>
              <a:rPr lang="en-AU">
                <a:latin typeface="Times New Roman"/>
                <a:cs typeface="Times New Roman"/>
              </a:rPr>
              <a:t>‘around the room were hung the formula [sic], the drawings, notations and other illustrations’</a:t>
            </a:r>
          </a:p>
          <a:p>
            <a:pPr marL="0" indent="0">
              <a:buNone/>
            </a:pPr>
            <a:r>
              <a:rPr lang="en-AU">
                <a:latin typeface="Times New Roman"/>
                <a:cs typeface="Times New Roman"/>
              </a:rPr>
              <a:t>(</a:t>
            </a:r>
            <a:r>
              <a:rPr lang="en-AU" i="1">
                <a:latin typeface="Times New Roman"/>
                <a:cs typeface="Times New Roman"/>
              </a:rPr>
              <a:t>Passages</a:t>
            </a:r>
            <a:r>
              <a:rPr lang="en-AU">
                <a:latin typeface="Times New Roman"/>
                <a:cs typeface="Times New Roman"/>
              </a:rPr>
              <a:t>, p130)</a:t>
            </a:r>
            <a:endParaRPr lang="en-GB">
              <a:latin typeface="Times New Roman"/>
              <a:cs typeface="Times New Roman"/>
            </a:endParaRPr>
          </a:p>
          <a:p>
            <a:pPr marL="0" indent="0">
              <a:buNone/>
            </a:pPr>
            <a:r>
              <a:rPr lang="en-AU"/>
              <a:t> </a:t>
            </a:r>
            <a:endParaRPr lang="en-GB"/>
          </a:p>
          <a:p>
            <a:endParaRPr lang="en-US"/>
          </a:p>
        </p:txBody>
      </p:sp>
      <p:sp>
        <p:nvSpPr>
          <p:cNvPr id="4" name="TextBox 3"/>
          <p:cNvSpPr txBox="1"/>
          <p:nvPr/>
        </p:nvSpPr>
        <p:spPr>
          <a:xfrm>
            <a:off x="741830" y="2175446"/>
            <a:ext cx="6498494" cy="584776"/>
          </a:xfrm>
          <a:prstGeom prst="rect">
            <a:avLst/>
          </a:prstGeom>
          <a:noFill/>
        </p:spPr>
        <p:txBody>
          <a:bodyPr wrap="none" rtlCol="0">
            <a:spAutoFit/>
          </a:bodyPr>
          <a:lstStyle/>
          <a:p>
            <a:r>
              <a:rPr lang="en-US" sz="3200"/>
              <a:t>Babbage with scientists in Italy 1840s:</a:t>
            </a:r>
          </a:p>
        </p:txBody>
      </p:sp>
    </p:spTree>
    <p:extLst>
      <p:ext uri="{BB962C8B-B14F-4D97-AF65-F5344CB8AC3E}">
        <p14:creationId xmlns:p14="http://schemas.microsoft.com/office/powerpoint/2010/main" val="357113137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mj-lt"/>
              </a:rPr>
              <a:t>Conclusions</a:t>
            </a:r>
            <a:br>
              <a:rPr lang="en-US">
                <a:latin typeface="+mj-lt"/>
              </a:rPr>
            </a:br>
            <a:endParaRPr lang="en-US"/>
          </a:p>
        </p:txBody>
      </p:sp>
      <p:sp>
        <p:nvSpPr>
          <p:cNvPr id="3" name="Content Placeholder 2"/>
          <p:cNvSpPr>
            <a:spLocks noGrp="1"/>
          </p:cNvSpPr>
          <p:nvPr>
            <p:ph idx="1"/>
          </p:nvPr>
        </p:nvSpPr>
        <p:spPr>
          <a:xfrm>
            <a:off x="457200" y="1600200"/>
            <a:ext cx="8229600" cy="3568057"/>
          </a:xfrm>
        </p:spPr>
        <p:txBody>
          <a:bodyPr/>
          <a:lstStyle/>
          <a:p>
            <a:r>
              <a:rPr lang="en-US"/>
              <a:t>belief in (almost) universal knowedge</a:t>
            </a:r>
          </a:p>
          <a:p>
            <a:r>
              <a:rPr lang="en-US"/>
              <a:t>belief in expertise</a:t>
            </a:r>
          </a:p>
          <a:p>
            <a:r>
              <a:rPr lang="en-US"/>
              <a:t>writes from first principles </a:t>
            </a:r>
          </a:p>
          <a:p>
            <a:r>
              <a:rPr lang="en-US"/>
              <a:t>assumes universal wish to know</a:t>
            </a:r>
          </a:p>
          <a:p>
            <a:endParaRPr lang="en-US"/>
          </a:p>
        </p:txBody>
      </p:sp>
    </p:spTree>
    <p:extLst>
      <p:ext uri="{BB962C8B-B14F-4D97-AF65-F5344CB8AC3E}">
        <p14:creationId xmlns:p14="http://schemas.microsoft.com/office/powerpoint/2010/main" val="251049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6681" y="905388"/>
            <a:ext cx="7313157" cy="4929335"/>
          </a:xfrm>
        </p:spPr>
        <p:txBody>
          <a:bodyPr>
            <a:normAutofit fontScale="92500" lnSpcReduction="10000"/>
          </a:bodyPr>
          <a:lstStyle/>
          <a:p>
            <a:pPr marL="0" indent="0">
              <a:lnSpc>
                <a:spcPct val="110000"/>
              </a:lnSpc>
              <a:buNone/>
            </a:pPr>
            <a:r>
              <a:rPr lang="en-AU" sz="2800">
                <a:latin typeface="Times New Roman"/>
                <a:cs typeface="Times New Roman"/>
              </a:rPr>
              <a:t>‘In writing of Babbage as a computer pioneer one must at once admit that his work, however brilliant and original, was without influence on the modern development of computers. The principles that Babbage elucidated but regrettably </a:t>
            </a:r>
            <a:r>
              <a:rPr lang="en-AU" sz="2800" u="sng">
                <a:latin typeface="Times New Roman"/>
                <a:cs typeface="Times New Roman"/>
              </a:rPr>
              <a:t>failed to communicate,</a:t>
            </a:r>
            <a:r>
              <a:rPr lang="en-AU" sz="2800">
                <a:latin typeface="Times New Roman"/>
                <a:cs typeface="Times New Roman"/>
              </a:rPr>
              <a:t> had to be rediscovered by the men who, 100 years later, built the first automatic computers.’ (emphasis added)</a:t>
            </a:r>
            <a:endParaRPr lang="en-AU" sz="2800">
              <a:effectLst/>
              <a:latin typeface="Times New Roman"/>
              <a:cs typeface="Times New Roman"/>
            </a:endParaRPr>
          </a:p>
          <a:p>
            <a:pPr marL="0" indent="0">
              <a:lnSpc>
                <a:spcPct val="110000"/>
              </a:lnSpc>
              <a:buNone/>
            </a:pPr>
            <a:endParaRPr lang="en-AU" sz="2800"/>
          </a:p>
          <a:p>
            <a:pPr marL="0" indent="0">
              <a:lnSpc>
                <a:spcPct val="110000"/>
              </a:lnSpc>
              <a:buNone/>
            </a:pPr>
            <a:r>
              <a:rPr lang="en-AU" sz="2800"/>
              <a:t>(Maurice Wilkes, ‘Babbage as a computer pioneer’ 1977)</a:t>
            </a:r>
            <a:r>
              <a:rPr lang="en-GB">
                <a:effectLst/>
              </a:rPr>
              <a:t> </a:t>
            </a:r>
            <a:endParaRPr lang="en-US"/>
          </a:p>
        </p:txBody>
      </p:sp>
    </p:spTree>
    <p:extLst>
      <p:ext uri="{BB962C8B-B14F-4D97-AF65-F5344CB8AC3E}">
        <p14:creationId xmlns:p14="http://schemas.microsoft.com/office/powerpoint/2010/main" val="1757414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43712"/>
            <a:ext cx="8229600" cy="5082452"/>
          </a:xfrm>
        </p:spPr>
        <p:txBody>
          <a:bodyPr>
            <a:normAutofit fontScale="77500" lnSpcReduction="20000"/>
          </a:bodyPr>
          <a:lstStyle/>
          <a:p>
            <a:pPr>
              <a:lnSpc>
                <a:spcPct val="130000"/>
              </a:lnSpc>
            </a:pPr>
            <a:r>
              <a:rPr lang="en-AU" sz="3000">
                <a:latin typeface="Times New Roman"/>
                <a:cs typeface="Times New Roman"/>
              </a:rPr>
              <a:t>Babbage’s operations ‘in effect a version of Church’s thesis’</a:t>
            </a:r>
          </a:p>
          <a:p>
            <a:pPr>
              <a:lnSpc>
                <a:spcPct val="130000"/>
              </a:lnSpc>
            </a:pPr>
            <a:r>
              <a:rPr lang="en-AU" sz="3000">
                <a:latin typeface="Times New Roman"/>
                <a:cs typeface="Times New Roman"/>
              </a:rPr>
              <a:t>Babbage’s ideas were known of (‘not forgotten’)</a:t>
            </a:r>
          </a:p>
          <a:p>
            <a:pPr>
              <a:lnSpc>
                <a:spcPct val="130000"/>
              </a:lnSpc>
            </a:pPr>
            <a:r>
              <a:rPr lang="en-AU" sz="3000">
                <a:latin typeface="Times New Roman"/>
                <a:cs typeface="Times New Roman"/>
              </a:rPr>
              <a:t>‘its theoretical importance </a:t>
            </a:r>
            <a:r>
              <a:rPr lang="en-US" sz="3000">
                <a:latin typeface="Times New Roman"/>
                <a:cs typeface="Times New Roman"/>
              </a:rPr>
              <a:t>–</a:t>
            </a:r>
            <a:r>
              <a:rPr lang="en-AU" sz="3000">
                <a:latin typeface="Times New Roman"/>
                <a:cs typeface="Times New Roman"/>
              </a:rPr>
              <a:t> its importance, so to speak, as software </a:t>
            </a:r>
            <a:r>
              <a:rPr lang="en-US" sz="3000">
                <a:latin typeface="Times New Roman"/>
                <a:cs typeface="Times New Roman"/>
              </a:rPr>
              <a:t>–</a:t>
            </a:r>
            <a:r>
              <a:rPr lang="en-AU" sz="3000">
                <a:latin typeface="Times New Roman"/>
                <a:cs typeface="Times New Roman"/>
              </a:rPr>
              <a:t> was little recognized’</a:t>
            </a:r>
          </a:p>
          <a:p>
            <a:pPr>
              <a:lnSpc>
                <a:spcPct val="130000"/>
              </a:lnSpc>
            </a:pPr>
            <a:r>
              <a:rPr lang="en-AU" sz="3000">
                <a:latin typeface="Times New Roman"/>
                <a:cs typeface="Times New Roman"/>
              </a:rPr>
              <a:t>pre WW II work placed the emphasis ‘on a fixed iterable sequence of arithmetical operations. The fundamental importance of conditional iteration and conditional transfer for a general theory of calculating machines is not recognized’</a:t>
            </a:r>
            <a:r>
              <a:rPr lang="en-GB" sz="3000">
                <a:effectLst/>
                <a:latin typeface="Times New Roman"/>
                <a:cs typeface="Times New Roman"/>
              </a:rPr>
              <a:t> </a:t>
            </a:r>
          </a:p>
          <a:p>
            <a:pPr marL="0" indent="0">
              <a:buNone/>
            </a:pPr>
            <a:endParaRPr lang="en-GB">
              <a:effectLst/>
            </a:endParaRPr>
          </a:p>
          <a:p>
            <a:pPr marL="0" indent="0">
              <a:buNone/>
            </a:pPr>
            <a:r>
              <a:rPr lang="en-GB">
                <a:effectLst/>
              </a:rPr>
              <a:t>(Robin </a:t>
            </a:r>
            <a:r>
              <a:rPr lang="en-GB"/>
              <a:t>Gandy, ‘Confluence of ideas in 1936’ (1988)</a:t>
            </a:r>
          </a:p>
          <a:p>
            <a:endParaRPr lang="en-US"/>
          </a:p>
        </p:txBody>
      </p:sp>
    </p:spTree>
    <p:extLst>
      <p:ext uri="{BB962C8B-B14F-4D97-AF65-F5344CB8AC3E}">
        <p14:creationId xmlns:p14="http://schemas.microsoft.com/office/powerpoint/2010/main" val="18702596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49888"/>
          </a:xfrm>
        </p:spPr>
        <p:txBody>
          <a:bodyPr>
            <a:normAutofit fontScale="90000"/>
          </a:bodyPr>
          <a:lstStyle/>
          <a:p>
            <a:r>
              <a:rPr lang="en-AU"/>
              <a:t>Babbage’s publications in order (excluding mathematics papers):</a:t>
            </a:r>
            <a:r>
              <a:rPr lang="en-GB"/>
              <a:t/>
            </a:r>
            <a:br>
              <a:rPr lang="en-GB"/>
            </a:br>
            <a:endParaRPr lang="en-US"/>
          </a:p>
        </p:txBody>
      </p:sp>
      <p:sp>
        <p:nvSpPr>
          <p:cNvPr id="3" name="Content Placeholder 2"/>
          <p:cNvSpPr>
            <a:spLocks noGrp="1"/>
          </p:cNvSpPr>
          <p:nvPr>
            <p:ph idx="1"/>
          </p:nvPr>
        </p:nvSpPr>
        <p:spPr/>
        <p:txBody>
          <a:bodyPr>
            <a:normAutofit fontScale="85000" lnSpcReduction="20000"/>
          </a:bodyPr>
          <a:lstStyle/>
          <a:p>
            <a:pPr marL="0" indent="0">
              <a:buNone/>
            </a:pPr>
            <a:endParaRPr lang="en-GB"/>
          </a:p>
          <a:p>
            <a:r>
              <a:rPr lang="en-AU"/>
              <a:t>	1826	article on the mechanical notation (16 pages in Phil Trans)</a:t>
            </a:r>
            <a:endParaRPr lang="en-GB"/>
          </a:p>
          <a:p>
            <a:r>
              <a:rPr lang="en-AU"/>
              <a:t>	1826	</a:t>
            </a:r>
            <a:r>
              <a:rPr lang="en-AU" i="1"/>
              <a:t>Assurance of Lives</a:t>
            </a:r>
            <a:endParaRPr lang="en-GB"/>
          </a:p>
          <a:p>
            <a:r>
              <a:rPr lang="en-AU" i="1"/>
              <a:t>	</a:t>
            </a:r>
            <a:r>
              <a:rPr lang="en-AU"/>
              <a:t>1831	</a:t>
            </a:r>
            <a:r>
              <a:rPr lang="en-AU" i="1"/>
              <a:t>Decline of Science</a:t>
            </a:r>
            <a:endParaRPr lang="en-GB"/>
          </a:p>
          <a:p>
            <a:r>
              <a:rPr lang="en-AU"/>
              <a:t>	1834	‘Babbage’s calculating Engine’ (65-page article in Edinburgh Review by Dionysius Lardner)</a:t>
            </a:r>
            <a:endParaRPr lang="en-GB"/>
          </a:p>
          <a:p>
            <a:r>
              <a:rPr lang="en-AU"/>
              <a:t>	1835	</a:t>
            </a:r>
            <a:r>
              <a:rPr lang="en-AU" i="1"/>
              <a:t>Economy of Machinery and Manufactures</a:t>
            </a:r>
            <a:endParaRPr lang="en-GB"/>
          </a:p>
          <a:p>
            <a:r>
              <a:rPr lang="en-AU" i="1"/>
              <a:t>	</a:t>
            </a:r>
            <a:r>
              <a:rPr lang="en-AU"/>
              <a:t>1837</a:t>
            </a:r>
            <a:r>
              <a:rPr lang="en-AU" i="1"/>
              <a:t>	Ninth Bridgewater Treatise</a:t>
            </a:r>
            <a:endParaRPr lang="en-GB"/>
          </a:p>
          <a:p>
            <a:r>
              <a:rPr lang="en-AU" i="1"/>
              <a:t>	</a:t>
            </a:r>
            <a:r>
              <a:rPr lang="en-AU"/>
              <a:t>1851</a:t>
            </a:r>
            <a:r>
              <a:rPr lang="en-AU" i="1"/>
              <a:t>	Exposition of 1851</a:t>
            </a:r>
            <a:endParaRPr lang="en-GB"/>
          </a:p>
          <a:p>
            <a:r>
              <a:rPr lang="en-AU" i="1"/>
              <a:t>	</a:t>
            </a:r>
            <a:r>
              <a:rPr lang="en-AU"/>
              <a:t>1864</a:t>
            </a:r>
            <a:r>
              <a:rPr lang="en-AU" i="1"/>
              <a:t>	Passages from the Life of a Philosopher</a:t>
            </a:r>
            <a:endParaRPr lang="en-GB"/>
          </a:p>
          <a:p>
            <a:endParaRPr lang="en-US"/>
          </a:p>
        </p:txBody>
      </p:sp>
    </p:spTree>
    <p:extLst>
      <p:ext uri="{BB962C8B-B14F-4D97-AF65-F5344CB8AC3E}">
        <p14:creationId xmlns:p14="http://schemas.microsoft.com/office/powerpoint/2010/main" val="41128030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473266"/>
          </a:xfrm>
        </p:spPr>
        <p:txBody>
          <a:bodyPr>
            <a:normAutofit fontScale="90000"/>
          </a:bodyPr>
          <a:lstStyle/>
          <a:p>
            <a:r>
              <a:rPr lang="en-US"/>
              <a:t/>
            </a:r>
            <a:br>
              <a:rPr lang="en-US"/>
            </a:br>
            <a:r>
              <a:rPr lang="en-AU" b="1">
                <a:cs typeface="Times New Roman"/>
              </a:rPr>
              <a:t>A Godly argument</a:t>
            </a:r>
            <a:r>
              <a:rPr lang="en-AU" sz="1800" b="1">
                <a:cs typeface="Times New Roman"/>
              </a:rPr>
              <a:t/>
            </a:r>
            <a:br>
              <a:rPr lang="en-AU" sz="1800" b="1">
                <a:cs typeface="Times New Roman"/>
              </a:rPr>
            </a:br>
            <a:r>
              <a:rPr lang="en-GB" b="1">
                <a:cs typeface="Times New Roman"/>
              </a:rPr>
              <a:t/>
            </a:r>
            <a:br>
              <a:rPr lang="en-GB" b="1">
                <a:cs typeface="Times New Roman"/>
              </a:rPr>
            </a:br>
            <a:endParaRPr lang="en-US">
              <a:cs typeface="Times New Roman"/>
            </a:endParaRPr>
          </a:p>
        </p:txBody>
      </p:sp>
      <p:sp>
        <p:nvSpPr>
          <p:cNvPr id="3" name="Content Placeholder 2"/>
          <p:cNvSpPr>
            <a:spLocks noGrp="1"/>
          </p:cNvSpPr>
          <p:nvPr>
            <p:ph idx="1"/>
          </p:nvPr>
        </p:nvSpPr>
        <p:spPr>
          <a:xfrm>
            <a:off x="972709" y="2945563"/>
            <a:ext cx="7262863" cy="2763558"/>
          </a:xfrm>
        </p:spPr>
        <p:txBody>
          <a:bodyPr>
            <a:normAutofit lnSpcReduction="10000"/>
          </a:bodyPr>
          <a:lstStyle/>
          <a:p>
            <a:pPr marL="0" indent="0">
              <a:buNone/>
            </a:pPr>
            <a:r>
              <a:rPr lang="en-AU">
                <a:latin typeface="Times New Roman"/>
                <a:cs typeface="Times New Roman"/>
              </a:rPr>
              <a:t>“the mechanism brought into action for the purpose of changing the nature of the calculation from the production of the merest elementary operations into those highly complicated ones of which we speak, is itself of the simplest kind.”</a:t>
            </a:r>
            <a:endParaRPr lang="en-US">
              <a:latin typeface="Times New Roman"/>
              <a:cs typeface="Times New Roman"/>
            </a:endParaRPr>
          </a:p>
        </p:txBody>
      </p:sp>
      <p:sp>
        <p:nvSpPr>
          <p:cNvPr id="4" name="TextBox 3"/>
          <p:cNvSpPr txBox="1"/>
          <p:nvPr/>
        </p:nvSpPr>
        <p:spPr>
          <a:xfrm>
            <a:off x="1244766" y="1455515"/>
            <a:ext cx="6569226" cy="584776"/>
          </a:xfrm>
          <a:prstGeom prst="rect">
            <a:avLst/>
          </a:prstGeom>
          <a:noFill/>
        </p:spPr>
        <p:txBody>
          <a:bodyPr wrap="none" rtlCol="0">
            <a:spAutoFit/>
          </a:bodyPr>
          <a:lstStyle/>
          <a:p>
            <a:r>
              <a:rPr lang="en-GB" sz="3200">
                <a:cs typeface="Times New Roman"/>
              </a:rPr>
              <a:t>The Ninth </a:t>
            </a:r>
            <a:r>
              <a:rPr lang="en-US" sz="3200">
                <a:cs typeface="Times New Roman"/>
              </a:rPr>
              <a:t>Bridgewater Treatise (1837)</a:t>
            </a:r>
            <a:endParaRPr lang="en-US" sz="3200"/>
          </a:p>
        </p:txBody>
      </p:sp>
    </p:spTree>
    <p:extLst>
      <p:ext uri="{BB962C8B-B14F-4D97-AF65-F5344CB8AC3E}">
        <p14:creationId xmlns:p14="http://schemas.microsoft.com/office/powerpoint/2010/main" val="134212223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Engaging the Public ~ Exposing the Engines </a:t>
            </a:r>
          </a:p>
        </p:txBody>
      </p:sp>
      <p:sp>
        <p:nvSpPr>
          <p:cNvPr id="3" name="Content Placeholder 2"/>
          <p:cNvSpPr>
            <a:spLocks noGrp="1"/>
          </p:cNvSpPr>
          <p:nvPr>
            <p:ph idx="1"/>
          </p:nvPr>
        </p:nvSpPr>
        <p:spPr>
          <a:xfrm>
            <a:off x="457200" y="1848501"/>
            <a:ext cx="8229600" cy="4277662"/>
          </a:xfrm>
        </p:spPr>
        <p:txBody>
          <a:bodyPr>
            <a:normAutofit/>
          </a:bodyPr>
          <a:lstStyle/>
          <a:p>
            <a:pPr marL="0" indent="0">
              <a:buNone/>
            </a:pPr>
            <a:r>
              <a:rPr lang="en-US"/>
              <a:t>1851 Great Exhibition in the Crystal Palace, London</a:t>
            </a:r>
          </a:p>
          <a:p>
            <a:pPr>
              <a:buFontTx/>
              <a:buChar char="-"/>
            </a:pPr>
            <a:r>
              <a:rPr lang="en-US"/>
              <a:t> displays ‘the works of industry of all nations’</a:t>
            </a:r>
          </a:p>
          <a:p>
            <a:pPr>
              <a:buFontTx/>
              <a:buChar char="-"/>
            </a:pPr>
            <a:r>
              <a:rPr lang="en-US"/>
              <a:t>Difference Engine model version refused as exhibit</a:t>
            </a:r>
          </a:p>
          <a:p>
            <a:pPr>
              <a:buFontTx/>
              <a:buChar char="-"/>
            </a:pPr>
            <a:r>
              <a:rPr lang="en-US"/>
              <a:t>Babbage responds by publishing a polemic </a:t>
            </a:r>
            <a:r>
              <a:rPr lang="en-US" i="1"/>
              <a:t>The Exposition of 1851</a:t>
            </a:r>
            <a:r>
              <a:rPr lang="en-US"/>
              <a:t> </a:t>
            </a:r>
          </a:p>
          <a:p>
            <a:pPr>
              <a:buFontTx/>
              <a:buChar char="-"/>
            </a:pPr>
            <a:endParaRPr lang="en-US"/>
          </a:p>
        </p:txBody>
      </p:sp>
    </p:spTree>
    <p:extLst>
      <p:ext uri="{BB962C8B-B14F-4D97-AF65-F5344CB8AC3E}">
        <p14:creationId xmlns:p14="http://schemas.microsoft.com/office/powerpoint/2010/main" val="362636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The Exposition of 1851</a:t>
            </a:r>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pPr>
              <a:lnSpc>
                <a:spcPct val="120000"/>
              </a:lnSpc>
            </a:pPr>
            <a:r>
              <a:rPr lang="en-US"/>
              <a:t>long essay on the state of science, of manufacturing, the objects of commercial competition, pricing, quality assurance</a:t>
            </a:r>
          </a:p>
          <a:p>
            <a:pPr>
              <a:lnSpc>
                <a:spcPct val="120000"/>
              </a:lnSpc>
            </a:pPr>
            <a:r>
              <a:rPr lang="en-US"/>
              <a:t>Preface: </a:t>
            </a:r>
          </a:p>
          <a:p>
            <a:pPr marL="457200" lvl="1" indent="0">
              <a:lnSpc>
                <a:spcPct val="130000"/>
              </a:lnSpc>
              <a:buNone/>
            </a:pPr>
            <a:r>
              <a:rPr lang="en-US">
                <a:latin typeface="Times New Roman"/>
                <a:cs typeface="Times New Roman"/>
              </a:rPr>
              <a:t>‘Engand has invited the civilized world to meet in its great commercial centre; asking it, in friendly rivalry, to display for the common advantage of all, those objects which each country derives from the gifts of nature, and on which it confers additional utility by processes of industrial art.’</a:t>
            </a:r>
          </a:p>
        </p:txBody>
      </p:sp>
    </p:spTree>
    <p:extLst>
      <p:ext uri="{BB962C8B-B14F-4D97-AF65-F5344CB8AC3E}">
        <p14:creationId xmlns:p14="http://schemas.microsoft.com/office/powerpoint/2010/main" val="3245642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7664"/>
            <a:ext cx="8229600" cy="5258499"/>
          </a:xfrm>
        </p:spPr>
        <p:txBody>
          <a:bodyPr>
            <a:normAutofit fontScale="92500" lnSpcReduction="10000"/>
          </a:bodyPr>
          <a:lstStyle/>
          <a:p>
            <a:pPr marL="0" indent="0">
              <a:lnSpc>
                <a:spcPct val="120000"/>
              </a:lnSpc>
              <a:buNone/>
            </a:pPr>
            <a:r>
              <a:rPr lang="en-US">
                <a:latin typeface="Times New Roman"/>
                <a:cs typeface="Times New Roman"/>
              </a:rPr>
              <a:t>‘</a:t>
            </a:r>
            <a:r>
              <a:rPr lang="en-AU">
                <a:latin typeface="Times New Roman"/>
                <a:cs typeface="Times New Roman"/>
              </a:rPr>
              <a:t>it is possible for him who is a perfect master of his own craft, so to explain them (sc. the processes of manufacture] without technical terms, as in the language of commonsense, that most persons of tolerably liberal education, and possessing a fair average intellect, may not only understand the effect produced, but admire the ingenuity by which it was attained.’</a:t>
            </a:r>
            <a:r>
              <a:rPr lang="en-GB">
                <a:effectLst/>
                <a:latin typeface="Times New Roman"/>
                <a:cs typeface="Times New Roman"/>
              </a:rPr>
              <a:t> </a:t>
            </a:r>
          </a:p>
          <a:p>
            <a:pPr marL="0" indent="0">
              <a:lnSpc>
                <a:spcPct val="120000"/>
              </a:lnSpc>
              <a:buNone/>
            </a:pPr>
            <a:endParaRPr lang="en-GB">
              <a:effectLst/>
              <a:latin typeface="Times New Roman"/>
              <a:cs typeface="Times New Roman"/>
            </a:endParaRPr>
          </a:p>
          <a:p>
            <a:pPr marL="0" indent="0">
              <a:buNone/>
            </a:pPr>
            <a:r>
              <a:rPr lang="en-GB">
                <a:cs typeface="Times New Roman"/>
              </a:rPr>
              <a:t>(</a:t>
            </a:r>
            <a:r>
              <a:rPr lang="en-GB" i="1">
                <a:cs typeface="Times New Roman"/>
              </a:rPr>
              <a:t>Exposition</a:t>
            </a:r>
            <a:r>
              <a:rPr lang="en-GB">
                <a:cs typeface="Times New Roman"/>
              </a:rPr>
              <a:t>, p131, 1851)</a:t>
            </a:r>
            <a:endParaRPr lang="en-US">
              <a:cs typeface="Times New Roman"/>
            </a:endParaRPr>
          </a:p>
        </p:txBody>
      </p:sp>
    </p:spTree>
    <p:extLst>
      <p:ext uri="{BB962C8B-B14F-4D97-AF65-F5344CB8AC3E}">
        <p14:creationId xmlns:p14="http://schemas.microsoft.com/office/powerpoint/2010/main" val="14764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527" y="488410"/>
            <a:ext cx="7978274" cy="1325562"/>
          </a:xfrm>
        </p:spPr>
        <p:txBody>
          <a:bodyPr>
            <a:normAutofit fontScale="90000"/>
          </a:bodyPr>
          <a:lstStyle/>
          <a:p>
            <a:r>
              <a:rPr lang="en-US"/>
              <a:t>Babbage tries to</a:t>
            </a:r>
            <a:r>
              <a:rPr lang="en-AU"/>
              <a:t> invent a universal natural language</a:t>
            </a:r>
            <a:r>
              <a:rPr lang="en-GB"/>
              <a:t/>
            </a:r>
            <a:br>
              <a:rPr lang="en-GB"/>
            </a:br>
            <a:endParaRPr lang="en-US"/>
          </a:p>
        </p:txBody>
      </p:sp>
      <p:sp>
        <p:nvSpPr>
          <p:cNvPr id="3" name="Content Placeholder 2"/>
          <p:cNvSpPr>
            <a:spLocks noGrp="1"/>
          </p:cNvSpPr>
          <p:nvPr>
            <p:ph idx="1"/>
          </p:nvPr>
        </p:nvSpPr>
        <p:spPr/>
        <p:txBody>
          <a:bodyPr>
            <a:normAutofit fontScale="77500" lnSpcReduction="20000"/>
          </a:bodyPr>
          <a:lstStyle/>
          <a:p>
            <a:pPr marL="0" indent="0">
              <a:buNone/>
            </a:pPr>
            <a:endParaRPr lang="en-GB"/>
          </a:p>
          <a:p>
            <a:pPr marL="0" indent="0">
              <a:lnSpc>
                <a:spcPct val="130000"/>
              </a:lnSpc>
              <a:buNone/>
            </a:pPr>
            <a:r>
              <a:rPr lang="en-AU">
                <a:latin typeface="Times New Roman"/>
                <a:cs typeface="Times New Roman"/>
              </a:rPr>
              <a:t>‘only discontinued his investigations in this direction, on account of the enormous labour which the undertaking would inevitably demand . . . he was far from regarding the accomplishment of the object as visionary, and belived that the advanced state of mental analysis at the present day, promised a successful result to any investigator who might happily combine the taste, time, and talent, for such a pursuit’</a:t>
            </a:r>
          </a:p>
          <a:p>
            <a:pPr marL="0" indent="0">
              <a:buNone/>
            </a:pPr>
            <a:endParaRPr lang="en-AU">
              <a:effectLst/>
            </a:endParaRPr>
          </a:p>
          <a:p>
            <a:pPr marL="0" indent="0">
              <a:buNone/>
            </a:pPr>
            <a:r>
              <a:rPr lang="en-AU">
                <a:effectLst/>
              </a:rPr>
              <a:t>(Buxton, </a:t>
            </a:r>
            <a:r>
              <a:rPr lang="en-AU" i="1">
                <a:effectLst/>
              </a:rPr>
              <a:t>Memoir</a:t>
            </a:r>
            <a:r>
              <a:rPr lang="en-AU">
                <a:effectLst/>
              </a:rPr>
              <a:t>, 347)</a:t>
            </a:r>
            <a:r>
              <a:rPr lang="en-GB">
                <a:effectLst/>
              </a:rPr>
              <a:t> </a:t>
            </a:r>
            <a:endParaRPr lang="en-US"/>
          </a:p>
        </p:txBody>
      </p:sp>
    </p:spTree>
    <p:extLst>
      <p:ext uri="{BB962C8B-B14F-4D97-AF65-F5344CB8AC3E}">
        <p14:creationId xmlns:p14="http://schemas.microsoft.com/office/powerpoint/2010/main" val="156046010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1071</TotalTime>
  <Words>597</Words>
  <Application>Microsoft Macintosh PowerPoint</Application>
  <PresentationFormat>On-screen Show (4:3)</PresentationFormat>
  <Paragraphs>54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HaPoP 2018 Oxford</vt:lpstr>
      <vt:lpstr>PowerPoint Presentation</vt:lpstr>
      <vt:lpstr>PowerPoint Presentation</vt:lpstr>
      <vt:lpstr>Babbage’s publications in order (excluding mathematics papers): </vt:lpstr>
      <vt:lpstr> A Godly argument  </vt:lpstr>
      <vt:lpstr>Engaging the Public ~ Exposing the Engines </vt:lpstr>
      <vt:lpstr>The Exposition of 1851</vt:lpstr>
      <vt:lpstr>PowerPoint Presentation</vt:lpstr>
      <vt:lpstr>Babbage tries to invent a universal natural language </vt:lpstr>
      <vt:lpstr>PowerPoint Presentation</vt:lpstr>
      <vt:lpstr>Conclusions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SF</dc:creator>
  <cp:lastModifiedBy>SF</cp:lastModifiedBy>
  <cp:revision>21</cp:revision>
  <dcterms:created xsi:type="dcterms:W3CDTF">2018-03-22T14:35:26Z</dcterms:created>
  <dcterms:modified xsi:type="dcterms:W3CDTF">2018-03-23T08:27:50Z</dcterms:modified>
</cp:coreProperties>
</file>