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8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EDA"/>
    <a:srgbClr val="FFFF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5C3E-80FB-46D1-816D-074DD88CA5BF}" type="datetimeFigureOut">
              <a:rPr lang="nl-NL" smtClean="0"/>
              <a:pPr/>
              <a:t>22-3-2018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570D5-A01C-4A11-A019-CDDF630A6CA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E38C6-4ABB-4998-8C10-770CDEBF9ECE}" type="datetimeFigureOut">
              <a:rPr lang="nl-NL" smtClean="0"/>
              <a:pPr/>
              <a:t>22-3-2018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752D6-D402-42A4-9FF0-9D0F2EBC7B8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William McWhirter, Director IBM Data Systems Divison,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Poughkeepsie, N.Y. site was responsible for development and manufacture of larger systems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McWhirter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answered Charles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DeCarlo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he shared “some of [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Bemer’s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enthusiasm”. He went on saying that the promise for delivery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compiler for the IBM 709 was May 1960, and “it would make a fine prestige builder if we were able to test this out very thoroughly and present it either on –or ahead of- schedule. I assume that if we do this, we will do it with complete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fanfâre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.”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752D6-D402-42A4-9FF0-9D0F2EBC7B83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Internal IBM documents confirm that IBM expected “Mark I language specs official by January 1960“  - refers to the 1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version of a weapon or military vehicle and is sometimes used in similar fashion in civic product development. 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752D6-D402-42A4-9FF0-9D0F2EBC7B83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0802-645D-458F-91EC-98E30FFCC0C3}" type="datetimeFigureOut">
              <a:rPr lang="nl-NL" smtClean="0"/>
              <a:pPr/>
              <a:t>22-3-2018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3648-F559-4900-B9D2-392074D6E33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0802-645D-458F-91EC-98E30FFCC0C3}" type="datetimeFigureOut">
              <a:rPr lang="nl-NL" smtClean="0"/>
              <a:pPr/>
              <a:t>22-3-2018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3648-F559-4900-B9D2-392074D6E33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0802-645D-458F-91EC-98E30FFCC0C3}" type="datetimeFigureOut">
              <a:rPr lang="nl-NL" smtClean="0"/>
              <a:pPr/>
              <a:t>22-3-2018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3648-F559-4900-B9D2-392074D6E33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0802-645D-458F-91EC-98E30FFCC0C3}" type="datetimeFigureOut">
              <a:rPr lang="nl-NL" smtClean="0"/>
              <a:pPr/>
              <a:t>22-3-2018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3648-F559-4900-B9D2-392074D6E33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0802-645D-458F-91EC-98E30FFCC0C3}" type="datetimeFigureOut">
              <a:rPr lang="nl-NL" smtClean="0"/>
              <a:pPr/>
              <a:t>22-3-2018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3648-F559-4900-B9D2-392074D6E33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0802-645D-458F-91EC-98E30FFCC0C3}" type="datetimeFigureOut">
              <a:rPr lang="nl-NL" smtClean="0"/>
              <a:pPr/>
              <a:t>22-3-2018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3648-F559-4900-B9D2-392074D6E33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0802-645D-458F-91EC-98E30FFCC0C3}" type="datetimeFigureOut">
              <a:rPr lang="nl-NL" smtClean="0"/>
              <a:pPr/>
              <a:t>22-3-2018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3648-F559-4900-B9D2-392074D6E33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0802-645D-458F-91EC-98E30FFCC0C3}" type="datetimeFigureOut">
              <a:rPr lang="nl-NL" smtClean="0"/>
              <a:pPr/>
              <a:t>22-3-2018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3648-F559-4900-B9D2-392074D6E33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0802-645D-458F-91EC-98E30FFCC0C3}" type="datetimeFigureOut">
              <a:rPr lang="nl-NL" smtClean="0"/>
              <a:pPr/>
              <a:t>22-3-2018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3648-F559-4900-B9D2-392074D6E33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0802-645D-458F-91EC-98E30FFCC0C3}" type="datetimeFigureOut">
              <a:rPr lang="nl-NL" smtClean="0"/>
              <a:pPr/>
              <a:t>22-3-2018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3648-F559-4900-B9D2-392074D6E33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0802-645D-458F-91EC-98E30FFCC0C3}" type="datetimeFigureOut">
              <a:rPr lang="nl-NL" smtClean="0"/>
              <a:pPr/>
              <a:t>22-3-2018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3648-F559-4900-B9D2-392074D6E33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0802-645D-458F-91EC-98E30FFCC0C3}" type="datetimeFigureOut">
              <a:rPr lang="nl-NL" smtClean="0"/>
              <a:pPr/>
              <a:t>22-3-2018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3648-F559-4900-B9D2-392074D6E33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136815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ca-ES" sz="3200" b="1" dirty="0" smtClean="0">
                <a:ea typeface="Yu Mincho Demibold" pitchFamily="18" charset="-128"/>
                <a:cs typeface="Arial" pitchFamily="34" charset="0"/>
              </a:rPr>
              <a:t>  </a:t>
            </a:r>
            <a:r>
              <a:rPr lang="ca-ES" sz="4000" b="1" dirty="0" smtClean="0">
                <a:ea typeface="Yu Mincho Demibold" pitchFamily="18" charset="-128"/>
                <a:cs typeface="Arial" pitchFamily="34" charset="0"/>
              </a:rPr>
              <a:t>IBM and the Algol project</a:t>
            </a:r>
            <a:br>
              <a:rPr lang="ca-ES" sz="4000" b="1" dirty="0" smtClean="0">
                <a:ea typeface="Yu Mincho Demibold" pitchFamily="18" charset="-128"/>
                <a:cs typeface="Arial" pitchFamily="34" charset="0"/>
              </a:rPr>
            </a:br>
            <a:endParaRPr lang="nl-NL" sz="4000" b="1" dirty="0">
              <a:ea typeface="Yu Mincho Demibold" pitchFamily="18" charset="-128"/>
              <a:cs typeface="Arial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704856" cy="16561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2800" b="1" dirty="0">
                <a:solidFill>
                  <a:schemeClr val="tx1"/>
                </a:solidFill>
                <a:latin typeface="+mj-lt"/>
                <a:ea typeface="Yu Mincho Demibold" pitchFamily="18" charset="-128"/>
                <a:cs typeface="Arial" pitchFamily="34" charset="0"/>
              </a:rPr>
              <a:t>Exploring the challenges and dilemmas of early computer science research</a:t>
            </a:r>
            <a:endParaRPr lang="nl-NL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99592" y="4077072"/>
            <a:ext cx="73448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800" dirty="0" smtClean="0">
                <a:cs typeface="Arial" pitchFamily="34" charset="0"/>
              </a:rPr>
              <a:t>		      </a:t>
            </a:r>
            <a:r>
              <a:rPr lang="ca-ES" sz="2800" b="1" dirty="0" smtClean="0">
                <a:cs typeface="Arial" pitchFamily="34" charset="0"/>
              </a:rPr>
              <a:t>David Nofre</a:t>
            </a:r>
            <a:r>
              <a:rPr lang="ca-ES" sz="2800" dirty="0" smtClean="0">
                <a:cs typeface="Arial" pitchFamily="34" charset="0"/>
              </a:rPr>
              <a:t>				</a:t>
            </a:r>
          </a:p>
          <a:p>
            <a:pPr algn="r"/>
            <a:endParaRPr lang="ca-ES" sz="2000" b="1" dirty="0" smtClean="0">
              <a:latin typeface="+mj-lt"/>
              <a:cs typeface="Arial" pitchFamily="34" charset="0"/>
            </a:endParaRPr>
          </a:p>
          <a:p>
            <a:pPr algn="r"/>
            <a:r>
              <a:rPr lang="ca-ES" sz="2000" b="1" dirty="0" smtClean="0">
                <a:latin typeface="+mj-lt"/>
                <a:cs typeface="Arial" pitchFamily="34" charset="0"/>
              </a:rPr>
              <a:t>HaPoP Oxford </a:t>
            </a:r>
          </a:p>
          <a:p>
            <a:pPr algn="r"/>
            <a:r>
              <a:rPr lang="ca-ES" sz="2000" b="1" dirty="0" smtClean="0">
                <a:latin typeface="+mj-lt"/>
                <a:cs typeface="Arial" pitchFamily="34" charset="0"/>
              </a:rPr>
              <a:t>March 23, 2018</a:t>
            </a:r>
            <a:endParaRPr lang="nl-NL" sz="2000" b="1" dirty="0">
              <a:latin typeface="+mj-lt"/>
              <a:cs typeface="Arial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4324977" y="3244334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5!7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89458"/>
          </a:xfrm>
        </p:spPr>
        <p:txBody>
          <a:bodyPr/>
          <a:lstStyle/>
          <a:p>
            <a:r>
              <a:rPr lang="ca-ES" sz="3200" b="1" dirty="0" smtClean="0"/>
              <a:t>Algol 60 : “a major setback” </a:t>
            </a:r>
            <a:r>
              <a:rPr lang="ca-ES" sz="2800" b="1" dirty="0" smtClean="0"/>
              <a:t>(K. Samelson)</a:t>
            </a:r>
            <a:endParaRPr lang="nl-NL" sz="28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4968552" cy="456937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ca-ES" sz="3400" dirty="0" smtClean="0"/>
              <a:t>“from the viewpoint of a person who has written a translator for ALGOL 58, the changes introduced by ALGOL 60 are monumental – requiring a complete rewrite of approximately half the translator.” </a:t>
            </a:r>
          </a:p>
          <a:p>
            <a:pPr>
              <a:lnSpc>
                <a:spcPct val="120000"/>
              </a:lnSpc>
            </a:pPr>
            <a:endParaRPr lang="ca-ES" sz="3400" dirty="0" smtClean="0"/>
          </a:p>
          <a:p>
            <a:pPr>
              <a:lnSpc>
                <a:spcPct val="120000"/>
              </a:lnSpc>
              <a:buNone/>
            </a:pPr>
            <a:r>
              <a:rPr lang="ca-ES" dirty="0" smtClean="0"/>
              <a:t>	Forman Acton to John Carr, March 1, 1960 </a:t>
            </a:r>
          </a:p>
          <a:p>
            <a:pPr>
              <a:lnSpc>
                <a:spcPct val="120000"/>
              </a:lnSpc>
              <a:buNone/>
            </a:pPr>
            <a:r>
              <a:rPr lang="ca-ES" dirty="0" smtClean="0"/>
              <a:t>	(Computer Standards Collection, NMAH) </a:t>
            </a:r>
          </a:p>
          <a:p>
            <a:endParaRPr lang="ca-ES" dirty="0" smtClean="0"/>
          </a:p>
          <a:p>
            <a:endParaRPr lang="ca-ES" dirty="0" smtClean="0"/>
          </a:p>
        </p:txBody>
      </p:sp>
      <p:pic>
        <p:nvPicPr>
          <p:cNvPr id="9" name="Tijdelijke aanduiding voor inhoud 8" descr="P1050605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lum bright="21000" contrast="31000"/>
          </a:blip>
          <a:stretch>
            <a:fillRect/>
          </a:stretch>
        </p:blipFill>
        <p:spPr>
          <a:xfrm rot="5400000">
            <a:off x="5169971" y="1916832"/>
            <a:ext cx="4032447" cy="3024335"/>
          </a:xfrm>
        </p:spPr>
      </p:pic>
      <p:sp>
        <p:nvSpPr>
          <p:cNvPr id="5" name="Tekstvak 4"/>
          <p:cNvSpPr txBox="1"/>
          <p:nvPr/>
        </p:nvSpPr>
        <p:spPr>
          <a:xfrm>
            <a:off x="5796136" y="573325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dirty="0" smtClean="0"/>
              <a:t>(Computer Standards Collection, NMAH)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ca-ES" sz="3200" b="1" dirty="0" smtClean="0"/>
              <a:t>IBM : more Fortran</a:t>
            </a:r>
            <a:endParaRPr lang="nl-NL" sz="32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5194920" cy="4785395"/>
          </a:xfrm>
        </p:spPr>
        <p:txBody>
          <a:bodyPr anchor="t">
            <a:normAutofit/>
          </a:bodyPr>
          <a:lstStyle/>
          <a:p>
            <a:r>
              <a:rPr lang="ca-ES" sz="2400" dirty="0" smtClean="0"/>
              <a:t>Customer pressure :</a:t>
            </a:r>
          </a:p>
          <a:p>
            <a:pPr>
              <a:buNone/>
            </a:pPr>
            <a:r>
              <a:rPr lang="ca-ES" sz="2400" dirty="0" smtClean="0"/>
              <a:t>	Algol features to Fortran</a:t>
            </a:r>
            <a:endParaRPr lang="nl-NL" sz="2400" dirty="0" smtClean="0"/>
          </a:p>
          <a:p>
            <a:endParaRPr lang="ca-ES" sz="2400" dirty="0" smtClean="0"/>
          </a:p>
          <a:p>
            <a:r>
              <a:rPr lang="ca-ES" sz="2400" dirty="0" smtClean="0"/>
              <a:t>No more ALGOL compilers by IBM </a:t>
            </a:r>
          </a:p>
          <a:p>
            <a:endParaRPr lang="ca-ES" sz="2400" dirty="0" smtClean="0"/>
          </a:p>
          <a:p>
            <a:pPr>
              <a:lnSpc>
                <a:spcPct val="150000"/>
              </a:lnSpc>
            </a:pPr>
            <a:r>
              <a:rPr lang="ca-ES" sz="2400" dirty="0" smtClean="0"/>
              <a:t>“IBM has apparently decided to sabotage the Algol effort ”  </a:t>
            </a:r>
          </a:p>
          <a:p>
            <a:pPr>
              <a:buNone/>
            </a:pPr>
            <a:endParaRPr lang="ca-ES" sz="2400" dirty="0" smtClean="0"/>
          </a:p>
          <a:p>
            <a:pPr>
              <a:buNone/>
            </a:pPr>
            <a:r>
              <a:rPr lang="ca-ES" sz="2400" dirty="0" smtClean="0"/>
              <a:t>	</a:t>
            </a:r>
            <a:r>
              <a:rPr lang="ca-ES" sz="2000" dirty="0" smtClean="0"/>
              <a:t> John Carr to Joseph Wegstein, May 1, 1961</a:t>
            </a:r>
          </a:p>
          <a:p>
            <a:pPr>
              <a:buNone/>
            </a:pPr>
            <a:r>
              <a:rPr lang="ca-ES" sz="2000" dirty="0" smtClean="0"/>
              <a:t>	(Computer Standards Collection, NMAH)</a:t>
            </a:r>
            <a:endParaRPr lang="nl-NL" dirty="0" smtClean="0"/>
          </a:p>
        </p:txBody>
      </p:sp>
      <p:pic>
        <p:nvPicPr>
          <p:cNvPr id="10" name="Tijdelijke aanduiding voor inhoud 9" descr="carr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847570" y="1484784"/>
            <a:ext cx="2828885" cy="39604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ca-ES" sz="3200" b="1" dirty="0" smtClean="0"/>
              <a:t>US DoD &amp; “common languages”</a:t>
            </a:r>
            <a:r>
              <a:rPr lang="ca-ES" dirty="0" smtClean="0"/>
              <a:t> </a:t>
            </a:r>
            <a:endParaRPr lang="nl-NL" dirty="0"/>
          </a:p>
        </p:txBody>
      </p:sp>
      <p:pic>
        <p:nvPicPr>
          <p:cNvPr id="6" name="Tijdelijke aanduiding voor inhoud 5" descr="COBOL_Report_Apr60_djvu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04048" y="1268760"/>
            <a:ext cx="3650961" cy="4785395"/>
          </a:xfr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3737563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ca-ES" sz="3200" b="1" dirty="0" smtClean="0"/>
              <a:t>Pressure on IBM in Europe</a:t>
            </a:r>
            <a:endParaRPr lang="nl-NL" sz="32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330824" cy="4536504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ca-ES" dirty="0" smtClean="0"/>
              <a:t>“I had several private talks with Bauer and Van der Poel at mealtimes. Bauer was at one time so furious at IBM that he banged his fist and rattled the dishes.”</a:t>
            </a:r>
          </a:p>
          <a:p>
            <a:pPr>
              <a:lnSpc>
                <a:spcPct val="110000"/>
              </a:lnSpc>
            </a:pPr>
            <a:endParaRPr lang="ca-ES" dirty="0" smtClean="0"/>
          </a:p>
          <a:p>
            <a:pPr>
              <a:lnSpc>
                <a:spcPct val="120000"/>
              </a:lnSpc>
              <a:buNone/>
            </a:pPr>
            <a:r>
              <a:rPr lang="ca-ES" dirty="0" smtClean="0"/>
              <a:t>	</a:t>
            </a:r>
            <a:r>
              <a:rPr lang="ca-ES" sz="2400" dirty="0" smtClean="0"/>
              <a:t>Robert Bemer to W. E. Andrus, IBM Dir. of Standards, Nov. 2, 1961</a:t>
            </a:r>
          </a:p>
          <a:p>
            <a:pPr>
              <a:lnSpc>
                <a:spcPct val="120000"/>
              </a:lnSpc>
              <a:buNone/>
            </a:pPr>
            <a:r>
              <a:rPr lang="ca-ES" sz="2400" dirty="0" smtClean="0"/>
              <a:t>	(NMAH, Comp. Stand. Coll.)</a:t>
            </a:r>
          </a:p>
          <a:p>
            <a:pPr>
              <a:buNone/>
            </a:pPr>
            <a:endParaRPr lang="nl-NL" dirty="0"/>
          </a:p>
        </p:txBody>
      </p:sp>
      <p:pic>
        <p:nvPicPr>
          <p:cNvPr id="5" name="Tijdelijke aanduiding voor inhoud 4" descr="IFIP congress6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334163" y="1412776"/>
            <a:ext cx="3273971" cy="2447294"/>
          </a:xfrm>
        </p:spPr>
      </p:pic>
      <p:sp>
        <p:nvSpPr>
          <p:cNvPr id="6" name="Tekstvak 5"/>
          <p:cNvSpPr txBox="1"/>
          <p:nvPr/>
        </p:nvSpPr>
        <p:spPr>
          <a:xfrm>
            <a:off x="5292080" y="40050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F. L. Bauer (right), 1964</a:t>
            </a:r>
            <a:endParaRPr lang="nl-NL" dirty="0"/>
          </a:p>
        </p:txBody>
      </p:sp>
      <p:pic>
        <p:nvPicPr>
          <p:cNvPr id="4100" name="Picture 4" descr="E:\Images\df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5013176"/>
            <a:ext cx="3672408" cy="4553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ca-ES" sz="3200" b="1" dirty="0" smtClean="0"/>
              <a:t>IBM: Algol &amp; Fortran ? </a:t>
            </a:r>
            <a:endParaRPr lang="nl-NL" sz="32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24744"/>
            <a:ext cx="8208912" cy="5001419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210000"/>
              </a:lnSpc>
              <a:buNone/>
            </a:pPr>
            <a:r>
              <a:rPr lang="ca-ES" u="sng" dirty="0" smtClean="0"/>
              <a:t>IBM ALGOL/FORTRAN Policy Commitee, December 1961</a:t>
            </a:r>
            <a:endParaRPr lang="ca-ES" dirty="0" smtClean="0"/>
          </a:p>
          <a:p>
            <a:pPr>
              <a:lnSpc>
                <a:spcPct val="210000"/>
              </a:lnSpc>
            </a:pPr>
            <a:r>
              <a:rPr lang="ca-ES" dirty="0" smtClean="0"/>
              <a:t>Cost of Algol 60 &amp; Fortran II across machine lines ?</a:t>
            </a:r>
          </a:p>
          <a:p>
            <a:pPr>
              <a:lnSpc>
                <a:spcPct val="170000"/>
              </a:lnSpc>
            </a:pPr>
            <a:r>
              <a:rPr lang="ca-ES" dirty="0" smtClean="0"/>
              <a:t>Loss of revenue by not having Algol ?</a:t>
            </a:r>
          </a:p>
          <a:p>
            <a:pPr>
              <a:lnSpc>
                <a:spcPct val="170000"/>
              </a:lnSpc>
            </a:pPr>
            <a:r>
              <a:rPr lang="ca-ES" dirty="0" smtClean="0"/>
              <a:t>Time development Algol compilers ? </a:t>
            </a:r>
          </a:p>
          <a:p>
            <a:pPr>
              <a:lnSpc>
                <a:spcPct val="170000"/>
              </a:lnSpc>
            </a:pPr>
            <a:r>
              <a:rPr lang="ca-ES" dirty="0" smtClean="0"/>
              <a:t>Moving to an Algol type of language ? 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720080"/>
          </a:xfrm>
        </p:spPr>
        <p:txBody>
          <a:bodyPr>
            <a:noAutofit/>
          </a:bodyPr>
          <a:lstStyle/>
          <a:p>
            <a:r>
              <a:rPr lang="ca-ES" sz="3200" b="1" dirty="0" smtClean="0"/>
              <a:t>Facing “a very serious marketing situation”</a:t>
            </a:r>
            <a:endParaRPr lang="nl-NL" sz="3200" b="1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5410944" cy="5184576"/>
          </a:xfrm>
        </p:spPr>
        <p:txBody>
          <a:bodyPr anchor="t"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a-ES" sz="2400" dirty="0" smtClean="0"/>
              <a:t>“We will push FORTRAN very hard in Europe”.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a-ES" sz="2400" dirty="0" smtClean="0"/>
              <a:t>“improve our relationships with European universities”.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a-ES" sz="2400" dirty="0" smtClean="0"/>
              <a:t>“confrontation with the German Research Council”.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a-ES" sz="2400" dirty="0" smtClean="0"/>
              <a:t>“professional contact with Professor Bauer”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a-ES" sz="2400" dirty="0" smtClean="0"/>
              <a:t>“enable ALGOL programs ... on the 7090 and the 7040” at IBM La Gaude.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a-ES" sz="2400" dirty="0" smtClean="0"/>
              <a:t>Need to understand evolution compilers.</a:t>
            </a:r>
          </a:p>
          <a:p>
            <a:pPr marL="514350" indent="-514350">
              <a:buNone/>
            </a:pPr>
            <a:r>
              <a:rPr lang="ca-ES" sz="2400" dirty="0" smtClean="0"/>
              <a:t>	</a:t>
            </a:r>
            <a:endParaRPr lang="nl-NL" dirty="0"/>
          </a:p>
        </p:txBody>
      </p:sp>
      <p:pic>
        <p:nvPicPr>
          <p:cNvPr id="6" name="Tijdelijke aanduiding voor inhoud 5" descr="P1050608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5436096" y="1844824"/>
            <a:ext cx="4032449" cy="3024337"/>
          </a:xfrm>
        </p:spPr>
      </p:pic>
      <p:sp>
        <p:nvSpPr>
          <p:cNvPr id="5" name="Tekstvak 4"/>
          <p:cNvSpPr txBox="1"/>
          <p:nvPr/>
        </p:nvSpPr>
        <p:spPr>
          <a:xfrm>
            <a:off x="6084168" y="566124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dirty="0" smtClean="0"/>
              <a:t>NMAH, Computer Standards Collection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368152"/>
          </a:xfrm>
        </p:spPr>
        <p:txBody>
          <a:bodyPr>
            <a:normAutofit/>
          </a:bodyPr>
          <a:lstStyle/>
          <a:p>
            <a:r>
              <a:rPr lang="ca-ES" sz="3200" b="1" dirty="0" smtClean="0"/>
              <a:t>Conclusions - what can we learn?</a:t>
            </a:r>
            <a:endParaRPr lang="nl-NL" sz="3200" b="1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457200" y="1556793"/>
            <a:ext cx="8363272" cy="3960439"/>
          </a:xfrm>
        </p:spPr>
        <p:txBody>
          <a:bodyPr anchor="ctr">
            <a:normAutofit lnSpcReduction="10000"/>
          </a:bodyPr>
          <a:lstStyle/>
          <a:p>
            <a:endParaRPr lang="ca-ES" sz="2800" dirty="0" smtClean="0"/>
          </a:p>
          <a:p>
            <a:pPr>
              <a:lnSpc>
                <a:spcPct val="150000"/>
              </a:lnSpc>
            </a:pPr>
            <a:r>
              <a:rPr lang="ca-ES" sz="2800" dirty="0" smtClean="0"/>
              <a:t>Languages related to each other in unexpected ways</a:t>
            </a:r>
          </a:p>
          <a:p>
            <a:pPr>
              <a:lnSpc>
                <a:spcPct val="150000"/>
              </a:lnSpc>
            </a:pPr>
            <a:endParaRPr lang="ca-ES" sz="2800" dirty="0" smtClean="0"/>
          </a:p>
          <a:p>
            <a:pPr>
              <a:lnSpc>
                <a:spcPct val="150000"/>
              </a:lnSpc>
            </a:pPr>
            <a:r>
              <a:rPr lang="ca-ES" sz="2800" dirty="0" smtClean="0"/>
              <a:t>‘Peripheries’ do shape developments in the ‘center’ 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I</a:t>
            </a:r>
            <a:r>
              <a:rPr lang="nl-NL" sz="2800" dirty="0" err="1" smtClean="0"/>
              <a:t>nstrumentality</a:t>
            </a:r>
            <a:r>
              <a:rPr lang="nl-NL" sz="2800" dirty="0" smtClean="0"/>
              <a:t> vs. </a:t>
            </a:r>
            <a:r>
              <a:rPr lang="nl-NL" sz="2800" dirty="0" err="1" smtClean="0"/>
              <a:t>intelligibility</a:t>
            </a:r>
            <a:r>
              <a:rPr lang="nl-NL" sz="2800" dirty="0" smtClean="0"/>
              <a:t> in computer </a:t>
            </a:r>
            <a:r>
              <a:rPr lang="nl-NL" sz="2800" dirty="0" err="1" smtClean="0"/>
              <a:t>science</a:t>
            </a:r>
            <a:r>
              <a:rPr lang="nl-NL" sz="2800" dirty="0" smtClean="0"/>
              <a:t> ?</a:t>
            </a:r>
            <a:endParaRPr lang="ca-ES" sz="2800" dirty="0" smtClean="0"/>
          </a:p>
          <a:p>
            <a:pPr>
              <a:lnSpc>
                <a:spcPct val="150000"/>
              </a:lnSpc>
            </a:pPr>
            <a:endParaRPr lang="nl-N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ca-ES" sz="3200" b="1" dirty="0" smtClean="0">
                <a:cs typeface="Arial" pitchFamily="34" charset="0"/>
              </a:rPr>
              <a:t>Ershov’s question</a:t>
            </a:r>
            <a:endParaRPr lang="nl-NL" sz="3200" b="1" dirty="0">
              <a:cs typeface="Arial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906888" cy="4464497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ca-ES" dirty="0" smtClean="0">
                <a:latin typeface="+mj-lt"/>
              </a:rPr>
              <a:t>   </a:t>
            </a:r>
            <a:r>
              <a:rPr lang="ca-ES" dirty="0" smtClean="0">
                <a:latin typeface="+mj-lt"/>
                <a:cs typeface="Arial" pitchFamily="34" charset="0"/>
              </a:rPr>
              <a:t>“why ALGOL, with a history that would seem more dissapointing than thriumphant, changed the face of current programming.”</a:t>
            </a:r>
          </a:p>
          <a:p>
            <a:pPr>
              <a:buNone/>
            </a:pPr>
            <a:endParaRPr lang="ca-ES" dirty="0" smtClean="0">
              <a:latin typeface="+mj-lt"/>
              <a:cs typeface="Arial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ca-ES" dirty="0">
                <a:latin typeface="+mj-lt"/>
                <a:cs typeface="Arial" pitchFamily="34" charset="0"/>
              </a:rPr>
              <a:t>	</a:t>
            </a:r>
            <a:r>
              <a:rPr lang="ca-ES" sz="2200" dirty="0" smtClean="0">
                <a:latin typeface="+mj-lt"/>
                <a:cs typeface="Arial" pitchFamily="34" charset="0"/>
              </a:rPr>
              <a:t>Ershov to Halpern, March 28, 1968 </a:t>
            </a:r>
          </a:p>
          <a:p>
            <a:pPr>
              <a:lnSpc>
                <a:spcPct val="110000"/>
              </a:lnSpc>
              <a:buNone/>
            </a:pPr>
            <a:r>
              <a:rPr lang="ca-ES" sz="2200" dirty="0" smtClean="0">
                <a:latin typeface="+mj-lt"/>
                <a:cs typeface="Arial" pitchFamily="34" charset="0"/>
              </a:rPr>
              <a:t>	(trans. Allen Reiter. Ershov Archive Online)</a:t>
            </a:r>
            <a:endParaRPr lang="nl-NL" sz="2200" dirty="0">
              <a:latin typeface="+mj-lt"/>
              <a:cs typeface="Arial" pitchFamily="34" charset="0"/>
            </a:endParaRPr>
          </a:p>
        </p:txBody>
      </p:sp>
      <p:pic>
        <p:nvPicPr>
          <p:cNvPr id="8" name="Tijdelijke aanduiding voor inhoud 7" descr="ershov_1_b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47349" y="1412776"/>
            <a:ext cx="2935691" cy="42484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2961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ca-ES" sz="3600" b="1" dirty="0" smtClean="0"/>
              <a:t>Algol 58 &amp; Algol 60 implementation </a:t>
            </a:r>
            <a:r>
              <a:rPr lang="ca-ES" sz="3200" b="1" dirty="0" smtClean="0"/>
              <a:t/>
            </a:r>
            <a:br>
              <a:rPr lang="ca-ES" sz="3200" b="1" dirty="0" smtClean="0"/>
            </a:br>
            <a:r>
              <a:rPr lang="ca-ES" sz="3100" b="1" dirty="0" smtClean="0"/>
              <a:t>By early 1963 : less than 10% operating computers </a:t>
            </a:r>
            <a:endParaRPr lang="nl-NL" sz="31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44824"/>
            <a:ext cx="8507288" cy="482453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2800" dirty="0" smtClean="0">
                <a:latin typeface="+mj-lt"/>
              </a:rPr>
              <a:t>Data for </a:t>
            </a:r>
            <a:r>
              <a:rPr lang="en-US" sz="2800" dirty="0" err="1" smtClean="0">
                <a:latin typeface="+mj-lt"/>
              </a:rPr>
              <a:t>Algol</a:t>
            </a:r>
            <a:r>
              <a:rPr lang="en-US" sz="2800" dirty="0" smtClean="0">
                <a:latin typeface="+mj-lt"/>
              </a:rPr>
              <a:t> implementations: 	</a:t>
            </a:r>
          </a:p>
          <a:p>
            <a:pPr>
              <a:lnSpc>
                <a:spcPct val="160000"/>
              </a:lnSpc>
              <a:buNone/>
            </a:pPr>
            <a:r>
              <a:rPr lang="en-US" sz="2800" dirty="0" smtClean="0">
                <a:latin typeface="+mj-lt"/>
              </a:rPr>
              <a:t>		</a:t>
            </a:r>
            <a:r>
              <a:rPr lang="en-US" sz="2600" dirty="0" smtClean="0">
                <a:latin typeface="+mj-lt"/>
              </a:rPr>
              <a:t>CACM, </a:t>
            </a:r>
            <a:r>
              <a:rPr lang="en-US" sz="2600" dirty="0" err="1" smtClean="0">
                <a:latin typeface="+mj-lt"/>
              </a:rPr>
              <a:t>Datamation</a:t>
            </a:r>
            <a:r>
              <a:rPr lang="en-US" sz="2600" dirty="0" smtClean="0">
                <a:latin typeface="+mj-lt"/>
              </a:rPr>
              <a:t>, AB, Software Preservation Group</a:t>
            </a:r>
          </a:p>
          <a:p>
            <a:pPr>
              <a:lnSpc>
                <a:spcPct val="110000"/>
              </a:lnSpc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Data for total number of commercial computers: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+mj-lt"/>
              </a:rPr>
              <a:t>		</a:t>
            </a:r>
            <a:r>
              <a:rPr lang="en-US" sz="2200" dirty="0" smtClean="0">
                <a:latin typeface="+mj-lt"/>
              </a:rPr>
              <a:t>Computer Comparison &amp; Census Chart, annually in Business Automation 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latin typeface="+mj-lt"/>
              </a:rPr>
              <a:t>		Computer Characteristics Quarterly, by Charles W. Adams Associates Inc. 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latin typeface="+mj-lt"/>
              </a:rPr>
              <a:t>		Survey of Domestic Electronic Digital Computing Systems, BRL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 smtClean="0"/>
              <a:t>		Computers in Europe 1966 (Amsterdam, 1966)</a:t>
            </a:r>
            <a:endParaRPr lang="nl-NL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/>
          </a:bodyPr>
          <a:lstStyle/>
          <a:p>
            <a:r>
              <a:rPr lang="ca-ES" sz="3200" b="1" dirty="0" smtClean="0">
                <a:cs typeface="Arial" pitchFamily="34" charset="0"/>
              </a:rPr>
              <a:t>Understanding Algol’ s limited adoption </a:t>
            </a:r>
            <a:endParaRPr lang="nl-NL" sz="3200" b="1" dirty="0">
              <a:cs typeface="Arial" pitchFamily="34" charset="0"/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539552" y="1412776"/>
            <a:ext cx="8219256" cy="4713387"/>
          </a:xfrm>
        </p:spPr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ca-ES" sz="2800" dirty="0" smtClean="0">
                <a:cs typeface="Arial" pitchFamily="34" charset="0"/>
              </a:rPr>
              <a:t>Algol community favors open-ended research</a:t>
            </a:r>
          </a:p>
          <a:p>
            <a:pPr>
              <a:lnSpc>
                <a:spcPct val="250000"/>
              </a:lnSpc>
            </a:pPr>
            <a:r>
              <a:rPr lang="ca-ES" sz="2800" dirty="0" smtClean="0">
                <a:cs typeface="Arial" pitchFamily="34" charset="0"/>
              </a:rPr>
              <a:t>IBM &amp; SHARE favor stability and maintenance</a:t>
            </a:r>
          </a:p>
          <a:p>
            <a:pPr>
              <a:lnSpc>
                <a:spcPct val="250000"/>
              </a:lnSpc>
            </a:pPr>
            <a:r>
              <a:rPr lang="ca-ES" sz="2800" dirty="0" smtClean="0">
                <a:cs typeface="Arial" pitchFamily="34" charset="0"/>
              </a:rPr>
              <a:t>Threat of “common languages”: Algol, Cobol</a:t>
            </a:r>
          </a:p>
          <a:p>
            <a:pPr>
              <a:buNone/>
            </a:pPr>
            <a:endParaRPr lang="ca-E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ca-ES" sz="2400" dirty="0" smtClean="0">
                <a:latin typeface="Arial" pitchFamily="34" charset="0"/>
                <a:cs typeface="Arial" pitchFamily="34" charset="0"/>
              </a:rPr>
              <a:t>	</a:t>
            </a:r>
            <a:endParaRPr lang="nl-N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/>
          </a:bodyPr>
          <a:lstStyle/>
          <a:p>
            <a:r>
              <a:rPr lang="ca-ES" sz="3200" b="1" dirty="0" smtClean="0"/>
              <a:t>IBM’s early </a:t>
            </a:r>
            <a:r>
              <a:rPr lang="ca-ES" sz="3200" b="1" smtClean="0"/>
              <a:t>involment : </a:t>
            </a:r>
            <a:r>
              <a:rPr lang="ca-ES" sz="3200" b="1" dirty="0" smtClean="0"/>
              <a:t>John Backus</a:t>
            </a:r>
            <a:endParaRPr lang="nl-NL" sz="3200" b="1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4608512" cy="4608512"/>
          </a:xfrm>
        </p:spPr>
        <p:txBody>
          <a:bodyPr anchor="t"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ca-ES" sz="9600" dirty="0" smtClean="0"/>
              <a:t>	“the goals of SHARE would be greatly advanced by recognizing and using [the Zurich language proposal]”.</a:t>
            </a:r>
          </a:p>
          <a:p>
            <a:pPr>
              <a:lnSpc>
                <a:spcPct val="120000"/>
              </a:lnSpc>
              <a:buNone/>
            </a:pPr>
            <a:endParaRPr lang="ca-ES" dirty="0" smtClean="0"/>
          </a:p>
          <a:p>
            <a:pPr>
              <a:lnSpc>
                <a:spcPct val="120000"/>
              </a:lnSpc>
              <a:buNone/>
            </a:pPr>
            <a:endParaRPr lang="ca-ES" dirty="0" smtClean="0"/>
          </a:p>
          <a:p>
            <a:pPr>
              <a:lnSpc>
                <a:spcPct val="150000"/>
              </a:lnSpc>
              <a:buNone/>
            </a:pPr>
            <a:r>
              <a:rPr lang="ca-ES" dirty="0" smtClean="0"/>
              <a:t>	</a:t>
            </a:r>
            <a:r>
              <a:rPr lang="ca-ES" sz="8000" dirty="0" smtClean="0"/>
              <a:t>Backus to SHARE Members, August 14, 1958 (Computer Standards Collection, NMAH)</a:t>
            </a:r>
          </a:p>
          <a:p>
            <a:pPr>
              <a:lnSpc>
                <a:spcPct val="150000"/>
              </a:lnSpc>
              <a:buNone/>
            </a:pPr>
            <a:r>
              <a:rPr lang="ca-ES" dirty="0" smtClean="0"/>
              <a:t>	</a:t>
            </a:r>
          </a:p>
        </p:txBody>
      </p:sp>
      <p:pic>
        <p:nvPicPr>
          <p:cNvPr id="6" name="Tijdelijke aanduiding voor inhoud 5" descr="P1050603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60442" y="1412874"/>
            <a:ext cx="2699990" cy="3599987"/>
          </a:xfrm>
        </p:spPr>
      </p:pic>
      <p:sp>
        <p:nvSpPr>
          <p:cNvPr id="7" name="Tekstvak 6"/>
          <p:cNvSpPr txBox="1"/>
          <p:nvPr/>
        </p:nvSpPr>
        <p:spPr>
          <a:xfrm>
            <a:off x="5220072" y="5157192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000" dirty="0" smtClean="0"/>
              <a:t>ACM Ad Hoc Committee on Languages, April 16, 1958</a:t>
            </a:r>
          </a:p>
          <a:p>
            <a:pPr algn="ctr"/>
            <a:r>
              <a:rPr lang="ca-ES" sz="2000" dirty="0" smtClean="0"/>
              <a:t>(Unprocessed Collection, NMAH</a:t>
            </a:r>
            <a:r>
              <a:rPr lang="ca-E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/>
          </a:bodyPr>
          <a:lstStyle/>
          <a:p>
            <a:r>
              <a:rPr lang="ca-ES" sz="3200" b="1" dirty="0" smtClean="0"/>
              <a:t>IBM : IAL/Algol as experimental tool </a:t>
            </a:r>
            <a:endParaRPr lang="nl-NL" sz="3200" b="1" dirty="0"/>
          </a:p>
        </p:txBody>
      </p:sp>
      <p:pic>
        <p:nvPicPr>
          <p:cNvPr id="9" name="Tijdelijke aanduiding voor inhoud 8" descr="IBM 709 BRL6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4104455" cy="3114362"/>
          </a:xfrm>
        </p:spPr>
      </p:pic>
      <p:pic>
        <p:nvPicPr>
          <p:cNvPr id="10" name="Tijdelijke aanduiding voor inhoud 9" descr="Bemer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780234" y="1412776"/>
            <a:ext cx="2176144" cy="3096344"/>
          </a:xfrm>
        </p:spPr>
      </p:pic>
      <p:sp>
        <p:nvSpPr>
          <p:cNvPr id="6" name="Tekstvak 5"/>
          <p:cNvSpPr txBox="1"/>
          <p:nvPr/>
        </p:nvSpPr>
        <p:spPr>
          <a:xfrm>
            <a:off x="539552" y="479715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a-ES" sz="2400" dirty="0" smtClean="0"/>
              <a:t>Robert Bemer’s IBM Applied Programming Systems :</a:t>
            </a:r>
          </a:p>
          <a:p>
            <a:pPr algn="ctr">
              <a:lnSpc>
                <a:spcPct val="150000"/>
              </a:lnSpc>
            </a:pPr>
            <a:r>
              <a:rPr lang="ca-ES" sz="2400" dirty="0" smtClean="0"/>
              <a:t>IAL experimental compiler for the IBM </a:t>
            </a:r>
            <a:r>
              <a:rPr lang="ca-ES" sz="2400" dirty="0" smtClean="0"/>
              <a:t>7090</a:t>
            </a:r>
          </a:p>
          <a:p>
            <a:pPr algn="ctr">
              <a:lnSpc>
                <a:spcPct val="150000"/>
              </a:lnSpc>
            </a:pPr>
            <a:r>
              <a:rPr lang="ca-ES" sz="2400" dirty="0" smtClean="0"/>
              <a:t> </a:t>
            </a:r>
            <a:endParaRPr lang="nl-N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ca-ES" sz="3200" b="1" dirty="0" smtClean="0"/>
              <a:t>Will Algol make Fortran obsolete ?</a:t>
            </a:r>
            <a:endParaRPr lang="nl-NL" sz="32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552" y="1196752"/>
            <a:ext cx="5112568" cy="4896544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ca-ES" sz="2400" dirty="0" smtClean="0"/>
              <a:t>	“ALGOL will replace (...) FORTRAN. Since FORTRAN is a mappable subset of ALGOL it should be feasible to machine-convert customer FORTRAN programs on a service basis.”</a:t>
            </a:r>
            <a:r>
              <a:rPr lang="ca-ES" sz="2400" dirty="0" smtClean="0">
                <a:latin typeface="+mj-lt"/>
              </a:rPr>
              <a:t> </a:t>
            </a:r>
          </a:p>
          <a:p>
            <a:pPr>
              <a:buNone/>
            </a:pPr>
            <a:endParaRPr lang="ca-ES" sz="2400" dirty="0" smtClean="0">
              <a:latin typeface="+mj-lt"/>
            </a:endParaRPr>
          </a:p>
          <a:p>
            <a:pPr>
              <a:lnSpc>
                <a:spcPct val="120000"/>
              </a:lnSpc>
              <a:buNone/>
            </a:pPr>
            <a:r>
              <a:rPr lang="ca-ES" sz="2400" dirty="0" smtClean="0">
                <a:latin typeface="+mj-lt"/>
              </a:rPr>
              <a:t>	</a:t>
            </a:r>
            <a:r>
              <a:rPr lang="ca-ES" sz="2000" dirty="0" smtClean="0">
                <a:latin typeface="+mj-lt"/>
              </a:rPr>
              <a:t>Robert Bemer to Charles DeCarlo , William McWhirter, December 8, 1959  </a:t>
            </a:r>
          </a:p>
          <a:p>
            <a:pPr>
              <a:lnSpc>
                <a:spcPct val="120000"/>
              </a:lnSpc>
              <a:buNone/>
            </a:pPr>
            <a:r>
              <a:rPr lang="ca-ES" sz="2000" dirty="0" smtClean="0">
                <a:latin typeface="+mj-lt"/>
              </a:rPr>
              <a:t>	(Computer Standards Collection, NMAH)</a:t>
            </a:r>
          </a:p>
          <a:p>
            <a:pPr>
              <a:lnSpc>
                <a:spcPct val="170000"/>
              </a:lnSpc>
              <a:buNone/>
            </a:pPr>
            <a:endParaRPr lang="ca-ES" sz="2400" dirty="0" smtClean="0"/>
          </a:p>
          <a:p>
            <a:pPr>
              <a:lnSpc>
                <a:spcPct val="120000"/>
              </a:lnSpc>
              <a:buNone/>
            </a:pPr>
            <a:r>
              <a:rPr lang="ca-ES" sz="2400" dirty="0" smtClean="0"/>
              <a:t>	</a:t>
            </a:r>
          </a:p>
          <a:p>
            <a:pPr>
              <a:lnSpc>
                <a:spcPct val="120000"/>
              </a:lnSpc>
              <a:buNone/>
            </a:pPr>
            <a:r>
              <a:rPr lang="ca-ES" sz="2400" dirty="0" smtClean="0">
                <a:latin typeface="+mj-lt"/>
              </a:rPr>
              <a:t>	</a:t>
            </a:r>
          </a:p>
        </p:txBody>
      </p:sp>
      <p:pic>
        <p:nvPicPr>
          <p:cNvPr id="7" name="Tijdelijke aanduiding voor inhoud 6" descr="469px-Fortran_acs_cover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228184" y="1556792"/>
            <a:ext cx="2548604" cy="3260473"/>
          </a:xfrm>
        </p:spPr>
      </p:pic>
      <p:sp>
        <p:nvSpPr>
          <p:cNvPr id="9" name="Tekstvak 8"/>
          <p:cNvSpPr txBox="1"/>
          <p:nvPr/>
        </p:nvSpPr>
        <p:spPr>
          <a:xfrm>
            <a:off x="7236296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rmAutofit/>
          </a:bodyPr>
          <a:lstStyle/>
          <a:p>
            <a:r>
              <a:rPr lang="ca-ES" sz="3200" b="1" dirty="0" smtClean="0"/>
              <a:t>On the way to Algol 60 : US</a:t>
            </a:r>
            <a:endParaRPr lang="nl-NL" sz="32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95536" y="1484784"/>
            <a:ext cx="4896544" cy="4680520"/>
          </a:xfrm>
        </p:spPr>
        <p:txBody>
          <a:bodyPr anchor="t">
            <a:normAutofit/>
          </a:bodyPr>
          <a:lstStyle/>
          <a:p>
            <a:r>
              <a:rPr lang="ca-ES" sz="2400" dirty="0" smtClean="0"/>
              <a:t>Academic “ALGOL </a:t>
            </a:r>
            <a:r>
              <a:rPr lang="ca-ES" sz="2400" smtClean="0"/>
              <a:t>constructors”: </a:t>
            </a:r>
            <a:endParaRPr lang="ca-ES" sz="2400" dirty="0" smtClean="0"/>
          </a:p>
          <a:p>
            <a:pPr>
              <a:buNone/>
            </a:pPr>
            <a:r>
              <a:rPr lang="ca-ES" sz="2400" dirty="0" smtClean="0"/>
              <a:t>	applied / fundamental research</a:t>
            </a:r>
          </a:p>
          <a:p>
            <a:endParaRPr lang="ca-ES" sz="2400" dirty="0" smtClean="0"/>
          </a:p>
          <a:p>
            <a:r>
              <a:rPr lang="ca-ES" sz="2400" dirty="0" smtClean="0"/>
              <a:t>SHARE “catalyst” for IBM</a:t>
            </a:r>
          </a:p>
          <a:p>
            <a:endParaRPr lang="ca-ES" sz="2400" dirty="0" smtClean="0"/>
          </a:p>
          <a:p>
            <a:r>
              <a:rPr lang="ca-ES" sz="2400" dirty="0" smtClean="0"/>
              <a:t>Military Computer Users Group:</a:t>
            </a:r>
          </a:p>
          <a:p>
            <a:pPr>
              <a:lnSpc>
                <a:spcPct val="150000"/>
              </a:lnSpc>
              <a:buNone/>
            </a:pPr>
            <a:r>
              <a:rPr lang="ca-ES" sz="2400" dirty="0" smtClean="0"/>
              <a:t>	   IAL for real-time problems     	 	(JOVIAL, NELIAC)</a:t>
            </a:r>
            <a:endParaRPr lang="nl-NL" sz="2400" dirty="0"/>
          </a:p>
        </p:txBody>
      </p:sp>
      <p:pic>
        <p:nvPicPr>
          <p:cNvPr id="6" name="Tijdelijke aanduiding voor inhoud 5" descr="acm-babel-sm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lum bright="18000" contrast="6000"/>
          </a:blip>
          <a:stretch>
            <a:fillRect/>
          </a:stretch>
        </p:blipFill>
        <p:spPr>
          <a:xfrm rot="5400000">
            <a:off x="4878033" y="1898833"/>
            <a:ext cx="4464496" cy="33483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ca-ES" sz="3200" b="1" dirty="0" smtClean="0"/>
              <a:t>On the way to Algol 60 : Europe</a:t>
            </a:r>
            <a:endParaRPr lang="nl-NL" sz="32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762872" cy="4713387"/>
          </a:xfrm>
        </p:spPr>
        <p:txBody>
          <a:bodyPr anchor="t"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ca-ES" sz="6000" dirty="0" smtClean="0"/>
              <a:t>	</a:t>
            </a:r>
            <a:r>
              <a:rPr lang="ca-ES" sz="9600" dirty="0" smtClean="0"/>
              <a:t>“The question whether ALGOL will have only (compatible) extensions or whether also (incompatible) changes can be allowed, found lively interest.”</a:t>
            </a:r>
          </a:p>
          <a:p>
            <a:pPr>
              <a:lnSpc>
                <a:spcPct val="120000"/>
              </a:lnSpc>
              <a:buNone/>
            </a:pPr>
            <a:endParaRPr lang="ca-ES" sz="6000" dirty="0" smtClean="0"/>
          </a:p>
          <a:p>
            <a:pPr>
              <a:buNone/>
            </a:pPr>
            <a:endParaRPr lang="ca-ES" dirty="0" smtClean="0"/>
          </a:p>
          <a:p>
            <a:pPr>
              <a:lnSpc>
                <a:spcPct val="120000"/>
              </a:lnSpc>
              <a:buNone/>
            </a:pPr>
            <a:r>
              <a:rPr lang="ca-ES" dirty="0" smtClean="0"/>
              <a:t>	</a:t>
            </a:r>
            <a:r>
              <a:rPr lang="ca-ES" sz="8000" dirty="0" smtClean="0"/>
              <a:t>F. L. Bauer, On the European ALGOL Conference, November 12-14, 1959</a:t>
            </a:r>
          </a:p>
          <a:p>
            <a:pPr>
              <a:lnSpc>
                <a:spcPct val="120000"/>
              </a:lnSpc>
              <a:buNone/>
            </a:pPr>
            <a:r>
              <a:rPr lang="ca-ES" sz="8000" dirty="0" smtClean="0"/>
              <a:t>	(Computer Standards Collection, NMAH) </a:t>
            </a:r>
          </a:p>
          <a:p>
            <a:pPr>
              <a:buNone/>
            </a:pPr>
            <a:endParaRPr lang="ca-ES" sz="8000" dirty="0" smtClean="0"/>
          </a:p>
          <a:p>
            <a:pPr>
              <a:lnSpc>
                <a:spcPct val="170000"/>
              </a:lnSpc>
              <a:buNone/>
            </a:pPr>
            <a:r>
              <a:rPr lang="ca-ES" sz="8000" dirty="0" smtClean="0"/>
              <a:t>	</a:t>
            </a:r>
          </a:p>
          <a:p>
            <a:pPr>
              <a:lnSpc>
                <a:spcPct val="170000"/>
              </a:lnSpc>
              <a:buNone/>
            </a:pPr>
            <a:endParaRPr lang="nl-NL" sz="4500" dirty="0"/>
          </a:p>
        </p:txBody>
      </p:sp>
      <p:pic>
        <p:nvPicPr>
          <p:cNvPr id="12" name="Tijdelijke aanduiding voor inhoud 11" descr="A8P1.gif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36096" y="1340768"/>
            <a:ext cx="3168352" cy="4596657"/>
          </a:xfrm>
          <a:solidFill>
            <a:srgbClr val="FBFEDA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</TotalTime>
  <Words>568</Words>
  <Application>Microsoft Office PowerPoint</Application>
  <PresentationFormat>Diavoorstelling (4:3)</PresentationFormat>
  <Paragraphs>113</Paragraphs>
  <Slides>16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Office-thema</vt:lpstr>
      <vt:lpstr>  IBM and the Algol project </vt:lpstr>
      <vt:lpstr>Ershov’s question</vt:lpstr>
      <vt:lpstr>Algol 58 &amp; Algol 60 implementation  By early 1963 : less than 10% operating computers </vt:lpstr>
      <vt:lpstr>Understanding Algol’ s limited adoption </vt:lpstr>
      <vt:lpstr>IBM’s early involment : John Backus</vt:lpstr>
      <vt:lpstr>IBM : IAL/Algol as experimental tool </vt:lpstr>
      <vt:lpstr>Will Algol make Fortran obsolete ?</vt:lpstr>
      <vt:lpstr>On the way to Algol 60 : US</vt:lpstr>
      <vt:lpstr>On the way to Algol 60 : Europe</vt:lpstr>
      <vt:lpstr>Algol 60 : “a major setback” (K. Samelson)</vt:lpstr>
      <vt:lpstr>IBM : more Fortran</vt:lpstr>
      <vt:lpstr>US DoD &amp; “common languages” </vt:lpstr>
      <vt:lpstr>Pressure on IBM in Europe</vt:lpstr>
      <vt:lpstr>IBM: Algol &amp; Fortran ? </vt:lpstr>
      <vt:lpstr>Facing “a very serious marketing situation”</vt:lpstr>
      <vt:lpstr>Conclusions - what can we learn?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and the Algol project:</dc:title>
  <dc:creator>dnofre</dc:creator>
  <cp:lastModifiedBy>dnofre</cp:lastModifiedBy>
  <cp:revision>262</cp:revision>
  <dcterms:created xsi:type="dcterms:W3CDTF">2018-03-13T19:59:14Z</dcterms:created>
  <dcterms:modified xsi:type="dcterms:W3CDTF">2018-03-22T18:29:53Z</dcterms:modified>
</cp:coreProperties>
</file>