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6"/>
  </p:notesMasterIdLst>
  <p:handoutMasterIdLst>
    <p:handoutMasterId r:id="rId27"/>
  </p:handoutMasterIdLst>
  <p:sldIdLst>
    <p:sldId id="257" r:id="rId3"/>
    <p:sldId id="258" r:id="rId4"/>
    <p:sldId id="298" r:id="rId5"/>
    <p:sldId id="300" r:id="rId6"/>
    <p:sldId id="299" r:id="rId7"/>
    <p:sldId id="311" r:id="rId8"/>
    <p:sldId id="271" r:id="rId9"/>
    <p:sldId id="301" r:id="rId10"/>
    <p:sldId id="306" r:id="rId11"/>
    <p:sldId id="304" r:id="rId12"/>
    <p:sldId id="307" r:id="rId13"/>
    <p:sldId id="313" r:id="rId14"/>
    <p:sldId id="314" r:id="rId15"/>
    <p:sldId id="316" r:id="rId16"/>
    <p:sldId id="315" r:id="rId17"/>
    <p:sldId id="321" r:id="rId18"/>
    <p:sldId id="317" r:id="rId19"/>
    <p:sldId id="305" r:id="rId20"/>
    <p:sldId id="309" r:id="rId21"/>
    <p:sldId id="320" r:id="rId22"/>
    <p:sldId id="308" r:id="rId23"/>
    <p:sldId id="296" r:id="rId24"/>
    <p:sldId id="31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75565" autoAdjust="0"/>
  </p:normalViewPr>
  <p:slideViewPr>
    <p:cSldViewPr snapToGrid="0">
      <p:cViewPr varScale="1">
        <p:scale>
          <a:sx n="66" d="100"/>
          <a:sy n="66" d="100"/>
        </p:scale>
        <p:origin x="-730" y="-86"/>
      </p:cViewPr>
      <p:guideLst>
        <p:guide orient="horz" pos="2160"/>
        <p:guide orient="horz" pos="4128"/>
        <p:guide pos="3840"/>
        <p:guide pos="729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0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0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0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Challenges to identify misconceptions in programming </a:t>
            </a:r>
          </a:p>
          <a:p>
            <a:endParaRPr lang="en-GB" dirty="0" smtClean="0"/>
          </a:p>
          <a:p>
            <a:r>
              <a:rPr lang="en-GB" dirty="0" smtClean="0"/>
              <a:t>To</a:t>
            </a:r>
            <a:r>
              <a:rPr lang="en-GB" baseline="0" dirty="0" smtClean="0"/>
              <a:t> determine the misconception and its origin in computer science is even more difficult than other sciences </a:t>
            </a:r>
          </a:p>
          <a:p>
            <a:endParaRPr lang="en-GB" baseline="0" dirty="0" smtClean="0"/>
          </a:p>
          <a:p>
            <a:r>
              <a:rPr lang="en-GB" baseline="0" dirty="0" smtClean="0"/>
              <a:t>Programming exercises involve a great deal of problem solving: connecting the pieces from different concepts together to come up with a solution. Usually it is </a:t>
            </a:r>
            <a:r>
              <a:rPr lang="en-GB" baseline="0" dirty="0" err="1" smtClean="0"/>
              <a:t>diffcult</a:t>
            </a:r>
            <a:r>
              <a:rPr lang="en-GB" baseline="0" dirty="0" smtClean="0"/>
              <a:t> to isolate only one concept in a realistic way 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</a:t>
            </a:r>
            <a:r>
              <a:rPr lang="en-GB" baseline="0" dirty="0" err="1" smtClean="0"/>
              <a:t>assesment</a:t>
            </a:r>
            <a:r>
              <a:rPr lang="en-GB" baseline="0" dirty="0" smtClean="0"/>
              <a:t> of students knowledge in programming is usually done through questions that requires tracing and debugging a </a:t>
            </a:r>
            <a:r>
              <a:rPr lang="en-GB" baseline="0" dirty="0" err="1" smtClean="0"/>
              <a:t>pieace</a:t>
            </a:r>
            <a:r>
              <a:rPr lang="en-GB" baseline="0" dirty="0" smtClean="0"/>
              <a:t> of code, and some students struggle with that and lack that skill in particular </a:t>
            </a:r>
          </a:p>
          <a:p>
            <a:endParaRPr lang="en-GB" baseline="0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0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Challenges to identify misconceptions in programming </a:t>
            </a:r>
          </a:p>
          <a:p>
            <a:endParaRPr lang="en-GB" dirty="0" smtClean="0"/>
          </a:p>
          <a:p>
            <a:r>
              <a:rPr lang="en-GB" dirty="0" smtClean="0"/>
              <a:t>To</a:t>
            </a:r>
            <a:r>
              <a:rPr lang="en-GB" baseline="0" dirty="0" smtClean="0"/>
              <a:t> determine the misconception and its origin in computer science is even more difficult than other sciences </a:t>
            </a:r>
          </a:p>
          <a:p>
            <a:endParaRPr lang="en-GB" baseline="0" dirty="0" smtClean="0"/>
          </a:p>
          <a:p>
            <a:r>
              <a:rPr lang="en-GB" baseline="0" dirty="0" smtClean="0"/>
              <a:t>Programming exercises involve a great deal of problem solving: connecting the pieces from different concepts together to come up with a solution. Usually it is </a:t>
            </a:r>
            <a:r>
              <a:rPr lang="en-GB" baseline="0" dirty="0" err="1" smtClean="0"/>
              <a:t>diffcult</a:t>
            </a:r>
            <a:r>
              <a:rPr lang="en-GB" baseline="0" dirty="0" smtClean="0"/>
              <a:t> to isolate only one concept in a realistic way 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</a:t>
            </a:r>
            <a:r>
              <a:rPr lang="en-GB" baseline="0" dirty="0" err="1" smtClean="0"/>
              <a:t>assesment</a:t>
            </a:r>
            <a:r>
              <a:rPr lang="en-GB" baseline="0" dirty="0" smtClean="0"/>
              <a:t> of students knowledge in programming is usually done through questions that requires tracing and debugging a </a:t>
            </a:r>
            <a:r>
              <a:rPr lang="en-GB" baseline="0" dirty="0" err="1" smtClean="0"/>
              <a:t>pieace</a:t>
            </a:r>
            <a:r>
              <a:rPr lang="en-GB" baseline="0" dirty="0" smtClean="0"/>
              <a:t> of code, and some students struggle with that and lack that skill in particular </a:t>
            </a:r>
          </a:p>
          <a:p>
            <a:endParaRPr lang="en-GB" baseline="0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0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Programming exercises involve a great deal of problem solving: connecting the pieces from different concepts together to come up with a solution. Usually it is difficult to isolate only one concept in a realistic way 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assessment of students knowledge in programming is usually done through questions that requires tracing and debugging a piece of code, and some students struggle with that and lack that skill in particular </a:t>
            </a:r>
          </a:p>
          <a:p>
            <a:endParaRPr lang="en-GB" baseline="0" dirty="0" smtClean="0"/>
          </a:p>
          <a:p>
            <a:endParaRPr lang="nl-NL" dirty="0" smtClean="0"/>
          </a:p>
          <a:p>
            <a:endParaRPr lang="en-GB" dirty="0" smtClean="0"/>
          </a:p>
          <a:p>
            <a:r>
              <a:rPr lang="en-GB" dirty="0" smtClean="0"/>
              <a:t>Countering </a:t>
            </a:r>
          </a:p>
          <a:p>
            <a:r>
              <a:rPr lang="en-GB" dirty="0" smtClean="0"/>
              <a:t>It</a:t>
            </a:r>
            <a:r>
              <a:rPr lang="en-GB" baseline="0" dirty="0" smtClean="0"/>
              <a:t> is difficult for people (students included) to reject their own ideas</a:t>
            </a:r>
          </a:p>
          <a:p>
            <a:r>
              <a:rPr lang="en-GB" baseline="0" dirty="0" smtClean="0"/>
              <a:t>In psychology this is understandable within the ego-centric human nature: what “I” think is important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Therefore educators should carefully address </a:t>
            </a:r>
          </a:p>
          <a:p>
            <a:r>
              <a:rPr lang="en-GB" baseline="0" dirty="0" smtClean="0"/>
              <a:t>the approach: only instructive knowledge is not helpful, people should discover by themselves: concept outline + guided exercise with enough scaffolding support then followed by free </a:t>
            </a:r>
            <a:r>
              <a:rPr lang="en-GB" baseline="0" dirty="0" err="1" smtClean="0"/>
              <a:t>exploaration</a:t>
            </a:r>
            <a:endParaRPr lang="en-GB" baseline="0" dirty="0" smtClean="0"/>
          </a:p>
          <a:p>
            <a:r>
              <a:rPr lang="en-GB" baseline="0" dirty="0" smtClean="0"/>
              <a:t>Do not use outline the wrong ideas, embrace them and move from there </a:t>
            </a:r>
          </a:p>
          <a:p>
            <a:r>
              <a:rPr lang="en-GB" baseline="0" dirty="0" smtClean="0"/>
              <a:t>Self-observing is key </a:t>
            </a:r>
            <a:endParaRPr lang="en-GB" dirty="0" smtClean="0"/>
          </a:p>
          <a:p>
            <a:r>
              <a:rPr lang="en-GB" dirty="0" smtClean="0"/>
              <a:t>Misconceptions are countered best</a:t>
            </a:r>
            <a:r>
              <a:rPr lang="en-GB" baseline="0" dirty="0" smtClean="0"/>
              <a:t> by allowing students to observe wrongful thought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83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Programming exercises involve a great deal of problem solving: connecting the pieces from different concepts together to come up with a solution. Usually it is difficult to isolate only one concept in a realistic way 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assessment of students knowledge in programming is usually done through questions that requires tracing and debugging a piece of code, and some students struggle with that and lack that skill in particular </a:t>
            </a:r>
          </a:p>
          <a:p>
            <a:endParaRPr lang="en-GB" baseline="0" dirty="0" smtClean="0"/>
          </a:p>
          <a:p>
            <a:endParaRPr lang="nl-NL" dirty="0" smtClean="0"/>
          </a:p>
          <a:p>
            <a:endParaRPr lang="en-GB" dirty="0" smtClean="0"/>
          </a:p>
          <a:p>
            <a:r>
              <a:rPr lang="en-GB" dirty="0" smtClean="0"/>
              <a:t>Countering </a:t>
            </a:r>
          </a:p>
          <a:p>
            <a:r>
              <a:rPr lang="en-GB" dirty="0" smtClean="0"/>
              <a:t>It</a:t>
            </a:r>
            <a:r>
              <a:rPr lang="en-GB" baseline="0" dirty="0" smtClean="0"/>
              <a:t> is difficult for people (students included) to reject their own ideas</a:t>
            </a:r>
          </a:p>
          <a:p>
            <a:r>
              <a:rPr lang="en-GB" baseline="0" dirty="0" smtClean="0"/>
              <a:t>In psychology this is understandable within the ego-centric human nature: what “I” think is important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Therefore educators should carefully address </a:t>
            </a:r>
          </a:p>
          <a:p>
            <a:r>
              <a:rPr lang="en-GB" baseline="0" dirty="0" smtClean="0"/>
              <a:t>the approach: only instructive knowledge is not helpful, people should discover by themselves: concept outline + guided exercise with enough scaffolding support then followed by free </a:t>
            </a:r>
            <a:r>
              <a:rPr lang="en-GB" baseline="0" dirty="0" err="1" smtClean="0"/>
              <a:t>exploaration</a:t>
            </a:r>
            <a:endParaRPr lang="en-GB" baseline="0" dirty="0" smtClean="0"/>
          </a:p>
          <a:p>
            <a:r>
              <a:rPr lang="en-GB" baseline="0" dirty="0" smtClean="0"/>
              <a:t>Do not use outline the wrong ideas, embrace them and move from there </a:t>
            </a:r>
          </a:p>
          <a:p>
            <a:r>
              <a:rPr lang="en-GB" baseline="0" dirty="0" smtClean="0"/>
              <a:t>Self-observing is key </a:t>
            </a:r>
            <a:endParaRPr lang="en-GB" dirty="0" smtClean="0"/>
          </a:p>
          <a:p>
            <a:r>
              <a:rPr lang="en-GB" dirty="0" smtClean="0"/>
              <a:t>Misconceptions are countered best</a:t>
            </a:r>
            <a:r>
              <a:rPr lang="en-GB" baseline="0" dirty="0" smtClean="0"/>
              <a:t> by allowing students to observe wrongful thought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83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This work target the extraction</a:t>
            </a:r>
            <a:r>
              <a:rPr lang="en-US" baseline="0" dirty="0" smtClean="0"/>
              <a:t> of data from spreadsheets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Spreadsheets are widespread and important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25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681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681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human cell is like a building 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41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Challenges </a:t>
            </a:r>
          </a:p>
          <a:p>
            <a:r>
              <a:rPr lang="en-GB" dirty="0" smtClean="0"/>
              <a:t>Software program is the outcome of the machine executing software code:</a:t>
            </a:r>
          </a:p>
          <a:p>
            <a:pPr lvl="1"/>
            <a:r>
              <a:rPr lang="en-GB" dirty="0" smtClean="0"/>
              <a:t>Which is the observable artefact for learners? </a:t>
            </a:r>
          </a:p>
          <a:p>
            <a:pPr lvl="2"/>
            <a:r>
              <a:rPr lang="en-GB" dirty="0" smtClean="0"/>
              <a:t>code </a:t>
            </a:r>
            <a:r>
              <a:rPr lang="en-GB" dirty="0" smtClean="0">
                <a:sym typeface="Wingdings" panose="05000000000000000000" pitchFamily="2" charset="2"/>
              </a:rPr>
              <a:t> machine  </a:t>
            </a:r>
            <a:r>
              <a:rPr lang="en-GB" dirty="0" smtClean="0"/>
              <a:t>program 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27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People do not have a</a:t>
            </a:r>
            <a:r>
              <a:rPr lang="en-GB" baseline="0" dirty="0" smtClean="0"/>
              <a:t> natural thinking like a computer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“there is a hidden, intelligent mind within the computer that helps the programmer to achieve their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goals”, or “forgetting about alternative branches because they are too </a:t>
            </a:r>
            <a:r>
              <a:rPr lang="nl-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obvious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merit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consideration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44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3/22/2018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99" y="3871913"/>
            <a:ext cx="8996741" cy="2867934"/>
          </a:xfrm>
        </p:spPr>
        <p:txBody>
          <a:bodyPr>
            <a:normAutofit fontScale="92500" lnSpcReduction="20000"/>
          </a:bodyPr>
          <a:lstStyle/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Alaaeddin Swidan</a:t>
            </a:r>
          </a:p>
          <a:p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Felienne Hermans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Fourth Symposium on the History and Philosophy of </a:t>
            </a:r>
            <a:r>
              <a:rPr lang="en-US" b="1" dirty="0" smtClean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 March 2018. Oxford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UK.</a:t>
            </a:r>
            <a:endParaRPr lang="en-US" b="1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09288"/>
            <a:ext cx="121920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 of programming misconceptions: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implications, and future work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806164" y="6198577"/>
            <a:ext cx="2081036" cy="424994"/>
            <a:chOff x="2106840" y="5356447"/>
            <a:chExt cx="2081036" cy="4249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6840" y="5356447"/>
              <a:ext cx="956652" cy="37362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3315" y="5407817"/>
              <a:ext cx="924561" cy="3736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97" y="2737928"/>
            <a:ext cx="2712955" cy="19585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programming misconceptions</a:t>
            </a:r>
            <a:endParaRPr lang="nl-NL" dirty="0"/>
          </a:p>
        </p:txBody>
      </p:sp>
      <p:pic>
        <p:nvPicPr>
          <p:cNvPr id="1027" name="Picture 3" descr="C:\Users\user1\AppData\Local\Microsoft\Windows\Temporary Internet Files\Content.IE5\X11F3FVJ\CC0081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65" y="2592950"/>
            <a:ext cx="2247739" cy="224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926228" y="2747323"/>
            <a:ext cx="62657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 variable holds multiple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 variable remembers old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Possible answers with misconceptions effect: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10, 20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30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03441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0" y="2739600"/>
            <a:ext cx="2309060" cy="21795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programming misconceptions</a:t>
            </a:r>
            <a:endParaRPr lang="nl-NL" dirty="0"/>
          </a:p>
        </p:txBody>
      </p:sp>
      <p:pic>
        <p:nvPicPr>
          <p:cNvPr id="7" name="Picture 3" descr="C:\Users\user1\AppData\Local\Microsoft\Windows\Temporary Internet Files\Content.IE5\X11F3FVJ\CC0081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65" y="2592950"/>
            <a:ext cx="2247739" cy="224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926228" y="2747323"/>
            <a:ext cx="6265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variable holds </a:t>
            </a:r>
            <a:r>
              <a:rPr lang="en-GB" sz="2400" dirty="0" smtClean="0"/>
              <a:t>expressions not values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Possible answers with misconceptions effect: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x+1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20413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0" y="2739600"/>
            <a:ext cx="2309060" cy="2004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programming misconceptions</a:t>
            </a:r>
            <a:endParaRPr lang="nl-NL" dirty="0"/>
          </a:p>
        </p:txBody>
      </p:sp>
      <p:pic>
        <p:nvPicPr>
          <p:cNvPr id="7" name="Picture 3" descr="C:\Users\user1\AppData\Local\Microsoft\Windows\Temporary Internet Files\Content.IE5\X11F3FVJ\CC0081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65" y="2592950"/>
            <a:ext cx="2247739" cy="224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926228" y="2747323"/>
            <a:ext cx="62657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Difficulty to understand assignment direction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Opposite </a:t>
            </a:r>
            <a:r>
              <a:rPr lang="en-GB" sz="2400" dirty="0"/>
              <a:t>way? Swapping values?</a:t>
            </a:r>
            <a:endParaRPr lang="nl-N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Possible answers with misconceptions effect: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a=10, b=10 (opposite direction)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a=20, b=10 (swap)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07271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90" y="2739600"/>
            <a:ext cx="4959158" cy="17375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programming misconceptions</a:t>
            </a:r>
            <a:endParaRPr lang="nl-NL" dirty="0"/>
          </a:p>
        </p:txBody>
      </p:sp>
      <p:pic>
        <p:nvPicPr>
          <p:cNvPr id="6" name="Picture 3" descr="C:\Users\user1\AppData\Local\Microsoft\Windows\Temporary Internet Files\Content.IE5\X11F3FVJ\CC008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908" y="2744446"/>
            <a:ext cx="1622927" cy="162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454086" y="2747323"/>
            <a:ext cx="44093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Condition statements without ELSE stops execution when condition is false</a:t>
            </a:r>
            <a:endParaRPr lang="nl-N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Possible answers with misconceptions effect: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Prints nothing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07271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programming misconceptions</a:t>
            </a:r>
            <a:endParaRPr lang="nl-NL" dirty="0"/>
          </a:p>
        </p:txBody>
      </p:sp>
      <p:pic>
        <p:nvPicPr>
          <p:cNvPr id="2050" name="Picture 2" descr="C:\Users\user1\Pictures\Screenpresso\2018-03-23_05h06_5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50" y="2739600"/>
            <a:ext cx="4724400" cy="2149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user1\AppData\Local\Microsoft\Windows\Temporary Internet Files\Content.IE5\X11F3FVJ\CC008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908" y="2744446"/>
            <a:ext cx="1622927" cy="162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182836" y="2029673"/>
            <a:ext cx="500916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Loop exits as soon as condition becomes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Adjacent code gets executed </a:t>
            </a:r>
            <a:endParaRPr lang="nl-NL" sz="2400" dirty="0"/>
          </a:p>
          <a:p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Possible answers with misconceptions effect: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count is: 1</a:t>
            </a:r>
          </a:p>
          <a:p>
            <a:pPr lvl="1"/>
            <a:r>
              <a:rPr lang="en-GB" dirty="0"/>
              <a:t> </a:t>
            </a:r>
            <a:r>
              <a:rPr lang="en-GB" dirty="0" smtClean="0"/>
              <a:t>    The count is: 2</a:t>
            </a:r>
          </a:p>
          <a:p>
            <a:pPr lvl="1"/>
            <a:r>
              <a:rPr lang="en-GB" dirty="0" smtClean="0"/>
              <a:t>     Good bye!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 count is: </a:t>
            </a:r>
            <a:r>
              <a:rPr lang="en-GB" dirty="0" smtClean="0"/>
              <a:t>1</a:t>
            </a:r>
          </a:p>
          <a:p>
            <a:pPr lvl="1"/>
            <a:r>
              <a:rPr lang="en-GB" dirty="0"/>
              <a:t> </a:t>
            </a:r>
            <a:r>
              <a:rPr lang="en-GB" dirty="0" smtClean="0"/>
              <a:t>    Good bye!</a:t>
            </a:r>
            <a:endParaRPr lang="en-GB" dirty="0"/>
          </a:p>
          <a:p>
            <a:pPr lvl="1"/>
            <a:r>
              <a:rPr lang="en-GB" dirty="0"/>
              <a:t>    </a:t>
            </a:r>
            <a:r>
              <a:rPr lang="en-GB" dirty="0" smtClean="0"/>
              <a:t> The </a:t>
            </a:r>
            <a:r>
              <a:rPr lang="en-GB" dirty="0"/>
              <a:t>count is: 2</a:t>
            </a:r>
          </a:p>
          <a:p>
            <a:pPr lvl="1"/>
            <a:r>
              <a:rPr lang="en-GB" dirty="0"/>
              <a:t>    </a:t>
            </a:r>
            <a:r>
              <a:rPr lang="en-GB" dirty="0" smtClean="0"/>
              <a:t> Good </a:t>
            </a:r>
            <a:r>
              <a:rPr lang="en-GB" dirty="0"/>
              <a:t>bye!</a:t>
            </a:r>
          </a:p>
          <a:p>
            <a:pPr lvl="1"/>
            <a:r>
              <a:rPr lang="en-GB" dirty="0" smtClean="0"/>
              <a:t>     The </a:t>
            </a:r>
            <a:r>
              <a:rPr lang="en-GB" dirty="0"/>
              <a:t>count is: </a:t>
            </a:r>
            <a:r>
              <a:rPr lang="en-GB" dirty="0" smtClean="0"/>
              <a:t>3</a:t>
            </a:r>
            <a:endParaRPr lang="en-GB" dirty="0"/>
          </a:p>
          <a:p>
            <a:pPr lvl="1"/>
            <a:r>
              <a:rPr lang="en-GB" dirty="0"/>
              <a:t>    </a:t>
            </a:r>
            <a:r>
              <a:rPr lang="en-GB" dirty="0" smtClean="0"/>
              <a:t> Good </a:t>
            </a:r>
            <a:r>
              <a:rPr lang="en-GB" dirty="0"/>
              <a:t>bye!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07271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0" y="2415600"/>
            <a:ext cx="2690105" cy="22240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programming misconceptions</a:t>
            </a:r>
            <a:endParaRPr lang="nl-NL" dirty="0"/>
          </a:p>
        </p:txBody>
      </p:sp>
      <p:pic>
        <p:nvPicPr>
          <p:cNvPr id="7" name="Picture 3" descr="C:\Users\user1\AppData\Local\Microsoft\Windows\Temporary Internet Files\Content.IE5\X11F3FVJ\CC0081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65" y="2592950"/>
            <a:ext cx="2247739" cy="224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926228" y="2747323"/>
            <a:ext cx="62657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Difficulty to recognize </a:t>
            </a:r>
            <a:r>
              <a:rPr lang="en-GB" sz="2400" dirty="0" smtClean="0"/>
              <a:t>the sequence </a:t>
            </a:r>
            <a:r>
              <a:rPr lang="en-GB" sz="2400" dirty="0"/>
              <a:t>of execution </a:t>
            </a:r>
            <a:endParaRPr lang="nl-NL" sz="2400" dirty="0"/>
          </a:p>
          <a:p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Possible answers with misconceptions effect: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6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07271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47" y="2830467"/>
            <a:ext cx="4598958" cy="18558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programming misconceptions</a:t>
            </a:r>
            <a:endParaRPr lang="nl-NL" dirty="0"/>
          </a:p>
        </p:txBody>
      </p:sp>
      <p:pic>
        <p:nvPicPr>
          <p:cNvPr id="7" name="Picture 3" descr="C:\Users\user1\AppData\Local\Microsoft\Windows\Temporary Internet Files\Content.IE5\X11F3FVJ\CC008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368" y="2978397"/>
            <a:ext cx="1831271" cy="183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110705" y="2739871"/>
            <a:ext cx="50812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Difficulty to recognize </a:t>
            </a:r>
            <a:r>
              <a:rPr lang="en-GB" sz="2400" dirty="0" smtClean="0"/>
              <a:t>the sequence </a:t>
            </a:r>
            <a:r>
              <a:rPr lang="en-GB" sz="2400" dirty="0"/>
              <a:t>of execution </a:t>
            </a:r>
            <a:endParaRPr lang="nl-NL" sz="2400" dirty="0"/>
          </a:p>
          <a:p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Possible misconceptions: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Not recognizing the necessity to user-input</a:t>
            </a:r>
          </a:p>
        </p:txBody>
      </p:sp>
    </p:spTree>
    <p:extLst>
      <p:ext uri="{BB962C8B-B14F-4D97-AF65-F5344CB8AC3E}">
        <p14:creationId xmlns:p14="http://schemas.microsoft.com/office/powerpoint/2010/main" val="256170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61" y="1790458"/>
            <a:ext cx="2741548" cy="389379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programming misconceptions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293" y="2120854"/>
            <a:ext cx="2944516" cy="41953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2986" y="5854145"/>
            <a:ext cx="6748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J. </a:t>
            </a:r>
            <a:r>
              <a:rPr lang="en-US" b="1" dirty="0" err="1"/>
              <a:t>Sorva</a:t>
            </a:r>
            <a:r>
              <a:rPr lang="en-US" b="1" dirty="0"/>
              <a:t>. 2012. Visual program simulation in introductory programming </a:t>
            </a:r>
            <a:r>
              <a:rPr lang="en-US" b="1" dirty="0" smtClean="0"/>
              <a:t>education. http</a:t>
            </a:r>
            <a:r>
              <a:rPr lang="en-US" b="1" dirty="0"/>
              <a:t>://</a:t>
            </a:r>
            <a:r>
              <a:rPr lang="en-US" b="1" dirty="0" smtClean="0"/>
              <a:t>urn.fi/URN:ISBN:</a:t>
            </a:r>
            <a:r>
              <a:rPr lang="nl-NL" b="1" dirty="0" smtClean="0"/>
              <a:t>978-952-60-4626-6</a:t>
            </a:r>
            <a:endParaRPr lang="nl-NL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809293" y="4444679"/>
            <a:ext cx="294451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162 misconceptions</a:t>
            </a:r>
            <a:endParaRPr lang="nl-NL" sz="2400" b="1" dirty="0"/>
          </a:p>
        </p:txBody>
      </p:sp>
    </p:spTree>
    <p:extLst>
      <p:ext uri="{BB962C8B-B14F-4D97-AF65-F5344CB8AC3E}">
        <p14:creationId xmlns:p14="http://schemas.microsoft.com/office/powerpoint/2010/main" val="347149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012480"/>
          </a:xfrm>
        </p:spPr>
        <p:txBody>
          <a:bodyPr>
            <a:normAutofit/>
          </a:bodyPr>
          <a:lstStyle/>
          <a:p>
            <a:r>
              <a:rPr lang="en-GB" dirty="0"/>
              <a:t>Misconceptions </a:t>
            </a:r>
            <a:r>
              <a:rPr lang="en-GB" dirty="0" smtClean="0"/>
              <a:t>increases the sense of programming difficulty </a:t>
            </a:r>
          </a:p>
          <a:p>
            <a:r>
              <a:rPr lang="en-GB" dirty="0" smtClean="0"/>
              <a:t>Cause direct </a:t>
            </a:r>
            <a:r>
              <a:rPr lang="en-GB" dirty="0"/>
              <a:t>errors/mistakes in code comprehension and code writing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For students and novices: </a:t>
            </a:r>
          </a:p>
          <a:p>
            <a:pPr lvl="1"/>
            <a:r>
              <a:rPr lang="en-GB" dirty="0" smtClean="0"/>
              <a:t>Misconceptions on the long run cause the students to drop programming education (as early as the introductory courses)</a:t>
            </a:r>
            <a:r>
              <a:rPr lang="en-GB" baseline="30000" dirty="0" smtClean="0"/>
              <a:t>[2]</a:t>
            </a:r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 of misconceptions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551279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[</a:t>
            </a:r>
            <a:r>
              <a:rPr lang="en-US" sz="1400" b="1" dirty="0"/>
              <a:t>2] L. Ma. 2007. Investigating and improving novice programmers mental </a:t>
            </a:r>
            <a:r>
              <a:rPr lang="en-US" sz="1400" b="1" dirty="0"/>
              <a:t>models of </a:t>
            </a:r>
            <a:r>
              <a:rPr lang="en-US" sz="1400" b="1" dirty="0"/>
              <a:t>programming concepts. PhD Thesis. University of Strathclyde, UK.</a:t>
            </a:r>
            <a:endParaRPr lang="nl-NL" sz="1400" b="1" dirty="0"/>
          </a:p>
        </p:txBody>
      </p:sp>
    </p:spTree>
    <p:extLst>
      <p:ext uri="{BB962C8B-B14F-4D97-AF65-F5344CB8AC3E}">
        <p14:creationId xmlns:p14="http://schemas.microsoft.com/office/powerpoint/2010/main" val="62365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Challenging characteristics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Misconceptions </a:t>
            </a:r>
            <a:r>
              <a:rPr lang="en-GB" dirty="0"/>
              <a:t>start early</a:t>
            </a:r>
          </a:p>
          <a:p>
            <a:pPr lvl="1"/>
            <a:r>
              <a:rPr lang="en-GB" dirty="0"/>
              <a:t>Misconceptions are stubborn and persistent</a:t>
            </a:r>
          </a:p>
          <a:p>
            <a:pPr lvl="2"/>
            <a:r>
              <a:rPr lang="en-GB" dirty="0"/>
              <a:t>Ego-centric: what I think is important </a:t>
            </a:r>
            <a:endParaRPr lang="en-GB" dirty="0" smtClean="0"/>
          </a:p>
          <a:p>
            <a:endParaRPr lang="en-GB" dirty="0" smtClean="0"/>
          </a:p>
          <a:p>
            <a:pPr lvl="1"/>
            <a:r>
              <a:rPr lang="en-GB" dirty="0" smtClean="0"/>
              <a:t>In programming education it is more difficult to identify the origin:</a:t>
            </a:r>
          </a:p>
          <a:p>
            <a:pPr lvl="2"/>
            <a:r>
              <a:rPr lang="en-GB" dirty="0"/>
              <a:t>Programming </a:t>
            </a:r>
            <a:r>
              <a:rPr lang="en-GB" dirty="0" smtClean="0"/>
              <a:t>involve </a:t>
            </a:r>
            <a:r>
              <a:rPr lang="en-GB" dirty="0"/>
              <a:t>a great deal of problem </a:t>
            </a:r>
            <a:r>
              <a:rPr lang="en-GB" dirty="0" smtClean="0"/>
              <a:t>solving</a:t>
            </a:r>
          </a:p>
          <a:p>
            <a:pPr lvl="2"/>
            <a:r>
              <a:rPr lang="en-GB" dirty="0" smtClean="0"/>
              <a:t>Exercises require tracing/debugging skills </a:t>
            </a:r>
          </a:p>
          <a:p>
            <a:pPr lvl="2"/>
            <a:endParaRPr lang="en-GB" dirty="0"/>
          </a:p>
          <a:p>
            <a:endParaRPr lang="en-GB" dirty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Eliminating the (effect of) misconceptions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716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Alaaeddin Swidan </a:t>
            </a:r>
          </a:p>
          <a:p>
            <a:pPr lvl="1"/>
            <a:r>
              <a:rPr lang="en-US" dirty="0" smtClean="0"/>
              <a:t>Bachelor of Computer Engineering</a:t>
            </a:r>
          </a:p>
          <a:p>
            <a:pPr lvl="1"/>
            <a:r>
              <a:rPr lang="en-US" dirty="0" smtClean="0"/>
              <a:t>MSc. ICT Management  </a:t>
            </a:r>
          </a:p>
          <a:p>
            <a:pPr lvl="1"/>
            <a:r>
              <a:rPr lang="en-US" dirty="0" smtClean="0"/>
              <a:t>Ph.D. candidate @Delft University of Technology</a:t>
            </a:r>
          </a:p>
          <a:p>
            <a:pPr lvl="2"/>
            <a:r>
              <a:rPr lang="en-US" dirty="0" smtClean="0"/>
              <a:t>Software Engineering Research Group (SERG)</a:t>
            </a:r>
          </a:p>
          <a:p>
            <a:pPr lvl="1"/>
            <a:r>
              <a:rPr lang="en-US" dirty="0" smtClean="0"/>
              <a:t>Thesis focus: </a:t>
            </a:r>
          </a:p>
          <a:p>
            <a:pPr lvl="2"/>
            <a:r>
              <a:rPr lang="en-US" dirty="0" smtClean="0"/>
              <a:t>End-users </a:t>
            </a:r>
            <a:r>
              <a:rPr lang="en-US" dirty="0" smtClean="0"/>
              <a:t>producing </a:t>
            </a:r>
            <a:r>
              <a:rPr lang="en-US" dirty="0" smtClean="0"/>
              <a:t>software artifacts: challenges, and needed support to better software</a:t>
            </a:r>
            <a:endParaRPr lang="en-US" dirty="0" smtClean="0"/>
          </a:p>
          <a:p>
            <a:pPr lvl="1"/>
            <a:r>
              <a:rPr lang="en-US" dirty="0" smtClean="0"/>
              <a:t>Supervisors: Dr. Felienne Hermans and Dr. Arie van Deursen </a:t>
            </a:r>
          </a:p>
          <a:p>
            <a:pPr marL="41148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441" y="1765802"/>
            <a:ext cx="1941576" cy="23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Developing teaching </a:t>
            </a:r>
            <a:r>
              <a:rPr lang="en-GB" dirty="0" smtClean="0"/>
              <a:t>approaches and materials </a:t>
            </a:r>
            <a:r>
              <a:rPr lang="en-GB" dirty="0"/>
              <a:t>that </a:t>
            </a:r>
          </a:p>
          <a:p>
            <a:pPr lvl="1"/>
            <a:r>
              <a:rPr lang="en-GB" dirty="0" smtClean="0"/>
              <a:t>Recognize </a:t>
            </a:r>
            <a:r>
              <a:rPr lang="en-GB" dirty="0"/>
              <a:t>misconceptions based on </a:t>
            </a:r>
            <a:r>
              <a:rPr lang="en-GB" dirty="0" smtClean="0"/>
              <a:t>age, language/paradigm </a:t>
            </a:r>
            <a:endParaRPr lang="en-GB" dirty="0"/>
          </a:p>
          <a:p>
            <a:pPr lvl="1"/>
            <a:r>
              <a:rPr lang="en-GB" dirty="0"/>
              <a:t>Contain thoughtful </a:t>
            </a:r>
            <a:r>
              <a:rPr lang="en-GB" dirty="0" smtClean="0"/>
              <a:t>examples </a:t>
            </a:r>
            <a:r>
              <a:rPr lang="en-GB" dirty="0"/>
              <a:t>[less likely to induce misconceptions]</a:t>
            </a:r>
          </a:p>
          <a:p>
            <a:pPr lvl="1"/>
            <a:r>
              <a:rPr lang="en-GB" dirty="0"/>
              <a:t>Include guided exploration with enough scaffolding </a:t>
            </a:r>
          </a:p>
          <a:p>
            <a:pPr lvl="1"/>
            <a:r>
              <a:rPr lang="en-GB" dirty="0"/>
              <a:t>Allow self-observation by </a:t>
            </a:r>
            <a:r>
              <a:rPr lang="en-GB" dirty="0" smtClean="0"/>
              <a:t>students</a:t>
            </a:r>
            <a:endParaRPr lang="en-GB" dirty="0"/>
          </a:p>
          <a:p>
            <a:pPr lvl="2"/>
            <a:endParaRPr lang="en-GB" dirty="0"/>
          </a:p>
          <a:p>
            <a:endParaRPr lang="en-GB" dirty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Eliminating the (effect of) misconceptions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2486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More focus on visual languages</a:t>
            </a:r>
          </a:p>
          <a:p>
            <a:pPr lvl="1"/>
            <a:r>
              <a:rPr lang="en-GB" dirty="0" smtClean="0"/>
              <a:t>With programming part of school curricula</a:t>
            </a:r>
          </a:p>
          <a:p>
            <a:pPr lvl="1"/>
            <a:r>
              <a:rPr lang="en-GB" dirty="0" smtClean="0"/>
              <a:t>Do VL/Block-based languages induce other misconceptions?</a:t>
            </a:r>
          </a:p>
          <a:p>
            <a:pPr lvl="1"/>
            <a:r>
              <a:rPr lang="en-GB" dirty="0" smtClean="0"/>
              <a:t>Do the children at that age suffer from same/different misconceptions?</a:t>
            </a:r>
          </a:p>
          <a:p>
            <a:pPr lvl="1"/>
            <a:r>
              <a:rPr lang="en-GB" dirty="0" smtClean="0"/>
              <a:t>Do the use of VL induce transfer-misconceptions when moving to textual languages? </a:t>
            </a:r>
            <a:endParaRPr lang="en-GB" dirty="0"/>
          </a:p>
          <a:p>
            <a:r>
              <a:rPr lang="en-GB" dirty="0"/>
              <a:t>IDE support to detect and suggest corrections to misconceptions </a:t>
            </a:r>
          </a:p>
          <a:p>
            <a:pPr lvl="1"/>
            <a:r>
              <a:rPr lang="en-GB" dirty="0"/>
              <a:t>Similar to code smells and refactoring </a:t>
            </a:r>
          </a:p>
          <a:p>
            <a:endParaRPr lang="en-GB" dirty="0" smtClean="0"/>
          </a:p>
          <a:p>
            <a:endParaRPr lang="en-GB" dirty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still needed: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299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5" y="1189406"/>
            <a:ext cx="2880360" cy="1618828"/>
          </a:xfrm>
          <a:prstGeom prst="rect">
            <a:avLst/>
          </a:prstGeom>
          <a:ln w="25400">
            <a:solidFill>
              <a:schemeClr val="bg2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89" y="1188718"/>
            <a:ext cx="2874289" cy="1620203"/>
          </a:xfrm>
          <a:prstGeom prst="rect">
            <a:avLst/>
          </a:prstGeom>
          <a:ln w="25400">
            <a:solidFill>
              <a:schemeClr val="bg2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720" y="1188718"/>
            <a:ext cx="2870934" cy="1620203"/>
          </a:xfrm>
          <a:prstGeom prst="rect">
            <a:avLst/>
          </a:prstGeom>
          <a:ln w="25400">
            <a:solidFill>
              <a:schemeClr val="bg2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386" y="1188718"/>
            <a:ext cx="2870308" cy="1620203"/>
          </a:xfrm>
          <a:prstGeom prst="rect">
            <a:avLst/>
          </a:prstGeom>
          <a:ln w="25400">
            <a:solidFill>
              <a:schemeClr val="bg2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38" y="2986115"/>
            <a:ext cx="2880360" cy="1613876"/>
          </a:xfrm>
          <a:prstGeom prst="rect">
            <a:avLst/>
          </a:prstGeom>
          <a:ln w="25400">
            <a:solidFill>
              <a:schemeClr val="bg2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746" y="2982952"/>
            <a:ext cx="2844175" cy="1620203"/>
          </a:xfrm>
          <a:prstGeom prst="rect">
            <a:avLst/>
          </a:prstGeom>
          <a:ln w="25400">
            <a:solidFill>
              <a:schemeClr val="bg2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007" y="2983209"/>
            <a:ext cx="2880360" cy="1619688"/>
          </a:xfrm>
          <a:prstGeom prst="rect">
            <a:avLst/>
          </a:prstGeom>
          <a:ln w="25400">
            <a:solidFill>
              <a:schemeClr val="bg2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360" y="2987714"/>
            <a:ext cx="2880360" cy="1611793"/>
          </a:xfrm>
          <a:prstGeom prst="rect">
            <a:avLst/>
          </a:prstGeom>
          <a:ln w="25400">
            <a:solidFill>
              <a:schemeClr val="bg2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948" y="4783323"/>
            <a:ext cx="2880360" cy="1609047"/>
          </a:xfrm>
          <a:prstGeom prst="rect">
            <a:avLst/>
          </a:prstGeom>
          <a:ln w="25400">
            <a:solidFill>
              <a:schemeClr val="bg2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5" y="4781950"/>
            <a:ext cx="2880360" cy="1611793"/>
          </a:xfrm>
          <a:prstGeom prst="rect">
            <a:avLst/>
          </a:prstGeom>
          <a:ln w="25400">
            <a:solidFill>
              <a:schemeClr val="bg2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814" y="4777745"/>
            <a:ext cx="2849039" cy="1620203"/>
          </a:xfrm>
          <a:prstGeom prst="rect">
            <a:avLst/>
          </a:prstGeom>
          <a:ln w="2540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01346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5" y="1189406"/>
            <a:ext cx="2880360" cy="1618828"/>
          </a:xfrm>
          <a:prstGeom prst="rect">
            <a:avLst/>
          </a:prstGeom>
          <a:ln w="25400">
            <a:solidFill>
              <a:schemeClr val="bg2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689" y="1188718"/>
            <a:ext cx="2874289" cy="1620203"/>
          </a:xfrm>
          <a:prstGeom prst="rect">
            <a:avLst/>
          </a:prstGeom>
          <a:ln w="25400">
            <a:solidFill>
              <a:schemeClr val="bg2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720" y="1188718"/>
            <a:ext cx="2870934" cy="1620203"/>
          </a:xfrm>
          <a:prstGeom prst="rect">
            <a:avLst/>
          </a:prstGeom>
          <a:ln w="25400">
            <a:solidFill>
              <a:schemeClr val="bg2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386" y="1188718"/>
            <a:ext cx="2870308" cy="1620203"/>
          </a:xfrm>
          <a:prstGeom prst="rect">
            <a:avLst/>
          </a:prstGeom>
          <a:ln w="25400">
            <a:solidFill>
              <a:schemeClr val="bg2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38" y="2986115"/>
            <a:ext cx="2880360" cy="1613876"/>
          </a:xfrm>
          <a:prstGeom prst="rect">
            <a:avLst/>
          </a:prstGeom>
          <a:ln w="25400">
            <a:solidFill>
              <a:schemeClr val="bg2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746" y="2982952"/>
            <a:ext cx="2844175" cy="1620203"/>
          </a:xfrm>
          <a:prstGeom prst="rect">
            <a:avLst/>
          </a:prstGeom>
          <a:ln w="25400">
            <a:solidFill>
              <a:schemeClr val="bg2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007" y="2983209"/>
            <a:ext cx="2880360" cy="1619688"/>
          </a:xfrm>
          <a:prstGeom prst="rect">
            <a:avLst/>
          </a:prstGeom>
          <a:ln w="25400">
            <a:solidFill>
              <a:schemeClr val="bg2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360" y="2987714"/>
            <a:ext cx="2880360" cy="1611793"/>
          </a:xfrm>
          <a:prstGeom prst="rect">
            <a:avLst/>
          </a:prstGeom>
          <a:ln w="25400">
            <a:solidFill>
              <a:schemeClr val="bg2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948" y="4783323"/>
            <a:ext cx="2880360" cy="1609047"/>
          </a:xfrm>
          <a:prstGeom prst="rect">
            <a:avLst/>
          </a:prstGeom>
          <a:ln w="25400">
            <a:solidFill>
              <a:schemeClr val="bg2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5" y="4781950"/>
            <a:ext cx="2880360" cy="1611793"/>
          </a:xfrm>
          <a:prstGeom prst="rect">
            <a:avLst/>
          </a:prstGeom>
          <a:ln w="25400">
            <a:solidFill>
              <a:schemeClr val="bg2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814" y="4777745"/>
            <a:ext cx="2849039" cy="1620203"/>
          </a:xfrm>
          <a:prstGeom prst="rect">
            <a:avLst/>
          </a:prstGeom>
          <a:ln w="25400">
            <a:solidFill>
              <a:schemeClr val="bg2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0" y="2407920"/>
            <a:ext cx="12192000" cy="2682240"/>
          </a:xfrm>
          <a:prstGeom prst="rect">
            <a:avLst/>
          </a:prstGeom>
          <a:solidFill>
            <a:schemeClr val="accent4">
              <a:alpha val="9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Thank you</a:t>
            </a:r>
            <a:r>
              <a:rPr lang="en-US" sz="3200" b="1" dirty="0" smtClean="0"/>
              <a:t>!</a:t>
            </a:r>
            <a:endParaRPr lang="en-US" sz="3200" b="1" dirty="0" smtClean="0">
              <a:sym typeface="Wingdings" panose="05000000000000000000" pitchFamily="2" charset="2"/>
            </a:endParaRPr>
          </a:p>
          <a:p>
            <a:pPr algn="ctr"/>
            <a:endParaRPr lang="en-US" sz="2400" b="1" dirty="0">
              <a:sym typeface="Wingdings" panose="05000000000000000000" pitchFamily="2" charset="2"/>
            </a:endParaRPr>
          </a:p>
          <a:p>
            <a:pPr algn="r"/>
            <a:endParaRPr lang="en-US" sz="2400" b="1" dirty="0" smtClean="0">
              <a:sym typeface="Wingdings" panose="05000000000000000000" pitchFamily="2" charset="2"/>
            </a:endParaRPr>
          </a:p>
          <a:p>
            <a:pPr algn="r"/>
            <a:r>
              <a:rPr lang="en-US" sz="2400" b="1" dirty="0" smtClean="0">
                <a:sym typeface="Wingdings" panose="05000000000000000000" pitchFamily="2" charset="2"/>
              </a:rPr>
              <a:t>Discuss further ideas and collaborations? Ping me</a:t>
            </a:r>
          </a:p>
          <a:p>
            <a:pPr algn="r"/>
            <a:r>
              <a:rPr lang="en-US" sz="2400" b="1" dirty="0" err="1" smtClean="0">
                <a:sym typeface="Wingdings" panose="05000000000000000000" pitchFamily="2" charset="2"/>
              </a:rPr>
              <a:t>Alaaeddin.Swidan</a:t>
            </a:r>
            <a:r>
              <a:rPr lang="en-US" sz="2400" b="1" dirty="0" smtClean="0">
                <a:sym typeface="Wingdings" panose="05000000000000000000" pitchFamily="2" charset="2"/>
              </a:rPr>
              <a:t> [at] {tudelft.nl | live.com}</a:t>
            </a:r>
          </a:p>
          <a:p>
            <a:pPr algn="r"/>
            <a:r>
              <a:rPr lang="en-US" sz="2400" b="1" dirty="0" smtClean="0">
                <a:sym typeface="Wingdings" panose="05000000000000000000" pitchFamily="2" charset="2"/>
              </a:rPr>
              <a:t>Twitter: @</a:t>
            </a:r>
            <a:r>
              <a:rPr lang="en-US" sz="2400" b="1" dirty="0" err="1" smtClean="0">
                <a:sym typeface="Wingdings" panose="05000000000000000000" pitchFamily="2" charset="2"/>
              </a:rPr>
              <a:t>aeswidan</a:t>
            </a:r>
            <a:r>
              <a:rPr lang="en-US" sz="2400" b="1" dirty="0" smtClean="0">
                <a:sym typeface="Wingdings" panose="05000000000000000000" pitchFamily="2" charset="2"/>
              </a:rPr>
              <a:t>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359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Misconceptions in education</a:t>
            </a:r>
          </a:p>
          <a:p>
            <a:pPr lvl="1"/>
            <a:r>
              <a:rPr lang="en-US" dirty="0" smtClean="0"/>
              <a:t>Definition </a:t>
            </a:r>
            <a:endParaRPr lang="en-US" dirty="0" smtClean="0"/>
          </a:p>
          <a:p>
            <a:r>
              <a:rPr lang="en-US" dirty="0" smtClean="0"/>
              <a:t>Programming </a:t>
            </a:r>
            <a:r>
              <a:rPr lang="en-US" dirty="0" smtClean="0"/>
              <a:t>misconceptions</a:t>
            </a:r>
          </a:p>
          <a:p>
            <a:pPr lvl="1"/>
            <a:r>
              <a:rPr lang="en-US" dirty="0" smtClean="0"/>
              <a:t>What we know, so far </a:t>
            </a:r>
          </a:p>
          <a:p>
            <a:pPr lvl="1"/>
            <a:r>
              <a:rPr lang="en-US" dirty="0" smtClean="0"/>
              <a:t>Effect on CS education</a:t>
            </a:r>
          </a:p>
          <a:p>
            <a:r>
              <a:rPr lang="en-US" dirty="0" smtClean="0"/>
              <a:t>Counter the misconception </a:t>
            </a:r>
          </a:p>
          <a:p>
            <a:pPr lvl="1"/>
            <a:r>
              <a:rPr lang="en-US" dirty="0" smtClean="0"/>
              <a:t>Why is it difficult </a:t>
            </a:r>
          </a:p>
          <a:p>
            <a:r>
              <a:rPr lang="en-US" dirty="0" smtClean="0"/>
              <a:t>What should we “still” do?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elements of the 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6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incorrect </a:t>
            </a:r>
            <a:r>
              <a:rPr lang="en-GB" dirty="0" smtClean="0"/>
              <a:t>understanding of a concept/phenomenon or a set of related </a:t>
            </a:r>
            <a:r>
              <a:rPr lang="en-GB" dirty="0" smtClean="0"/>
              <a:t>concepts/phenomena</a:t>
            </a:r>
            <a:r>
              <a:rPr lang="en-GB" dirty="0"/>
              <a:t> </a:t>
            </a:r>
            <a:r>
              <a:rPr lang="en-GB" dirty="0" smtClean="0"/>
              <a:t>with </a:t>
            </a:r>
            <a:r>
              <a:rPr lang="en-GB" dirty="0" smtClean="0"/>
              <a:t>the </a:t>
            </a:r>
            <a:r>
              <a:rPr lang="en-GB" dirty="0" smtClean="0"/>
              <a:t>learner’s belief </a:t>
            </a:r>
            <a:r>
              <a:rPr lang="en-GB" dirty="0" smtClean="0"/>
              <a:t>that they know how “it works</a:t>
            </a:r>
            <a:r>
              <a:rPr lang="en-GB" dirty="0" smtClean="0"/>
              <a:t>” from prior knowledge.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 smtClean="0"/>
              <a:t>misconception </a:t>
            </a:r>
            <a:r>
              <a:rPr lang="en-GB" dirty="0" smtClean="0"/>
              <a:t>is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731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Misconceptions in education</a:t>
            </a:r>
            <a:endParaRPr lang="nl-NL" dirty="0"/>
          </a:p>
        </p:txBody>
      </p:sp>
      <p:pic>
        <p:nvPicPr>
          <p:cNvPr id="1028" name="Picture 4" descr="C:\Users\user1\AppData\Local\Microsoft\Windows\Temporary Internet Files\Content.IE5\X11F3FVJ\thinking-clip-art1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621" y="3171140"/>
            <a:ext cx="3237396" cy="323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14931" y="2534848"/>
            <a:ext cx="2754776" cy="61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Existing Knowledge</a:t>
            </a:r>
          </a:p>
          <a:p>
            <a:pPr algn="ctr"/>
            <a:r>
              <a:rPr lang="en-GB" dirty="0" smtClean="0"/>
              <a:t>With (Pre-conceptions)</a:t>
            </a:r>
            <a:endParaRPr lang="nl-NL" dirty="0"/>
          </a:p>
        </p:txBody>
      </p:sp>
      <p:pic>
        <p:nvPicPr>
          <p:cNvPr id="1029" name="Picture 5" descr="C:\Users\user1\AppData\Local\Microsoft\Windows\Temporary Internet Files\Content.IE5\X11F3FVJ\CC008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904" y="3646024"/>
            <a:ext cx="1286717" cy="128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0297" y="3889094"/>
            <a:ext cx="2096607" cy="76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New Knowledge</a:t>
            </a:r>
            <a:endParaRPr lang="nl-NL" dirty="0"/>
          </a:p>
        </p:txBody>
      </p:sp>
      <p:pic>
        <p:nvPicPr>
          <p:cNvPr id="1031" name="Picture 7" descr="C:\Users\user1\AppData\Local\Microsoft\Windows\Temporary Internet Files\Content.IE5\J9UHT8RI\arrows-150752_960_720[1]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275926" y="2939898"/>
            <a:ext cx="1978502" cy="269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167137" y="2895485"/>
            <a:ext cx="2106593" cy="551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Correct Concept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9614661" y="3993265"/>
            <a:ext cx="1994735" cy="659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 (or partial) understanding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8044393" y="5278632"/>
            <a:ext cx="3102015" cy="91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Misconceptions:  </a:t>
            </a:r>
          </a:p>
          <a:p>
            <a:pPr algn="ctr"/>
            <a:r>
              <a:rPr lang="en-GB" dirty="0"/>
              <a:t>I</a:t>
            </a:r>
            <a:r>
              <a:rPr lang="en-GB" dirty="0" smtClean="0"/>
              <a:t>ncorrect understanding + </a:t>
            </a:r>
          </a:p>
          <a:p>
            <a:pPr algn="ctr"/>
            <a:r>
              <a:rPr lang="en-GB" dirty="0" smtClean="0"/>
              <a:t>False perception of knowledge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9826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Misconceptions in education</a:t>
            </a:r>
            <a:endParaRPr lang="nl-NL" dirty="0"/>
          </a:p>
        </p:txBody>
      </p:sp>
      <p:pic>
        <p:nvPicPr>
          <p:cNvPr id="1028" name="Picture 4" descr="C:\Users\user1\AppData\Local\Microsoft\Windows\Temporary Internet Files\Content.IE5\X11F3FVJ\thinking-clip-art1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621" y="3171140"/>
            <a:ext cx="3237396" cy="323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14931" y="2534848"/>
            <a:ext cx="2754776" cy="61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Existing phenomena: </a:t>
            </a:r>
          </a:p>
          <a:p>
            <a:pPr algn="ctr"/>
            <a:r>
              <a:rPr lang="en-GB" dirty="0" smtClean="0"/>
              <a:t>Day and night, year</a:t>
            </a:r>
            <a:endParaRPr lang="nl-NL" dirty="0"/>
          </a:p>
        </p:txBody>
      </p:sp>
      <p:pic>
        <p:nvPicPr>
          <p:cNvPr id="1029" name="Picture 5" descr="C:\Users\user1\AppData\Local\Microsoft\Windows\Temporary Internet Files\Content.IE5\X11F3FVJ\CC008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904" y="3646024"/>
            <a:ext cx="1286717" cy="128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0297" y="3889094"/>
            <a:ext cx="2096607" cy="763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Earth rotation around the sun</a:t>
            </a:r>
            <a:endParaRPr lang="nl-NL" dirty="0"/>
          </a:p>
        </p:txBody>
      </p:sp>
      <p:pic>
        <p:nvPicPr>
          <p:cNvPr id="1031" name="Picture 7" descr="C:\Users\user1\AppData\Local\Microsoft\Windows\Temporary Internet Files\Content.IE5\J9UHT8RI\arrows-150752_960_720[1]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275926" y="2939898"/>
            <a:ext cx="1978502" cy="269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167137" y="2895485"/>
            <a:ext cx="2106593" cy="551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Correct </a:t>
            </a:r>
            <a:r>
              <a:rPr lang="en-GB" dirty="0" smtClean="0"/>
              <a:t>Concept: </a:t>
            </a:r>
          </a:p>
          <a:p>
            <a:pPr algn="ctr"/>
            <a:r>
              <a:rPr lang="en-GB" dirty="0" smtClean="0"/>
              <a:t>A year (~365 days)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9595400" y="3856451"/>
            <a:ext cx="2156792" cy="79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 (or partial) </a:t>
            </a:r>
            <a:r>
              <a:rPr lang="en-GB" dirty="0" smtClean="0"/>
              <a:t>understanding</a:t>
            </a:r>
          </a:p>
          <a:p>
            <a:pPr algn="ctr"/>
            <a:r>
              <a:rPr lang="en-GB" dirty="0" smtClean="0"/>
              <a:t>I do not know?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8044393" y="5278632"/>
            <a:ext cx="3102015" cy="913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Misconception:</a:t>
            </a:r>
          </a:p>
          <a:p>
            <a:pPr algn="ctr"/>
            <a:r>
              <a:rPr lang="en-GB" dirty="0" smtClean="0"/>
              <a:t>Obviously a day</a:t>
            </a:r>
            <a:endParaRPr lang="nl-NL" dirty="0"/>
          </a:p>
        </p:txBody>
      </p:sp>
      <p:sp>
        <p:nvSpPr>
          <p:cNvPr id="2" name="TextBox 1"/>
          <p:cNvSpPr txBox="1"/>
          <p:nvPr/>
        </p:nvSpPr>
        <p:spPr>
          <a:xfrm>
            <a:off x="358815" y="5046562"/>
            <a:ext cx="3501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How much does it take for Earth to </a:t>
            </a:r>
          </a:p>
          <a:p>
            <a:r>
              <a:rPr lang="en-GB" dirty="0"/>
              <a:t>g</a:t>
            </a:r>
            <a:r>
              <a:rPr lang="en-GB" dirty="0" smtClean="0"/>
              <a:t>o around the Sun?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1392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learner relate “new knowledge” to an observable reality</a:t>
            </a:r>
          </a:p>
          <a:p>
            <a:r>
              <a:rPr lang="en-US" dirty="0" smtClean="0"/>
              <a:t>For learners’ perspective</a:t>
            </a:r>
          </a:p>
          <a:p>
            <a:pPr lvl="1"/>
            <a:r>
              <a:rPr lang="en-US" dirty="0" smtClean="0"/>
              <a:t>Use of prior knowledge and common sense/logic</a:t>
            </a:r>
          </a:p>
          <a:p>
            <a:pPr lvl="2"/>
            <a:r>
              <a:rPr lang="en-US" dirty="0" smtClean="0"/>
              <a:t>Generalization</a:t>
            </a:r>
          </a:p>
          <a:p>
            <a:pPr lvl="2"/>
            <a:r>
              <a:rPr lang="en-US" dirty="0" smtClean="0"/>
              <a:t>Approximation </a:t>
            </a:r>
          </a:p>
          <a:p>
            <a:pPr lvl="2"/>
            <a:r>
              <a:rPr lang="en-US" dirty="0" smtClean="0"/>
              <a:t>Assumptions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educators: could “cause” misconceptions:</a:t>
            </a:r>
          </a:p>
          <a:p>
            <a:pPr lvl="1"/>
            <a:r>
              <a:rPr lang="en-US" dirty="0" smtClean="0"/>
              <a:t>Teaching method: descriptive/over-simplifying </a:t>
            </a:r>
          </a:p>
          <a:p>
            <a:pPr lvl="1"/>
            <a:r>
              <a:rPr lang="en-US" dirty="0" smtClean="0"/>
              <a:t>Used materials: metaphors and bad examples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Misconceptions: how they develop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30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“It is difficult to learn </a:t>
            </a:r>
            <a:r>
              <a:rPr lang="en-GB" dirty="0" smtClean="0"/>
              <a:t>programming”</a:t>
            </a:r>
          </a:p>
          <a:p>
            <a:pPr lvl="1"/>
            <a:r>
              <a:rPr lang="en-GB" dirty="0" smtClean="0"/>
              <a:t>And to teach it as well</a:t>
            </a:r>
            <a:endParaRPr lang="en-GB" dirty="0" smtClean="0"/>
          </a:p>
          <a:p>
            <a:pPr marL="109728" indent="0">
              <a:buNone/>
            </a:pPr>
            <a:endParaRPr lang="en-GB" dirty="0"/>
          </a:p>
          <a:p>
            <a:r>
              <a:rPr lang="en-GB" dirty="0" smtClean="0"/>
              <a:t>Programming Misconceptions is </a:t>
            </a:r>
            <a:r>
              <a:rPr lang="en-GB" dirty="0" smtClean="0"/>
              <a:t>one area of difficulties </a:t>
            </a:r>
          </a:p>
          <a:p>
            <a:endParaRPr lang="en-GB" dirty="0" smtClean="0"/>
          </a:p>
          <a:p>
            <a:r>
              <a:rPr lang="en-GB" dirty="0"/>
              <a:t>Programming misconceptions is </a:t>
            </a:r>
            <a:r>
              <a:rPr lang="en-GB" dirty="0" smtClean="0"/>
              <a:t>PL-dependant </a:t>
            </a:r>
            <a:endParaRPr lang="en-GB" dirty="0"/>
          </a:p>
          <a:p>
            <a:pPr lvl="1"/>
            <a:r>
              <a:rPr lang="en-GB" dirty="0"/>
              <a:t>In some case, paradigm-dependent like OOP</a:t>
            </a:r>
          </a:p>
          <a:p>
            <a:endParaRPr lang="en-GB" dirty="0"/>
          </a:p>
          <a:p>
            <a:r>
              <a:rPr lang="en-GB" dirty="0"/>
              <a:t>Not limited to advances concepts </a:t>
            </a:r>
          </a:p>
          <a:p>
            <a:pPr lvl="1"/>
            <a:r>
              <a:rPr lang="en-GB" dirty="0"/>
              <a:t>Basic concepts such as: </a:t>
            </a:r>
          </a:p>
          <a:p>
            <a:pPr lvl="2"/>
            <a:r>
              <a:rPr lang="en-GB" dirty="0"/>
              <a:t>Variables </a:t>
            </a:r>
          </a:p>
          <a:p>
            <a:pPr lvl="2"/>
            <a:r>
              <a:rPr lang="en-GB" dirty="0"/>
              <a:t>Control flow</a:t>
            </a:r>
          </a:p>
          <a:p>
            <a:pPr lvl="2"/>
            <a:r>
              <a:rPr lang="en-GB" dirty="0"/>
              <a:t>Sequential nature of execution </a:t>
            </a:r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Misconceptions in programming education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380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240045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The origin of a misconception is crucial </a:t>
            </a:r>
          </a:p>
          <a:p>
            <a:r>
              <a:rPr lang="en-GB" dirty="0" smtClean="0"/>
              <a:t>In programming education: similar to other sciences </a:t>
            </a:r>
          </a:p>
          <a:p>
            <a:pPr lvl="1"/>
            <a:r>
              <a:rPr lang="en-GB" dirty="0" smtClean="0"/>
              <a:t> Prior knowledge, common sense, and teaching method</a:t>
            </a:r>
          </a:p>
          <a:p>
            <a:pPr lvl="1"/>
            <a:r>
              <a:rPr lang="en-GB" dirty="0" smtClean="0"/>
              <a:t>A special influence: lack of understanding of the “notional machines”</a:t>
            </a:r>
          </a:p>
          <a:p>
            <a:r>
              <a:rPr lang="en-GB" dirty="0" smtClean="0"/>
              <a:t>The notional machine: </a:t>
            </a:r>
          </a:p>
          <a:p>
            <a:pPr lvl="1"/>
            <a:r>
              <a:rPr lang="en-GB" dirty="0" smtClean="0"/>
              <a:t>Introduced by du </a:t>
            </a:r>
            <a:r>
              <a:rPr lang="en-GB" dirty="0" err="1" smtClean="0"/>
              <a:t>Boulay</a:t>
            </a:r>
            <a:r>
              <a:rPr lang="en-GB" baseline="30000" dirty="0" smtClean="0"/>
              <a:t>[1]</a:t>
            </a:r>
          </a:p>
          <a:p>
            <a:pPr lvl="1"/>
            <a:r>
              <a:rPr lang="en-GB" dirty="0" smtClean="0"/>
              <a:t>Defined as the “</a:t>
            </a:r>
            <a:r>
              <a:rPr lang="en-US" dirty="0" smtClean="0"/>
              <a:t>general </a:t>
            </a:r>
            <a:r>
              <a:rPr lang="en-US" dirty="0"/>
              <a:t>properties that a student assumes of the machine </a:t>
            </a:r>
            <a:r>
              <a:rPr lang="en-US" dirty="0" smtClean="0"/>
              <a:t>executing their code” </a:t>
            </a:r>
          </a:p>
          <a:p>
            <a:pPr lvl="1"/>
            <a:r>
              <a:rPr lang="en-GB" dirty="0" smtClean="0"/>
              <a:t>Including the understanding of compiling code, memory management, computer autonomy, and interactivity.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on programming misconceptions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1" y="6489469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[1] B</a:t>
            </a:r>
            <a:r>
              <a:rPr lang="en-US" sz="1400" b="1" dirty="0"/>
              <a:t>. Du </a:t>
            </a:r>
            <a:r>
              <a:rPr lang="en-US" sz="1400" b="1" dirty="0" err="1"/>
              <a:t>Boulay</a:t>
            </a:r>
            <a:r>
              <a:rPr lang="en-US" sz="1400" b="1" dirty="0"/>
              <a:t>. 1986. Some Difficulties of Learning to Program. Journal </a:t>
            </a:r>
            <a:r>
              <a:rPr lang="en-US" sz="1400" b="1" dirty="0" smtClean="0"/>
              <a:t>of Educational </a:t>
            </a:r>
            <a:r>
              <a:rPr lang="en-US" sz="1400" b="1" dirty="0"/>
              <a:t>Computing Research 2, 1 (1986), 57–73.</a:t>
            </a:r>
            <a:endParaRPr lang="nl-NL" sz="1400" b="1" dirty="0"/>
          </a:p>
        </p:txBody>
      </p:sp>
    </p:spTree>
    <p:extLst>
      <p:ext uri="{BB962C8B-B14F-4D97-AF65-F5344CB8AC3E}">
        <p14:creationId xmlns:p14="http://schemas.microsoft.com/office/powerpoint/2010/main" val="165078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1553</Words>
  <Application>Microsoft Office PowerPoint</Application>
  <PresentationFormat>Custom</PresentationFormat>
  <Paragraphs>247</Paragraphs>
  <Slides>23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Training presentation</vt:lpstr>
      <vt:lpstr>Exploration of programming misconceptions:  Their implications, and future work</vt:lpstr>
      <vt:lpstr>Background</vt:lpstr>
      <vt:lpstr>Key elements of the talk</vt:lpstr>
      <vt:lpstr>A misconception is </vt:lpstr>
      <vt:lpstr>Misconceptions in education</vt:lpstr>
      <vt:lpstr>Misconceptions in education</vt:lpstr>
      <vt:lpstr>Misconceptions: how they develop </vt:lpstr>
      <vt:lpstr>Misconceptions in programming education</vt:lpstr>
      <vt:lpstr>Research on programming misconceptions</vt:lpstr>
      <vt:lpstr>Examples of programming misconceptions</vt:lpstr>
      <vt:lpstr>Examples of programming misconceptions</vt:lpstr>
      <vt:lpstr>Examples of programming misconceptions</vt:lpstr>
      <vt:lpstr>Examples of programming misconceptions</vt:lpstr>
      <vt:lpstr>Examples of programming misconceptions</vt:lpstr>
      <vt:lpstr>Examples of programming misconceptions</vt:lpstr>
      <vt:lpstr>Examples of programming misconceptions</vt:lpstr>
      <vt:lpstr>Examples of programming misconceptions</vt:lpstr>
      <vt:lpstr>Effect of misconceptions</vt:lpstr>
      <vt:lpstr>Eliminating the (effect of) misconceptions</vt:lpstr>
      <vt:lpstr>Eliminating the (effect of) misconceptions</vt:lpstr>
      <vt:lpstr>What is still needed: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2017-06-14T22:45:42Z</dcterms:created>
  <dcterms:modified xsi:type="dcterms:W3CDTF">2018-03-23T15:44:46Z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