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2" r:id="rId4"/>
    <p:sldId id="271" r:id="rId5"/>
    <p:sldId id="258" r:id="rId6"/>
    <p:sldId id="259" r:id="rId7"/>
    <p:sldId id="260" r:id="rId8"/>
    <p:sldId id="261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9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1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46C2-51F3-4D66-8D5F-33BD60194796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59F3-6B81-441E-8F6B-85DDCBAA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Misconceptions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9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M30: Adjacent </a:t>
            </a:r>
            <a:r>
              <a:rPr lang="en-US" dirty="0"/>
              <a:t>code executes within loop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4" y="1825625"/>
            <a:ext cx="4152192" cy="4351338"/>
          </a:xfrm>
        </p:spPr>
      </p:pic>
    </p:spTree>
    <p:extLst>
      <p:ext uri="{BB962C8B-B14F-4D97-AF65-F5344CB8AC3E}">
        <p14:creationId xmlns:p14="http://schemas.microsoft.com/office/powerpoint/2010/main" val="310348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M17: </a:t>
            </a:r>
            <a:r>
              <a:rPr lang="en-US" dirty="0"/>
              <a:t>Natural-language semantics of variable names </a:t>
            </a:r>
            <a:r>
              <a:rPr lang="en-US" dirty="0" smtClean="0"/>
              <a:t>aﬀects </a:t>
            </a:r>
            <a:r>
              <a:rPr lang="en-US" dirty="0"/>
              <a:t>which value gets assigned to which </a:t>
            </a:r>
            <a:r>
              <a:rPr lang="en-US" dirty="0" smtClean="0"/>
              <a:t>variable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35" y="2010291"/>
            <a:ext cx="9345329" cy="3982006"/>
          </a:xfrm>
        </p:spPr>
      </p:pic>
    </p:spTree>
    <p:extLst>
      <p:ext uri="{BB962C8B-B14F-4D97-AF65-F5344CB8AC3E}">
        <p14:creationId xmlns:p14="http://schemas.microsoft.com/office/powerpoint/2010/main" val="379390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M31: Control </a:t>
            </a:r>
            <a:r>
              <a:rPr lang="en-US" dirty="0"/>
              <a:t>goes back to start when condition is false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76" y="1825625"/>
            <a:ext cx="2355848" cy="4351338"/>
          </a:xfrm>
        </p:spPr>
      </p:pic>
    </p:spTree>
    <p:extLst>
      <p:ext uri="{BB962C8B-B14F-4D97-AF65-F5344CB8AC3E}">
        <p14:creationId xmlns:p14="http://schemas.microsoft.com/office/powerpoint/2010/main" val="108801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M33: </a:t>
            </a:r>
            <a:r>
              <a:rPr lang="en-US" dirty="0"/>
              <a:t>Loops terminate as soon as condition changes </a:t>
            </a:r>
            <a:r>
              <a:rPr lang="en-US" dirty="0" smtClean="0"/>
              <a:t>to false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96" y="1825625"/>
            <a:ext cx="3570608" cy="4351338"/>
          </a:xfrm>
        </p:spPr>
      </p:pic>
    </p:spTree>
    <p:extLst>
      <p:ext uri="{BB962C8B-B14F-4D97-AF65-F5344CB8AC3E}">
        <p14:creationId xmlns:p14="http://schemas.microsoft.com/office/powerpoint/2010/main" val="344716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M11: </a:t>
            </a:r>
            <a:r>
              <a:rPr lang="en-US" dirty="0"/>
              <a:t>Primitive assignment works in opposite direction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2534239"/>
            <a:ext cx="8173591" cy="2934109"/>
          </a:xfrm>
        </p:spPr>
      </p:pic>
    </p:spTree>
    <p:extLst>
      <p:ext uri="{BB962C8B-B14F-4D97-AF65-F5344CB8AC3E}">
        <p14:creationId xmlns:p14="http://schemas.microsoft.com/office/powerpoint/2010/main" val="344760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M26: </a:t>
            </a:r>
            <a:r>
              <a:rPr lang="en-US" dirty="0"/>
              <a:t>A false condition ends program if no else </a:t>
            </a:r>
            <a:r>
              <a:rPr lang="en-US" dirty="0" smtClean="0"/>
              <a:t>branch exists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27" y="1825625"/>
            <a:ext cx="3214545" cy="4351338"/>
          </a:xfrm>
        </p:spPr>
      </p:pic>
    </p:spTree>
    <p:extLst>
      <p:ext uri="{BB962C8B-B14F-4D97-AF65-F5344CB8AC3E}">
        <p14:creationId xmlns:p14="http://schemas.microsoft.com/office/powerpoint/2010/main" val="352351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83" y="1825625"/>
            <a:ext cx="8234633" cy="4351338"/>
          </a:xfrm>
        </p:spPr>
      </p:pic>
    </p:spTree>
    <p:extLst>
      <p:ext uri="{BB962C8B-B14F-4D97-AF65-F5344CB8AC3E}">
        <p14:creationId xmlns:p14="http://schemas.microsoft.com/office/powerpoint/2010/main" val="7180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misconceptions: definition and history</a:t>
            </a:r>
          </a:p>
          <a:p>
            <a:r>
              <a:rPr lang="en-US" dirty="0" smtClean="0"/>
              <a:t>Misconceptions on which (programming) language</a:t>
            </a:r>
          </a:p>
          <a:p>
            <a:r>
              <a:rPr lang="en-US" dirty="0" smtClean="0"/>
              <a:t>(Some) Examples and categories of programming misconceptions</a:t>
            </a:r>
          </a:p>
          <a:p>
            <a:r>
              <a:rPr lang="en-US" dirty="0"/>
              <a:t>Effect of programming misconceptions on CS Education</a:t>
            </a:r>
          </a:p>
          <a:p>
            <a:r>
              <a:rPr lang="en-US" dirty="0" smtClean="0"/>
              <a:t>Origins of programming misconceptions</a:t>
            </a:r>
          </a:p>
          <a:p>
            <a:r>
              <a:rPr lang="en-US" dirty="0" smtClean="0"/>
              <a:t>A lot is done. What do we need to </a:t>
            </a:r>
            <a:r>
              <a:rPr lang="en-US" smtClean="0"/>
              <a:t>do still?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programming misconception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2422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An </a:t>
            </a:r>
            <a:r>
              <a:rPr lang="en-US" b="1" dirty="0"/>
              <a:t>incorrect understanding of a concept or a set of concepts, which leads to </a:t>
            </a:r>
            <a:r>
              <a:rPr lang="en-US" b="1" dirty="0" smtClean="0"/>
              <a:t>making mistakes </a:t>
            </a:r>
            <a:r>
              <a:rPr lang="en-US" b="1" dirty="0"/>
              <a:t>in writing or reading programs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Participants: 178 school-age children</a:t>
            </a:r>
            <a:endParaRPr lang="nl-N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2" y="2972505"/>
            <a:ext cx="9403896" cy="2057578"/>
          </a:xfrm>
        </p:spPr>
      </p:pic>
    </p:spTree>
    <p:extLst>
      <p:ext uri="{BB962C8B-B14F-4D97-AF65-F5344CB8AC3E}">
        <p14:creationId xmlns:p14="http://schemas.microsoft.com/office/powerpoint/2010/main" val="123358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M23: </a:t>
            </a:r>
            <a:r>
              <a:rPr lang="en-US" dirty="0" err="1" smtClean="0"/>
              <a:t>Diffculties</a:t>
            </a:r>
            <a:r>
              <a:rPr lang="en-US" dirty="0" smtClean="0"/>
              <a:t> </a:t>
            </a:r>
            <a:r>
              <a:rPr lang="en-US" dirty="0"/>
              <a:t>in understanding the </a:t>
            </a:r>
            <a:r>
              <a:rPr lang="en-US" dirty="0" err="1" smtClean="0"/>
              <a:t>sequentiality</a:t>
            </a:r>
            <a:r>
              <a:rPr lang="en-US" dirty="0" smtClean="0"/>
              <a:t> of statements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72" y="1825625"/>
            <a:ext cx="4536255" cy="4351338"/>
          </a:xfrm>
        </p:spPr>
      </p:pic>
    </p:spTree>
    <p:extLst>
      <p:ext uri="{BB962C8B-B14F-4D97-AF65-F5344CB8AC3E}">
        <p14:creationId xmlns:p14="http://schemas.microsoft.com/office/powerpoint/2010/main" val="79594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M9: </a:t>
            </a:r>
            <a:r>
              <a:rPr lang="en-US" dirty="0"/>
              <a:t>A variable can hold multiple values at a time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0" y="1825625"/>
            <a:ext cx="6373100" cy="4351338"/>
          </a:xfrm>
        </p:spPr>
      </p:pic>
    </p:spTree>
    <p:extLst>
      <p:ext uri="{BB962C8B-B14F-4D97-AF65-F5344CB8AC3E}">
        <p14:creationId xmlns:p14="http://schemas.microsoft.com/office/powerpoint/2010/main" val="152447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M150: </a:t>
            </a:r>
            <a:r>
              <a:rPr lang="en-US" dirty="0" err="1" smtClean="0"/>
              <a:t>Diffculties</a:t>
            </a:r>
            <a:r>
              <a:rPr lang="en-US" dirty="0" smtClean="0"/>
              <a:t> </a:t>
            </a:r>
            <a:r>
              <a:rPr lang="en-US" dirty="0"/>
              <a:t>understanding the eﬀect of input calls</a:t>
            </a:r>
            <a:r>
              <a:rPr lang="en-US" dirty="0" smtClean="0"/>
              <a:t> on 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1" y="1996001"/>
            <a:ext cx="9088118" cy="4010585"/>
          </a:xfrm>
        </p:spPr>
      </p:pic>
    </p:spTree>
    <p:extLst>
      <p:ext uri="{BB962C8B-B14F-4D97-AF65-F5344CB8AC3E}">
        <p14:creationId xmlns:p14="http://schemas.microsoft.com/office/powerpoint/2010/main" val="28902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M14: </a:t>
            </a:r>
            <a:r>
              <a:rPr lang="en-US" dirty="0"/>
              <a:t>A variable is a pairing of a name to a </a:t>
            </a:r>
            <a:r>
              <a:rPr lang="en-US" dirty="0" smtClean="0"/>
              <a:t>changeable value</a:t>
            </a:r>
            <a:r>
              <a:rPr lang="en-US" dirty="0"/>
              <a:t>. It is not stored inside the </a:t>
            </a:r>
            <a:r>
              <a:rPr lang="en-US" dirty="0" smtClean="0"/>
              <a:t>computer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52" y="1825625"/>
            <a:ext cx="6620695" cy="4351338"/>
          </a:xfrm>
        </p:spPr>
      </p:pic>
    </p:spTree>
    <p:extLst>
      <p:ext uri="{BB962C8B-B14F-4D97-AF65-F5344CB8AC3E}">
        <p14:creationId xmlns:p14="http://schemas.microsoft.com/office/powerpoint/2010/main" val="30082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M15: </a:t>
            </a:r>
            <a:r>
              <a:rPr lang="en-US" dirty="0"/>
              <a:t>Primitive assignment stores equations or </a:t>
            </a:r>
            <a:r>
              <a:rPr lang="en-US" dirty="0" smtClean="0"/>
              <a:t>unresolved expressions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48" y="1825625"/>
            <a:ext cx="6437103" cy="4351338"/>
          </a:xfrm>
        </p:spPr>
      </p:pic>
    </p:spTree>
    <p:extLst>
      <p:ext uri="{BB962C8B-B14F-4D97-AF65-F5344CB8AC3E}">
        <p14:creationId xmlns:p14="http://schemas.microsoft.com/office/powerpoint/2010/main" val="228794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11959</TotalTime>
  <Words>205</Words>
  <Application>Microsoft Office PowerPoint</Application>
  <PresentationFormat>Custom</PresentationFormat>
  <Paragraphs>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Programming Misconceptions</vt:lpstr>
      <vt:lpstr>Agenda</vt:lpstr>
      <vt:lpstr>A programming misconception</vt:lpstr>
      <vt:lpstr>Participants: 178 school-age children</vt:lpstr>
      <vt:lpstr>M23: Diffculties in understanding the sequentiality of statements</vt:lpstr>
      <vt:lpstr>M9: A variable can hold multiple values at a time </vt:lpstr>
      <vt:lpstr>M150: Diffculties understanding the eﬀect of input calls on execution</vt:lpstr>
      <vt:lpstr>M14: A variable is a pairing of a name to a changeable value. It is not stored inside the computer</vt:lpstr>
      <vt:lpstr>M15: Primitive assignment stores equations or unresolved expressions</vt:lpstr>
      <vt:lpstr>M30: Adjacent code executes within loop </vt:lpstr>
      <vt:lpstr>M17: Natural-language semantics of variable names aﬀects which value gets assigned to which variable</vt:lpstr>
      <vt:lpstr>M31: Control goes back to start when condition is false </vt:lpstr>
      <vt:lpstr>M33: Loops terminate as soon as condition changes to false </vt:lpstr>
      <vt:lpstr>M11: Primitive assignment works in opposite direction </vt:lpstr>
      <vt:lpstr>M26: A false condition ends program if no else branch exists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Misconceptions</dc:title>
  <dc:creator>Alaaeddin</dc:creator>
  <cp:lastModifiedBy>Local user account</cp:lastModifiedBy>
  <cp:revision>10</cp:revision>
  <dcterms:created xsi:type="dcterms:W3CDTF">2018-02-22T12:52:50Z</dcterms:created>
  <dcterms:modified xsi:type="dcterms:W3CDTF">2018-03-23T15:46:57Z</dcterms:modified>
</cp:coreProperties>
</file>