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7" r:id="rId5"/>
  </p:sldMasterIdLst>
  <p:notesMasterIdLst>
    <p:notesMasterId r:id="rId29"/>
  </p:notesMasterIdLst>
  <p:handoutMasterIdLst>
    <p:handoutMasterId r:id="rId30"/>
  </p:handoutMasterIdLst>
  <p:sldIdLst>
    <p:sldId id="260" r:id="rId6"/>
    <p:sldId id="522" r:id="rId7"/>
    <p:sldId id="523" r:id="rId8"/>
    <p:sldId id="646" r:id="rId9"/>
    <p:sldId id="647" r:id="rId10"/>
    <p:sldId id="722" r:id="rId11"/>
    <p:sldId id="648" r:id="rId12"/>
    <p:sldId id="628" r:id="rId13"/>
    <p:sldId id="629" r:id="rId14"/>
    <p:sldId id="649" r:id="rId15"/>
    <p:sldId id="650" r:id="rId16"/>
    <p:sldId id="651" r:id="rId17"/>
    <p:sldId id="631" r:id="rId18"/>
    <p:sldId id="632" r:id="rId19"/>
    <p:sldId id="653" r:id="rId20"/>
    <p:sldId id="654" r:id="rId21"/>
    <p:sldId id="652" r:id="rId22"/>
    <p:sldId id="655" r:id="rId23"/>
    <p:sldId id="656" r:id="rId24"/>
    <p:sldId id="667" r:id="rId25"/>
    <p:sldId id="692" r:id="rId26"/>
    <p:sldId id="534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81D532-3BE6-4DAC-9DC7-AB2078CDF2D1}">
          <p14:sldIdLst>
            <p14:sldId id="260"/>
          </p14:sldIdLst>
        </p14:section>
        <p14:section name="线程状态" id="{3C04827F-EC64-473A-AF78-A29501BC1437}">
          <p14:sldIdLst>
            <p14:sldId id="522"/>
            <p14:sldId id="523"/>
            <p14:sldId id="646"/>
            <p14:sldId id="647"/>
            <p14:sldId id="722"/>
            <p14:sldId id="648"/>
          </p14:sldIdLst>
        </p14:section>
        <p14:section name="Lambda表达式" id="{F4D25F13-2182-45EF-A660-5EE9B1014A9B}">
          <p14:sldIdLst>
            <p14:sldId id="628"/>
            <p14:sldId id="629"/>
            <p14:sldId id="649"/>
            <p14:sldId id="650"/>
            <p14:sldId id="651"/>
          </p14:sldIdLst>
        </p14:section>
        <p14:section name="Stream" id="{2D4F0866-603C-48C9-B2EA-374C6946E4EF}">
          <p14:sldIdLst>
            <p14:sldId id="631"/>
            <p14:sldId id="632"/>
            <p14:sldId id="653"/>
            <p14:sldId id="654"/>
            <p14:sldId id="652"/>
            <p14:sldId id="655"/>
            <p14:sldId id="656"/>
            <p14:sldId id="667"/>
          </p14:sldIdLst>
        </p14:section>
        <p14:section name="总结" id="{62061986-A7B9-4D57-B003-287CB826339D}">
          <p14:sldIdLst>
            <p14:sldId id="692"/>
            <p14:sldId id="53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0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一个函数式接口有且只有一个抽象方法。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默认方法不是抽象方法，因为它们已经实现了。</a:t>
            </a:r>
            <a:br>
              <a:rPr lang="en-US" altLang="zh-CN" dirty="0"/>
            </a:br>
            <a:r>
              <a:rPr lang="en-US" altLang="zh-CN" dirty="0"/>
              <a:t>3.</a:t>
            </a:r>
            <a:r>
              <a:rPr lang="zh-CN" altLang="en-US" dirty="0"/>
              <a:t>重写了超类</a:t>
            </a:r>
            <a:r>
              <a:rPr lang="en-US" altLang="zh-CN" dirty="0"/>
              <a:t>Object</a:t>
            </a:r>
            <a:r>
              <a:rPr lang="zh-CN" altLang="en-US" dirty="0"/>
              <a:t>类中任意一个</a:t>
            </a:r>
            <a:r>
              <a:rPr lang="en-US" altLang="zh-CN" dirty="0"/>
              <a:t>public</a:t>
            </a:r>
            <a:r>
              <a:rPr lang="zh-CN" altLang="en-US" dirty="0"/>
              <a:t>方法的方法并不算接口中的抽象方法    </a:t>
            </a:r>
            <a:br>
              <a:rPr lang="en-US" altLang="zh-CN" dirty="0"/>
            </a:br>
            <a:r>
              <a:rPr lang="zh-CN" altLang="en-US" dirty="0"/>
              <a:t>所以虽然</a:t>
            </a:r>
            <a:r>
              <a:rPr lang="en-US" altLang="zh-CN" dirty="0"/>
              <a:t>Comparator</a:t>
            </a:r>
            <a:r>
              <a:rPr lang="zh-CN" altLang="en-US" dirty="0"/>
              <a:t>接口中有两个抽象方法</a:t>
            </a:r>
            <a:r>
              <a:rPr lang="en-US" altLang="zh-CN" dirty="0"/>
              <a:t>compare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，但</a:t>
            </a:r>
            <a:r>
              <a:rPr lang="en-US" altLang="zh-CN" dirty="0"/>
              <a:t>equals</a:t>
            </a:r>
            <a:r>
              <a:rPr lang="zh-CN" altLang="en-US" dirty="0"/>
              <a:t>并不算入接口中的抽象方法，</a:t>
            </a:r>
            <a:br>
              <a:rPr lang="en-US" altLang="zh-CN" dirty="0"/>
            </a:br>
            <a:r>
              <a:rPr lang="zh-CN" altLang="en-US" dirty="0"/>
              <a:t>所以</a:t>
            </a:r>
            <a:r>
              <a:rPr lang="en-US" altLang="zh-CN" dirty="0"/>
              <a:t>Comparator</a:t>
            </a:r>
            <a:r>
              <a:rPr lang="zh-CN" altLang="en-US" dirty="0"/>
              <a:t>接口还是满足函数式接口的要求，</a:t>
            </a:r>
            <a:r>
              <a:rPr lang="en-US" altLang="zh-CN" dirty="0"/>
              <a:t>Comparator</a:t>
            </a:r>
            <a:r>
              <a:rPr lang="zh-CN" altLang="en-US" dirty="0"/>
              <a:t>接口是一个函数式接口。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线程状态、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r>
              <a:rPr lang="zh-CN" dirty="0"/>
              <a:t>、</a:t>
            </a:r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Lambda</a:t>
            </a:r>
            <a:r>
              <a:rPr lang="zh-CN" altLang="en-US" dirty="0"/>
              <a:t>表达式标准格式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使用前提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必须具有接口，且要求接口中有且仅有一个抽象方法。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有且仅有一个抽象方法的接口，称为函数式接口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@FunctionalInterface注解:检查一个接口是否是函数式接口</a:t>
            </a:r>
          </a:p>
          <a:p>
            <a:pPr marL="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(参数类型 参数名)-&gt;{代码语句}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()内的语法与接口中抽象方法参数列表一致:无参数则留空，多个参数则用逗号分隔。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-&gt;是新引入的语法格式，代表指向动作。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{}其实就是接口中抽象方法的实现代码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方法体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应用方式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方式1“无参、无返回值”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方式2“有参、有返回值”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需求:通过Lambda的标准格式完成Collections中的自定义排序功能与Runnable接口的使用。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Lambda</a:t>
            </a:r>
            <a:r>
              <a:rPr lang="zh-CN" altLang="en-US" dirty="0"/>
              <a:t>表达式省略格式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小括号内参数的类型可以省略；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如果小括号内有且仅有一个参数，则小括号和参数类型可以一起省略；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如果大括号内有且仅有一个语句，则可以同时省略一对大括号，语句后的分号，return关键字；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在一个接口中定义一个对新闻消息的处理方法，在测试类中定义一个方法，接收一个消息集合与新闻接口的实现类对象。通过Lambda的省略格式完成上述需求。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Lambda</a:t>
            </a:r>
            <a:r>
              <a:rPr lang="zh-CN" altLang="en-US" dirty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应用场景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用变量的形式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在调用方法时，作为“实参” 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作为方法的“返回值”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应用方式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需求:使用Runnable接口演示Lambda的三种应用场景。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dirty="0">
                <a:solidFill>
                  <a:schemeClr val="tx1"/>
                </a:solidFill>
                <a:sym typeface="+mn-ea"/>
              </a:rPr>
              <a:t>线程状态</a:t>
            </a:r>
            <a:endParaRPr 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Lambda</a:t>
            </a:r>
            <a:r>
              <a:rPr lang="zh-CN" altLang="en-US" dirty="0">
                <a:sym typeface="+mn-ea"/>
              </a:rPr>
              <a:t>表达式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Stream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Stream</a:t>
            </a:r>
            <a:r>
              <a:rPr lang="zh-CN" altLang="en-US" dirty="0"/>
              <a:t>引入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java.util.stream.Stream&lt;T&gt;是Java 8新加入的最常用的流接口（不是函数式接口）。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JDK8中为了支持Lambda，制作了一些应用—Stream就是一个典型的应用。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Stream流:是一个接口，功能类似于迭代器，但更强大，可以对数据进行过滤、筛选、汇总等操作。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;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简化集合以前的复杂操作 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需求:使用集合和Stream流中的方法完成下列需求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定义一个集合，存储若干姓名 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将List集合中姓张的的元素过滤到一个新的集合中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然后将过滤出来的姓张的元素中过滤出长度为3的元素,存储到一个新的集合中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三、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Stream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流式思想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Stream流，类似于车间的流水线，每次操作流，都可以将结果发送给下一个操作。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流基于一定的函数模型思想设计，目的是为了拥有更好的性能和便利性。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流包含了过滤、映射、跳过、计数等模型，调用指定方法，会使流模型转为另一个流模型。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中将操作模型分为了延迟性与终结性两种，以便更好的执行流策略。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78780" y="3522345"/>
            <a:ext cx="6056630" cy="3077210"/>
          </a:xfrm>
          <a:prstGeom prst="rect">
            <a:avLst/>
          </a:prstGeom>
        </p:spPr>
      </p:pic>
      <p:pic>
        <p:nvPicPr>
          <p:cNvPr id="50180" name="Picture 2" descr="xdm有没有那张几个小兔子在流水线上做月饼的GIF -热备资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0073" y="3735070"/>
            <a:ext cx="4714875" cy="265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三、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Stream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流式思想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Stream特点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Stream流是一次性的,不能重复使用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，当执行流的某个方法，这个流将将失效，并将结果存储到新流中。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Stream流不会存储数据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Stream流不会修改数据源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Stream流搭建的函数模型，只有终结方法存在,前面的延迟性方法才会执行。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95" y="3823970"/>
            <a:ext cx="5240020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获取</a:t>
            </a:r>
            <a:r>
              <a:rPr lang="en-US" altLang="zh-CN" dirty="0"/>
              <a:t>Stream</a:t>
            </a:r>
            <a:r>
              <a:rPr lang="zh-CN" altLang="en-US" dirty="0"/>
              <a:t>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获取方式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java.util.Collection接口中加入的default方法用来获取流，所以其所有实现类均可获取流。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java.util.Map接口不是Collection的子接口，且K-V数据结构不符合流元素的单一特征，需分别根据其键和值的集合获取流对象。</a:t>
            </a:r>
          </a:p>
          <a:p>
            <a:pPr marL="628650" lvl="1" indent="-30988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数组对象没有方法，所以Stream接口中提供了静态方法of获取数组对应的流。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需求:分别获取Collection、Map及数组的Stream流对象</a:t>
            </a: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Stream</a:t>
            </a:r>
            <a:r>
              <a:rPr lang="zh-CN" altLang="en-US" dirty="0"/>
              <a:t>流常用功能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终结方法:返回值类型不再是Stream接口的方法，</a:t>
            </a:r>
            <a:r>
              <a:rPr 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</a:t>
            </a: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支持链式调用。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非终结方法(函数拼接方法):返回值类型仍然是Stream接口的方法，支持链式调用。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需求:演示Stream流常用功能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None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61670" lvl="1" indent="-342900" algn="l">
              <a:lnSpc>
                <a:spcPct val="100000"/>
              </a:lnSpc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97250"/>
            <a:ext cx="7414895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dirty="0"/>
              <a:t>Stream案例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需求:使用Stream流两实现如下需求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定义两个ArrayList集合，代表两个队伍，存储多个姓名，依次进行以下操作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第一个队伍只要名字为3个字的成员姓名；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第一个队伍筛选之后只要前2个人；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第二个队伍只要姓张的成员姓名；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第二个队伍筛选之后不要前2个人；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将两个队伍合并为一个队伍；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根据姓名</a:t>
            </a:r>
            <a:r>
              <a:rPr 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转换为</a:t>
            </a: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Person对象；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打印整个队伍的Person对象信息。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分析</a:t>
            </a:r>
            <a:r>
              <a:rPr lang="en-US" altLang="zh-CN" sz="1600" b="0" dirty="0">
                <a:solidFill>
                  <a:srgbClr val="404040"/>
                </a:solidFill>
              </a:rPr>
              <a:t>:根据集合与Stream流的特性实现该功能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实现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dirty="0">
                <a:solidFill>
                  <a:srgbClr val="FF0000"/>
                </a:solidFill>
              </a:rPr>
              <a:t>线程状态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等待唤醒机制</a:t>
            </a:r>
            <a:r>
              <a:rPr lang="en-US" altLang="zh-CN" dirty="0">
                <a:solidFill>
                  <a:srgbClr val="FF0000"/>
                </a:solidFill>
              </a:rPr>
              <a:t>-----</a:t>
            </a:r>
            <a:r>
              <a:rPr lang="zh-CN" altLang="en-US" dirty="0">
                <a:solidFill>
                  <a:srgbClr val="FF0000"/>
                </a:solidFill>
              </a:rPr>
              <a:t>必须掌握</a:t>
            </a:r>
            <a:endParaRPr 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r>
              <a:rPr lang="en-US" altLang="zh-CN" dirty="0"/>
              <a:t>-----&gt;</a:t>
            </a:r>
            <a:r>
              <a:rPr lang="zh-CN" altLang="en-US" dirty="0"/>
              <a:t>建议掌握</a:t>
            </a:r>
            <a:r>
              <a:rPr lang="en-US" altLang="zh-CN" dirty="0"/>
              <a:t>----(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  <a:endParaRPr lang="zh-CN" altLang="en-US" dirty="0"/>
          </a:p>
          <a:p>
            <a:pPr algn="l"/>
            <a:r>
              <a:rPr lang="en-US" altLang="zh-CN" dirty="0"/>
              <a:t>Stream</a:t>
            </a:r>
            <a:r>
              <a:rPr lang="en-US" altLang="zh-CN" dirty="0">
                <a:sym typeface="+mn-ea"/>
              </a:rPr>
              <a:t>-----&gt;</a:t>
            </a:r>
            <a:r>
              <a:rPr lang="zh-CN" altLang="en-US" dirty="0">
                <a:sym typeface="+mn-ea"/>
              </a:rPr>
              <a:t>建议掌握</a:t>
            </a:r>
            <a:r>
              <a:rPr lang="en-US" altLang="zh-CN" dirty="0">
                <a:sym typeface="+mn-ea"/>
              </a:rPr>
              <a:t>----(</a:t>
            </a:r>
            <a:r>
              <a:rPr lang="zh-CN" altLang="en-US" dirty="0">
                <a:sym typeface="+mn-ea"/>
              </a:rPr>
              <a:t>难点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dirty="0"/>
              <a:t>收集Stream流结果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概述:对流操作完成之后，如果需要将其结果进行收集</a:t>
            </a:r>
            <a:r>
              <a:rPr lang="en-US" altLang="zh-CN" sz="1600" b="0" dirty="0">
                <a:solidFill>
                  <a:srgbClr val="404040"/>
                </a:solidFill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</a:rPr>
              <a:t>可以根据需要收集到集合和数组中。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sz="1600" b="0" dirty="0">
                <a:solidFill>
                  <a:srgbClr val="404040"/>
                </a:solidFill>
              </a:rPr>
              <a:t>java.util.stream.Collectors类提供一些方法，可以作为Collector接口的实例</a:t>
            </a: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sz="1600" b="0" dirty="0">
              <a:solidFill>
                <a:srgbClr val="404040"/>
              </a:solidFill>
            </a:endParaRPr>
          </a:p>
          <a:p>
            <a:pPr marL="342900" lvl="0" indent="-342900" algn="l"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</a:rPr>
              <a:t>需求:演示将流中的数据转换到集合与数组中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539365"/>
            <a:ext cx="7353300" cy="1496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4461510"/>
            <a:ext cx="66103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170517" y="2565400"/>
            <a:ext cx="259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</a:t>
            </a:r>
            <a:endParaRPr kumimoji="0" lang="zh-TW" altLang="zh-CN" sz="426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4051" y="1845733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15367" y="1797051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27051" y="3431117"/>
            <a:ext cx="4607984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TARGETS DETECTION</a:t>
            </a:r>
            <a:endParaRPr kumimoji="0" lang="zh-TW" altLang="zh-CN" sz="2665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094" name="TextBox 7"/>
          <p:cNvSpPr txBox="1"/>
          <p:nvPr/>
        </p:nvSpPr>
        <p:spPr>
          <a:xfrm>
            <a:off x="4848225" y="1632055"/>
            <a:ext cx="5759449" cy="36912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能够说出线程6个状态的名称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能够理解等待唤醒案例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能够掌握Lambda表达式的标准格式与省略格式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能够通过集合、映射或数组方式获取流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能够掌握常用的流操作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能够将流中的内容收集到集合和数组中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9095" name="组合 49"/>
          <p:cNvGrpSpPr/>
          <p:nvPr/>
        </p:nvGrpSpPr>
        <p:grpSpPr>
          <a:xfrm>
            <a:off x="46567" y="6307667"/>
            <a:ext cx="385233" cy="256701"/>
            <a:chOff x="34925" y="4735513"/>
            <a:chExt cx="288925" cy="193674"/>
          </a:xfrm>
        </p:grpSpPr>
        <p:sp>
          <p:nvSpPr>
            <p:cNvPr id="7" name="椭圆 6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097" name="TextBox 51"/>
            <p:cNvSpPr txBox="1"/>
            <p:nvPr/>
          </p:nvSpPr>
          <p:spPr>
            <a:xfrm>
              <a:off x="34925" y="4735513"/>
              <a:ext cx="288925" cy="192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sz="1065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完成课上代码的练习</a:t>
            </a:r>
          </a:p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时间允许的情况下，完成资料中的作业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一、线程状态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线程状态概述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当线程被创建并启动以后，它既不是一启动就进入了执行状态，也不是一直处于执行状态。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在API中java.lang.Thread.State这个枚举中给出了六种线程状态</a:t>
            </a:r>
          </a:p>
          <a:p>
            <a:pPr marL="0" lvl="1" indent="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None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01115" y="2795270"/>
            <a:ext cx="808482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一、线程状态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1.1.2 </a:t>
            </a:r>
            <a:r>
              <a:rPr lang="zh-CN" altLang="en-US" dirty="0"/>
              <a:t>线程状态概述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线程状态图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0" y="1989455"/>
            <a:ext cx="806196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一、线程状态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线程状态概述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线程状态相关中的方法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:通过测试类演示sleep方法的使用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需求:通过测试类演示无限等待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4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需求:通过测试类创建两个线程演示等待唤醒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2382520"/>
            <a:ext cx="8779510" cy="129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一、线程状态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1.2.0 </a:t>
            </a:r>
            <a:r>
              <a:rPr lang="zh-CN" altLang="en-US" dirty="0"/>
              <a:t>等待唤醒机制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850708"/>
            <a:ext cx="9845675" cy="4219575"/>
          </a:xfrm>
        </p:spPr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概述: 使用等待和唤醒实现多条线程之间有规律的执行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#### 如何实现等待唤醒机制: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使用锁对象调用wait()方法进入无限等待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使用锁对象调用notify()方法唤醒线程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调用wait(),notify()方法的锁对象要一致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#### 分析等待唤醒机制程序的执行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不管是否使用等待唤醒机制,**线程的调度都是抢占式**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线程进入无限等待,线程就会释放锁,cpu,也不会再去争夺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唤醒其他线程,当前唤醒线程是不会释放锁,cpu的</a:t>
            </a:r>
          </a:p>
          <a:p>
            <a:pPr marL="800100" lvl="2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en-US" altLang="zh-CN" sz="1655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无限等待线程被唤醒,拿到锁对象后,会从进入无限等待的位置继续往下执行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一、线程状态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等待唤醒案例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:利用等待唤醒机制，在多线程环境下，演示如何有效利用资源开展包子的生产和消费过程。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8770" lvl="1" indent="0" algn="l">
              <a:lnSpc>
                <a:spcPct val="100000"/>
              </a:lnSpc>
              <a:buClrTx/>
              <a:buSzTx/>
              <a:buFont typeface="系统字体常规体"/>
              <a:buNone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2794635"/>
            <a:ext cx="650748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dirty="0">
                <a:solidFill>
                  <a:schemeClr val="tx1"/>
                </a:solidFill>
                <a:sym typeface="+mn-ea"/>
              </a:rPr>
              <a:t>线程状态</a:t>
            </a:r>
            <a:endParaRPr 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Lambda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表达式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ym typeface="+mn-ea"/>
              </a:rPr>
              <a:t>Stream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Lambda</a:t>
            </a:r>
            <a:r>
              <a:rPr lang="zh-CN" altLang="en-US" dirty="0"/>
              <a:t>表达式概述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l"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</a:rPr>
              <a:t>概述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JDK8开始一个新语法。它是一种“代替语法”。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Lambda表达式,替换以前的接口对象实现。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编程思想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“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面向对象”的编程思想:必须依靠对象,通过对象调用方法来完成功能</a:t>
            </a: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28650" lvl="1" indent="-309880" algn="l">
              <a:buClrTx/>
              <a:buSzTx/>
              <a:buFont typeface="系统字体常规体"/>
              <a:buChar char="-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函数式编程思想:在写法上要比较简洁，注重代码的实现过程。         </a:t>
            </a: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2"/>
            </a:pPr>
            <a:endParaRPr lang="zh-CN" altLang="en-US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lvl="1" indent="-342900" algn="l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 startAt="3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需求:通过Runnable做100次循环遍历，分别演示面向对象编程(自定义实现类、匿名内部类)与函数式编程。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3718560"/>
            <a:ext cx="5440680" cy="48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5" y="4561205"/>
            <a:ext cx="5585460" cy="464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80,&quot;width&quot;:1446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846,&quot;width&quot;:953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75,&quot;width&quot;:7425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1378</Words>
  <Application>Microsoft Office PowerPoint</Application>
  <PresentationFormat>宽屏</PresentationFormat>
  <Paragraphs>170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Alibaba PuHuiTi</vt:lpstr>
      <vt:lpstr>阿里巴巴普惠体</vt:lpstr>
      <vt:lpstr>等线</vt:lpstr>
      <vt:lpstr>黑体</vt:lpstr>
      <vt:lpstr>微软雅黑</vt:lpstr>
      <vt:lpstr>系统字体常规体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线程状态、Lambda表达式、Stream流</vt:lpstr>
      <vt:lpstr>PowerPoint 演示文稿</vt:lpstr>
      <vt:lpstr>一、线程状态</vt:lpstr>
      <vt:lpstr>一、线程状态</vt:lpstr>
      <vt:lpstr>一、线程状态</vt:lpstr>
      <vt:lpstr>一、线程状态</vt:lpstr>
      <vt:lpstr>一、线程状态</vt:lpstr>
      <vt:lpstr>PowerPoint 演示文稿</vt:lpstr>
      <vt:lpstr>二、Lambda表达式</vt:lpstr>
      <vt:lpstr>二、Lambda表达式</vt:lpstr>
      <vt:lpstr>二、Lambda表达式</vt:lpstr>
      <vt:lpstr>二、Lambda表达式</vt:lpstr>
      <vt:lpstr>PowerPoint 演示文稿</vt:lpstr>
      <vt:lpstr>三、Stream</vt:lpstr>
      <vt:lpstr>三、Stream</vt:lpstr>
      <vt:lpstr>三、Stream</vt:lpstr>
      <vt:lpstr>三、Stream</vt:lpstr>
      <vt:lpstr>三、Stream</vt:lpstr>
      <vt:lpstr>三、Stream</vt:lpstr>
      <vt:lpstr>三、Stream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帅</cp:lastModifiedBy>
  <cp:revision>528</cp:revision>
  <dcterms:created xsi:type="dcterms:W3CDTF">2020-03-31T02:23:00Z</dcterms:created>
  <dcterms:modified xsi:type="dcterms:W3CDTF">2022-03-14T13:41:02Z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27EC431C96724FCD881E7F45F62984A7</vt:lpwstr>
  </property>
</Properties>
</file>