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75" r:id="rId7"/>
  </p:sldMasterIdLst>
  <p:notesMasterIdLst>
    <p:notesMasterId r:id="rId41"/>
  </p:notesMasterIdLst>
  <p:handoutMasterIdLst>
    <p:handoutMasterId r:id="rId42"/>
  </p:handoutMasterIdLst>
  <p:sldIdLst>
    <p:sldId id="462" r:id="rId8"/>
    <p:sldId id="463" r:id="rId9"/>
    <p:sldId id="1061" r:id="rId10"/>
    <p:sldId id="1062" r:id="rId11"/>
    <p:sldId id="1063" r:id="rId12"/>
    <p:sldId id="631" r:id="rId13"/>
    <p:sldId id="1194" r:id="rId14"/>
    <p:sldId id="1199" r:id="rId15"/>
    <p:sldId id="1200" r:id="rId16"/>
    <p:sldId id="1201" r:id="rId17"/>
    <p:sldId id="1204" r:id="rId18"/>
    <p:sldId id="1207" r:id="rId19"/>
    <p:sldId id="1208" r:id="rId20"/>
    <p:sldId id="1210" r:id="rId21"/>
    <p:sldId id="1211" r:id="rId22"/>
    <p:sldId id="1213" r:id="rId23"/>
    <p:sldId id="1214" r:id="rId24"/>
    <p:sldId id="1216" r:id="rId25"/>
    <p:sldId id="1217" r:id="rId26"/>
    <p:sldId id="1220" r:id="rId27"/>
    <p:sldId id="1221" r:id="rId28"/>
    <p:sldId id="1225" r:id="rId29"/>
    <p:sldId id="1226" r:id="rId30"/>
    <p:sldId id="1227" r:id="rId31"/>
    <p:sldId id="1229" r:id="rId32"/>
    <p:sldId id="1230" r:id="rId33"/>
    <p:sldId id="1243" r:id="rId34"/>
    <p:sldId id="1232" r:id="rId35"/>
    <p:sldId id="1233" r:id="rId36"/>
    <p:sldId id="1242" r:id="rId37"/>
    <p:sldId id="1236" r:id="rId38"/>
    <p:sldId id="1237" r:id="rId39"/>
    <p:sldId id="26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919191"/>
    <a:srgbClr val="B60206"/>
    <a:srgbClr val="49504F"/>
    <a:srgbClr val="B70006"/>
    <a:srgbClr val="FFFFE4"/>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81" autoAdjust="0"/>
    <p:restoredTop sz="95244" autoAdjust="0"/>
  </p:normalViewPr>
  <p:slideViewPr>
    <p:cSldViewPr snapToGrid="0">
      <p:cViewPr varScale="1">
        <p:scale>
          <a:sx n="87" d="100"/>
          <a:sy n="87" d="100"/>
        </p:scale>
        <p:origin x="1104" y="77"/>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2022/3/4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hyperlink" Target="&#32032;&#26448;/&#32487;&#25215;&#20307;&#31995;&#20869;&#23384;&#22270;.png"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r>
              <a:rPr kumimoji="1" lang="zh-CN" altLang="en-US" sz="6000" dirty="0"/>
              <a:t>面向对象</a:t>
            </a:r>
            <a:r>
              <a:rPr kumimoji="1" lang="en-US" altLang="zh-CN" sz="6000" dirty="0"/>
              <a:t>-</a:t>
            </a:r>
            <a:r>
              <a:rPr kumimoji="1" lang="zh-CN" altLang="en-US" sz="6000" dirty="0"/>
              <a:t>继承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需求</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请使用继承的方式，定义以下类</a:t>
            </a:r>
          </a:p>
          <a:p>
            <a:pPr marL="819150" lvl="2" indent="-285750" algn="l">
              <a:lnSpc>
                <a:spcPct val="150000"/>
              </a:lnSpc>
              <a:buClrTx/>
              <a:buSzTx/>
            </a:pP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9150" lvl="2" indent="-285750" algn="l">
              <a:lnSpc>
                <a:spcPct val="150000"/>
              </a:lnSpc>
              <a:buClrTx/>
              <a:buSzTx/>
            </a:pP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分析</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com\itheima02_Extends\p02继承练习</a:t>
            </a:r>
          </a:p>
        </p:txBody>
      </p:sp>
      <p:sp>
        <p:nvSpPr>
          <p:cNvPr id="3" name="标题 2"/>
          <p:cNvSpPr>
            <a:spLocks noGrp="1"/>
          </p:cNvSpPr>
          <p:nvPr>
            <p:ph type="title"/>
          </p:nvPr>
        </p:nvSpPr>
        <p:spPr/>
        <p:txBody>
          <a:bodyPr/>
          <a:lstStyle/>
          <a:p>
            <a:r>
              <a:rPr kumimoji="1">
                <a:sym typeface="+mn-ea"/>
              </a:rPr>
              <a:t>继承练习</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12" name="矩形 11"/>
          <p:cNvSpPr/>
          <p:nvPr/>
        </p:nvSpPr>
        <p:spPr>
          <a:xfrm>
            <a:off x="2097405" y="2262505"/>
            <a:ext cx="1910715" cy="9099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indent="-285750" algn="l" eaLnBrk="0" fontAlgn="base" hangingPunct="0">
              <a:lnSpc>
                <a:spcPct val="150000"/>
              </a:lnSpc>
              <a:spcBef>
                <a:spcPts val="0"/>
              </a:spcBef>
              <a:buClrTx/>
              <a:buSzTx/>
              <a:buFont typeface="Arial" panose="020B0604020202020204" pitchFamily="34" charset="0"/>
              <a:buChar char="•"/>
            </a:pPr>
            <a:r>
              <a:rPr lang="zh-CN" altLang="en-US" sz="1200" dirty="0">
                <a:solidFill>
                  <a:srgbClr val="404040"/>
                </a:solidFill>
                <a:latin typeface="Alibaba PuHuiTi" pitchFamily="18" charset="-122"/>
                <a:ea typeface="Alibaba PuHuiTi" pitchFamily="18" charset="-122"/>
                <a:cs typeface="Alibaba PuHuiTi" pitchFamily="18" charset="-122"/>
                <a:sym typeface="+mn-ea"/>
              </a:rPr>
              <a:t>学生类</a:t>
            </a: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属性:姓名,年龄</a:t>
            </a:r>
            <a:endParaRPr lang="en-US" altLang="zh-CN" sz="1200" b="0" dirty="0">
              <a:solidFill>
                <a:srgbClr val="404040"/>
              </a:solidFill>
              <a:latin typeface="Alibaba PuHuiTi" pitchFamily="18" charset="-122"/>
              <a:ea typeface="Alibaba PuHuiTi" pitchFamily="18" charset="-122"/>
              <a:cs typeface="Alibaba PuHuiTi" pitchFamily="18" charset="-122"/>
            </a:endParaRPr>
          </a:p>
          <a:p>
            <a:pPr marL="533400" lvl="2" algn="l" eaLnBrk="0" fontAlgn="base" hangingPunct="0">
              <a:lnSpc>
                <a:spcPct val="150000"/>
              </a:lnSpc>
              <a:spcBef>
                <a:spcPct val="20000"/>
              </a:spcBef>
              <a:buClrTx/>
              <a:buSzTx/>
              <a:buFont typeface="Arial" panose="020B0604020202020204" pitchFamily="34" charset="0"/>
            </a:pPr>
            <a:r>
              <a:rPr lang="en-US" altLang="zh-CN" sz="1200" dirty="0">
                <a:solidFill>
                  <a:srgbClr val="404040"/>
                </a:solidFill>
                <a:latin typeface="Alibaba PuHuiTi" pitchFamily="18" charset="-122"/>
                <a:ea typeface="Alibaba PuHuiTi" pitchFamily="18" charset="-122"/>
                <a:cs typeface="Alibaba PuHuiTi" pitchFamily="18" charset="-122"/>
                <a:sym typeface="+mn-ea"/>
              </a:rPr>
              <a:t>行为:吃饭,睡觉</a:t>
            </a:r>
            <a:endParaRPr kumimoji="0" lang="zh-CN" altLang="en-US" sz="1200" i="0" u="none" strike="noStrike" kern="0" cap="none" spc="0" normalizeH="0" baseline="0" noProof="0" dirty="0">
              <a:solidFill>
                <a:srgbClr val="000080"/>
              </a:solidFill>
              <a:latin typeface="Consolas" panose="020B0609020204030204" pitchFamily="49" charset="0"/>
              <a:ea typeface="宋体" panose="02010600030101010101" pitchFamily="2" charset="-122"/>
              <a:cs typeface="宋体" panose="02010600030101010101" pitchFamily="2" charset="-122"/>
            </a:endParaRPr>
          </a:p>
        </p:txBody>
      </p:sp>
      <p:sp>
        <p:nvSpPr>
          <p:cNvPr id="4" name="矩形 3"/>
          <p:cNvSpPr/>
          <p:nvPr/>
        </p:nvSpPr>
        <p:spPr>
          <a:xfrm>
            <a:off x="4380230" y="2262505"/>
            <a:ext cx="2262505" cy="9099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indent="-285750" algn="l" eaLnBrk="0" fontAlgn="base" hangingPunct="0">
              <a:lnSpc>
                <a:spcPct val="150000"/>
              </a:lnSpc>
              <a:spcBef>
                <a:spcPts val="0"/>
              </a:spcBef>
              <a:buClrTx/>
              <a:buSzTx/>
              <a:buFont typeface="Arial" panose="020B0604020202020204" pitchFamily="34" charset="0"/>
              <a:buChar char="•"/>
            </a:pPr>
            <a:r>
              <a:rPr lang="zh-CN" altLang="en-US" sz="1200" dirty="0">
                <a:solidFill>
                  <a:srgbClr val="404040"/>
                </a:solidFill>
                <a:latin typeface="Alibaba PuHuiTi" pitchFamily="18" charset="-122"/>
                <a:ea typeface="Alibaba PuHuiTi" pitchFamily="18" charset="-122"/>
                <a:cs typeface="Alibaba PuHuiTi" pitchFamily="18" charset="-122"/>
                <a:sym typeface="+mn-ea"/>
              </a:rPr>
              <a:t>老师类</a:t>
            </a: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属性:姓名,年龄</a:t>
            </a:r>
            <a:r>
              <a:rPr lang="zh-CN" altLang="en-US" sz="1200" dirty="0">
                <a:solidFill>
                  <a:srgbClr val="404040"/>
                </a:solidFill>
                <a:latin typeface="Alibaba PuHuiTi" pitchFamily="18" charset="-122"/>
                <a:ea typeface="Alibaba PuHuiTi" pitchFamily="18" charset="-122"/>
                <a:cs typeface="Alibaba PuHuiTi" pitchFamily="18" charset="-122"/>
                <a:sym typeface="+mn-ea"/>
              </a:rPr>
              <a:t>，工资</a:t>
            </a:r>
            <a:endParaRPr lang="en-US" altLang="zh-CN" sz="1200" b="0" dirty="0">
              <a:solidFill>
                <a:srgbClr val="404040"/>
              </a:solidFill>
              <a:latin typeface="Alibaba PuHuiTi" pitchFamily="18" charset="-122"/>
              <a:ea typeface="Alibaba PuHuiTi" pitchFamily="18" charset="-122"/>
              <a:cs typeface="Alibaba PuHuiTi" pitchFamily="18" charset="-122"/>
            </a:endParaRPr>
          </a:p>
          <a:p>
            <a:pPr marL="533400" lvl="2" algn="l" eaLnBrk="0" fontAlgn="base" hangingPunct="0">
              <a:lnSpc>
                <a:spcPct val="150000"/>
              </a:lnSpc>
              <a:spcBef>
                <a:spcPct val="20000"/>
              </a:spcBef>
              <a:buClrTx/>
              <a:buSzTx/>
              <a:buFont typeface="Arial" panose="020B0604020202020204" pitchFamily="34" charset="0"/>
            </a:pPr>
            <a:r>
              <a:rPr lang="en-US" altLang="zh-CN" sz="1200" dirty="0">
                <a:solidFill>
                  <a:srgbClr val="404040"/>
                </a:solidFill>
                <a:latin typeface="Alibaba PuHuiTi" pitchFamily="18" charset="-122"/>
                <a:ea typeface="Alibaba PuHuiTi" pitchFamily="18" charset="-122"/>
                <a:cs typeface="Alibaba PuHuiTi" pitchFamily="18" charset="-122"/>
                <a:sym typeface="+mn-ea"/>
              </a:rPr>
              <a:t>行为:吃饭,睡觉</a:t>
            </a:r>
            <a:r>
              <a:rPr lang="zh-CN" altLang="en-US" sz="1200" dirty="0">
                <a:solidFill>
                  <a:srgbClr val="404040"/>
                </a:solidFill>
                <a:latin typeface="Alibaba PuHuiTi" pitchFamily="18" charset="-122"/>
                <a:ea typeface="Alibaba PuHuiTi" pitchFamily="18" charset="-122"/>
                <a:cs typeface="Alibaba PuHuiTi" pitchFamily="18" charset="-122"/>
                <a:sym typeface="+mn-ea"/>
              </a:rPr>
              <a:t>，教书</a:t>
            </a:r>
            <a:endParaRPr kumimoji="0" lang="zh-CN" altLang="en-US" sz="1200" i="0" u="none" strike="noStrike" kern="0" cap="none" spc="0" normalizeH="0" baseline="0" noProof="0" dirty="0">
              <a:solidFill>
                <a:srgbClr val="404040"/>
              </a:solidFill>
              <a:latin typeface="Alibaba PuHuiTi" pitchFamily="18" charset="-122"/>
              <a:ea typeface="Alibaba PuHuiTi" pitchFamily="18" charset="-122"/>
              <a:cs typeface="Alibaba PuHuiTi" pitchFamily="18" charset="-122"/>
              <a:sym typeface="+mn-ea"/>
            </a:endParaRPr>
          </a:p>
        </p:txBody>
      </p:sp>
      <p:sp>
        <p:nvSpPr>
          <p:cNvPr id="5" name="矩形 4"/>
          <p:cNvSpPr/>
          <p:nvPr/>
        </p:nvSpPr>
        <p:spPr>
          <a:xfrm>
            <a:off x="7210425" y="2262505"/>
            <a:ext cx="2397125" cy="9099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indent="-285750" algn="l" eaLnBrk="0" fontAlgn="base" hangingPunct="0">
              <a:lnSpc>
                <a:spcPct val="150000"/>
              </a:lnSpc>
              <a:spcBef>
                <a:spcPts val="0"/>
              </a:spcBef>
              <a:buClrTx/>
              <a:buSzTx/>
              <a:buFont typeface="Arial" panose="020B0604020202020204" pitchFamily="34" charset="0"/>
              <a:buChar char="•"/>
            </a:pPr>
            <a:r>
              <a:rPr lang="zh-CN" altLang="en-US" sz="1200" dirty="0">
                <a:solidFill>
                  <a:srgbClr val="404040"/>
                </a:solidFill>
                <a:latin typeface="Alibaba PuHuiTi" pitchFamily="18" charset="-122"/>
                <a:ea typeface="Alibaba PuHuiTi" pitchFamily="18" charset="-122"/>
                <a:cs typeface="Alibaba PuHuiTi" pitchFamily="18" charset="-122"/>
                <a:sym typeface="+mn-ea"/>
              </a:rPr>
              <a:t>班主任</a:t>
            </a:r>
          </a:p>
          <a:p>
            <a:pPr marL="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       属性:姓名,年龄</a:t>
            </a:r>
            <a:r>
              <a:rPr lang="zh-CN" altLang="en-US" sz="1200" dirty="0">
                <a:solidFill>
                  <a:srgbClr val="404040"/>
                </a:solidFill>
                <a:latin typeface="Alibaba PuHuiTi" pitchFamily="18" charset="-122"/>
                <a:ea typeface="Alibaba PuHuiTi" pitchFamily="18" charset="-122"/>
                <a:cs typeface="Alibaba PuHuiTi" pitchFamily="18" charset="-122"/>
                <a:sym typeface="+mn-ea"/>
              </a:rPr>
              <a:t>，工资</a:t>
            </a:r>
            <a:endParaRPr lang="en-US" altLang="zh-CN" sz="1200" b="0" dirty="0">
              <a:solidFill>
                <a:srgbClr val="404040"/>
              </a:solidFill>
              <a:latin typeface="Alibaba PuHuiTi" pitchFamily="18" charset="-122"/>
              <a:ea typeface="Alibaba PuHuiTi" pitchFamily="18" charset="-122"/>
              <a:cs typeface="Alibaba PuHuiTi" pitchFamily="18" charset="-122"/>
            </a:endParaRPr>
          </a:p>
          <a:p>
            <a:pPr marL="533400" lvl="2" algn="l" eaLnBrk="0" fontAlgn="base" hangingPunct="0">
              <a:lnSpc>
                <a:spcPct val="150000"/>
              </a:lnSpc>
              <a:spcBef>
                <a:spcPct val="20000"/>
              </a:spcBef>
              <a:buClrTx/>
              <a:buSzTx/>
              <a:buFont typeface="Arial" panose="020B0604020202020204" pitchFamily="34" charset="0"/>
            </a:pPr>
            <a:r>
              <a:rPr lang="en-US" altLang="zh-CN" sz="1200" dirty="0">
                <a:solidFill>
                  <a:srgbClr val="404040"/>
                </a:solidFill>
                <a:latin typeface="Alibaba PuHuiTi" pitchFamily="18" charset="-122"/>
                <a:ea typeface="Alibaba PuHuiTi" pitchFamily="18" charset="-122"/>
                <a:cs typeface="Alibaba PuHuiTi" pitchFamily="18" charset="-122"/>
                <a:sym typeface="+mn-ea"/>
              </a:rPr>
              <a:t>行为:吃饭,睡觉</a:t>
            </a:r>
            <a:r>
              <a:rPr lang="zh-CN" altLang="en-US" sz="1200" dirty="0">
                <a:solidFill>
                  <a:srgbClr val="404040"/>
                </a:solidFill>
                <a:latin typeface="Alibaba PuHuiTi" pitchFamily="18" charset="-122"/>
                <a:ea typeface="Alibaba PuHuiTi" pitchFamily="18" charset="-122"/>
                <a:cs typeface="Alibaba PuHuiTi" pitchFamily="18" charset="-122"/>
                <a:sym typeface="+mn-ea"/>
              </a:rPr>
              <a:t>，管理</a:t>
            </a:r>
            <a:endParaRPr kumimoji="0" lang="zh-CN" altLang="en-US" sz="1200" i="0" u="none" strike="noStrike" kern="0" cap="none" spc="0" normalizeH="0" baseline="0" noProof="0" dirty="0">
              <a:solidFill>
                <a:srgbClr val="404040"/>
              </a:solidFill>
              <a:latin typeface="Alibaba PuHuiTi" pitchFamily="18" charset="-122"/>
              <a:ea typeface="Alibaba PuHuiTi" pitchFamily="18" charset="-122"/>
              <a:cs typeface="Alibaba PuHuiTi" pitchFamily="18" charset="-122"/>
              <a:sym typeface="+mn-ea"/>
            </a:endParaRPr>
          </a:p>
        </p:txBody>
      </p:sp>
      <p:pic>
        <p:nvPicPr>
          <p:cNvPr id="11" name="图片 10"/>
          <p:cNvPicPr>
            <a:picLocks noChangeAspect="1"/>
          </p:cNvPicPr>
          <p:nvPr/>
        </p:nvPicPr>
        <p:blipFill>
          <a:blip r:embed="rId2"/>
          <a:stretch>
            <a:fillRect/>
          </a:stretch>
        </p:blipFill>
        <p:spPr>
          <a:xfrm>
            <a:off x="1651000" y="3436620"/>
            <a:ext cx="7369175" cy="2567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 grpId="0" bldLvl="0" animBg="1"/>
      <p:bldP spid="4" grpId="1" animBg="1"/>
      <p:bldP spid="5" grpId="0" bldLvl="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zh-CN" altLang="en-US">
                <a:sym typeface="+mn-ea"/>
              </a:rPr>
              <a:t>继承中的访问规则</a:t>
            </a:r>
            <a:endParaRPr lang="zh-CN" altLang="en-US"/>
          </a:p>
        </p:txBody>
      </p:sp>
      <p:sp>
        <p:nvSpPr>
          <p:cNvPr id="3" name="文本占位符 2"/>
          <p:cNvSpPr>
            <a:spLocks noGrp="1"/>
          </p:cNvSpPr>
          <p:nvPr>
            <p:ph type="body" idx="10"/>
          </p:nvPr>
        </p:nvSpPr>
        <p:spPr>
          <a:xfrm>
            <a:off x="5273040" y="3068955"/>
            <a:ext cx="5466080" cy="2414270"/>
          </a:xfrm>
        </p:spPr>
        <p:txBody>
          <a:bodyPr/>
          <a:lstStyle/>
          <a:p>
            <a:r>
              <a:rPr kumimoji="1" lang="zh-CN" altLang="en-US"/>
              <a:t>子类不能继承的内容</a:t>
            </a:r>
          </a:p>
          <a:p>
            <a:r>
              <a:rPr kumimoji="1" lang="zh-CN" altLang="en-US"/>
              <a:t>成员变量访问规则</a:t>
            </a:r>
          </a:p>
          <a:p>
            <a:r>
              <a:rPr kumimoji="1" lang="zh-CN" altLang="en-US"/>
              <a:t>成员方法访问规则</a:t>
            </a:r>
          </a:p>
          <a:p>
            <a:r>
              <a:rPr kumimoji="1" lang="zh-CN" altLang="en-US"/>
              <a:t>方法重写</a:t>
            </a:r>
          </a:p>
          <a:p>
            <a:r>
              <a:rPr kumimoji="1" lang="zh-CN" altLang="en-US"/>
              <a:t>构造方法</a:t>
            </a:r>
          </a:p>
        </p:txBody>
      </p:sp>
      <p:sp>
        <p:nvSpPr>
          <p:cNvPr id="4" name="文本占位符 3"/>
          <p:cNvSpPr>
            <a:spLocks noGrp="1"/>
          </p:cNvSpPr>
          <p:nvPr>
            <p:ph type="body" sz="quarter" idx="11"/>
          </p:nvPr>
        </p:nvSpPr>
        <p:spPr/>
        <p:txBody>
          <a:bodyPr/>
          <a:lstStyle/>
          <a:p>
            <a:r>
              <a:rPr lang="en-US" altLang="zh-CN"/>
              <a:t>02</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子类不能继承的内容</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理解子类中不能继承的内容</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私有成员</a:t>
            </a:r>
          </a:p>
        </p:txBody>
      </p:sp>
    </p:spTree>
  </p:cSld>
  <p:clrMapOvr>
    <a:masterClrMapping/>
  </p:clrMapOvr>
  <p:timing>
    <p:tnLst>
      <p:par>
        <p:cTn id="1" dur="indefinite" restart="never" nodeType="tmRoot"/>
      </p:par>
    </p:tnLst>
    <p:bldLst>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子类不能继承父类的构造器，因为</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子类有自己的构造器，且构造器名与类名一致的</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私有成员</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父类私有的成员</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成员变量，成员方法</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，子类不能直接访问,但是可以通过父类中非私有方法间接访问。</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com\itheima02_Extends\p03访问规则</a:t>
            </a:r>
          </a:p>
        </p:txBody>
      </p:sp>
      <p:sp>
        <p:nvSpPr>
          <p:cNvPr id="3" name="标题 2"/>
          <p:cNvSpPr>
            <a:spLocks noGrp="1"/>
          </p:cNvSpPr>
          <p:nvPr>
            <p:ph type="title"/>
          </p:nvPr>
        </p:nvSpPr>
        <p:spPr/>
        <p:txBody>
          <a:bodyPr/>
          <a:lstStyle/>
          <a:p>
            <a:r>
              <a:rPr kumimoji="1">
                <a:sym typeface="+mn-ea"/>
              </a:rPr>
              <a:t>子类不能继承的内容</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成员变量访问规则</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理解继承中成员变量的访问规则</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子父类变量</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同名</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子父类变量同名</a:t>
            </a:r>
          </a:p>
        </p:txBody>
      </p:sp>
    </p:spTree>
  </p:cSld>
  <p:clrMapOvr>
    <a:masterClrMapping/>
  </p:clrMapOvr>
  <p:timing>
    <p:tnLst>
      <p:par>
        <p:cTn id="1" dur="indefinite" restart="never" nodeType="tmRoot"/>
      </p:par>
    </p:tnLst>
    <p:bldLst>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子父类变量不同名</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如果子类父类中出现不重名的成员变量，这时的访问是没有影响的</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根据名字判断即可</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子父类变量同名</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如果子类父类中</a:t>
            </a:r>
            <a:r>
              <a:rPr lang="zh-CN" altLang="en-US" sz="14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出现重名的成员变量</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，使用子类引用指向子类对象，调用的是</a:t>
            </a:r>
            <a:r>
              <a:rPr lang="zh-CN" altLang="en-US" sz="14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子类自己的变量</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访问规则</a:t>
            </a:r>
          </a:p>
        </p:txBody>
      </p:sp>
      <p:sp>
        <p:nvSpPr>
          <p:cNvPr id="3" name="标题 2"/>
          <p:cNvSpPr>
            <a:spLocks noGrp="1"/>
          </p:cNvSpPr>
          <p:nvPr>
            <p:ph type="title"/>
          </p:nvPr>
        </p:nvSpPr>
        <p:spPr/>
        <p:txBody>
          <a:bodyPr/>
          <a:lstStyle/>
          <a:p>
            <a:r>
              <a:rPr kumimoji="1">
                <a:sym typeface="+mn-ea"/>
              </a:rPr>
              <a:t>成员变量访问规则</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成员方法访问规则</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掌握继承中成员方法的访问规则</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子父类方法</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同名</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子父类方法同名</a:t>
            </a:r>
          </a:p>
        </p:txBody>
      </p:sp>
    </p:spTree>
  </p:cSld>
  <p:clrMapOvr>
    <a:masterClrMapping/>
  </p:clrMapOvr>
  <p:timing>
    <p:tnLst>
      <p:par>
        <p:cTn id="1" dur="indefinite" restart="never" nodeType="tmRoot"/>
      </p:par>
    </p:tnLst>
    <p:bldLst>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子父类方法不同名</a:t>
            </a:r>
          </a:p>
          <a:p>
            <a:pPr marL="819150" lvl="2" indent="-285750" algn="l">
              <a:lnSpc>
                <a:spcPct val="150000"/>
              </a:lnSpc>
              <a:buClrTx/>
              <a:buSzTx/>
            </a:pPr>
            <a:r>
              <a:rPr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如果子类父类中出现不重名的成员方法，这时的调用是没有影响的</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子父类方法同名</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如果子类父类中出现重名的成员方法，子类对象调用该方法的时候，优先调用子类自己的方法。</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访问规则</a:t>
            </a:r>
          </a:p>
        </p:txBody>
      </p:sp>
      <p:sp>
        <p:nvSpPr>
          <p:cNvPr id="3" name="标题 2"/>
          <p:cNvSpPr>
            <a:spLocks noGrp="1"/>
          </p:cNvSpPr>
          <p:nvPr>
            <p:ph type="title"/>
          </p:nvPr>
        </p:nvSpPr>
        <p:spPr/>
        <p:txBody>
          <a:bodyPr/>
          <a:lstStyle/>
          <a:p>
            <a:r>
              <a:rPr kumimoji="1">
                <a:sym typeface="+mn-ea"/>
              </a:rPr>
              <a:t>成员方法访问规则</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方法重写</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理解什么是方法重写</a:t>
            </a:r>
          </a:p>
        </p:txBody>
      </p:sp>
      <p:sp>
        <p:nvSpPr>
          <p:cNvPr id="7" name="文本框 6"/>
          <p:cNvSpPr txBox="1"/>
          <p:nvPr/>
        </p:nvSpPr>
        <p:spPr>
          <a:xfrm>
            <a:off x="845185" y="2924810"/>
            <a:ext cx="4706620" cy="1706880"/>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概念</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使用场景</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场景示例</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注意事项</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5.@Override</a:t>
            </a:r>
            <a:endPar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bldLst>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概念</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子类成员方法与父类（返回值类型，方法名和参数列表）一模一样,也称覆写或者覆盖。</a:t>
            </a: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使用场景</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子类继承父类，但觉得父类某方法不满足当前子类的需求。则重新定义与父类相同的方法，达到对该功能的增强实现。</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注意事项</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方法重写是发生在父子类之间的关系；</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子类方法覆盖父类方法，必须要保证权限大于等于父类权限；</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返回值类型，方法名，参数列表完全相同。</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@Override</a:t>
            </a:r>
          </a:p>
          <a:p>
            <a:pPr marL="819150" lvl="2" indent="-285750" algn="l">
              <a:lnSpc>
                <a:spcPct val="150000"/>
              </a:lnSpc>
              <a:buClrTx/>
              <a:buSzTx/>
              <a:buChar char="•"/>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一种注解，用于方法重写的校验。</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作用:用于检查子类要重写的方法是否满足方法重写的规则(方法名是否相同、形参列表相同)</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访问规则</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标题 2"/>
          <p:cNvSpPr>
            <a:spLocks noGrp="1"/>
          </p:cNvSpPr>
          <p:nvPr>
            <p:ph type="title"/>
          </p:nvPr>
        </p:nvSpPr>
        <p:spPr/>
        <p:txBody>
          <a:bodyPr/>
          <a:lstStyle/>
          <a:p>
            <a:r>
              <a:rPr kumimoji="1">
                <a:sym typeface="+mn-ea"/>
              </a:rPr>
              <a:t>方法重写</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68900" y="726440"/>
            <a:ext cx="5973445" cy="5347970"/>
          </a:xfrm>
        </p:spPr>
        <p:txBody>
          <a:bodyPr/>
          <a:lstStyle/>
          <a:p>
            <a:r>
              <a:rPr kumimoji="1" lang="zh-CN" altLang="en-US"/>
              <a:t>继承的实现</a:t>
            </a:r>
          </a:p>
          <a:p>
            <a:r>
              <a:rPr kumimoji="1" lang="zh-CN" altLang="en-US"/>
              <a:t>继承中的访问规则</a:t>
            </a:r>
          </a:p>
          <a:p>
            <a:r>
              <a:rPr kumimoji="1" lang="en-US" altLang="zh-CN"/>
              <a:t>this</a:t>
            </a:r>
            <a:r>
              <a:rPr kumimoji="1" lang="zh-CN" altLang="en-US"/>
              <a:t>与</a:t>
            </a:r>
            <a:r>
              <a:rPr kumimoji="1" lang="en-US" altLang="zh-CN"/>
              <a:t>super</a:t>
            </a:r>
            <a:r>
              <a:rPr kumimoji="1" lang="zh-CN" altLang="en-US"/>
              <a:t>的使用</a:t>
            </a:r>
          </a:p>
          <a:p>
            <a:r>
              <a:rPr kumimoji="1" lang="zh-CN" altLang="en-US"/>
              <a:t>继承体系内存图</a:t>
            </a:r>
          </a:p>
          <a:p>
            <a:r>
              <a:rPr kumimoji="1" lang="zh-CN" altLang="en-US"/>
              <a:t>继承的特点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构造方法访问规则</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理解构造方法的访问过程</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p:cNvSpPr txBox="1"/>
          <p:nvPr/>
        </p:nvSpPr>
        <p:spPr>
          <a:xfrm>
            <a:off x="845185" y="2924810"/>
            <a:ext cx="4706620" cy="138366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构造器作用</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子类初始化过程</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实现方式</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注意事项</a:t>
            </a:r>
          </a:p>
        </p:txBody>
      </p:sp>
    </p:spTree>
  </p:cSld>
  <p:clrMapOvr>
    <a:masterClrMapping/>
  </p:clrMapOvr>
  <p:timing>
    <p:tnLst>
      <p:par>
        <p:cTn id="1" dur="indefinite" restart="never" nodeType="tmRoot"/>
      </p:par>
    </p:tnLst>
    <p:bldLst>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构造方法作用</a:t>
            </a:r>
          </a:p>
          <a:p>
            <a:pPr marL="819150" lvl="2" indent="-285750" algn="l">
              <a:lnSpc>
                <a:spcPct val="150000"/>
              </a:lnSpc>
              <a:buClrTx/>
              <a:buSzTx/>
            </a:pPr>
            <a:r>
              <a:rPr 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创建对象</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819150" lvl="2" indent="-285750" algn="l">
              <a:lnSpc>
                <a:spcPct val="150000"/>
              </a:lnSpc>
              <a:buClrTx/>
              <a:buSzTx/>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初始化对象数据。</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子类初始化过程</a:t>
            </a:r>
          </a:p>
          <a:p>
            <a:pPr marL="819150" lvl="2" indent="-285750" algn="l">
              <a:lnSpc>
                <a:spcPct val="150000"/>
              </a:lnSpc>
              <a:buClrTx/>
              <a:buSzTx/>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初始化父类成员</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父类变量初始化后，才可以给子类使用</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819150" lvl="2" indent="-285750" algn="l">
              <a:lnSpc>
                <a:spcPct val="150000"/>
              </a:lnSpc>
              <a:buClrTx/>
              <a:buSzTx/>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初始化子类成员</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初始化子类中的内容</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819150" lvl="2" indent="-285750" algn="l">
              <a:lnSpc>
                <a:spcPct val="150000"/>
              </a:lnSpc>
              <a:buClrTx/>
              <a:buSzTx/>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也就是说，</a:t>
            </a:r>
            <a:r>
              <a:rPr lang="zh-CN" altLang="en-US" sz="12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子类初始化，必须先执行父类的初始化</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，而</a:t>
            </a:r>
            <a:r>
              <a:rPr lang="zh-CN" altLang="en-US" sz="1200" b="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初始化父类需要调用父类的构造方法</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实现方式</a:t>
            </a:r>
          </a:p>
          <a:p>
            <a:pPr marL="819150" lvl="2" indent="-285750" algn="l">
              <a:lnSpc>
                <a:spcPct val="150000"/>
              </a:lnSpc>
              <a:buClrTx/>
              <a:buSzTx/>
            </a:pPr>
            <a:r>
              <a:rPr lang="zh-CN" altLang="en-US" sz="1200" b="0" dirty="0">
                <a:solidFill>
                  <a:srgbClr val="404040"/>
                </a:solidFill>
                <a:latin typeface="Alibaba PuHuiTi" pitchFamily="18" charset="-122"/>
                <a:ea typeface="Alibaba PuHuiTi" pitchFamily="18" charset="-122"/>
                <a:cs typeface="Alibaba PuHuiTi" pitchFamily="18" charset="-122"/>
                <a:sym typeface="+mn-ea"/>
              </a:rPr>
              <a:t>子类每个构造器的第一行都会默认</a:t>
            </a:r>
            <a:r>
              <a:rPr lang="en-US" altLang="zh-CN" sz="1200" b="0" dirty="0">
                <a:solidFill>
                  <a:srgbClr val="404040"/>
                </a:solidFill>
                <a:latin typeface="Alibaba PuHuiTi" pitchFamily="18" charset="-122"/>
                <a:ea typeface="Alibaba PuHuiTi" pitchFamily="18" charset="-122"/>
                <a:cs typeface="Alibaba PuHuiTi" pitchFamily="18" charset="-122"/>
                <a:sym typeface="+mn-ea"/>
              </a:rPr>
              <a:t>(</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隐含</a:t>
            </a:r>
            <a:r>
              <a:rPr lang="en-US" altLang="zh-CN" sz="1200" b="0" dirty="0">
                <a:solidFill>
                  <a:srgbClr val="404040"/>
                </a:solidFill>
                <a:latin typeface="Alibaba PuHuiTi" pitchFamily="18" charset="-122"/>
                <a:ea typeface="Alibaba PuHuiTi" pitchFamily="18" charset="-122"/>
                <a:cs typeface="Alibaba PuHuiTi" pitchFamily="18" charset="-122"/>
                <a:sym typeface="+mn-ea"/>
              </a:rPr>
              <a:t>)</a:t>
            </a:r>
            <a:r>
              <a:rPr lang="zh-CN" altLang="en-US" sz="1200" b="0" dirty="0">
                <a:solidFill>
                  <a:srgbClr val="404040"/>
                </a:solidFill>
                <a:latin typeface="Alibaba PuHuiTi" pitchFamily="18" charset="-122"/>
                <a:ea typeface="Alibaba PuHuiTi" pitchFamily="18" charset="-122"/>
                <a:cs typeface="Alibaba PuHuiTi" pitchFamily="18" charset="-122"/>
                <a:sym typeface="+mn-ea"/>
              </a:rPr>
              <a:t>调用父类的无参构造器，再执行自己</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819150" lvl="2" indent="-285750" algn="l">
              <a:lnSpc>
                <a:spcPct val="150000"/>
              </a:lnSpc>
              <a:buClrTx/>
              <a:buSzTx/>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注意事项</a:t>
            </a:r>
          </a:p>
          <a:p>
            <a:pPr marL="819150" lvl="2" indent="-285750" algn="l">
              <a:lnSpc>
                <a:spcPct val="150000"/>
              </a:lnSpc>
              <a:buClrTx/>
              <a:buSzTx/>
            </a:pPr>
            <a:r>
              <a:rPr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首行:在子类的构造方法中调用父类的构造方法一定要放在子类构造方法中的第一行</a:t>
            </a:r>
          </a:p>
          <a:p>
            <a:pPr marL="819150" lvl="2" indent="-285750" algn="l">
              <a:lnSpc>
                <a:spcPct val="150000"/>
              </a:lnSpc>
              <a:buClrTx/>
              <a:buSzTx/>
            </a:pPr>
            <a:r>
              <a:rPr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默认:所有子类的构造方法第一行都会默认一个super()调用父类的空参构造方法</a:t>
            </a:r>
          </a:p>
          <a:p>
            <a:pPr marL="819150" lvl="2" indent="-285750" algn="l">
              <a:lnSpc>
                <a:spcPct val="150000"/>
              </a:lnSpc>
              <a:buClrTx/>
              <a:buSzTx/>
            </a:pPr>
            <a:r>
              <a:rPr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手动替代默认:如果子类的构造方法中手动调用了父类的构造方法,那么就不会自动调用父类的空参构造方法创建对象</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2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2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2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2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sz="12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访问规则</a:t>
            </a:r>
            <a:endPar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标题 2"/>
          <p:cNvSpPr>
            <a:spLocks noGrp="1"/>
          </p:cNvSpPr>
          <p:nvPr>
            <p:ph type="title"/>
          </p:nvPr>
        </p:nvSpPr>
        <p:spPr/>
        <p:txBody>
          <a:bodyPr/>
          <a:lstStyle/>
          <a:p>
            <a:r>
              <a:rPr kumimoji="1">
                <a:sym typeface="+mn-ea"/>
              </a:rPr>
              <a:t>构造方法访问规则</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a:sym typeface="+mn-ea"/>
              </a:rPr>
              <a:t>this</a:t>
            </a:r>
            <a:r>
              <a:rPr kumimoji="1" lang="zh-CN" altLang="en-US">
                <a:sym typeface="+mn-ea"/>
              </a:rPr>
              <a:t>和</a:t>
            </a:r>
            <a:r>
              <a:rPr kumimoji="1" lang="en-US" altLang="zh-CN">
                <a:sym typeface="+mn-ea"/>
              </a:rPr>
              <a:t>super</a:t>
            </a:r>
            <a:r>
              <a:rPr kumimoji="1" lang="zh-CN" altLang="en-US">
                <a:sym typeface="+mn-ea"/>
              </a:rPr>
              <a:t>的使用</a:t>
            </a:r>
          </a:p>
        </p:txBody>
      </p:sp>
      <p:sp>
        <p:nvSpPr>
          <p:cNvPr id="3" name="文本占位符 2"/>
          <p:cNvSpPr>
            <a:spLocks noGrp="1"/>
          </p:cNvSpPr>
          <p:nvPr>
            <p:ph type="body" idx="10"/>
          </p:nvPr>
        </p:nvSpPr>
        <p:spPr>
          <a:xfrm>
            <a:off x="5273040" y="3068955"/>
            <a:ext cx="5466080" cy="2414270"/>
          </a:xfrm>
        </p:spPr>
        <p:txBody>
          <a:bodyPr/>
          <a:lstStyle/>
          <a:p>
            <a:r>
              <a:rPr kumimoji="1" lang="en-US" altLang="zh-CN"/>
              <a:t>this</a:t>
            </a:r>
            <a:r>
              <a:rPr kumimoji="1" lang="zh-CN" altLang="en-US"/>
              <a:t>的使用</a:t>
            </a:r>
          </a:p>
          <a:p>
            <a:r>
              <a:rPr kumimoji="1" lang="en-US" altLang="zh-CN"/>
              <a:t>super</a:t>
            </a:r>
            <a:r>
              <a:rPr kumimoji="1" lang="zh-CN" altLang="en-US"/>
              <a:t>的使用</a:t>
            </a:r>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sym typeface="+mn-ea"/>
              </a:rPr>
              <a:t>this</a:t>
            </a:r>
            <a:r>
              <a:rPr kumimoji="1">
                <a:sym typeface="+mn-ea"/>
              </a:rPr>
              <a:t>的使用</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修饰遍历的使用</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就近原则</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2.this</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的作用</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三种格式</a:t>
            </a:r>
          </a:p>
        </p:txBody>
      </p:sp>
    </p:spTree>
  </p:cSld>
  <p:clrMapOvr>
    <a:masterClrMapping/>
  </p:clrMapOvr>
  <p:timing>
    <p:tnLst>
      <p:par>
        <p:cTn id="1" dur="indefinite" restart="never" nodeType="tmRoot"/>
      </p:par>
    </p:tnLst>
    <p:bldLst>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就近原则</a:t>
            </a:r>
          </a:p>
          <a:p>
            <a:pPr marL="819150" lvl="2" indent="-285750" algn="l">
              <a:lnSpc>
                <a:spcPct val="150000"/>
              </a:lnSpc>
              <a:buClrTx/>
              <a:buSzTx/>
            </a:pPr>
            <a:r>
              <a:rPr lang="en-US" altLang="zh-CN" sz="14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变量在使用的时候，优先使用定义的近的变量，谁离得近就指向哪个变量</a:t>
            </a: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作用</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表示存储“当前对象”的引用</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this指向的内容，可以理解为访问本类中的内容。</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三种</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this.成员变量</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访问本类成员变量</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this.成员方法名</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访问本类成员方法</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访问本类构造方法</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4</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this的使用</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标题 2"/>
          <p:cNvSpPr>
            <a:spLocks noGrp="1"/>
          </p:cNvSpPr>
          <p:nvPr>
            <p:ph type="title"/>
          </p:nvPr>
        </p:nvSpPr>
        <p:spPr/>
        <p:txBody>
          <a:bodyPr/>
          <a:lstStyle/>
          <a:p>
            <a:r>
              <a:rPr kumimoji="1" lang="en-US" altLang="zh-CN">
                <a:sym typeface="+mn-ea"/>
              </a:rPr>
              <a:t>this</a:t>
            </a:r>
            <a:r>
              <a:rPr kumimoji="1">
                <a:sym typeface="+mn-ea"/>
              </a:rPr>
              <a:t>的使用</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a:sym typeface="+mn-ea"/>
              </a:rPr>
              <a:t>super</a:t>
            </a:r>
            <a:r>
              <a:rPr kumimoji="1">
                <a:sym typeface="+mn-ea"/>
              </a:rPr>
              <a:t>的使用</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的使用</a:t>
            </a: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的作用</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三种格式</a:t>
            </a:r>
          </a:p>
        </p:txBody>
      </p:sp>
    </p:spTree>
  </p:cSld>
  <p:clrMapOvr>
    <a:masterClrMapping/>
  </p:clrMapOvr>
  <p:timing>
    <p:tnLst>
      <p:par>
        <p:cTn id="1" dur="indefinite" restart="never" nodeType="tmRoot"/>
      </p:par>
    </p:tnLst>
    <p:bldLst>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作用</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表示“父类”的引用</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指向的内容，可以理解为访问父类中的内容。</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三种</a:t>
            </a:r>
            <a:r>
              <a:rPr lang="en-US" altLang="zh-CN"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.成员变量</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访问父类成员变量</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.成员方法名</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访问父类成员方法</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访问父类构造方法</a:t>
            </a: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com\itheima02_Extends\p0</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5</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super的使用</a:t>
            </a:r>
          </a:p>
        </p:txBody>
      </p:sp>
      <p:sp>
        <p:nvSpPr>
          <p:cNvPr id="3" name="标题 2"/>
          <p:cNvSpPr>
            <a:spLocks noGrp="1"/>
          </p:cNvSpPr>
          <p:nvPr>
            <p:ph type="title"/>
          </p:nvPr>
        </p:nvSpPr>
        <p:spPr/>
        <p:txBody>
          <a:bodyPr/>
          <a:lstStyle/>
          <a:p>
            <a:r>
              <a:rPr kumimoji="1" lang="en-US" altLang="zh-CN">
                <a:sym typeface="+mn-ea"/>
              </a:rPr>
              <a:t>super</a:t>
            </a:r>
            <a:r>
              <a:rPr kumimoji="1">
                <a:sym typeface="+mn-ea"/>
              </a:rPr>
              <a:t>的使用</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zh-CN" altLang="en-US">
                <a:sym typeface="+mn-ea"/>
              </a:rPr>
              <a:t>继承内存图</a:t>
            </a:r>
          </a:p>
        </p:txBody>
      </p:sp>
      <p:sp>
        <p:nvSpPr>
          <p:cNvPr id="3" name="文本占位符 2"/>
          <p:cNvSpPr>
            <a:spLocks noGrp="1"/>
          </p:cNvSpPr>
          <p:nvPr>
            <p:ph type="body" idx="10"/>
          </p:nvPr>
        </p:nvSpPr>
        <p:spPr>
          <a:xfrm>
            <a:off x="5273040" y="3068955"/>
            <a:ext cx="5466080" cy="2414270"/>
          </a:xfrm>
        </p:spPr>
        <p:txBody>
          <a:bodyPr/>
          <a:lstStyle/>
          <a:p>
            <a:r>
              <a:rPr kumimoji="1" lang="zh-CN"/>
              <a:t>继承内存图</a:t>
            </a:r>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继承内存图</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理解继承关系的内存处理</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示例代码</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内存图</a:t>
            </a:r>
          </a:p>
        </p:txBody>
      </p:sp>
    </p:spTree>
  </p:cSld>
  <p:clrMapOvr>
    <a:masterClrMapping/>
  </p:clrMapOvr>
  <p:timing>
    <p:tnLst>
      <p:par>
        <p:cTn id="1" dur="indefinite" restart="never" nodeType="tmRoot"/>
      </p:par>
    </p:tnLst>
    <p:bldLst>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思路</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创建子类对象时，通过调用父类构造先初始化父类成员空间，再初始化子类内容</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p>
          <a:p>
            <a:pPr marL="0" lvl="2" indent="0"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内存图</a:t>
            </a:r>
            <a:endPar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见素材</a:t>
            </a: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hlinkClick r:id="rId2" action="ppaction://hlinkfile"/>
              </a:rPr>
              <a:t>《继承体系内存图.png》</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06</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继承体系内存图</a:t>
            </a:r>
          </a:p>
        </p:txBody>
      </p:sp>
      <p:sp>
        <p:nvSpPr>
          <p:cNvPr id="3" name="标题 2"/>
          <p:cNvSpPr>
            <a:spLocks noGrp="1"/>
          </p:cNvSpPr>
          <p:nvPr>
            <p:ph type="title"/>
          </p:nvPr>
        </p:nvSpPr>
        <p:spPr/>
        <p:txBody>
          <a:bodyPr/>
          <a:lstStyle/>
          <a:p>
            <a:r>
              <a:rPr kumimoji="1">
                <a:sym typeface="+mn-ea"/>
              </a:rPr>
              <a:t>继承内存图</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zh-CN" altLang="en-US">
                <a:sym typeface="+mn-ea"/>
              </a:rPr>
              <a:t>继承的实现</a:t>
            </a:r>
            <a:endParaRPr lang="zh-CN" altLang="en-US"/>
          </a:p>
        </p:txBody>
      </p:sp>
      <p:sp>
        <p:nvSpPr>
          <p:cNvPr id="3" name="文本占位符 2"/>
          <p:cNvSpPr>
            <a:spLocks noGrp="1"/>
          </p:cNvSpPr>
          <p:nvPr>
            <p:ph type="body" idx="10"/>
          </p:nvPr>
        </p:nvSpPr>
        <p:spPr>
          <a:xfrm>
            <a:off x="5273040" y="3068955"/>
            <a:ext cx="5466080" cy="3385820"/>
          </a:xfrm>
        </p:spPr>
        <p:txBody>
          <a:bodyPr/>
          <a:lstStyle/>
          <a:p>
            <a:r>
              <a:rPr kumimoji="1" lang="zh-CN" altLang="en-US"/>
              <a:t>继承概述</a:t>
            </a:r>
          </a:p>
          <a:p>
            <a:r>
              <a:rPr kumimoji="1" lang="zh-CN" altLang="en-US"/>
              <a:t>继承入门</a:t>
            </a:r>
          </a:p>
          <a:p>
            <a:r>
              <a:rPr kumimoji="1" lang="zh-CN" altLang="en-US"/>
              <a:t>继承练习</a:t>
            </a:r>
          </a:p>
        </p:txBody>
      </p:sp>
      <p:sp>
        <p:nvSpPr>
          <p:cNvPr id="4" name="文本占位符 3"/>
          <p:cNvSpPr>
            <a:spLocks noGrp="1"/>
          </p:cNvSpPr>
          <p:nvPr>
            <p:ph type="body" sz="quarter" idx="11"/>
          </p:nvPr>
        </p:nvSpPr>
        <p:spPr/>
        <p:txBody>
          <a:bodyPr/>
          <a:lstStyle/>
          <a:p>
            <a:r>
              <a:rPr lang="en-US" altLang="zh-CN"/>
              <a:t>01</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zh-CN" altLang="en-US">
                <a:sym typeface="+mn-ea"/>
              </a:rPr>
              <a:t>继承的特点</a:t>
            </a:r>
          </a:p>
        </p:txBody>
      </p:sp>
      <p:sp>
        <p:nvSpPr>
          <p:cNvPr id="3" name="文本占位符 2"/>
          <p:cNvSpPr>
            <a:spLocks noGrp="1"/>
          </p:cNvSpPr>
          <p:nvPr>
            <p:ph type="body" idx="10"/>
          </p:nvPr>
        </p:nvSpPr>
        <p:spPr>
          <a:xfrm>
            <a:off x="5273040" y="3068955"/>
            <a:ext cx="5466080" cy="2414270"/>
          </a:xfrm>
        </p:spPr>
        <p:txBody>
          <a:bodyPr/>
          <a:lstStyle/>
          <a:p>
            <a:r>
              <a:rPr kumimoji="1" lang="zh-CN"/>
              <a:t>继承的特点</a:t>
            </a:r>
          </a:p>
        </p:txBody>
      </p:sp>
      <p:sp>
        <p:nvSpPr>
          <p:cNvPr id="4" name="文本占位符 3"/>
          <p:cNvSpPr>
            <a:spLocks noGrp="1"/>
          </p:cNvSpPr>
          <p:nvPr>
            <p:ph type="body" sz="quarter" idx="11"/>
          </p:nvPr>
        </p:nvSpPr>
        <p:spPr/>
        <p:txBody>
          <a:bodyPr/>
          <a:lstStyle/>
          <a:p>
            <a:r>
              <a:rPr lang="en-US" altLang="zh-CN"/>
              <a:t>04</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继承的特点</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276225" algn="l">
              <a:lnSpc>
                <a:spcPct val="150000"/>
              </a:lnSpc>
              <a:spcBef>
                <a:spcPts val="0"/>
              </a:spcBef>
              <a:buClrTx/>
              <a:buSzTx/>
              <a:buFont typeface="Arial" panose="020B0604020202020204" pitchFamily="34" charset="0"/>
              <a:buNone/>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理解继承的特点</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algn="l" fontAlgn="auto">
              <a:lnSpc>
                <a:spcPct val="150000"/>
              </a:lnSpc>
              <a:buClrTx/>
              <a:buSzTx/>
              <a:buNone/>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单继承</a:t>
            </a:r>
            <a:endPar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indent="-276225" algn="l" fontAlgn="auto">
              <a:lnSpc>
                <a:spcPct val="150000"/>
              </a:lnSpc>
              <a:buClrTx/>
              <a:buSzTx/>
              <a:buNone/>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多层继承</a:t>
            </a:r>
            <a:endPar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indent="-276225" algn="l" fontAlgn="auto">
              <a:lnSpc>
                <a:spcPct val="150000"/>
              </a:lnSpc>
              <a:buClrTx/>
              <a:buSzTx/>
              <a:buNone/>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多个子类</a:t>
            </a:r>
          </a:p>
        </p:txBody>
      </p:sp>
    </p:spTree>
  </p:cSld>
  <p:clrMapOvr>
    <a:masterClrMapping/>
  </p:clrMapOvr>
  <p:timing>
    <p:tnLst>
      <p:par>
        <p:cTn id="1" dur="indefinite" restart="never" nodeType="tmRoot"/>
      </p:par>
    </p:tnLst>
    <p:bldLst>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50598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单继承</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类与类之间只能单继承，不能多继承</a:t>
            </a: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多层继承</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类与类之间可以多层继承</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多个子类</a:t>
            </a:r>
          </a:p>
          <a:p>
            <a:pPr marL="819150" lvl="2" indent="-285750" algn="l">
              <a:lnSpc>
                <a:spcPct val="150000"/>
              </a:lnSpc>
              <a:buClrTx/>
              <a:buSzTx/>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同一个父类可以拥有多个子类</a:t>
            </a:r>
          </a:p>
          <a:p>
            <a:pPr marL="819150" lvl="2" indent="-285750" algn="l">
              <a:lnSpc>
                <a:spcPct val="150000"/>
              </a:lnSpc>
              <a:buClrTx/>
              <a:buSzTx/>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19150" lvl="2" indent="-285750" algn="l">
              <a:lnSpc>
                <a:spcPct val="150000"/>
              </a:lnSpc>
              <a:buClrTx/>
              <a:buSzTx/>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533400" lvl="2" indent="0" algn="l">
              <a:lnSpc>
                <a:spcPct val="150000"/>
              </a:lnSpc>
              <a:buClrTx/>
              <a:buSzTx/>
              <a:buNone/>
            </a:pPr>
            <a:endPar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com\itheima02_Extends\p</a:t>
            </a:r>
            <a:r>
              <a:rPr 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07</a:t>
            </a:r>
            <a:r>
              <a:rPr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继承的特点</a:t>
            </a:r>
          </a:p>
        </p:txBody>
      </p:sp>
      <p:sp>
        <p:nvSpPr>
          <p:cNvPr id="3" name="标题 2"/>
          <p:cNvSpPr>
            <a:spLocks noGrp="1"/>
          </p:cNvSpPr>
          <p:nvPr>
            <p:ph type="title"/>
          </p:nvPr>
        </p:nvSpPr>
        <p:spPr/>
        <p:txBody>
          <a:bodyPr/>
          <a:lstStyle/>
          <a:p>
            <a:r>
              <a:rPr kumimoji="1">
                <a:sym typeface="+mn-ea"/>
              </a:rPr>
              <a:t>继承的特点</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pic>
        <p:nvPicPr>
          <p:cNvPr id="5" name="图片 4"/>
          <p:cNvPicPr>
            <a:picLocks noChangeAspect="1"/>
          </p:cNvPicPr>
          <p:nvPr/>
        </p:nvPicPr>
        <p:blipFill>
          <a:blip r:embed="rId2"/>
          <a:stretch>
            <a:fillRect/>
          </a:stretch>
        </p:blipFill>
        <p:spPr>
          <a:xfrm>
            <a:off x="1833880" y="2231390"/>
            <a:ext cx="2534285" cy="952500"/>
          </a:xfrm>
          <a:prstGeom prst="rect">
            <a:avLst/>
          </a:prstGeom>
        </p:spPr>
      </p:pic>
      <p:pic>
        <p:nvPicPr>
          <p:cNvPr id="4" name="图片 3"/>
          <p:cNvPicPr>
            <a:picLocks noChangeAspect="1"/>
          </p:cNvPicPr>
          <p:nvPr/>
        </p:nvPicPr>
        <p:blipFill>
          <a:blip r:embed="rId3"/>
          <a:stretch>
            <a:fillRect/>
          </a:stretch>
        </p:blipFill>
        <p:spPr>
          <a:xfrm>
            <a:off x="1833880" y="3681730"/>
            <a:ext cx="2534285" cy="895350"/>
          </a:xfrm>
          <a:prstGeom prst="rect">
            <a:avLst/>
          </a:prstGeom>
        </p:spPr>
      </p:pic>
      <p:pic>
        <p:nvPicPr>
          <p:cNvPr id="11" name="图片 10"/>
          <p:cNvPicPr>
            <a:picLocks noChangeAspect="1"/>
          </p:cNvPicPr>
          <p:nvPr/>
        </p:nvPicPr>
        <p:blipFill>
          <a:blip r:embed="rId4"/>
          <a:stretch>
            <a:fillRect/>
          </a:stretch>
        </p:blipFill>
        <p:spPr>
          <a:xfrm>
            <a:off x="1834515" y="5130800"/>
            <a:ext cx="2533650" cy="962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继承概述</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理解什么是继承</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1.生活中的继承</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继承的理解</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继承的好处</a:t>
            </a:r>
          </a:p>
        </p:txBody>
      </p:sp>
    </p:spTree>
  </p:cSld>
  <p:clrMapOvr>
    <a:masterClrMapping/>
  </p:clrMapOvr>
  <p:timing>
    <p:tnLst>
      <p:par>
        <p:cTn id="1" dur="indefinite" restart="never" nodeType="tmRoot"/>
      </p:par>
    </p:tnLst>
    <p:bldLst>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生活中的继承</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继承的理解</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父类中具备子类对象共有的属性和行为。</a:t>
            </a:r>
          </a:p>
          <a:p>
            <a:pPr marL="819150" lvl="2" indent="-285750" algn="l">
              <a:lnSpc>
                <a:spcPct val="150000"/>
              </a:lnSpc>
              <a:buClrTx/>
              <a:buSzTx/>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子类继承父类，使得子类及其对象可以直接具有父类属性和行为。</a:t>
            </a:r>
          </a:p>
          <a:p>
            <a:pPr marL="819150" lvl="2" indent="-285750" algn="l">
              <a:lnSpc>
                <a:spcPct val="150000"/>
              </a:lnSpc>
              <a:buClrTx/>
              <a:buSzTx/>
            </a:pPr>
            <a:r>
              <a:rPr lang="zh-CN" altLang="en-US" sz="1400" b="0" dirty="0">
                <a:solidFill>
                  <a:srgbClr val="404040"/>
                </a:solidFill>
                <a:latin typeface="Alibaba PuHuiTi" pitchFamily="18" charset="-122"/>
                <a:ea typeface="Alibaba PuHuiTi" pitchFamily="18" charset="-122"/>
                <a:cs typeface="Alibaba PuHuiTi" pitchFamily="18" charset="-122"/>
                <a:sym typeface="+mn-ea"/>
              </a:rPr>
              <a:t>子类可以直接访问父类中的非私有的属性和行为</a:t>
            </a:r>
          </a:p>
          <a:p>
            <a:pPr marL="819150" lvl="2" indent="-285750" algn="l">
              <a:lnSpc>
                <a:spcPct val="150000"/>
              </a:lnSpc>
              <a:buClrTx/>
              <a:buSzTx/>
            </a:pPr>
            <a:r>
              <a:rPr lang="zh-CN" altLang="en-US" sz="1400" b="0" dirty="0">
                <a:solidFill>
                  <a:srgbClr val="404040"/>
                </a:solidFill>
                <a:latin typeface="Alibaba PuHuiTi" pitchFamily="18" charset="-122"/>
                <a:ea typeface="Alibaba PuHuiTi" pitchFamily="18" charset="-122"/>
                <a:cs typeface="Alibaba PuHuiTi" pitchFamily="18" charset="-122"/>
                <a:sym typeface="+mn-ea"/>
              </a:rPr>
              <a:t>继承描述的是事物之间的所属关系，这种是一种:is-a 的关系</a:t>
            </a:r>
            <a:r>
              <a:rPr lang="zh-CN" altLang="en-US" sz="1400" dirty="0">
                <a:sym typeface="+mn-ea"/>
              </a:rPr>
              <a:t>。</a:t>
            </a:r>
            <a:endParaRPr lang="zh-CN" altLang="en-US" sz="1400" b="0" dirty="0">
              <a:solidFill>
                <a:srgbClr val="404040"/>
              </a:solidFill>
              <a:latin typeface="Alibaba PuHuiTi" pitchFamily="18" charset="-122"/>
              <a:ea typeface="Alibaba PuHuiTi" pitchFamily="18" charset="-122"/>
              <a:cs typeface="Alibaba PuHuiTi" pitchFamily="18" charset="-122"/>
              <a:sym typeface="+mn-ea"/>
            </a:endParaRPr>
          </a:p>
          <a:p>
            <a:pPr marL="0" lvl="2" indent="0"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继承的好处</a:t>
            </a:r>
          </a:p>
          <a:p>
            <a:pPr marL="819150" lvl="2" indent="-285750" algn="l">
              <a:lnSpc>
                <a:spcPct val="150000"/>
              </a:lnSpc>
              <a:buClrTx/>
              <a:buSzTx/>
            </a:pPr>
            <a:r>
              <a:rPr lang="zh-CN" altLang="en-US" sz="1400" b="0" dirty="0">
                <a:solidFill>
                  <a:srgbClr val="404040"/>
                </a:solidFill>
                <a:latin typeface="Alibaba PuHuiTi" pitchFamily="18" charset="-122"/>
                <a:ea typeface="Alibaba PuHuiTi" pitchFamily="18" charset="-122"/>
                <a:cs typeface="Alibaba PuHuiTi" pitchFamily="18" charset="-122"/>
                <a:sym typeface="+mn-ea"/>
              </a:rPr>
              <a:t>提高代码的复用性;</a:t>
            </a:r>
          </a:p>
          <a:p>
            <a:pPr marL="819150" lvl="2" indent="-285750" algn="l">
              <a:lnSpc>
                <a:spcPct val="150000"/>
              </a:lnSpc>
              <a:buClrTx/>
              <a:buSzTx/>
            </a:pPr>
            <a:r>
              <a:rPr lang="zh-CN" altLang="en-US" sz="1400" b="0" dirty="0">
                <a:solidFill>
                  <a:srgbClr val="404040"/>
                </a:solidFill>
                <a:latin typeface="Alibaba PuHuiTi" pitchFamily="18" charset="-122"/>
                <a:ea typeface="Alibaba PuHuiTi" pitchFamily="18" charset="-122"/>
                <a:cs typeface="Alibaba PuHuiTi" pitchFamily="18" charset="-122"/>
                <a:sym typeface="+mn-ea"/>
              </a:rPr>
              <a:t>使类与类之间产生了关系</a:t>
            </a:r>
            <a:r>
              <a:rPr lang="en-US" altLang="zh-CN" sz="1400" b="0" dirty="0">
                <a:solidFill>
                  <a:srgbClr val="404040"/>
                </a:solidFill>
                <a:latin typeface="Alibaba PuHuiTi" pitchFamily="18" charset="-122"/>
                <a:ea typeface="Alibaba PuHuiTi" pitchFamily="18" charset="-122"/>
                <a:cs typeface="Alibaba PuHuiTi" pitchFamily="18" charset="-122"/>
                <a:sym typeface="+mn-ea"/>
              </a:rPr>
              <a:t>(</a:t>
            </a:r>
            <a:r>
              <a:rPr lang="zh-CN" altLang="en-US" sz="1400" b="0" dirty="0">
                <a:solidFill>
                  <a:srgbClr val="404040"/>
                </a:solidFill>
                <a:latin typeface="Alibaba PuHuiTi" pitchFamily="18" charset="-122"/>
                <a:ea typeface="Alibaba PuHuiTi" pitchFamily="18" charset="-122"/>
                <a:cs typeface="Alibaba PuHuiTi" pitchFamily="18" charset="-122"/>
                <a:sym typeface="+mn-ea"/>
              </a:rPr>
              <a:t>多态的前提</a:t>
            </a:r>
            <a:r>
              <a:rPr lang="en-US" altLang="zh-CN" sz="1400" b="0" dirty="0">
                <a:solidFill>
                  <a:srgbClr val="404040"/>
                </a:solidFill>
                <a:latin typeface="Alibaba PuHuiTi" pitchFamily="18" charset="-122"/>
                <a:ea typeface="Alibaba PuHuiTi" pitchFamily="18" charset="-122"/>
                <a:cs typeface="Alibaba PuHuiTi" pitchFamily="18" charset="-122"/>
                <a:sym typeface="+mn-ea"/>
              </a:rPr>
              <a:t>)</a:t>
            </a:r>
            <a:r>
              <a:rPr lang="zh-CN" altLang="en-US" sz="1400" b="0" dirty="0">
                <a:solidFill>
                  <a:srgbClr val="404040"/>
                </a:solidFill>
                <a:latin typeface="Alibaba PuHuiTi" pitchFamily="18" charset="-122"/>
                <a:ea typeface="Alibaba PuHuiTi" pitchFamily="18" charset="-122"/>
                <a:cs typeface="Alibaba PuHuiTi" pitchFamily="18" charset="-122"/>
                <a:sym typeface="+mn-ea"/>
              </a:rPr>
              <a:t>;</a:t>
            </a:r>
            <a:endParaRPr kumimoji="1" lang="zh-CN" altLang="en-US" sz="1400"/>
          </a:p>
        </p:txBody>
      </p:sp>
      <p:sp>
        <p:nvSpPr>
          <p:cNvPr id="3" name="标题 2"/>
          <p:cNvSpPr>
            <a:spLocks noGrp="1"/>
          </p:cNvSpPr>
          <p:nvPr>
            <p:ph type="title"/>
          </p:nvPr>
        </p:nvSpPr>
        <p:spPr/>
        <p:txBody>
          <a:bodyPr/>
          <a:lstStyle/>
          <a:p>
            <a:r>
              <a:rPr kumimoji="1">
                <a:sym typeface="+mn-ea"/>
              </a:rPr>
              <a:t>继承概述</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pic>
        <p:nvPicPr>
          <p:cNvPr id="2" name="图片 1" descr="图片1"/>
          <p:cNvPicPr>
            <a:picLocks noChangeAspect="1"/>
          </p:cNvPicPr>
          <p:nvPr/>
        </p:nvPicPr>
        <p:blipFill>
          <a:blip r:embed="rId3"/>
          <a:stretch>
            <a:fillRect/>
          </a:stretch>
        </p:blipFill>
        <p:spPr>
          <a:xfrm>
            <a:off x="2059940" y="1602105"/>
            <a:ext cx="3629025" cy="2009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继承入门</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掌握继承的定义格式</a:t>
            </a:r>
          </a:p>
        </p:txBody>
      </p:sp>
      <p:sp>
        <p:nvSpPr>
          <p:cNvPr id="7" name="文本框 6"/>
          <p:cNvSpPr txBox="1"/>
          <p:nvPr/>
        </p:nvSpPr>
        <p:spPr>
          <a:xfrm>
            <a:off x="845185" y="2924810"/>
            <a:ext cx="4706620" cy="1060450"/>
          </a:xfrm>
          <a:prstGeom prst="rect">
            <a:avLst/>
          </a:prstGeom>
          <a:noFill/>
        </p:spPr>
        <p:txBody>
          <a:bodyPr wrap="square">
            <a:spAutoFit/>
          </a:bodyPr>
          <a:lstStyle/>
          <a:p>
            <a:pPr marL="0" lvl="2" indent="-276225" fontAlgn="auto">
              <a:lnSpc>
                <a:spcPct val="150000"/>
              </a:lnSpc>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1.编程中的继承</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.继承的格式</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代码调整</a:t>
            </a:r>
          </a:p>
        </p:txBody>
      </p:sp>
    </p:spTree>
  </p:cSld>
  <p:clrMapOvr>
    <a:masterClrMapping/>
  </p:clrMapOvr>
  <p:timing>
    <p:tnLst>
      <p:par>
        <p:cTn id="1" dur="indefinite" restart="never" nodeType="tmRoot"/>
      </p:par>
    </p:tnLst>
    <p:bldLst>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编程中的继承</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kumimoji="1" lang="zh-CN" altLang="en-US" sz="1400"/>
          </a:p>
        </p:txBody>
      </p:sp>
      <p:sp>
        <p:nvSpPr>
          <p:cNvPr id="3" name="标题 2"/>
          <p:cNvSpPr>
            <a:spLocks noGrp="1"/>
          </p:cNvSpPr>
          <p:nvPr>
            <p:ph type="title"/>
          </p:nvPr>
        </p:nvSpPr>
        <p:spPr/>
        <p:txBody>
          <a:bodyPr/>
          <a:lstStyle/>
          <a:p>
            <a:r>
              <a:rPr kumimoji="1">
                <a:sym typeface="+mn-ea"/>
              </a:rPr>
              <a:t>继承入门</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6" name="文本框 5"/>
          <p:cNvSpPr txBox="1"/>
          <p:nvPr/>
        </p:nvSpPr>
        <p:spPr>
          <a:xfrm>
            <a:off x="3589020" y="1934210"/>
            <a:ext cx="3239135" cy="995045"/>
          </a:xfrm>
          <a:prstGeom prst="rect">
            <a:avLst/>
          </a:prstGeom>
          <a:noFill/>
        </p:spPr>
        <p:txBody>
          <a:bodyPr wrap="square" anchor="t">
            <a:spAutoFit/>
          </a:bodyPr>
          <a:lstStyle/>
          <a:p>
            <a:pPr marL="819150" lvl="2" indent="-285750" algn="l" eaLnBrk="0" fontAlgn="base" hangingPunct="0">
              <a:lnSpc>
                <a:spcPct val="150000"/>
              </a:lnSpc>
              <a:spcBef>
                <a:spcPct val="20000"/>
              </a:spcBef>
              <a:buClrTx/>
              <a:buSzTx/>
              <a:buFont typeface="Arial" panose="020B0604020202020204" pitchFamily="34" charset="0"/>
              <a:buChar char="•"/>
            </a:pPr>
            <a:r>
              <a:rPr lang="zh-CN" altLang="en-US" sz="1200" dirty="0">
                <a:solidFill>
                  <a:srgbClr val="404040"/>
                </a:solidFill>
                <a:latin typeface="Alibaba PuHuiTi" pitchFamily="18" charset="-122"/>
                <a:ea typeface="Alibaba PuHuiTi" pitchFamily="18" charset="-122"/>
                <a:cs typeface="Alibaba PuHuiTi" pitchFamily="18" charset="-122"/>
                <a:sym typeface="+mn-ea"/>
              </a:rPr>
              <a:t>狗</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	</a:t>
            </a:r>
            <a:r>
              <a:rPr lang="zh-CN" altLang="en-US" sz="1200" dirty="0">
                <a:solidFill>
                  <a:srgbClr val="404040"/>
                </a:solidFill>
                <a:latin typeface="Alibaba PuHuiTi" pitchFamily="18" charset="-122"/>
                <a:ea typeface="Alibaba PuHuiTi" pitchFamily="18" charset="-122"/>
                <a:cs typeface="Alibaba PuHuiTi" pitchFamily="18" charset="-122"/>
                <a:sym typeface="+mn-ea"/>
              </a:rPr>
              <a:t>属性:姓名</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	</a:t>
            </a:r>
            <a:r>
              <a:rPr lang="zh-CN" altLang="en-US" sz="1200" dirty="0">
                <a:solidFill>
                  <a:srgbClr val="404040"/>
                </a:solidFill>
                <a:latin typeface="Alibaba PuHuiTi" pitchFamily="18" charset="-122"/>
                <a:ea typeface="Alibaba PuHuiTi" pitchFamily="18" charset="-122"/>
                <a:cs typeface="Alibaba PuHuiTi" pitchFamily="18" charset="-122"/>
                <a:sym typeface="+mn-ea"/>
              </a:rPr>
              <a:t>行为:吃饭,叫，睡觉</a:t>
            </a:r>
            <a:endParaRPr lang="zh-CN" altLang="en-US" sz="1200" dirty="0">
              <a:solidFill>
                <a:srgbClr val="404040"/>
              </a:solidFill>
              <a:latin typeface="Alibaba PuHuiTi" pitchFamily="18" charset="-122"/>
              <a:ea typeface="Alibaba PuHuiTi" pitchFamily="18" charset="-122"/>
              <a:cs typeface="Alibaba PuHuiTi" pitchFamily="18" charset="-122"/>
            </a:endParaRPr>
          </a:p>
        </p:txBody>
      </p:sp>
      <p:sp>
        <p:nvSpPr>
          <p:cNvPr id="7" name="文本框 6"/>
          <p:cNvSpPr txBox="1"/>
          <p:nvPr/>
        </p:nvSpPr>
        <p:spPr>
          <a:xfrm>
            <a:off x="1184910" y="1934210"/>
            <a:ext cx="3016250" cy="995045"/>
          </a:xfrm>
          <a:prstGeom prst="rect">
            <a:avLst/>
          </a:prstGeom>
          <a:noFill/>
        </p:spPr>
        <p:txBody>
          <a:bodyPr wrap="square" anchor="t">
            <a:spAutoFit/>
          </a:bodyPr>
          <a:lstStyle/>
          <a:p>
            <a:pPr marL="819150" lvl="2" indent="-285750" algn="l" eaLnBrk="0" fontAlgn="base" hangingPunct="0">
              <a:lnSpc>
                <a:spcPct val="150000"/>
              </a:lnSpc>
              <a:spcBef>
                <a:spcPct val="20000"/>
              </a:spcBef>
              <a:buClrTx/>
              <a:buSzTx/>
              <a:buFont typeface="Arial" panose="020B0604020202020204" pitchFamily="34" charset="0"/>
              <a:buChar char="•"/>
            </a:pPr>
            <a:r>
              <a:rPr lang="zh-CN" altLang="en-US" sz="1200" dirty="0">
                <a:solidFill>
                  <a:srgbClr val="404040"/>
                </a:solidFill>
                <a:latin typeface="Alibaba PuHuiTi" pitchFamily="18" charset="-122"/>
                <a:ea typeface="Alibaba PuHuiTi" pitchFamily="18" charset="-122"/>
                <a:cs typeface="Alibaba PuHuiTi" pitchFamily="18" charset="-122"/>
                <a:sym typeface="+mn-ea"/>
              </a:rPr>
              <a:t>猫</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	</a:t>
            </a:r>
            <a:r>
              <a:rPr lang="zh-CN" altLang="en-US" sz="1200" dirty="0">
                <a:solidFill>
                  <a:srgbClr val="404040"/>
                </a:solidFill>
                <a:latin typeface="Alibaba PuHuiTi" pitchFamily="18" charset="-122"/>
                <a:ea typeface="Alibaba PuHuiTi" pitchFamily="18" charset="-122"/>
                <a:cs typeface="Alibaba PuHuiTi" pitchFamily="18" charset="-122"/>
                <a:sym typeface="+mn-ea"/>
              </a:rPr>
              <a:t>属性:姓名</a:t>
            </a:r>
            <a:endParaRPr lang="zh-CN" altLang="en-US" sz="1200" b="0" dirty="0">
              <a:solidFill>
                <a:srgbClr val="404040"/>
              </a:solidFill>
              <a:latin typeface="Alibaba PuHuiTi" pitchFamily="18" charset="-122"/>
              <a:ea typeface="Alibaba PuHuiTi" pitchFamily="18" charset="-122"/>
              <a:cs typeface="Alibaba PuHuiTi" pitchFamily="18" charset="-122"/>
            </a:endParaRPr>
          </a:p>
          <a:p>
            <a:pPr marL="533400" lvl="2" indent="0" algn="l" eaLnBrk="0" fontAlgn="base" hangingPunct="0">
              <a:lnSpc>
                <a:spcPct val="150000"/>
              </a:lnSpc>
              <a:spcBef>
                <a:spcPct val="20000"/>
              </a:spcBef>
              <a:buClrTx/>
              <a:buSzTx/>
              <a:buFont typeface="Arial" panose="020B0604020202020204" pitchFamily="34" charset="0"/>
              <a:buNone/>
            </a:pPr>
            <a:r>
              <a:rPr lang="en-US" altLang="zh-CN" sz="1200" dirty="0">
                <a:solidFill>
                  <a:srgbClr val="404040"/>
                </a:solidFill>
                <a:latin typeface="Alibaba PuHuiTi" pitchFamily="18" charset="-122"/>
                <a:ea typeface="Alibaba PuHuiTi" pitchFamily="18" charset="-122"/>
                <a:cs typeface="Alibaba PuHuiTi" pitchFamily="18" charset="-122"/>
                <a:sym typeface="+mn-ea"/>
              </a:rPr>
              <a:t>	</a:t>
            </a:r>
            <a:r>
              <a:rPr lang="zh-CN" altLang="en-US" sz="1200" dirty="0">
                <a:solidFill>
                  <a:srgbClr val="404040"/>
                </a:solidFill>
                <a:latin typeface="Alibaba PuHuiTi" pitchFamily="18" charset="-122"/>
                <a:ea typeface="Alibaba PuHuiTi" pitchFamily="18" charset="-122"/>
                <a:cs typeface="Alibaba PuHuiTi" pitchFamily="18" charset="-122"/>
                <a:sym typeface="+mn-ea"/>
              </a:rPr>
              <a:t>行为:吃饭,叫，睡觉</a:t>
            </a:r>
            <a:endParaRPr lang="zh-CN" altLang="en-US" sz="1200" dirty="0">
              <a:solidFill>
                <a:srgbClr val="404040"/>
              </a:solidFill>
              <a:latin typeface="Alibaba PuHuiTi" pitchFamily="18" charset="-122"/>
              <a:ea typeface="Alibaba PuHuiTi" pitchFamily="18" charset="-122"/>
              <a:cs typeface="Alibaba PuHuiTi" pitchFamily="18" charset="-122"/>
            </a:endParaRPr>
          </a:p>
        </p:txBody>
      </p:sp>
      <p:pic>
        <p:nvPicPr>
          <p:cNvPr id="8" name="图片 7" descr="02.继承的梳理流程"/>
          <p:cNvPicPr>
            <a:picLocks noChangeAspect="1"/>
          </p:cNvPicPr>
          <p:nvPr/>
        </p:nvPicPr>
        <p:blipFill>
          <a:blip r:embed="rId2"/>
          <a:stretch>
            <a:fillRect/>
          </a:stretch>
        </p:blipFill>
        <p:spPr>
          <a:xfrm>
            <a:off x="1833880" y="2929255"/>
            <a:ext cx="6844030" cy="3453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1"/>
          <p:cNvSpPr txBox="1"/>
          <p:nvPr/>
        </p:nvSpPr>
        <p:spPr>
          <a:xfrm>
            <a:off x="781105" y="1495825"/>
            <a:ext cx="10801295" cy="5128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lvl="2" algn="l">
              <a:lnSpc>
                <a:spcPct val="150000"/>
              </a:lnSpc>
              <a:buClrTx/>
              <a:buSzTx/>
              <a:buNone/>
            </a:pP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继承的格式</a:t>
            </a: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endPar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2" algn="l">
              <a:lnSpc>
                <a:spcPct val="150000"/>
              </a:lnSpc>
              <a:buClrTx/>
              <a:buSzTx/>
              <a:buNone/>
            </a:pPr>
            <a:r>
              <a:rPr lang="zh-CN" altLang="en-US" sz="140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参考</a:t>
            </a:r>
            <a:r>
              <a:rPr lang="zh-CN" altLang="en-US" sz="140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代码</a:t>
            </a:r>
            <a:r>
              <a:rPr lang="zh-CN" altLang="en-US" sz="1400" b="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:code\day01\src\com\itheima02_Extends\p01继承入门</a:t>
            </a:r>
          </a:p>
        </p:txBody>
      </p:sp>
      <p:sp>
        <p:nvSpPr>
          <p:cNvPr id="3" name="标题 2"/>
          <p:cNvSpPr>
            <a:spLocks noGrp="1"/>
          </p:cNvSpPr>
          <p:nvPr>
            <p:ph type="title"/>
          </p:nvPr>
        </p:nvSpPr>
        <p:spPr/>
        <p:txBody>
          <a:bodyPr/>
          <a:lstStyle/>
          <a:p>
            <a:r>
              <a:rPr kumimoji="1">
                <a:sym typeface="+mn-ea"/>
              </a:rPr>
              <a:t>继承入门</a:t>
            </a:r>
            <a:endParaRPr kumimoji="1" lang="zh-CN" altLang="en-US"/>
          </a:p>
        </p:txBody>
      </p:sp>
      <p:sp>
        <p:nvSpPr>
          <p:cNvPr id="13" name="矩形 12"/>
          <p:cNvSpPr/>
          <p:nvPr/>
        </p:nvSpPr>
        <p:spPr>
          <a:xfrm>
            <a:off x="780817" y="96718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讲解</a:t>
            </a:r>
          </a:p>
        </p:txBody>
      </p:sp>
      <p:sp>
        <p:nvSpPr>
          <p:cNvPr id="12" name="矩形 11"/>
          <p:cNvSpPr/>
          <p:nvPr/>
        </p:nvSpPr>
        <p:spPr>
          <a:xfrm>
            <a:off x="1469390" y="1932940"/>
            <a:ext cx="3006090" cy="9099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defTabSz="914400" fontAlgn="auto">
              <a:lnSpc>
                <a:spcPct val="150000"/>
              </a:lnSpc>
              <a:spcBef>
                <a:spcPts val="0"/>
              </a:spcBef>
              <a:spcAft>
                <a:spcPts val="0"/>
              </a:spcAft>
              <a:buClrTx/>
              <a:buSzTx/>
              <a:buFontTx/>
              <a:buNone/>
              <a:defRPr/>
            </a:pPr>
            <a:r>
              <a:rPr lang="en-US" altLang="zh-CN" sz="12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a:t>
            </a:r>
            <a:r>
              <a:rPr lang="zh-CN" altLang="en-US" sz="12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class 子类 extends 父类 {</a:t>
            </a:r>
            <a:endParaRPr lang="zh-CN" altLang="en-US" sz="1200" b="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endParaRPr>
          </a:p>
          <a:p>
            <a:pPr marL="533400" lvl="2" indent="0" algn="l">
              <a:lnSpc>
                <a:spcPct val="150000"/>
              </a:lnSpc>
              <a:buClrTx/>
              <a:buSzTx/>
              <a:buNone/>
            </a:pPr>
            <a:r>
              <a:rPr lang="zh-CN" altLang="en-US" sz="12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	...</a:t>
            </a:r>
          </a:p>
          <a:p>
            <a:pPr marL="0" lvl="2" algn="l">
              <a:lnSpc>
                <a:spcPct val="150000"/>
              </a:lnSpc>
              <a:spcBef>
                <a:spcPts val="0"/>
              </a:spcBef>
              <a:spcAft>
                <a:spcPts val="0"/>
              </a:spcAft>
              <a:buClrTx/>
              <a:buSzTx/>
              <a:buFontTx/>
              <a:buNone/>
              <a:defRPr/>
            </a:pPr>
            <a:r>
              <a:rPr lang="zh-CN" altLang="en-US" sz="1200" kern="0" noProof="0" dirty="0">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a:t>
            </a:r>
            <a:endParaRPr kumimoji="0" lang="zh-CN" altLang="en-US" sz="1200" i="0" u="none" strike="noStrike" kern="0" cap="none" spc="0" normalizeH="0" baseline="0" noProof="0" dirty="0">
              <a:solidFill>
                <a:srgbClr val="000080"/>
              </a:solidFill>
              <a:latin typeface="Consolas" panose="020B0609020204030204" pitchFamily="49"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sym typeface="+mn-ea"/>
              </a:rPr>
              <a:t>继承练习</a:t>
            </a:r>
          </a:p>
        </p:txBody>
      </p:sp>
      <p:sp>
        <p:nvSpPr>
          <p:cNvPr id="8" name="矩形 7"/>
          <p:cNvSpPr/>
          <p:nvPr/>
        </p:nvSpPr>
        <p:spPr>
          <a:xfrm>
            <a:off x="844952" y="105291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目标</a:t>
            </a:r>
          </a:p>
        </p:txBody>
      </p:sp>
      <p:sp>
        <p:nvSpPr>
          <p:cNvPr id="13" name="矩形 12"/>
          <p:cNvSpPr/>
          <p:nvPr/>
        </p:nvSpPr>
        <p:spPr>
          <a:xfrm>
            <a:off x="844952" y="23997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路径</a:t>
            </a:r>
          </a:p>
        </p:txBody>
      </p:sp>
      <p:sp>
        <p:nvSpPr>
          <p:cNvPr id="2" name="文本框 1"/>
          <p:cNvSpPr txBox="1"/>
          <p:nvPr/>
        </p:nvSpPr>
        <p:spPr>
          <a:xfrm>
            <a:off x="845185" y="1509395"/>
            <a:ext cx="4706620" cy="414020"/>
          </a:xfrm>
          <a:prstGeom prst="rect">
            <a:avLst/>
          </a:prstGeom>
          <a:noFill/>
        </p:spPr>
        <p:txBody>
          <a:bodyPr wrap="square">
            <a:spAutoFit/>
          </a:bodyPr>
          <a:lstStyle/>
          <a:p>
            <a:pPr marL="0" lvl="2" indent="0" algn="l" eaLnBrk="0" hangingPunct="0">
              <a:lnSpc>
                <a:spcPct val="150000"/>
              </a:lnSpc>
              <a:spcBef>
                <a:spcPts val="0"/>
              </a:spcBef>
              <a:spcAft>
                <a:spcPts val="0"/>
              </a:spcAft>
              <a:buClrTx/>
              <a:buSzTx/>
              <a:buFont typeface="Arial" panose="020B0604020202020204" pitchFamily="34" charset="0"/>
              <a:buNone/>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理解思路，熟练代码</a:t>
            </a:r>
            <a:endPar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p:cNvSpPr txBox="1"/>
          <p:nvPr/>
        </p:nvSpPr>
        <p:spPr>
          <a:xfrm>
            <a:off x="845185" y="2924810"/>
            <a:ext cx="4706620" cy="737235"/>
          </a:xfrm>
          <a:prstGeom prst="rect">
            <a:avLst/>
          </a:prstGeom>
          <a:noFill/>
        </p:spPr>
        <p:txBody>
          <a:bodyPr wrap="square">
            <a:spAutoFit/>
          </a:bodyPr>
          <a:lstStyle/>
          <a:p>
            <a:pPr marL="0" lvl="2" indent="-276225" fontAlgn="auto">
              <a:lnSpc>
                <a:spcPct val="150000"/>
              </a:lnSpc>
            </a:pPr>
            <a:r>
              <a:rPr 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p>
          <a:p>
            <a:pPr marL="0" lvl="2" indent="-276225" fontAlgn="auto">
              <a:lnSpc>
                <a:spcPct val="150000"/>
              </a:lnSpc>
            </a:pP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p:txBody>
      </p:sp>
    </p:spTree>
  </p:cSld>
  <p:clrMapOvr>
    <a:masterClrMapping/>
  </p:clrMapOvr>
  <p:timing>
    <p:tnLst>
      <p:par>
        <p:cTn id="1" dur="indefinite" restart="never" nodeType="tmRoot"/>
      </p:par>
    </p:tnLst>
    <p:bldLst>
      <p:bldP spid="7" grpId="1"/>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1160</Words>
  <Application>Microsoft Office PowerPoint</Application>
  <PresentationFormat>宽屏</PresentationFormat>
  <Paragraphs>269</Paragraphs>
  <Slides>33</Slides>
  <Notes>1</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33</vt:i4>
      </vt:variant>
    </vt:vector>
  </HeadingPairs>
  <TitlesOfParts>
    <vt:vector size="55" baseType="lpstr">
      <vt:lpstr>Alibaba PuHuiTi</vt:lpstr>
      <vt:lpstr>Alibaba PuHuiTi B</vt:lpstr>
      <vt:lpstr>Alibaba PuHuiTi M</vt:lpstr>
      <vt:lpstr>Alibaba PuHuiTi R</vt:lpstr>
      <vt:lpstr>阿里巴巴普惠体</vt:lpstr>
      <vt:lpstr>等线</vt:lpstr>
      <vt:lpstr>黑体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面向对象-继承</vt:lpstr>
      <vt:lpstr>PowerPoint 演示文稿</vt:lpstr>
      <vt:lpstr>继承的实现</vt:lpstr>
      <vt:lpstr>继承概述</vt:lpstr>
      <vt:lpstr>继承概述</vt:lpstr>
      <vt:lpstr>继承入门</vt:lpstr>
      <vt:lpstr>继承入门</vt:lpstr>
      <vt:lpstr>继承入门</vt:lpstr>
      <vt:lpstr>继承练习</vt:lpstr>
      <vt:lpstr>继承练习</vt:lpstr>
      <vt:lpstr>继承中的访问规则</vt:lpstr>
      <vt:lpstr>子类不能继承的内容</vt:lpstr>
      <vt:lpstr>子类不能继承的内容</vt:lpstr>
      <vt:lpstr>成员变量访问规则</vt:lpstr>
      <vt:lpstr>成员变量访问规则</vt:lpstr>
      <vt:lpstr>成员方法访问规则</vt:lpstr>
      <vt:lpstr>成员方法访问规则</vt:lpstr>
      <vt:lpstr>方法重写</vt:lpstr>
      <vt:lpstr>方法重写</vt:lpstr>
      <vt:lpstr>构造方法访问规则</vt:lpstr>
      <vt:lpstr>构造方法访问规则</vt:lpstr>
      <vt:lpstr>this和super的使用</vt:lpstr>
      <vt:lpstr>this的使用</vt:lpstr>
      <vt:lpstr>this的使用</vt:lpstr>
      <vt:lpstr>super的使用</vt:lpstr>
      <vt:lpstr>super的使用</vt:lpstr>
      <vt:lpstr>继承内存图</vt:lpstr>
      <vt:lpstr>继承内存图</vt:lpstr>
      <vt:lpstr>继承内存图</vt:lpstr>
      <vt:lpstr>继承的特点</vt:lpstr>
      <vt:lpstr>继承的特点</vt:lpstr>
      <vt:lpstr>继承的特点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lefei</cp:lastModifiedBy>
  <cp:revision>2137</cp:revision>
  <dcterms:created xsi:type="dcterms:W3CDTF">2020-03-31T02:23:00Z</dcterms:created>
  <dcterms:modified xsi:type="dcterms:W3CDTF">2022-03-04T04:33:55Z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2052-11.1.0.11278</vt:lpwstr>
  </property>
  <property fmtid="{D5CDD505-2E9C-101B-9397-08002B2CF9AE}" pid="3" name="ICV">
    <vt:lpwstr>721F27B9FE304F9FB04F2C4B564EC5EA</vt:lpwstr>
  </property>
</Properties>
</file>