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36"/>
  </p:notesMasterIdLst>
  <p:handoutMasterIdLst>
    <p:handoutMasterId r:id="rId37"/>
  </p:handoutMasterIdLst>
  <p:sldIdLst>
    <p:sldId id="462" r:id="rId8"/>
    <p:sldId id="463" r:id="rId9"/>
    <p:sldId id="1061" r:id="rId10"/>
    <p:sldId id="1062" r:id="rId11"/>
    <p:sldId id="1063" r:id="rId12"/>
    <p:sldId id="1296" r:id="rId13"/>
    <p:sldId id="1326" r:id="rId14"/>
    <p:sldId id="1260" r:id="rId15"/>
    <p:sldId id="1262" r:id="rId16"/>
    <p:sldId id="1195" r:id="rId17"/>
    <p:sldId id="1263" r:id="rId18"/>
    <p:sldId id="1264" r:id="rId19"/>
    <p:sldId id="1265" r:id="rId20"/>
    <p:sldId id="1267" r:id="rId21"/>
    <p:sldId id="1268" r:id="rId22"/>
    <p:sldId id="1270" r:id="rId23"/>
    <p:sldId id="1271" r:id="rId24"/>
    <p:sldId id="1344" r:id="rId25"/>
    <p:sldId id="1345" r:id="rId26"/>
    <p:sldId id="1347" r:id="rId27"/>
    <p:sldId id="1348" r:id="rId28"/>
    <p:sldId id="1350" r:id="rId29"/>
    <p:sldId id="1351" r:id="rId30"/>
    <p:sldId id="1353" r:id="rId31"/>
    <p:sldId id="1354" r:id="rId32"/>
    <p:sldId id="1356" r:id="rId33"/>
    <p:sldId id="1357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sz="6000" dirty="0">
                <a:sym typeface="+mn-ea"/>
              </a:rPr>
              <a:t>教学管理系统</a:t>
            </a:r>
            <a:endParaRPr kumimoji="1" lang="zh-C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结构划分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bean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包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对象类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utils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包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工具类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包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主界面类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功能划分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人类，学生类，老师类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工具类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展示单个学员，展示所有学员，生日转年龄，学号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主界面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一级界面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--&gt;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二级界面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--&gt;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增删改查功能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实现步骤</a:t>
            </a:r>
          </a:p>
          <a:p>
            <a:pPr marL="819150" marR="0" lvl="2" indent="-285750" algn="l" defTabSz="914400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定义对象类</a:t>
            </a:r>
          </a:p>
          <a:p>
            <a:pPr marL="819150" marR="0" lvl="2" indent="-285750" algn="l" defTabSz="914400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定义工具类</a:t>
            </a:r>
          </a:p>
          <a:p>
            <a:pPr marL="819150" marR="0" lvl="2" indent="-285750" algn="l" defTabSz="914400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定义首界面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操作提示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录入选择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执行选择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退出首界面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定义二级界面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操作提示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录入选择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执行选择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返回一级界面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819150" marR="0" lvl="2" indent="-285750" algn="l" defTabSz="914400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定义增删改查具体实现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案例分析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案例实现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56610"/>
          </a:xfrm>
        </p:spPr>
        <p:txBody>
          <a:bodyPr/>
          <a:lstStyle/>
          <a:p>
            <a:r>
              <a:rPr kumimoji="1" lang="zh-CN"/>
              <a:t>定义对象类</a:t>
            </a:r>
          </a:p>
          <a:p>
            <a:r>
              <a:rPr kumimoji="1" lang="zh-CN"/>
              <a:t>定义工具类</a:t>
            </a:r>
          </a:p>
          <a:p>
            <a:r>
              <a:rPr kumimoji="1" lang="zh-CN"/>
              <a:t>编写主界面</a:t>
            </a:r>
          </a:p>
          <a:p>
            <a:r>
              <a:rPr kumimoji="1" lang="zh-CN"/>
              <a:t>编写二级界面</a:t>
            </a:r>
          </a:p>
          <a:p>
            <a:r>
              <a:rPr kumimoji="1" lang="zh-CN">
                <a:sym typeface="+mn-ea"/>
              </a:rPr>
              <a:t>编写二级界面功能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定义对象类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能够使用继承定义相关对象类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code\day04\src\com\itheima\bean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定义对象类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5" y="1587500"/>
            <a:ext cx="3818890" cy="93789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130425" y="4008755"/>
            <a:ext cx="3487859" cy="974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l" eaLnBrk="0" fontAlgn="base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Teacher</a:t>
            </a:r>
            <a:endParaRPr 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属性:编号  姓名  生日  年龄  性别</a:t>
            </a: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行为:描述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8045" y="2743200"/>
            <a:ext cx="3480239" cy="994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l" eaLnBrk="0" fontAlgn="base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Student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属性:编号  姓名  生日  年龄  性别</a:t>
            </a: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行为:描述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8110" y="4275455"/>
            <a:ext cx="2960174" cy="638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8109" y="3029585"/>
            <a:ext cx="2960175" cy="638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4230" y="3380740"/>
            <a:ext cx="3402916" cy="95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l" eaLnBrk="0" fontAlgn="base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Person</a:t>
            </a: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属性:编号  姓名  生日  年龄  性别</a:t>
            </a: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行为:描述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cxnSp>
        <p:nvCxnSpPr>
          <p:cNvPr id="14" name="肘形连接符 13"/>
          <p:cNvCxnSpPr>
            <a:stCxn id="20" idx="3"/>
            <a:endCxn id="8" idx="1"/>
          </p:cNvCxnSpPr>
          <p:nvPr/>
        </p:nvCxnSpPr>
        <p:spPr>
          <a:xfrm flipV="1">
            <a:off x="5618284" y="3858260"/>
            <a:ext cx="1555946" cy="6378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8" idx="1"/>
          </p:cNvCxnSpPr>
          <p:nvPr/>
        </p:nvCxnSpPr>
        <p:spPr>
          <a:xfrm>
            <a:off x="5618284" y="3240405"/>
            <a:ext cx="1555946" cy="617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  <p:bldP spid="5" grpId="0" bldLvl="0" animBg="1"/>
      <p:bldP spid="5" grpId="1" animBg="1"/>
      <p:bldP spid="6" grpId="0" bldLvl="0" animBg="1"/>
      <p:bldP spid="6" grpId="1" animBg="1"/>
      <p:bldP spid="7" grpId="0" bldLvl="0" animBg="1"/>
      <p:bldP spid="7" grpId="1" animBg="1"/>
      <p:bldP spid="8" grpId="0" bldLvl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定义工具类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能够独立完成主界面编写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全局变量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全局方法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全局变量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学员ID值(添加学员信息时，编号由此ID加1生成)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教师ID值(添加教师信息时，编号由此ID加1生成)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全局方法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打印一个Person对象的方法；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打印一个ArrayList&lt;Student&gt;集合的方法中所有Student对象的方法；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根据生日计算年龄的方法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utils</a:t>
            </a:r>
          </a:p>
          <a:p>
            <a:pPr marL="775970" lvl="2" indent="0" algn="l">
              <a:buClrTx/>
              <a:buSzTx/>
              <a:buFont typeface="系统字体常规体"/>
              <a:buNone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定义工具类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7" name="矩形 6"/>
          <p:cNvSpPr/>
          <p:nvPr/>
        </p:nvSpPr>
        <p:spPr>
          <a:xfrm>
            <a:off x="1682750" y="4032250"/>
            <a:ext cx="8134350" cy="19323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定义年龄变量			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根据字符串内容获取生日所对应的日期对象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将日期对象转为日历对象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获取当前的日历对象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判断出生年龄是否合法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不合法，提示输入有误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合法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	计算年龄差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	判断，出生生日如果在当天之前，则年龄不变，生日在当天之后，则年龄-1.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编写主界面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能够独立完成添加功能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1.界面图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界面图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录入选项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提供键盘录入操作，录入选项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根据输入的选项，进入不同的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系统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为了在用完完成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或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选项界面，重新回到当前界面重新操作，将上述操作加入死循环。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为了在用户输入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选项的时候，能够结束循环，退出程序，使用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return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或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System.exit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操作确保程序退出。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编写主界面</a:t>
            </a: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66240" y="1572895"/>
            <a:ext cx="5238115" cy="79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编写二级界面</a:t>
            </a:r>
            <a:r>
              <a:rPr kumimoji="1" lang="en-US" altLang="zh-CN">
                <a:sym typeface="+mn-ea"/>
              </a:rPr>
              <a:t>-</a:t>
            </a:r>
            <a:r>
              <a:rPr kumimoji="1">
                <a:sym typeface="+mn-ea"/>
              </a:rPr>
              <a:t>学生管理系统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能够独立完成添加功能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1.界面图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界面图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录入选项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提供键盘录入操作，录入选项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根据输入的选项，进入不同的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功能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为了在用完完成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1-4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选项界面，重新回到当前界面重新操作，将上述操作加入死循环。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为了在用户输入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选项的时候，能够结束循环，结束当前功能，使用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return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操作确保程序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en-US" altLang="zh-CN" sz="1400" b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到主界面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编写二级界面</a:t>
            </a:r>
            <a:r>
              <a:rPr kumimoji="1" lang="en-US" altLang="zh-CN">
                <a:sym typeface="+mn-ea"/>
              </a:rPr>
              <a:t>-</a:t>
            </a:r>
            <a:r>
              <a:rPr kumimoji="1">
                <a:sym typeface="+mn-ea"/>
              </a:rPr>
              <a:t>学生管理系统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95120" y="1496060"/>
            <a:ext cx="5923915" cy="98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案例介绍</a:t>
            </a:r>
          </a:p>
          <a:p>
            <a:r>
              <a:rPr kumimoji="1" lang="zh-CN"/>
              <a:t>案例分析</a:t>
            </a:r>
          </a:p>
          <a:p>
            <a:r>
              <a:rPr kumimoji="1" lang="zh-CN"/>
              <a:t>案例实现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查询学员功能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能够独立完成添加功能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1.界面图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界面图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录入选项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判断是否有数据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如果无数据，则显示无数据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方法结束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有数据，展示查询结果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查询学员功能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1496060"/>
            <a:ext cx="4943475" cy="1254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0" y="1496060"/>
            <a:ext cx="5033010" cy="179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添加学员功能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能够独立完成添加功能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1.界面图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界面图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录入选项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提示输入操作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录入指定数据集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根据生日计算年龄。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动态产生学号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根据数据，创建学生对象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7.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将对象添加到集合中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添加学员功能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967105"/>
            <a:ext cx="5961380" cy="327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修改学员功能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能够独立完成添加功能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1.界面图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界面图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录入选项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提示输入操作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录入指定学号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判断学号是否存在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查找索引位置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判断索引位置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如果不存在，提示该学号不存在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方法结束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如果存在，显示要修改的学员信息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7.(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提示输入操作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录入指定数据集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根据生日计算年龄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8.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根据数据，创建学生对象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9.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将对象添加到集合中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修改学员功能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5" y="1496060"/>
            <a:ext cx="4076065" cy="1409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80" y="1496060"/>
            <a:ext cx="4544060" cy="32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删除学员功能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能够独立完成添加功能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1.界面图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界面图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录入选项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提示输入操作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录入指定学号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判断学号是否存在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查找索引位置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判断索引位置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如果不存在，提示该学号不存在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方法结束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如果存在，显示要删除的学员信息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7.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提示用户确认删除操作</a:t>
            </a:r>
          </a:p>
          <a:p>
            <a:pPr marL="819150" marR="0" lvl="2" indent="-285750" algn="l" defTabSz="914400">
              <a:lnSpc>
                <a:spcPct val="150000"/>
              </a:lnSpc>
              <a:spcBef>
                <a:spcPct val="20000"/>
              </a:spcBef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8.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根据根据用户输入的操作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执行删除、如果是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取消删除。</a:t>
            </a:r>
          </a:p>
          <a:p>
            <a:pPr marL="0" marR="0" lvl="2" algn="l" defTabSz="914400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code\day04\src\com\itheima\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domain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删除学员功能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496060"/>
            <a:ext cx="4030345" cy="1445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5" y="1496060"/>
            <a:ext cx="51054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案例介绍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>
                <a:sym typeface="+mn-ea"/>
              </a:rPr>
              <a:t>案例介绍</a:t>
            </a:r>
            <a:endParaRPr kumimoji="1"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案例介绍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了解案例流程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332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1.启动程序</a:t>
            </a: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学员信息管理</a:t>
            </a:r>
            <a:endParaRPr lang="zh-CN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1.添加学员</a:t>
            </a:r>
            <a:endParaRPr lang="zh-CN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2.2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.查询学员</a:t>
            </a:r>
            <a:endParaRPr lang="zh-CN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2.3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.修改学员</a:t>
            </a:r>
            <a:endParaRPr lang="zh-CN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2.4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.删除学员</a:t>
            </a:r>
            <a:endParaRPr lang="zh-CN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2.5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.返回</a:t>
            </a: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教师信息管理</a:t>
            </a: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...</a:t>
            </a:r>
            <a:endParaRPr lang="zh-CN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测试退出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启动程序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学生管理系统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教师管理系统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案例介绍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70810" y="2103755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endParaRPr kumimoji="1"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8310" y="2103755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305810" y="2103755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endParaRPr kumimoji="1"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2685" y="1524635"/>
            <a:ext cx="3594735" cy="85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73825" y="1524635"/>
            <a:ext cx="3608070" cy="2079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0" y="1553210"/>
            <a:ext cx="3505200" cy="6191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5" y="1553210"/>
            <a:ext cx="3404870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473825" y="3760470"/>
            <a:ext cx="3608070" cy="2079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020" y="6031865"/>
            <a:ext cx="752475" cy="29527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10020" y="6000115"/>
            <a:ext cx="3571875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020" y="3783330"/>
            <a:ext cx="33909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6" grpId="0"/>
      <p:bldP spid="16" grpId="1"/>
      <p:bldP spid="20" grpId="0" bldLvl="0" animBg="1"/>
      <p:bldP spid="20" grpId="1" animBg="1"/>
      <p:bldP spid="27" grpId="0" bldLvl="0" animBg="1"/>
      <p:bldP spid="27" grpId="1" animBg="1"/>
      <p:bldP spid="21" grpId="0" bldLvl="0" animBg="1"/>
      <p:bldP spid="21" grpId="1" animBg="1"/>
      <p:bldP spid="24" grpId="0" bldLvl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83760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添加学员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修改学员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案例介绍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70810" y="3362960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endParaRPr kumimoji="1"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8310" y="3362960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2432050" y="1526540"/>
            <a:ext cx="3528695" cy="206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66485" y="1526540"/>
            <a:ext cx="5415915" cy="164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562735"/>
            <a:ext cx="3404870" cy="182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35" y="1545590"/>
            <a:ext cx="2505075" cy="15430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85" y="3391535"/>
            <a:ext cx="3314700" cy="229362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925" y="3391535"/>
            <a:ext cx="1337945" cy="48895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166485" y="3352165"/>
            <a:ext cx="5415915" cy="240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85535" y="3391535"/>
            <a:ext cx="3296285" cy="2294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706610" y="3390900"/>
            <a:ext cx="1318260" cy="4895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20" grpId="1" animBg="1"/>
      <p:bldP spid="27" grpId="0" bldLvl="0" animBg="1"/>
      <p:bldP spid="27" grpId="1" animBg="1"/>
      <p:bldP spid="37" grpId="0" bldLvl="0" animBg="1"/>
      <p:bldP spid="37" grpId="1" animBg="1"/>
      <p:bldP spid="38" grpId="0" bldLvl="0" animBg="1"/>
      <p:bldP spid="38" grpId="1" animBg="1"/>
      <p:bldP spid="39" grpId="0" bldLvl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删除学生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查看所有学生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案例介绍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23310" y="3342640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endParaRPr kumimoji="1"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05810" y="3353435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endParaRPr kumimoji="1"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0810" y="3353435"/>
            <a:ext cx="259715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</a:t>
            </a:r>
            <a:endParaRPr kumimoji="1"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2050" y="1517015"/>
            <a:ext cx="3462655" cy="206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05525" y="1517015"/>
            <a:ext cx="4914900" cy="2104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122035" y="3822065"/>
            <a:ext cx="4897755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122035" y="5176520"/>
            <a:ext cx="4899025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553210"/>
            <a:ext cx="3351530" cy="180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1536065"/>
            <a:ext cx="3543935" cy="1435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510" y="1553210"/>
            <a:ext cx="1285875" cy="5334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545" y="3073400"/>
            <a:ext cx="1276985" cy="3848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9370" y="3081020"/>
            <a:ext cx="1365885" cy="37719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38545" y="1553210"/>
            <a:ext cx="3457575" cy="20148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670415" y="1552575"/>
            <a:ext cx="1226185" cy="53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50610" y="3073400"/>
            <a:ext cx="3251200" cy="4438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690" y="5217795"/>
            <a:ext cx="3505200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5690" y="3850640"/>
            <a:ext cx="3449320" cy="84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9630" y="3923030"/>
            <a:ext cx="640080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9794875" y="3850640"/>
            <a:ext cx="1101725" cy="3473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48070" y="3850640"/>
            <a:ext cx="3456940" cy="10325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20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26" grpId="0" bldLvl="0" animBg="1"/>
      <p:bldP spid="26" grpId="1" animBg="1"/>
      <p:bldP spid="34" grpId="0" bldLvl="0" animBg="1"/>
      <p:bldP spid="34" grpId="1" animBg="1"/>
      <p:bldP spid="35" grpId="0" bldLvl="0" animBg="1"/>
      <p:bldP spid="35" grpId="1" animBg="1"/>
      <p:bldP spid="5" grpId="0"/>
      <p:bldP spid="5" grpId="1"/>
      <p:bldP spid="7" grpId="0" bldLvl="0" animBg="1"/>
      <p:bldP spid="7" grpId="1" animBg="1"/>
      <p:bldP spid="10" grpId="0" bldLvl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案例分析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/>
              <a:t>案例分析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案例分析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理解案例实现思路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1.结构划分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.功能划分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.实现步骤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87,&quot;width&quot;:1173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70,&quot;width&quot;:1242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865</Words>
  <Application>Microsoft Office PowerPoint</Application>
  <PresentationFormat>宽屏</PresentationFormat>
  <Paragraphs>247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系统字体常规体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教学管理系统</vt:lpstr>
      <vt:lpstr>PowerPoint 演示文稿</vt:lpstr>
      <vt:lpstr>案例介绍</vt:lpstr>
      <vt:lpstr>案例介绍</vt:lpstr>
      <vt:lpstr>案例介绍</vt:lpstr>
      <vt:lpstr>案例介绍</vt:lpstr>
      <vt:lpstr>案例介绍</vt:lpstr>
      <vt:lpstr>案例分析</vt:lpstr>
      <vt:lpstr>案例分析</vt:lpstr>
      <vt:lpstr>案例分析</vt:lpstr>
      <vt:lpstr>案例实现</vt:lpstr>
      <vt:lpstr>定义对象类</vt:lpstr>
      <vt:lpstr>定义对象类</vt:lpstr>
      <vt:lpstr>定义工具类</vt:lpstr>
      <vt:lpstr>定义工具类</vt:lpstr>
      <vt:lpstr>编写主界面</vt:lpstr>
      <vt:lpstr>编写主界面</vt:lpstr>
      <vt:lpstr>编写二级界面-学生管理系统</vt:lpstr>
      <vt:lpstr>编写二级界面-学生管理系统</vt:lpstr>
      <vt:lpstr>查询学员功能</vt:lpstr>
      <vt:lpstr>查询学员功能</vt:lpstr>
      <vt:lpstr>添加学员功能</vt:lpstr>
      <vt:lpstr>添加学员功能</vt:lpstr>
      <vt:lpstr>修改学员功能</vt:lpstr>
      <vt:lpstr>修改学员功能</vt:lpstr>
      <vt:lpstr>删除学员功能</vt:lpstr>
      <vt:lpstr>删除学员功能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2317</cp:revision>
  <dcterms:created xsi:type="dcterms:W3CDTF">2020-03-31T02:23:00Z</dcterms:created>
  <dcterms:modified xsi:type="dcterms:W3CDTF">2022-03-08T06:25:37Z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