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8" r:id="rId5"/>
  </p:sldMasterIdLst>
  <p:notesMasterIdLst>
    <p:notesMasterId r:id="rId38"/>
  </p:notesMasterIdLst>
  <p:handoutMasterIdLst>
    <p:handoutMasterId r:id="rId39"/>
  </p:handoutMasterIdLst>
  <p:sldIdLst>
    <p:sldId id="260" r:id="rId6"/>
    <p:sldId id="658" r:id="rId7"/>
    <p:sldId id="810" r:id="rId8"/>
    <p:sldId id="678" r:id="rId9"/>
    <p:sldId id="679" r:id="rId10"/>
    <p:sldId id="707" r:id="rId11"/>
    <p:sldId id="632" r:id="rId12"/>
    <p:sldId id="680" r:id="rId13"/>
    <p:sldId id="681" r:id="rId14"/>
    <p:sldId id="708" r:id="rId15"/>
    <p:sldId id="635" r:id="rId16"/>
    <p:sldId id="683" r:id="rId17"/>
    <p:sldId id="709" r:id="rId18"/>
    <p:sldId id="694" r:id="rId19"/>
    <p:sldId id="695" r:id="rId20"/>
    <p:sldId id="696" r:id="rId21"/>
    <p:sldId id="697" r:id="rId22"/>
    <p:sldId id="710" r:id="rId23"/>
    <p:sldId id="699" r:id="rId24"/>
    <p:sldId id="700" r:id="rId25"/>
    <p:sldId id="701" r:id="rId26"/>
    <p:sldId id="702" r:id="rId27"/>
    <p:sldId id="703" r:id="rId28"/>
    <p:sldId id="704" r:id="rId29"/>
    <p:sldId id="705" r:id="rId30"/>
    <p:sldId id="809" r:id="rId31"/>
    <p:sldId id="807" r:id="rId32"/>
    <p:sldId id="808" r:id="rId33"/>
    <p:sldId id="656" r:id="rId34"/>
    <p:sldId id="711" r:id="rId35"/>
    <p:sldId id="534" r:id="rId36"/>
    <p:sldId id="2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81D532-3BE6-4DAC-9DC7-AB2078CDF2D1}">
          <p14:sldIdLst>
            <p14:sldId id="260"/>
            <p14:sldId id="658"/>
          </p14:sldIdLst>
        </p14:section>
        <p14:section name="枚举" id="{2D4F0866-603C-48C9-B2EA-374C6946E4EF}">
          <p14:sldIdLst>
            <p14:sldId id="810"/>
            <p14:sldId id="678"/>
            <p14:sldId id="679"/>
            <p14:sldId id="707"/>
            <p14:sldId id="632"/>
            <p14:sldId id="680"/>
            <p14:sldId id="681"/>
          </p14:sldIdLst>
        </p14:section>
        <p14:section name="工厂设计模式" id="{7682C11F-D24A-4660-8B91-9B5599DFB09E}">
          <p14:sldIdLst>
            <p14:sldId id="708"/>
            <p14:sldId id="635"/>
            <p14:sldId id="683"/>
          </p14:sldIdLst>
        </p14:section>
        <p14:section name="JDK新特性" id="{7665C6BB-D334-48F9-A95E-11B3AB332C50}">
          <p14:sldIdLst>
            <p14:sldId id="709"/>
            <p14:sldId id="694"/>
            <p14:sldId id="695"/>
            <p14:sldId id="696"/>
            <p14:sldId id="697"/>
          </p14:sldIdLst>
        </p14:section>
        <p14:section name="正则表达式" id="{C2A9831D-048D-4BC7-B386-5E48F9558284}">
          <p14:sldIdLst>
            <p14:sldId id="710"/>
            <p14:sldId id="699"/>
            <p14:sldId id="700"/>
            <p14:sldId id="701"/>
            <p14:sldId id="702"/>
            <p14:sldId id="703"/>
            <p14:sldId id="704"/>
            <p14:sldId id="705"/>
          </p14:sldIdLst>
        </p14:section>
        <p14:section name="junit单元测试" id="{58966ECC-BF79-4775-96C5-71C1B35A7C9C}">
          <p14:sldIdLst>
            <p14:sldId id="809"/>
            <p14:sldId id="807"/>
            <p14:sldId id="808"/>
          </p14:sldIdLst>
        </p14:section>
        <p14:section name="总结" id="{62061986-A7B9-4D57-B003-287CB826339D}">
          <p14:sldIdLst>
            <p14:sldId id="656"/>
            <p14:sldId id="711"/>
            <p14:sldId id="53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枚举、工厂模式、</a:t>
            </a:r>
            <a:r>
              <a:rPr lang="en-US" altLang="zh-CN" dirty="0"/>
              <a:t>jdk8</a:t>
            </a:r>
            <a:r>
              <a:rPr lang="zh-CN" altLang="en-US" dirty="0"/>
              <a:t>新特性正则表达式、</a:t>
            </a:r>
            <a:r>
              <a:rPr lang="en-US" altLang="zh-CN" dirty="0"/>
              <a:t>Junit</a:t>
            </a:r>
            <a:r>
              <a:rPr lang="zh-CN" altLang="en-US" dirty="0"/>
              <a:t>单元测试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FB6BE0C-8371-42E6-AB9D-CCEA0A6BC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196039"/>
          </a:xfrm>
        </p:spPr>
        <p:txBody>
          <a:bodyPr/>
          <a:lstStyle/>
          <a:p>
            <a:pPr algn="l"/>
            <a:r>
              <a:rPr dirty="0" err="1"/>
              <a:t>枚举</a:t>
            </a:r>
            <a:endParaRPr dirty="0"/>
          </a:p>
          <a:p>
            <a:r>
              <a:rPr lang="zh-CN" altLang="en-US" dirty="0">
                <a:solidFill>
                  <a:srgbClr val="FF0000"/>
                </a:solidFill>
              </a:rPr>
              <a:t>工厂设计模式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dirty="0"/>
              <a:t>jdk8</a:t>
            </a:r>
            <a:r>
              <a:rPr lang="zh-CN" altLang="en-US" dirty="0"/>
              <a:t>新特性</a:t>
            </a:r>
          </a:p>
          <a:p>
            <a:r>
              <a:rPr lang="zh-CN" altLang="en-US" dirty="0"/>
              <a:t>正则表达式</a:t>
            </a:r>
            <a:endParaRPr lang="en-US" altLang="zh-CN" dirty="0"/>
          </a:p>
          <a:p>
            <a:pPr algn="l"/>
            <a:r>
              <a:rPr lang="en-US" altLang="zh-CN" dirty="0"/>
              <a:t>JUnit</a:t>
            </a:r>
            <a:r>
              <a:rPr lang="zh-CN" altLang="en-US" dirty="0"/>
              <a:t>单元测试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</a:t>
            </a:r>
            <a:r>
              <a:rPr lang="zh-CN" altLang="en-US" dirty="0">
                <a:sym typeface="+mn-ea"/>
              </a:rPr>
              <a:t>工厂设计模式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定义与使用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介绍：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工厂模式（Factory Pattern）是 Java 中最常用的设计模式之一，属于创建型模式。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它提供了一种创建对象的最佳方式。将本类需要分别通过new来创建的事物，统一了操作方式。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应用场景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如果要创建的对象传入参数过于繁杂，或子类过于繁杂的时，可以使用工厂模式，把对象的创建和使用的过程分开，简化获取对象的过程。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调用者只负责使用，不管对象的创建和初始化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</a:t>
            </a:r>
            <a:r>
              <a:rPr lang="zh-CN" altLang="en-US" dirty="0">
                <a:sym typeface="+mn-ea"/>
              </a:rPr>
              <a:t>工厂设计模式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定义与使用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需求:Car接口(含run方法)，实现类有奔驰和法拉利，使用工厂模式，模拟获取奔驰和法拉利汽车对象。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78890" y="2437765"/>
            <a:ext cx="500634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6F02AD0-8D20-4C54-83DF-7274A01FD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196039"/>
          </a:xfrm>
        </p:spPr>
        <p:txBody>
          <a:bodyPr/>
          <a:lstStyle/>
          <a:p>
            <a:pPr algn="l"/>
            <a:r>
              <a:rPr dirty="0" err="1"/>
              <a:t>枚举</a:t>
            </a:r>
            <a:endParaRPr dirty="0"/>
          </a:p>
          <a:p>
            <a:pPr algn="l"/>
            <a:r>
              <a:rPr lang="zh-CN" altLang="en-US" dirty="0"/>
              <a:t>工厂设计模式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jdk8</a:t>
            </a:r>
            <a:r>
              <a:rPr lang="zh-CN" altLang="en-US" dirty="0">
                <a:solidFill>
                  <a:srgbClr val="FF0000"/>
                </a:solidFill>
              </a:rPr>
              <a:t>新特性</a:t>
            </a:r>
          </a:p>
          <a:p>
            <a:r>
              <a:rPr lang="zh-CN" altLang="en-US" dirty="0"/>
              <a:t>正则表达式</a:t>
            </a:r>
            <a:endParaRPr lang="en-US" altLang="zh-CN" dirty="0"/>
          </a:p>
          <a:p>
            <a:pPr algn="l"/>
            <a:r>
              <a:rPr lang="en-US" altLang="zh-CN" dirty="0"/>
              <a:t>JUnit</a:t>
            </a:r>
            <a:r>
              <a:rPr lang="zh-CN" altLang="en-US" dirty="0"/>
              <a:t>单元测试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ym typeface="+mn-ea"/>
              </a:rPr>
              <a:t>JDK8</a:t>
            </a:r>
            <a:r>
              <a:rPr lang="zh-CN" altLang="en-US" dirty="0">
                <a:sym typeface="+mn-ea"/>
              </a:rPr>
              <a:t>新特性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在JDK8中更新了很多新特性，较为常见的有意向内容。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Lambda表达式【已学习过】、Stream  【已学习过】、方法引用、Base64。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ym typeface="+mn-ea"/>
              </a:rPr>
              <a:t>JDK8</a:t>
            </a:r>
            <a:r>
              <a:rPr lang="zh-CN" altLang="en-US" dirty="0">
                <a:sym typeface="+mn-ea"/>
              </a:rPr>
              <a:t>新特性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方法引用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方法引用是一种用方法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替代Lambda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的方式，需要和Lambda表达式配合使用。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写Lambda表达式时，要做的事情(方法逻辑、构造方法、实例化对象)已有方法完成，就可以直接引用已有方法，不用再写Lambda表达式。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方法引用使得java类的代码看起来紧凑而简洁，避免很多复杂的重复代码。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方法引用入门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方法引用应用场景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构造器方法：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使用无参构造获取对象。语法: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类名::new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，或类名&lt;T&gt;::new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静态方法：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使用静态方法，语法: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类名::方法名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无参成员方法：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使用无参的成员方法。语法: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类名::方法名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4.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有参成员方法：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使用有参的成员方法。语法: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对象名::方法名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ym typeface="+mn-ea"/>
              </a:rPr>
              <a:t>JDK8</a:t>
            </a:r>
            <a:r>
              <a:rPr lang="zh-CN" altLang="en-US" dirty="0">
                <a:sym typeface="+mn-ea"/>
              </a:rPr>
              <a:t>新特性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3.3.1 Base64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Java8中，Base64编码成为Java类库的标准库，内置了 Base64 编码的编码器和解码器。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Base64是网络上最常见的用于传输8Bit字1，Base64工具类提供了一套静态方法获取下面三种BASE64编解码器。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Base64中有两个内嵌类，分别是Encode(编码)和Decoder(解码)，通过获取这两个类的子类对象，进行对应的编码和解码操作。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编码和解码操作需要保持对应，怎么样编码，就需要怎么样解码。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Base64API介绍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static class Base64.Encode编码器:使用 Base64 算法来编码字节数据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10" y="3246755"/>
            <a:ext cx="74580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ym typeface="+mn-ea"/>
              </a:rPr>
              <a:t>JDK8</a:t>
            </a:r>
            <a:r>
              <a:rPr lang="zh-CN" altLang="en-US" dirty="0">
                <a:sym typeface="+mn-ea"/>
              </a:rPr>
              <a:t>新特性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3.3.2 Base64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Base64API介绍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需求:分别使用"name=中国?password=123456"、"name=中国?password=123456"、"123...100"演示三种编解码。 </a:t>
            </a:r>
            <a:endParaRPr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20" y="753745"/>
            <a:ext cx="5562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1D557295-F1EE-4F6E-9408-A2A4EB5AE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196039"/>
          </a:xfrm>
        </p:spPr>
        <p:txBody>
          <a:bodyPr/>
          <a:lstStyle/>
          <a:p>
            <a:pPr algn="l"/>
            <a:r>
              <a:rPr dirty="0" err="1"/>
              <a:t>枚举</a:t>
            </a:r>
            <a:endParaRPr dirty="0"/>
          </a:p>
          <a:p>
            <a:pPr algn="l"/>
            <a:r>
              <a:rPr lang="zh-CN" altLang="en-US" dirty="0"/>
              <a:t>工厂设计模式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/>
              <a:t>jdk8</a:t>
            </a:r>
            <a:r>
              <a:rPr lang="zh-CN" altLang="en-US" dirty="0"/>
              <a:t>新特性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正则表达式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/>
              <a:t>JUnit</a:t>
            </a:r>
            <a:r>
              <a:rPr lang="zh-CN" altLang="en-US" dirty="0"/>
              <a:t>单元测试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</a:t>
            </a:r>
            <a:r>
              <a:rPr lang="zh-CN" altLang="en-US" dirty="0">
                <a:sym typeface="+mn-ea"/>
              </a:rPr>
              <a:t>正则表达式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理解及演示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在Java中，有时需求对字符串进行一些格式上的验证, 如果使用多层if语句判断会非常复杂且。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正则表达式作用</a:t>
            </a:r>
            <a:r>
              <a:rPr lang="en-US" altLang="zh-CN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用来验证指定的字符串是否匹配某个规则</a:t>
            </a:r>
            <a:r>
              <a:rPr lang="en-US" altLang="zh-CN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规则有正则表达式来描述。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例如：年龄必须是2位的数字、用户名必须是8位长度而且只能包含大小写字母、数字等。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需求:分别使用if语句和正则表达式，对用户输入一个QQ号码做验证操作。要求同时符合一下三个规则才算通过验证。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规则1:QQ号码必须是5--15位长度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规则2:而且必须全部是数字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规则3:而且首位不能为0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61000" y="1755426"/>
            <a:ext cx="6955816" cy="3730974"/>
          </a:xfrm>
        </p:spPr>
        <p:txBody>
          <a:bodyPr/>
          <a:lstStyle/>
          <a:p>
            <a:pPr algn="l"/>
            <a:r>
              <a:rPr lang="zh-CN" altLang="en-US" dirty="0"/>
              <a:t>多例设计模式</a:t>
            </a:r>
            <a:endParaRPr lang="en-US" dirty="0"/>
          </a:p>
          <a:p>
            <a:pPr algn="l"/>
            <a:r>
              <a:rPr dirty="0" err="1"/>
              <a:t>枚举</a:t>
            </a:r>
            <a:endParaRPr dirty="0"/>
          </a:p>
          <a:p>
            <a:pPr algn="l"/>
            <a:r>
              <a:rPr lang="zh-CN" altLang="en-US" dirty="0"/>
              <a:t>工厂设计模式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/>
              <a:t>jdk8</a:t>
            </a:r>
            <a:r>
              <a:rPr lang="zh-CN" altLang="en-US" dirty="0"/>
              <a:t>新特性</a:t>
            </a:r>
            <a:r>
              <a:rPr lang="en-US" altLang="zh-CN" dirty="0"/>
              <a:t>(</a:t>
            </a:r>
            <a:r>
              <a:rPr lang="zh-CN" altLang="en-US" dirty="0"/>
              <a:t>方法引用</a:t>
            </a:r>
            <a:r>
              <a:rPr lang="en-US" altLang="zh-CN" dirty="0"/>
              <a:t>\Base64</a:t>
            </a:r>
            <a:r>
              <a:rPr lang="zh-CN" altLang="en-US" dirty="0"/>
              <a:t>编码和解码</a:t>
            </a:r>
            <a:r>
              <a:rPr lang="en-US" altLang="zh-CN" dirty="0"/>
              <a:t>)</a:t>
            </a:r>
            <a:endParaRPr lang="zh-CN" altLang="en-US" dirty="0"/>
          </a:p>
          <a:p>
            <a:pPr algn="l"/>
            <a:r>
              <a:rPr lang="zh-CN" altLang="en-US" dirty="0"/>
              <a:t>正则表达式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Junit</a:t>
            </a:r>
            <a:r>
              <a:rPr lang="zh-CN" altLang="en-US" dirty="0">
                <a:sym typeface="+mn-ea"/>
              </a:rPr>
              <a:t>单元测试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</a:t>
            </a:r>
            <a:r>
              <a:rPr lang="zh-CN" altLang="en-US" dirty="0">
                <a:sym typeface="+mn-ea"/>
              </a:rPr>
              <a:t>正则表达式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4.2.1 </a:t>
            </a:r>
            <a:r>
              <a:rPr lang="zh-CN" altLang="en-US" dirty="0"/>
              <a:t>基本使用规则</a:t>
            </a:r>
            <a:r>
              <a:rPr lang="en-US" altLang="zh-CN" dirty="0"/>
              <a:t>-</a:t>
            </a:r>
            <a:r>
              <a:rPr lang="zh-CN" altLang="en-US" dirty="0"/>
              <a:t>字符类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10413365" cy="4219575"/>
          </a:xfrm>
        </p:spPr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语法</a:t>
            </a:r>
            <a:r>
              <a:rPr lang="en-US" altLang="zh-CN" sz="1600" b="0" dirty="0">
                <a:solidFill>
                  <a:srgbClr val="404040"/>
                </a:solidFill>
              </a:rPr>
              <a:t>----[]:</a:t>
            </a:r>
            <a:r>
              <a:rPr lang="zh-CN" altLang="en-US" sz="1600" b="0" dirty="0">
                <a:solidFill>
                  <a:srgbClr val="404040"/>
                </a:solidFill>
              </a:rPr>
              <a:t>匹配单个字符</a:t>
            </a:r>
            <a:r>
              <a:rPr lang="en-US" altLang="zh-CN" sz="1600" b="0" dirty="0">
                <a:solidFill>
                  <a:srgbClr val="404040"/>
                </a:solidFill>
              </a:rPr>
              <a:t>, -:</a:t>
            </a:r>
            <a:r>
              <a:rPr lang="zh-CN" altLang="en-US" sz="1600" b="0" dirty="0">
                <a:solidFill>
                  <a:srgbClr val="404040"/>
                </a:solidFill>
              </a:rPr>
              <a:t>表示范围</a:t>
            </a:r>
            <a:r>
              <a:rPr lang="en-US" altLang="zh-CN" sz="1600" b="0" dirty="0">
                <a:solidFill>
                  <a:srgbClr val="404040"/>
                </a:solidFill>
              </a:rPr>
              <a:t>, ^: </a:t>
            </a:r>
            <a:r>
              <a:rPr lang="zh-CN" altLang="en-US" sz="1600" b="0" dirty="0">
                <a:solidFill>
                  <a:srgbClr val="404040"/>
                </a:solidFill>
              </a:rPr>
              <a:t>取反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[abc] a、b 或 c（简单类）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[^abc] 任何字符，除了 a、b 或 c（否定）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[a-zA-Z] a 到 z 或 A 到 Z，两头的字母包括在内（范围）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[a-d[m-p]] a 到 d 或 m 到 p：[a-dm-p]（并集）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[a-z&amp;&amp;[def]] d、e 或 f（交集）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[a-z&amp;&amp;[^bc]] a 到 z，除了 b 和 c：[ad-z]（减去）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[a-z&amp;&amp;[^m-p]] a 到 z，而非 m 到 p：[a-lq-z]（减去） </a:t>
            </a:r>
          </a:p>
          <a:p>
            <a:pPr marL="318770" lvl="1" indent="0" algn="l">
              <a:buClrTx/>
              <a:buSzTx/>
              <a:buFont typeface="系统字体常规体"/>
              <a:buNone/>
            </a:pPr>
            <a:r>
              <a:rPr lang="zh-CN" altLang="en-US" sz="1600" b="0" dirty="0">
                <a:solidFill>
                  <a:srgbClr val="404040"/>
                </a:solidFill>
              </a:rPr>
              <a:t>需求:按照如下要求，使用正则表达式，完成字符串内容的验证。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验证str是否以h开头，以d结尾，中间是a,e,i,o,u中某个字符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验证str是否以h开头，以d结尾，中间不是a,e,i,o,u中的某个字符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验证str是否a-z的任何一个小写字符开头，后跟ad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4. 验证str是否以a-d或者m-p之间某个字符开头，后跟ad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</a:t>
            </a:r>
            <a:r>
              <a:rPr lang="zh-CN" altLang="en-US" dirty="0">
                <a:sym typeface="+mn-ea"/>
              </a:rPr>
              <a:t>正则表达式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zh-CN" altLang="en-US" dirty="0"/>
              <a:t>基本使用规则</a:t>
            </a:r>
            <a:r>
              <a:rPr lang="en-US" altLang="zh-CN" dirty="0"/>
              <a:t>-</a:t>
            </a:r>
            <a:r>
              <a:rPr lang="zh-CN" altLang="en-US" dirty="0"/>
              <a:t>逻辑运算符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10413365" cy="4219575"/>
          </a:xfrm>
        </p:spPr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语法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&amp;&amp;：并且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| ：或者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需求:按照如下要求，使用正则表达式，完成字符串内容的验证。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验证字符串是小写辅音字符开头，后跟ad  除了a,e,i,o,u之外,其他的都是辅音字母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验证字符串是aeiou中的某个字符开头，后跟ad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</a:t>
            </a:r>
            <a:r>
              <a:rPr lang="zh-CN" altLang="en-US" dirty="0">
                <a:sym typeface="+mn-ea"/>
              </a:rPr>
              <a:t>正则表达式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.2.3 基本使用规则</a:t>
            </a:r>
            <a:r>
              <a:rPr lang="zh-CN" altLang="en-US" dirty="0">
                <a:sym typeface="+mn-ea"/>
              </a:rPr>
              <a:t>-预定义字符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10413365" cy="4219575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1. "." ：匹配任何字符。如果要表示一个字符点,那么就得使用\\.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2. "\d"：任何数字[0-9]的简写； 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3. "\D"：任何非数字\[^0-9]的简写；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4. "\s"：空白字符：[\t\n\x0B\f\r] 的简写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5. "\S"：非空白字符：\[^\s\] 的简写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6. "\w"：单词字符：[a-zA-Z_0-9]的简写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7. "\W"：非单词字符：\[^\w\]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需求:按照如下要求，使用正则表达式，完成字符串内容的验证。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验证str是否3位数字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验证手机号：1开头，第二位：3/5/8，剩下9位都是0-9的数字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验证字符串是否以h开头，以d结尾，中间是任何字符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4. 验证str是否是：h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</a:t>
            </a:r>
          </a:p>
          <a:p>
            <a:pPr marL="318770" lvl="1" indent="0" algn="l">
              <a:lnSpc>
                <a:spcPct val="100000"/>
              </a:lnSpc>
              <a:buClrTx/>
              <a:buSzTx/>
              <a:buFont typeface="系统字体常规体"/>
              <a:buNone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</a:t>
            </a:r>
            <a:r>
              <a:rPr lang="zh-CN" altLang="en-US" dirty="0">
                <a:sym typeface="+mn-ea"/>
              </a:rPr>
              <a:t>正则表达式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.2.4 基本使用规则</a:t>
            </a:r>
            <a:r>
              <a:rPr lang="zh-CN" altLang="en-US" dirty="0">
                <a:sym typeface="+mn-ea"/>
              </a:rPr>
              <a:t>-数量词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10413365" cy="4219575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1. X? : 0次或1次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2. X* : 0次到多次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3. X+ : 1次或多次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4. X{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} : 恰好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次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5. X{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,} : 至少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次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6. X{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n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}: 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到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n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次(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和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n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都是包含的)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需求:按照如下要求，使用正则表达式，完成字符串内容的验证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验证str是否是三位数字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验证str是否是多位数字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验证手机号：1开头，第二位：3/5/8，剩下9位都是0-9的数字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4. 验证qq号码：1).5--15位；2).全部是数字;3).第一位不是0</a:t>
            </a:r>
          </a:p>
          <a:p>
            <a:pPr marL="318770" lvl="1" indent="0" algn="l">
              <a:lnSpc>
                <a:spcPct val="100000"/>
              </a:lnSpc>
              <a:buClrTx/>
              <a:buSzTx/>
              <a:buFont typeface="系统字体常规体"/>
              <a:buNone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</a:t>
            </a:r>
            <a:r>
              <a:rPr lang="zh-CN" altLang="en-US" dirty="0">
                <a:sym typeface="+mn-ea"/>
              </a:rPr>
              <a:t>正则表达式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.2.5 基本使用规则</a:t>
            </a:r>
            <a:r>
              <a:rPr lang="zh-CN" altLang="en-US" dirty="0">
                <a:sym typeface="+mn-ea"/>
              </a:rPr>
              <a:t>-分组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10413365" cy="4219575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():将一系列操作作为一个整体来理解。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需求:按照如下要求，使用正则表达式，完成"DG8FV-B9TKY-FRT9J-99899-XPQ4G"序列号字符串内容的验证。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</a:t>
            </a:r>
            <a:r>
              <a:rPr lang="zh-CN" altLang="en-US" dirty="0">
                <a:sym typeface="+mn-ea"/>
              </a:rPr>
              <a:t>正则表达式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String类中的应用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String中含正则表达式的方法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String[] split(String regex)//将当前字符串中匹配regex正则表达式的符号作为"分隔符"来切割字符串。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String replaceAll(String regex,String newStr)//将当前字符串中匹配regex正则表达式的字符串替换为newStr。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需求:使用String中的split方法，将字符串"18  4 567       99     56""以空格间隔进行分割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需求:使用String中的replaceAll方法，将"jfdk432jfdk2jk24354j47jk5l31324"中的数字使用*进行替换。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dirty="0" err="1"/>
              <a:t>枚举</a:t>
            </a:r>
            <a:endParaRPr dirty="0"/>
          </a:p>
          <a:p>
            <a:pPr algn="l"/>
            <a:r>
              <a:rPr lang="zh-CN" altLang="en-US" dirty="0"/>
              <a:t>工厂设计模式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/>
              <a:t>jdk8</a:t>
            </a:r>
            <a:r>
              <a:rPr lang="zh-CN" altLang="en-US" dirty="0"/>
              <a:t>新特性</a:t>
            </a:r>
          </a:p>
          <a:p>
            <a:pPr algn="l"/>
            <a:r>
              <a:rPr lang="zh-CN" altLang="en-US" dirty="0"/>
              <a:t>正则表达式</a:t>
            </a:r>
            <a:endParaRPr lang="en-US" altLang="zh-CN" dirty="0"/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JUnit</a:t>
            </a:r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48072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五、JUnit单元测试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 JUnit单元测试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JUnit是第三方工具包，可以进行单元测试，针对某个方法，使其像main方法一样运行，也包含了其他的操作。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使用步骤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1.下载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Juint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工具包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并导入到模块中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编写测试方法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.在方法的声明之上写上@Test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.执行测试方法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注意事项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1.测试方法的权限修饰符使用public 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2.测试方法返回值类型为void   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3.测试方法没有参数   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4.测试方法必须使用@Test注解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四、JUnit单元测试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5.2 JUnit单元测试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</a:rPr>
              <a:t>其他注解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@Before  修饰方法,在@Test方法之前执行,@Before方法可以有多个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@After   修饰方法,在@Test方法之后执行,@After方法可以有多个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@BeforeClass 修饰静态方法,在所有@Before执行之前执行,只会执行一次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@AfterClass  修饰静态方法,在所有@After执行之后执行,只会执行一次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</a:rPr>
              <a:t>需求:演示Junit的基本使用。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170517" y="2565400"/>
            <a:ext cx="259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目标检测</a:t>
            </a:r>
            <a:endParaRPr kumimoji="0" lang="zh-TW" altLang="zh-CN" sz="426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4051" y="1845733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415367" y="1797051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27051" y="3431117"/>
            <a:ext cx="4607984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TARGETS DETECTION</a:t>
            </a:r>
            <a:endParaRPr kumimoji="0" lang="zh-TW" altLang="zh-CN" sz="2665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9094" name="TextBox 7"/>
          <p:cNvSpPr txBox="1"/>
          <p:nvPr/>
        </p:nvSpPr>
        <p:spPr>
          <a:xfrm>
            <a:off x="4561418" y="1845172"/>
            <a:ext cx="6797457" cy="471776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  <a:sym typeface="+mn-ea"/>
              </a:rPr>
              <a:t>能够定义枚举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  <a:sym typeface="+mn-ea"/>
              </a:rPr>
              <a:t>能够使用工厂模式编写java程序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  <a:sym typeface="+mn-ea"/>
              </a:rPr>
              <a:t>能够使用四种方法的引用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  <a:sym typeface="+mn-ea"/>
              </a:rPr>
              <a:t>能够使用Base64对基本数据、URL和MIME类型进行编解码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171450" indent="-171450" algn="l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能够理解正则表达式的作用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能够在String的split方法中使用正则表达式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  <a:sym typeface="+mn-ea"/>
            </a:endParaRPr>
          </a:p>
          <a:p>
            <a:pPr algn="l" eaLnBrk="0" fontAlgn="base" hangingPunct="0">
              <a:lnSpc>
                <a:spcPct val="200000"/>
              </a:lnSpc>
              <a:spcBef>
                <a:spcPct val="20000"/>
              </a:spcBef>
              <a:buClr>
                <a:srgbClr val="262626"/>
              </a:buClr>
              <a:buSzTx/>
            </a:pP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grpSp>
        <p:nvGrpSpPr>
          <p:cNvPr id="89095" name="组合 49"/>
          <p:cNvGrpSpPr/>
          <p:nvPr/>
        </p:nvGrpSpPr>
        <p:grpSpPr>
          <a:xfrm>
            <a:off x="46567" y="6307667"/>
            <a:ext cx="385233" cy="256701"/>
            <a:chOff x="34925" y="4735513"/>
            <a:chExt cx="288925" cy="193674"/>
          </a:xfrm>
        </p:grpSpPr>
        <p:sp>
          <p:nvSpPr>
            <p:cNvPr id="7" name="椭圆 6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097" name="TextBox 51"/>
            <p:cNvSpPr txBox="1"/>
            <p:nvPr/>
          </p:nvSpPr>
          <p:spPr>
            <a:xfrm>
              <a:off x="34925" y="4735513"/>
              <a:ext cx="288925" cy="192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zh-CN" altLang="en-US" sz="1065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</a:t>
            </a:r>
            <a:r>
              <a:rPr dirty="0">
                <a:sym typeface="+mn-ea"/>
              </a:rPr>
              <a:t>多例设计模式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介绍</a:t>
            </a:r>
            <a:r>
              <a:rPr lang="en-US" altLang="zh-CN" dirty="0">
                <a:sym typeface="+mn-ea"/>
              </a:rPr>
              <a:t>: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多例模式(Multiton Pattern)是 Java 中的设计模式之一，属于创建型模式。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它提供了一种控制创建的对象个数的方式。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作用：在程序运行期间,保证某个类有且仅能创建固定数量个对象,从而节省内存空间。</a:t>
            </a:r>
            <a:endParaRPr lang="zh-CN" altLang="en-US" b="0" dirty="0">
              <a:solidFill>
                <a:srgbClr val="404040"/>
              </a:solidFill>
            </a:endParaRP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多例设计模式特点:</a:t>
            </a:r>
            <a:endParaRPr lang="zh-CN" altLang="en-US" b="0" dirty="0">
              <a:solidFill>
                <a:srgbClr val="404040"/>
              </a:solidFill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1.构造方法要私有化,确保在类的外部不能通过new来创建对象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2.在本类中创建固定个数的对象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3.提供公共的访问方式   公共静态方法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实现方式分类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通用对象模式：无特殊含义区分的若干对象定义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特定对象模式: 有特殊含义区分的若干对象定义。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170517" y="2565400"/>
            <a:ext cx="259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目标检测</a:t>
            </a:r>
            <a:endParaRPr kumimoji="0" lang="zh-TW" altLang="zh-CN" sz="426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4051" y="1845733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415367" y="1797051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27051" y="3431117"/>
            <a:ext cx="4607984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TARGETS DETECTION</a:t>
            </a:r>
            <a:endParaRPr kumimoji="0" lang="zh-TW" altLang="zh-CN" sz="2665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9094" name="TextBox 7"/>
          <p:cNvSpPr txBox="1"/>
          <p:nvPr/>
        </p:nvSpPr>
        <p:spPr>
          <a:xfrm>
            <a:off x="4561418" y="1739133"/>
            <a:ext cx="6663690" cy="407188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171450" indent="-171450" algn="l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6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能够使用正则表达式的字符类</a:t>
            </a:r>
            <a:endParaRPr lang="en-US" altLang="zh-CN" sz="186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6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能够使用正则表达式的逻辑运算符</a:t>
            </a:r>
            <a:endParaRPr lang="en-US" altLang="zh-CN" sz="186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6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能够使用正则表达式的预定义字符类</a:t>
            </a:r>
            <a:endParaRPr lang="en-US" altLang="zh-CN" sz="186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6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能够使用正则表达式的数量词</a:t>
            </a:r>
            <a:endParaRPr lang="en-US" altLang="zh-CN" sz="186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6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能够使用正则表达式的分组</a:t>
            </a:r>
            <a:endParaRPr lang="en-US" altLang="zh-CN" sz="186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6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</a:t>
            </a:r>
            <a:r>
              <a:rPr lang="en-US" altLang="zh-CN" sz="186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JUnit</a:t>
            </a:r>
            <a:r>
              <a:rPr lang="zh-CN" altLang="en-US" sz="186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单元测试</a:t>
            </a:r>
            <a:endParaRPr lang="en-US" altLang="zh-CN" sz="186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endParaRPr lang="en-US" altLang="zh-CN" sz="186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095" name="组合 49"/>
          <p:cNvGrpSpPr/>
          <p:nvPr/>
        </p:nvGrpSpPr>
        <p:grpSpPr>
          <a:xfrm>
            <a:off x="46567" y="6307667"/>
            <a:ext cx="385233" cy="256701"/>
            <a:chOff x="34925" y="4735513"/>
            <a:chExt cx="288925" cy="193674"/>
          </a:xfrm>
        </p:grpSpPr>
        <p:sp>
          <p:nvSpPr>
            <p:cNvPr id="7" name="椭圆 6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097" name="TextBox 51"/>
            <p:cNvSpPr txBox="1"/>
            <p:nvPr/>
          </p:nvSpPr>
          <p:spPr>
            <a:xfrm>
              <a:off x="34925" y="4735513"/>
              <a:ext cx="288925" cy="192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zh-CN" altLang="en-US" sz="1065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完成课上代码的练习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时间允许的情况下，完成资料中的作业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二、</a:t>
            </a:r>
            <a:r>
              <a:rPr dirty="0">
                <a:sym typeface="+mn-ea"/>
              </a:rPr>
              <a:t>多例设计模式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通用对象模式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实现步骤: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创建一个类,  将构造方法私有化，使其不能在类的外部通过new关键字实例化该类对象。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内部成员位置定义该类被创建的总数量,使用private static final修饰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内部成员位置定义一个“集合”,使用 private static修饰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4. 在静态代码块中创建指定个数的本类对象,并添加到集合中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5. 提供一个公有、静态方法，随机获取集合中的一个对象。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需求:定义一个通用对象的多例模式的类，演示通用对象的多例模式的使用。。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二、</a:t>
            </a:r>
            <a:r>
              <a:rPr dirty="0">
                <a:sym typeface="+mn-ea"/>
              </a:rPr>
              <a:t>多例设计模式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特定对象模式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实现步骤: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1.创建一个类,  将构造方法私有化，使其不能在类的外部通过new关键字实例化该类对象。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2.内部成员位置定义“几个本类对象” ,使用 public static final修饰。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需求:定义一个性别类(使用特定对象的多例模式定义)，该类中只有boy,girl 两种性别，演示特定对象的多例模式的使用。。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6F6C65C-45BA-469D-97F9-678EAC307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196039"/>
          </a:xfrm>
        </p:spPr>
        <p:txBody>
          <a:bodyPr/>
          <a:lstStyle/>
          <a:p>
            <a:r>
              <a:rPr dirty="0" err="1">
                <a:solidFill>
                  <a:srgbClr val="FF0000"/>
                </a:solidFill>
              </a:rPr>
              <a:t>枚举</a:t>
            </a:r>
            <a:endParaRPr dirty="0">
              <a:solidFill>
                <a:srgbClr val="FF0000"/>
              </a:solidFill>
            </a:endParaRPr>
          </a:p>
          <a:p>
            <a:pPr algn="l"/>
            <a:r>
              <a:rPr lang="zh-CN" altLang="en-US" dirty="0"/>
              <a:t>工厂设计模式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/>
              <a:t>jdk8</a:t>
            </a:r>
            <a:r>
              <a:rPr lang="zh-CN" altLang="en-US" dirty="0"/>
              <a:t>新特性</a:t>
            </a:r>
          </a:p>
          <a:p>
            <a:r>
              <a:rPr lang="zh-CN" altLang="en-US" dirty="0"/>
              <a:t>正则表达式</a:t>
            </a:r>
            <a:endParaRPr lang="en-US" altLang="zh-CN" dirty="0"/>
          </a:p>
          <a:p>
            <a:pPr algn="l"/>
            <a:r>
              <a:rPr lang="en-US" altLang="zh-CN" dirty="0"/>
              <a:t>JUnit</a:t>
            </a:r>
            <a:r>
              <a:rPr lang="zh-CN" altLang="en-US" dirty="0"/>
              <a:t>单元测试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dirty="0">
                <a:sym typeface="+mn-ea"/>
              </a:rPr>
              <a:t>枚举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概述与引入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介绍：枚举即列举，本质是一个类，用于列举属于该事物有限分类。例如:性别，方向，季节等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作用：可以用来描述只有固定个数的值的类型</a:t>
            </a:r>
            <a:r>
              <a:rPr lang="en-US" altLang="zh-CN" sz="1600" b="0" dirty="0">
                <a:solidFill>
                  <a:srgbClr val="404040"/>
                </a:solidFill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</a:rPr>
              <a:t>例如性别类型</a:t>
            </a:r>
            <a:r>
              <a:rPr lang="en-US" altLang="zh-CN" sz="1600" b="0" dirty="0">
                <a:solidFill>
                  <a:srgbClr val="404040"/>
                </a:solidFill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</a:rPr>
              <a:t>方向类型</a:t>
            </a:r>
            <a:r>
              <a:rPr lang="en-US" altLang="zh-CN" sz="1600" b="0" dirty="0">
                <a:solidFill>
                  <a:srgbClr val="404040"/>
                </a:solidFill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</a:rPr>
              <a:t>季节类型。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应用场景：swtich语句、方法参数。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dirty="0">
                <a:sym typeface="+mn-ea"/>
              </a:rPr>
              <a:t>枚举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定义与使用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455"/>
            <a:ext cx="10581640" cy="4219575"/>
          </a:xfrm>
        </p:spPr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定义格式</a:t>
            </a:r>
            <a:r>
              <a:rPr lang="en-US" altLang="zh-CN" sz="1600" b="0" dirty="0">
                <a:solidFill>
                  <a:srgbClr val="404040"/>
                </a:solidFill>
              </a:rPr>
              <a:t>: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public enum 枚举名 {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//枚举值,枚举值,... //枚举值要求在第一行，一般全部字母大写，如果有多个单词使用下划线分割。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}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使用格式：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枚举名.枚举值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dirty="0">
                <a:sym typeface="+mn-ea"/>
              </a:rPr>
              <a:t>枚举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枚举类原理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sz="1600" b="0" dirty="0">
                <a:solidFill>
                  <a:srgbClr val="404040"/>
                </a:solidFill>
              </a:rPr>
              <a:t>枚举的本质</a:t>
            </a: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枚举的本质就是一个使用了多例设计模式的类，同样可以拥有类中其他成员内容(构造方法、成员方法等)。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需求:通过枚举和类分别演示对于性别枚举定义。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44,&quot;width&quot;:7884}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2471</Words>
  <Application>Microsoft Office PowerPoint</Application>
  <PresentationFormat>宽屏</PresentationFormat>
  <Paragraphs>244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Alibaba PuHuiTi</vt:lpstr>
      <vt:lpstr>阿里巴巴普惠体</vt:lpstr>
      <vt:lpstr>等线</vt:lpstr>
      <vt:lpstr>黑体</vt:lpstr>
      <vt:lpstr>微软雅黑</vt:lpstr>
      <vt:lpstr>系统字体常规体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枚举、工厂模式、jdk8新特性正则表达式、Junit单元测试</vt:lpstr>
      <vt:lpstr>PowerPoint 演示文稿</vt:lpstr>
      <vt:lpstr>二、多例设计模式</vt:lpstr>
      <vt:lpstr>二、多例设计模式</vt:lpstr>
      <vt:lpstr>二、多例设计模式</vt:lpstr>
      <vt:lpstr>PowerPoint 演示文稿</vt:lpstr>
      <vt:lpstr>一、枚举</vt:lpstr>
      <vt:lpstr>一、枚举</vt:lpstr>
      <vt:lpstr>一、枚举</vt:lpstr>
      <vt:lpstr>PowerPoint 演示文稿</vt:lpstr>
      <vt:lpstr>二、工厂设计模式</vt:lpstr>
      <vt:lpstr>二、工厂设计模式</vt:lpstr>
      <vt:lpstr>PowerPoint 演示文稿</vt:lpstr>
      <vt:lpstr>三、JDK8新特性</vt:lpstr>
      <vt:lpstr>三、JDK8新特性</vt:lpstr>
      <vt:lpstr>三、JDK8新特性</vt:lpstr>
      <vt:lpstr>三、JDK8新特性</vt:lpstr>
      <vt:lpstr>PowerPoint 演示文稿</vt:lpstr>
      <vt:lpstr>四、正则表达式</vt:lpstr>
      <vt:lpstr>四、正则表达式</vt:lpstr>
      <vt:lpstr>四、正则表达式</vt:lpstr>
      <vt:lpstr>四、正则表达式</vt:lpstr>
      <vt:lpstr>四、正则表达式</vt:lpstr>
      <vt:lpstr>四、正则表达式</vt:lpstr>
      <vt:lpstr>四、正则表达式</vt:lpstr>
      <vt:lpstr>PowerPoint 演示文稿</vt:lpstr>
      <vt:lpstr>五、JUnit单元测试</vt:lpstr>
      <vt:lpstr>四、JUnit单元测试</vt:lpstr>
      <vt:lpstr>PowerPoint 演示文稿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帅</cp:lastModifiedBy>
  <cp:revision>510</cp:revision>
  <dcterms:created xsi:type="dcterms:W3CDTF">2020-03-31T02:23:00Z</dcterms:created>
  <dcterms:modified xsi:type="dcterms:W3CDTF">2022-03-21T09:01:05Z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FE4C2A6A7B0442768C4398153474D516</vt:lpwstr>
  </property>
</Properties>
</file>