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75" r:id="rId7"/>
  </p:sldMasterIdLst>
  <p:notesMasterIdLst>
    <p:notesMasterId r:id="rId45"/>
  </p:notesMasterIdLst>
  <p:handoutMasterIdLst>
    <p:handoutMasterId r:id="rId46"/>
  </p:handoutMasterIdLst>
  <p:sldIdLst>
    <p:sldId id="462" r:id="rId8"/>
    <p:sldId id="463" r:id="rId9"/>
    <p:sldId id="1204" r:id="rId10"/>
    <p:sldId id="1319" r:id="rId11"/>
    <p:sldId id="1320" r:id="rId12"/>
    <p:sldId id="1397" r:id="rId13"/>
    <p:sldId id="1347" r:id="rId14"/>
    <p:sldId id="1344" r:id="rId15"/>
    <p:sldId id="1345" r:id="rId16"/>
    <p:sldId id="1353" r:id="rId17"/>
    <p:sldId id="1354" r:id="rId18"/>
    <p:sldId id="1356" r:id="rId19"/>
    <p:sldId id="1357" r:id="rId20"/>
    <p:sldId id="1318" r:id="rId21"/>
    <p:sldId id="631" r:id="rId22"/>
    <p:sldId id="876" r:id="rId23"/>
    <p:sldId id="1369" r:id="rId24"/>
    <p:sldId id="1370" r:id="rId25"/>
    <p:sldId id="1372" r:id="rId26"/>
    <p:sldId id="1373" r:id="rId27"/>
    <p:sldId id="1398" r:id="rId28"/>
    <p:sldId id="1399" r:id="rId29"/>
    <p:sldId id="1375" r:id="rId30"/>
    <p:sldId id="1376" r:id="rId31"/>
    <p:sldId id="1377" r:id="rId32"/>
    <p:sldId id="1385" r:id="rId33"/>
    <p:sldId id="1386" r:id="rId34"/>
    <p:sldId id="1379" r:id="rId35"/>
    <p:sldId id="1380" r:id="rId36"/>
    <p:sldId id="1388" r:id="rId37"/>
    <p:sldId id="1389" r:id="rId38"/>
    <p:sldId id="1391" r:id="rId39"/>
    <p:sldId id="1392" r:id="rId40"/>
    <p:sldId id="1394" r:id="rId41"/>
    <p:sldId id="1395" r:id="rId42"/>
    <p:sldId id="1396" r:id="rId43"/>
    <p:sldId id="264"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B26"/>
    <a:srgbClr val="919191"/>
    <a:srgbClr val="B60206"/>
    <a:srgbClr val="49504F"/>
    <a:srgbClr val="B70006"/>
    <a:srgbClr val="FFFFE4"/>
    <a:srgbClr val="333333"/>
    <a:srgbClr val="FFFFFF"/>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381" autoAdjust="0"/>
    <p:restoredTop sz="95244" autoAdjust="0"/>
  </p:normalViewPr>
  <p:slideViewPr>
    <p:cSldViewPr snapToGrid="0">
      <p:cViewPr varScale="1">
        <p:scale>
          <a:sx n="87" d="100"/>
          <a:sy n="87" d="100"/>
        </p:scale>
        <p:origin x="1104" y="77"/>
      </p:cViewPr>
      <p:guideLst/>
    </p:cSldViewPr>
  </p:slideViewPr>
  <p:notesTextViewPr>
    <p:cViewPr>
      <p:scale>
        <a:sx n="3" d="2"/>
        <a:sy n="3" d="2"/>
      </p:scale>
      <p:origin x="0" y="0"/>
    </p:cViewPr>
  </p:notesText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viewProps" Target="viewProps.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2022/3/14</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2022/3/14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26087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008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5" name="泪珠形 14"/>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p>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1.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3.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6.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7.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a:latin typeface="Alibaba PuHuiTi B" pitchFamily="18" charset="-122"/>
                  <a:ea typeface="Alibaba PuHuiTi B" pitchFamily="18" charset="-122"/>
                  <a:cs typeface="Alibaba PuHuiTi B" pitchFamily="18" charset="-122"/>
                </a:rPr>
                <a:t>目录</a:t>
              </a: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a:latin typeface="Alibaba PuHuiTi B" pitchFamily="18" charset="-122"/>
                <a:ea typeface="Alibaba PuHuiTi B" pitchFamily="18" charset="-122"/>
                <a:cs typeface="Alibaba PuHuiTi B" pitchFamily="18" charset="-122"/>
              </a:rPr>
              <a:t>学习目标</a:t>
            </a: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cxnSp>
        <p:nvCxnSpPr>
          <p:cNvPr id="11" name="直接连接符 22"/>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420997"/>
            <a:ext cx="224590" cy="220464"/>
            <a:chOff x="0" y="262878"/>
            <a:chExt cx="224590" cy="506266"/>
          </a:xfrm>
        </p:grpSpPr>
        <p:sp>
          <p:nvSpPr>
            <p:cNvPr id="13" name="矩形 12"/>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图片 15"/>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32032;&#26448;/&#21487;&#35265;&#24615;&#38382;&#39064;&#20998;&#26512;.png" TargetMode="External"/><Relationship Id="rId2" Type="http://schemas.openxmlformats.org/officeDocument/2006/relationships/hyperlink" Target="&#32032;&#26448;/JMM(&#20869;&#23384;&#27169;&#22411;).png" TargetMode="Externa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hyperlink" Target="&#32032;&#26448;/&#21407;&#23376;&#24615;&#38382;&#39064;&#20998;&#26512;.png" TargetMode="Externa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hyperlink" Target="&#32032;&#26448;/&#21407;&#23376;&#31867;&#21407;&#29702;&#20998;&#26512;(CAS&#26426;&#21046;).png" TargetMode="Externa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32032;&#26448;/&#21334;&#31080;&#38382;&#39064;-&#19981;&#23384;&#22312;&#30340;&#31080;.png" TargetMode="External"/><Relationship Id="rId2" Type="http://schemas.openxmlformats.org/officeDocument/2006/relationships/hyperlink" Target="&#32032;&#26448;/&#21334;&#31080;&#38382;&#39064;-&#21516;&#31080;.png" TargetMode="External"/><Relationship Id="rId1" Type="http://schemas.openxmlformats.org/officeDocument/2006/relationships/slideLayout" Target="../slideLayouts/slideLayout10.xml"/><Relationship Id="rId4" Type="http://schemas.openxmlformats.org/officeDocument/2006/relationships/hyperlink" Target="&#32032;&#26448;/&#21334;&#31080;&#38382;&#39064;-&#20002;&#31080;.pn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5500" y="2849562"/>
            <a:ext cx="10541000" cy="1158875"/>
          </a:xfrm>
        </p:spPr>
        <p:txBody>
          <a:bodyPr/>
          <a:lstStyle/>
          <a:p>
            <a:r>
              <a:rPr kumimoji="1" lang="zh-CN" altLang="en-US" sz="6000" dirty="0"/>
              <a:t>多线程安全</a:t>
            </a:r>
            <a:endParaRPr kumimoji="1" lang="en-US" altLang="zh-CN"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smtClean="0">
                <a:sym typeface="+mn-ea"/>
              </a:rPr>
              <a:t>同步方法解决</a:t>
            </a:r>
            <a:r>
              <a:rPr kumimoji="1" lang="zh-CN" altLang="en-US"/>
              <a:t>数据并发</a:t>
            </a:r>
            <a:r>
              <a:rPr kumimoji="1" smtClean="0">
                <a:sym typeface="+mn-ea"/>
              </a:rPr>
              <a:t>问题</a:t>
            </a:r>
            <a:endParaRPr kumimoji="1">
              <a:sym typeface="+mn-ea"/>
            </a:endParaRP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掌握同步方法的使用</a:t>
            </a:r>
          </a:p>
        </p:txBody>
      </p:sp>
      <p:sp>
        <p:nvSpPr>
          <p:cNvPr id="7" name="文本框 6"/>
          <p:cNvSpPr txBox="1"/>
          <p:nvPr/>
        </p:nvSpPr>
        <p:spPr>
          <a:xfrm>
            <a:off x="845185" y="2924810"/>
            <a:ext cx="4706620" cy="1060450"/>
          </a:xfrm>
          <a:prstGeom prst="rect">
            <a:avLst/>
          </a:prstGeom>
          <a:noFill/>
        </p:spPr>
        <p:txBody>
          <a:bodyPr wrap="square">
            <a:spAutoFit/>
          </a:bodyPr>
          <a:lstStyle/>
          <a:p>
            <a:pPr marL="0" lvl="2" indent="-276225" algn="l" fontAlgn="auto">
              <a:lnSpc>
                <a:spcPct val="150000"/>
              </a:lnSpc>
              <a:buClrTx/>
              <a:buSzTx/>
              <a:buNone/>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1.概述</a:t>
            </a:r>
          </a:p>
          <a:p>
            <a:pPr marL="0" lvl="2" indent="-276225" algn="l" fontAlgn="auto">
              <a:lnSpc>
                <a:spcPct val="150000"/>
              </a:lnSpc>
              <a:buClrTx/>
              <a:buSzTx/>
              <a:buNone/>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2.</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格式</a:t>
            </a:r>
          </a:p>
          <a:p>
            <a:pPr marL="0" lvl="2" indent="-276225" algn="l" fontAlgn="auto">
              <a:lnSpc>
                <a:spcPct val="150000"/>
              </a:lnSpc>
              <a:buClrTx/>
              <a:buSzTx/>
              <a:buNone/>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同步方法锁验证</a:t>
            </a:r>
          </a:p>
        </p:txBody>
      </p:sp>
    </p:spTree>
  </p:cSld>
  <p:clrMapOvr>
    <a:masterClrMapping/>
  </p:clrMapOvr>
  <p:timing>
    <p:tnLst>
      <p:par>
        <p:cTn id="1" dur="indefinite" restart="never" nodeType="tmRoot"/>
      </p:par>
    </p:tnLst>
    <p:bldLst>
      <p:bldP spid="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49582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概述</a:t>
            </a:r>
          </a:p>
          <a:p>
            <a:pPr marL="819150" lvl="2" indent="-285750" algn="l">
              <a:lnSpc>
                <a:spcPct val="150000"/>
              </a:lnSpc>
              <a:buClrTx/>
              <a:buSzTx/>
              <a:buChar char="•"/>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synchronized修饰的方法,叫做同步方法，</a:t>
            </a:r>
            <a:r>
              <a:rPr lang="en-US" altLang="zh-CN" sz="1400" b="0" smtClean="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表示对这个方法中的资源实行互斥访问</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格式</a:t>
            </a:r>
          </a:p>
          <a:p>
            <a:pPr marL="819150" lvl="2" indent="-285750" algn="l">
              <a:lnSpc>
                <a:spcPct val="150000"/>
              </a:lnSpc>
              <a:buClrTx/>
              <a:buSzTx/>
              <a:buChar char="•"/>
            </a:pP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819150" lvl="2" indent="-285750" algn="l">
              <a:lnSpc>
                <a:spcPct val="150000"/>
              </a:lnSpc>
              <a:buClrTx/>
              <a:buSzTx/>
              <a:buChar char="•"/>
            </a:pP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819150" lvl="2" indent="-285750" algn="l">
              <a:lnSpc>
                <a:spcPct val="150000"/>
              </a:lnSpc>
              <a:buClrTx/>
              <a:buSzTx/>
              <a:buChar char="•"/>
            </a:pP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819150" lvl="2" indent="-285750" algn="l">
              <a:lnSpc>
                <a:spcPct val="150000"/>
              </a:lnSpc>
              <a:buClrTx/>
              <a:buSzTx/>
              <a:buChar char="•"/>
            </a:pP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indent="0">
              <a:lnSpc>
                <a:spcPct val="150000"/>
              </a:lnSpc>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a:t>
            </a:r>
            <a:r>
              <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day08\src\com\itheima01_</a:t>
            </a:r>
            <a:r>
              <a:rPr sz="1400" b="0" smtClean="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多线程安全\</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p01</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数据并发问题</a:t>
            </a: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3" name="标题 2"/>
          <p:cNvSpPr>
            <a:spLocks noGrp="1"/>
          </p:cNvSpPr>
          <p:nvPr>
            <p:ph type="title"/>
          </p:nvPr>
        </p:nvSpPr>
        <p:spPr/>
        <p:txBody>
          <a:bodyPr/>
          <a:lstStyle/>
          <a:p>
            <a:r>
              <a:rPr kumimoji="1" smtClean="0">
                <a:sym typeface="+mn-ea"/>
              </a:rPr>
              <a:t>同步方法解决</a:t>
            </a:r>
            <a:r>
              <a:rPr kumimoji="1" lang="zh-CN" altLang="en-US"/>
              <a:t>数据并发</a:t>
            </a:r>
            <a:r>
              <a:rPr kumimoji="1" smtClean="0">
                <a:sym typeface="+mn-ea"/>
              </a:rPr>
              <a:t>问题</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
        <p:nvSpPr>
          <p:cNvPr id="4" name="矩形 3"/>
          <p:cNvSpPr/>
          <p:nvPr/>
        </p:nvSpPr>
        <p:spPr>
          <a:xfrm>
            <a:off x="1597025" y="2458428"/>
            <a:ext cx="5973152" cy="160147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l">
              <a:lnSpc>
                <a:spcPct val="100000"/>
              </a:lnSpc>
              <a:spcBef>
                <a:spcPts val="500"/>
              </a:spcBef>
              <a:spcAft>
                <a:spcPts val="0"/>
              </a:spcAft>
              <a:buClrTx/>
              <a:buSzTx/>
              <a:buFontTx/>
              <a:defRPr/>
            </a:pPr>
            <a:r>
              <a:rPr lang="en-US" altLang="zh-CN" sz="14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public synchroized [static] </a:t>
            </a:r>
            <a:r>
              <a:rPr lang="zh-CN" altLang="en-US" sz="14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返回值</a:t>
            </a:r>
            <a:r>
              <a:rPr lang="zh-CN" altLang="en-US" sz="1400" kern="0" noProof="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类型</a:t>
            </a:r>
            <a:r>
              <a:rPr lang="en-US" altLang="zh-CN" sz="1400" kern="0" noProof="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 </a:t>
            </a:r>
            <a:r>
              <a:rPr lang="zh-CN" altLang="en-US" sz="1400" kern="0" noProof="0" smtClean="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方法名</a:t>
            </a:r>
            <a:r>
              <a:rPr lang="en-US" altLang="zh-CN" sz="1400" kern="0" noProof="0" smtClean="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a:t>
            </a:r>
            <a:r>
              <a:rPr lang="zh-CN" altLang="en-US" sz="14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形参列表</a:t>
            </a:r>
            <a:r>
              <a:rPr lang="en-US" altLang="zh-CN" sz="14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a:t>
            </a:r>
          </a:p>
          <a:p>
            <a:pPr marL="0" lvl="1" algn="l">
              <a:lnSpc>
                <a:spcPct val="100000"/>
              </a:lnSpc>
              <a:spcBef>
                <a:spcPts val="500"/>
              </a:spcBef>
              <a:spcAft>
                <a:spcPts val="0"/>
              </a:spcAft>
              <a:buClrTx/>
              <a:buSzTx/>
              <a:buFontTx/>
              <a:defRPr/>
            </a:pPr>
            <a:r>
              <a:rPr lang="en-US" altLang="zh-CN" sz="14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	</a:t>
            </a:r>
            <a:r>
              <a:rPr lang="zh-CN" altLang="en-US" sz="14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需要同步的操作</a:t>
            </a:r>
            <a:endParaRPr lang="en-US" altLang="zh-CN" sz="14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endParaRPr>
          </a:p>
          <a:p>
            <a:pPr marL="0" lvl="1" algn="l">
              <a:lnSpc>
                <a:spcPct val="100000"/>
              </a:lnSpc>
              <a:spcBef>
                <a:spcPts val="500"/>
              </a:spcBef>
              <a:spcAft>
                <a:spcPts val="0"/>
              </a:spcAft>
              <a:buClrTx/>
              <a:buSzTx/>
              <a:buFontTx/>
              <a:defRPr/>
            </a:pPr>
            <a:r>
              <a:rPr lang="en-US" altLang="zh-CN" sz="14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a:t>
            </a:r>
          </a:p>
          <a:p>
            <a:pPr marL="0" lvl="1" indent="0" algn="l">
              <a:lnSpc>
                <a:spcPct val="100000"/>
              </a:lnSpc>
              <a:spcBef>
                <a:spcPts val="500"/>
              </a:spcBef>
              <a:spcAft>
                <a:spcPts val="0"/>
              </a:spcAft>
              <a:buClrTx/>
              <a:buSzTx/>
              <a:buNone/>
              <a:defRPr/>
            </a:pPr>
            <a:r>
              <a:rPr lang="zh-CN" altLang="en-US" sz="1400" dirty="0">
                <a:solidFill>
                  <a:srgbClr val="00B050"/>
                </a:solidFill>
                <a:latin typeface="Alibaba PuHuiTi" pitchFamily="18" charset="-122"/>
                <a:ea typeface="Alibaba PuHuiTi" pitchFamily="18" charset="-122"/>
                <a:cs typeface="Alibaba PuHuiTi" pitchFamily="18" charset="-122"/>
                <a:sym typeface="+mn-ea"/>
              </a:rPr>
              <a:t>静态同步方法锁对象 :方法所在类的字节码对象(类名.class)</a:t>
            </a:r>
            <a:endParaRPr lang="zh-CN" altLang="en-US" sz="1400" b="0" dirty="0">
              <a:solidFill>
                <a:srgbClr val="00B050"/>
              </a:solidFill>
              <a:latin typeface="Alibaba PuHuiTi" pitchFamily="18" charset="-122"/>
              <a:ea typeface="Alibaba PuHuiTi" pitchFamily="18" charset="-122"/>
              <a:cs typeface="Alibaba PuHuiTi" pitchFamily="18" charset="-122"/>
            </a:endParaRPr>
          </a:p>
          <a:p>
            <a:pPr marL="0" lvl="1" indent="0" algn="l">
              <a:lnSpc>
                <a:spcPct val="100000"/>
              </a:lnSpc>
              <a:spcBef>
                <a:spcPts val="500"/>
              </a:spcBef>
              <a:spcAft>
                <a:spcPts val="0"/>
              </a:spcAft>
              <a:buClrTx/>
              <a:buSzTx/>
              <a:buNone/>
              <a:defRPr/>
            </a:pPr>
            <a:r>
              <a:rPr lang="zh-CN" altLang="en-US" sz="1400" dirty="0">
                <a:solidFill>
                  <a:srgbClr val="00B050"/>
                </a:solidFill>
                <a:latin typeface="Alibaba PuHuiTi" pitchFamily="18" charset="-122"/>
                <a:ea typeface="Alibaba PuHuiTi" pitchFamily="18" charset="-122"/>
                <a:cs typeface="Alibaba PuHuiTi" pitchFamily="18" charset="-122"/>
                <a:sym typeface="+mn-ea"/>
              </a:rPr>
              <a:t>非静态同步方法锁对象 :this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a:sym typeface="+mn-ea"/>
              </a:rPr>
              <a:t>Lock</a:t>
            </a:r>
            <a:r>
              <a:rPr kumimoji="1" smtClean="0">
                <a:sym typeface="+mn-ea"/>
              </a:rPr>
              <a:t>类解决</a:t>
            </a:r>
            <a:r>
              <a:rPr kumimoji="1" lang="zh-CN" altLang="en-US"/>
              <a:t>数据并发</a:t>
            </a:r>
            <a:r>
              <a:rPr kumimoji="1" smtClean="0">
                <a:sym typeface="+mn-ea"/>
              </a:rPr>
              <a:t>问题</a:t>
            </a:r>
            <a:endParaRPr kumimoji="1">
              <a:sym typeface="+mn-ea"/>
            </a:endParaRP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掌握</a:t>
            </a: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Lock</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a:t>
            </a: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的使用</a:t>
            </a:r>
          </a:p>
        </p:txBody>
      </p:sp>
      <p:sp>
        <p:nvSpPr>
          <p:cNvPr id="7" name="文本框 6"/>
          <p:cNvSpPr txBox="1"/>
          <p:nvPr/>
        </p:nvSpPr>
        <p:spPr>
          <a:xfrm>
            <a:off x="845185" y="2924810"/>
            <a:ext cx="4706620" cy="1060450"/>
          </a:xfrm>
          <a:prstGeom prst="rect">
            <a:avLst/>
          </a:prstGeom>
          <a:noFill/>
        </p:spPr>
        <p:txBody>
          <a:bodyPr wrap="square">
            <a:spAutoFit/>
          </a:bodyPr>
          <a:lstStyle/>
          <a:p>
            <a:pPr marL="0" lvl="2" indent="-276225" algn="l" fontAlgn="auto">
              <a:lnSpc>
                <a:spcPct val="150000"/>
              </a:lnSpc>
              <a:buClrTx/>
              <a:buSzTx/>
              <a:buNone/>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1.概述</a:t>
            </a:r>
          </a:p>
          <a:p>
            <a:pPr marL="0" lvl="2" indent="-276225" algn="l" fontAlgn="auto">
              <a:lnSpc>
                <a:spcPct val="150000"/>
              </a:lnSpc>
              <a:buClrTx/>
              <a:buSzTx/>
              <a:buNone/>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2.</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构造方法</a:t>
            </a:r>
          </a:p>
          <a:p>
            <a:pPr marL="0" lvl="2" indent="-276225" algn="l" fontAlgn="auto">
              <a:lnSpc>
                <a:spcPct val="150000"/>
              </a:lnSpc>
              <a:buClrTx/>
              <a:buSzTx/>
              <a:buNone/>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3.</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常用方法</a:t>
            </a:r>
          </a:p>
        </p:txBody>
      </p:sp>
    </p:spTree>
  </p:cSld>
  <p:clrMapOvr>
    <a:masterClrMapping/>
  </p:clrMapOvr>
  <p:timing>
    <p:tnLst>
      <p:par>
        <p:cTn id="1" dur="indefinite" restart="never" nodeType="tmRoot"/>
      </p:par>
    </p:tnLst>
    <p:bldLst>
      <p:bldP spid="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49582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概述</a:t>
            </a:r>
          </a:p>
          <a:p>
            <a:pPr marL="819150" lvl="2" indent="-285750" algn="l">
              <a:lnSpc>
                <a:spcPct val="150000"/>
              </a:lnSpc>
              <a:buClrTx/>
              <a:buSzTx/>
              <a:buChar char="•"/>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java.util.concurrent.locks.Lock机制提供了比同步代码块和同步方法更广泛的锁定操作。</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19150" lvl="2" indent="-285750" algn="l">
              <a:lnSpc>
                <a:spcPct val="150000"/>
              </a:lnSpc>
              <a:buClrTx/>
              <a:buSzTx/>
              <a:buChar char="•"/>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Lock是一个接口，需要使用其实现类ReentrantLock来创建对象，使用具体的功能。</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构造方法</a:t>
            </a:r>
          </a:p>
          <a:p>
            <a:pPr marL="819150" lvl="2" indent="-285750" algn="l">
              <a:lnSpc>
                <a:spcPct val="150000"/>
              </a:lnSpc>
              <a:buClrTx/>
              <a:buSzTx/>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public ReentrantLock(){}</a:t>
            </a: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常用方法</a:t>
            </a:r>
          </a:p>
          <a:p>
            <a:pPr marL="819150" lvl="2" indent="-285750" algn="l">
              <a:lnSpc>
                <a:spcPct val="150000"/>
              </a:lnSpc>
              <a:buClrTx/>
              <a:buSzTx/>
              <a:buChar char="•"/>
            </a:pP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819150" lvl="2" indent="-285750" algn="l">
              <a:lnSpc>
                <a:spcPct val="150000"/>
              </a:lnSpc>
              <a:buClrTx/>
              <a:buSzTx/>
              <a:buChar char="•"/>
            </a:pP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indent="0">
              <a:lnSpc>
                <a:spcPct val="150000"/>
              </a:lnSpc>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a:t>
            </a:r>
            <a:r>
              <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day08\src\com\itheima01_</a:t>
            </a:r>
            <a:r>
              <a:rPr sz="1400" b="0" smtClean="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多线程安全</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p01</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数据并发问题</a:t>
            </a: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3" name="标题 2"/>
          <p:cNvSpPr>
            <a:spLocks noGrp="1"/>
          </p:cNvSpPr>
          <p:nvPr>
            <p:ph type="title"/>
          </p:nvPr>
        </p:nvSpPr>
        <p:spPr/>
        <p:txBody>
          <a:bodyPr/>
          <a:lstStyle/>
          <a:p>
            <a:r>
              <a:rPr kumimoji="1" lang="en-US" altLang="zh-CN">
                <a:sym typeface="+mn-ea"/>
              </a:rPr>
              <a:t>Lock</a:t>
            </a:r>
            <a:r>
              <a:rPr kumimoji="1" smtClean="0">
                <a:sym typeface="+mn-ea"/>
              </a:rPr>
              <a:t>类解决</a:t>
            </a:r>
            <a:r>
              <a:rPr kumimoji="1" lang="zh-CN" altLang="en-US"/>
              <a:t>数据并发</a:t>
            </a:r>
            <a:r>
              <a:rPr kumimoji="1" smtClean="0">
                <a:sym typeface="+mn-ea"/>
              </a:rPr>
              <a:t>问题</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
        <p:nvSpPr>
          <p:cNvPr id="4" name="矩形 3"/>
          <p:cNvSpPr/>
          <p:nvPr/>
        </p:nvSpPr>
        <p:spPr>
          <a:xfrm>
            <a:off x="1689100" y="3734435"/>
            <a:ext cx="5331460" cy="65024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l">
              <a:lnSpc>
                <a:spcPct val="100000"/>
              </a:lnSpc>
              <a:spcBef>
                <a:spcPts val="500"/>
              </a:spcBef>
              <a:spcAft>
                <a:spcPts val="0"/>
              </a:spcAft>
              <a:buClrTx/>
              <a:buSzTx/>
              <a:buFontTx/>
              <a:defRPr/>
            </a:pPr>
            <a:r>
              <a:rPr lang="en-US" altLang="zh-CN" sz="14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public void lock() 加同步锁。</a:t>
            </a:r>
            <a:endParaRPr lang="en-US" altLang="zh-CN" sz="1400" b="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endParaRPr>
          </a:p>
          <a:p>
            <a:pPr marL="0" lvl="1" algn="l">
              <a:lnSpc>
                <a:spcPct val="100000"/>
              </a:lnSpc>
              <a:spcBef>
                <a:spcPts val="500"/>
              </a:spcBef>
              <a:spcAft>
                <a:spcPts val="0"/>
              </a:spcAft>
              <a:buClrTx/>
              <a:buSzTx/>
              <a:buFontTx/>
              <a:defRPr/>
            </a:pPr>
            <a:r>
              <a:rPr lang="en-US" altLang="zh-CN" sz="14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public void unlock() 释放同步锁。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smtClean="0">
                <a:sym typeface="+mn-ea"/>
              </a:rPr>
              <a:t>可见性问题</a:t>
            </a:r>
            <a:endParaRPr lang="zh-CN"/>
          </a:p>
        </p:txBody>
      </p:sp>
      <p:sp>
        <p:nvSpPr>
          <p:cNvPr id="3" name="文本占位符 2"/>
          <p:cNvSpPr>
            <a:spLocks noGrp="1"/>
          </p:cNvSpPr>
          <p:nvPr>
            <p:ph type="body" idx="10"/>
          </p:nvPr>
        </p:nvSpPr>
        <p:spPr>
          <a:xfrm>
            <a:off x="5273040" y="3068955"/>
            <a:ext cx="5466080" cy="3385820"/>
          </a:xfrm>
        </p:spPr>
        <p:txBody>
          <a:bodyPr/>
          <a:lstStyle/>
          <a:p>
            <a:r>
              <a:rPr lang="zh-CN" smtClean="0">
                <a:sym typeface="+mn-ea"/>
              </a:rPr>
              <a:t>可见性</a:t>
            </a:r>
            <a:r>
              <a:rPr lang="zh-CN">
                <a:sym typeface="+mn-ea"/>
              </a:rPr>
              <a:t>问题演示</a:t>
            </a:r>
          </a:p>
          <a:p>
            <a:r>
              <a:rPr kumimoji="1" lang="zh-CN" altLang="en-US"/>
              <a:t>同步机制</a:t>
            </a:r>
            <a:r>
              <a:rPr kumimoji="1" lang="zh-CN" altLang="en-US" smtClean="0"/>
              <a:t>解决</a:t>
            </a:r>
            <a:r>
              <a:rPr kumimoji="1" lang="zh-CN" altLang="en-US">
                <a:sym typeface="+mn-ea"/>
              </a:rPr>
              <a:t>可见性</a:t>
            </a:r>
            <a:r>
              <a:rPr kumimoji="1" lang="zh-CN" altLang="en-US" smtClean="0"/>
              <a:t>问题</a:t>
            </a:r>
            <a:endParaRPr kumimoji="1" lang="zh-CN" altLang="en-US"/>
          </a:p>
          <a:p>
            <a:r>
              <a:rPr kumimoji="1" lang="en-US" altLang="zh-CN"/>
              <a:t>volatile</a:t>
            </a:r>
            <a:r>
              <a:rPr kumimoji="1" lang="zh-CN" altLang="en-US" smtClean="0"/>
              <a:t>解决</a:t>
            </a:r>
            <a:r>
              <a:rPr kumimoji="1" lang="zh-CN" altLang="en-US">
                <a:sym typeface="+mn-ea"/>
              </a:rPr>
              <a:t>可见性</a:t>
            </a:r>
            <a:r>
              <a:rPr kumimoji="1" lang="zh-CN" altLang="en-US" smtClean="0"/>
              <a:t>问题</a:t>
            </a:r>
            <a:endParaRPr kumimoji="1" lang="zh-CN" altLang="en-US"/>
          </a:p>
        </p:txBody>
      </p:sp>
      <p:sp>
        <p:nvSpPr>
          <p:cNvPr id="4" name="文本占位符 3"/>
          <p:cNvSpPr>
            <a:spLocks noGrp="1"/>
          </p:cNvSpPr>
          <p:nvPr>
            <p:ph type="body" sz="quarter" idx="11"/>
          </p:nvPr>
        </p:nvSpPr>
        <p:spPr/>
        <p:txBody>
          <a:bodyPr/>
          <a:lstStyle/>
          <a:p>
            <a:r>
              <a:rPr lang="en-US" altLang="zh-CN"/>
              <a:t>02</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smtClean="0">
                <a:sym typeface="+mn-ea"/>
              </a:rPr>
              <a:t>可见性问题演示</a:t>
            </a:r>
            <a:endParaRPr kumimoji="1">
              <a:sym typeface="+mn-ea"/>
            </a:endParaRP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理解多线程可见性问题产生的原因与解决思路</a:t>
            </a:r>
            <a:endPar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p:cNvSpPr txBox="1"/>
          <p:nvPr/>
        </p:nvSpPr>
        <p:spPr>
          <a:xfrm>
            <a:off x="845185" y="2924810"/>
            <a:ext cx="4706620" cy="1706880"/>
          </a:xfrm>
          <a:prstGeom prst="rect">
            <a:avLst/>
          </a:prstGeom>
          <a:noFill/>
        </p:spPr>
        <p:txBody>
          <a:bodyPr wrap="square">
            <a:spAutoFit/>
          </a:bodyPr>
          <a:lstStyle/>
          <a:p>
            <a:pPr marL="0" lvl="2" indent="-276225" fontAlgn="auto">
              <a:lnSpc>
                <a:spcPct val="150000"/>
              </a:lnSpc>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1.概述</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2.JMM</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内存模型</a:t>
            </a:r>
            <a:endPar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问题演示</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问题总结</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问题分析</a:t>
            </a:r>
          </a:p>
        </p:txBody>
      </p:sp>
    </p:spTree>
  </p:cSld>
  <p:clrMapOvr>
    <a:masterClrMapping/>
  </p:clrMapOvr>
  <p:timing>
    <p:tnLst>
      <p:par>
        <p:cTn id="1" dur="indefinite" restart="never" nodeType="tmRoot"/>
      </p:par>
    </p:tnLst>
    <p:bldLst>
      <p:bldP spid="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49582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概述</a:t>
            </a:r>
          </a:p>
          <a:p>
            <a:pPr marL="819150" lvl="2" indent="-285750" algn="l">
              <a:lnSpc>
                <a:spcPct val="150000"/>
              </a:lnSpc>
              <a:buClrTx/>
              <a:buSzTx/>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可见性，表示所有的子线程对于主内存中共享变量的变化保持可见。</a:t>
            </a:r>
            <a:endParaRPr lang="zh-CN" altLang="en-US" sz="1200" b="0" dirty="0">
              <a:solidFill>
                <a:srgbClr val="404040"/>
              </a:solidFill>
              <a:latin typeface="Alibaba PuHuiTi" pitchFamily="18" charset="-122"/>
              <a:ea typeface="Alibaba PuHuiTi" pitchFamily="18" charset="-122"/>
              <a:cs typeface="Alibaba PuHuiTi" pitchFamily="18" charset="-122"/>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JMM内存模型</a:t>
            </a:r>
            <a:r>
              <a:rPr lang="en-US" altLang="zh-CN"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en-US" sz="1200" b="0" dirty="0">
                <a:solidFill>
                  <a:srgbClr val="404040"/>
                </a:solidFill>
                <a:latin typeface="Alibaba PuHuiTi" pitchFamily="18" charset="-122"/>
                <a:ea typeface="Alibaba PuHuiTi" pitchFamily="18" charset="-122"/>
                <a:cs typeface="Alibaba PuHuiTi" pitchFamily="18" charset="-122"/>
                <a:sym typeface="+mn-ea"/>
              </a:rPr>
              <a:t>见</a:t>
            </a:r>
            <a:r>
              <a:rPr lang="zh-CN" altLang="en-US" sz="1200" b="0" dirty="0">
                <a:solidFill>
                  <a:srgbClr val="404040"/>
                </a:solidFill>
                <a:latin typeface="Alibaba PuHuiTi" pitchFamily="18" charset="-122"/>
                <a:ea typeface="Alibaba PuHuiTi" pitchFamily="18" charset="-122"/>
                <a:cs typeface="Alibaba PuHuiTi" pitchFamily="18" charset="-122"/>
                <a:sym typeface="+mn-ea"/>
                <a:hlinkClick r:id="rId2" action="ppaction://hlinkfile"/>
              </a:rPr>
              <a:t>《</a:t>
            </a:r>
            <a:r>
              <a:rPr lang="en-US" altLang="zh-CN" sz="1200" b="0" dirty="0">
                <a:solidFill>
                  <a:srgbClr val="404040"/>
                </a:solidFill>
                <a:latin typeface="Alibaba PuHuiTi" pitchFamily="18" charset="-122"/>
                <a:ea typeface="Alibaba PuHuiTi" pitchFamily="18" charset="-122"/>
                <a:cs typeface="Alibaba PuHuiTi" pitchFamily="18" charset="-122"/>
                <a:sym typeface="+mn-ea"/>
                <a:hlinkClick r:id="rId2" action="ppaction://hlinkfile"/>
              </a:rPr>
              <a:t>JMM</a:t>
            </a:r>
            <a:r>
              <a:rPr lang="zh-CN" altLang="en-US" sz="1200" b="0" dirty="0">
                <a:solidFill>
                  <a:srgbClr val="404040"/>
                </a:solidFill>
                <a:latin typeface="Alibaba PuHuiTi" pitchFamily="18" charset="-122"/>
                <a:ea typeface="Alibaba PuHuiTi" pitchFamily="18" charset="-122"/>
                <a:cs typeface="Alibaba PuHuiTi" pitchFamily="18" charset="-122"/>
                <a:sym typeface="+mn-ea"/>
                <a:hlinkClick r:id="rId2" action="ppaction://hlinkfile"/>
              </a:rPr>
              <a:t>内存模型》</a:t>
            </a: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819150" lvl="2" indent="-285750" algn="l">
              <a:lnSpc>
                <a:spcPct val="150000"/>
              </a:lnSpc>
              <a:buClrTx/>
              <a:buSzTx/>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java虚拟机规范中定义的一种内存模型。描述了Java程序中各种(线程共享)，以及JVM中将变量存储到内存和从内存中读取变量的底层细节。</a:t>
            </a: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问题演示</a:t>
            </a:r>
          </a:p>
          <a:p>
            <a:pPr marL="819150" lvl="2" indent="-285750" algn="l">
              <a:lnSpc>
                <a:spcPct val="150000"/>
              </a:lnSpc>
              <a:buClrTx/>
              <a:buSzTx/>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	需求：通过线程中定义的开关变量演示高并发可见性问题</a:t>
            </a:r>
          </a:p>
          <a:p>
            <a:pPr marL="0" lvl="2" algn="l">
              <a:lnSpc>
                <a:spcPct val="150000"/>
              </a:lnSpc>
              <a:buClrTx/>
              <a:buSzTx/>
              <a:buNone/>
            </a:pPr>
            <a:r>
              <a:rPr lang="zh-CN" altLang="en-US" sz="140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问题总结</a:t>
            </a: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819150" lvl="2" indent="-285750" algn="l">
              <a:lnSpc>
                <a:spcPct val="150000"/>
              </a:lnSpc>
              <a:buClrTx/>
              <a:buSzTx/>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主线程中告诉读取的开关变量的值并没有随着其他线程的执行发生改变。</a:t>
            </a:r>
            <a:endParaRPr lang="zh-CN" altLang="en-US" sz="1200" b="0" dirty="0">
              <a:solidFill>
                <a:srgbClr val="404040"/>
              </a:solidFill>
              <a:latin typeface="Alibaba PuHuiTi" pitchFamily="18" charset="-122"/>
              <a:ea typeface="Alibaba PuHuiTi" pitchFamily="18" charset="-122"/>
              <a:cs typeface="Alibaba PuHuiTi" pitchFamily="18" charset="-122"/>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问题分析</a:t>
            </a:r>
            <a:r>
              <a:rPr lang="en-US" altLang="zh-CN"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en-US" sz="1200" b="0" dirty="0">
                <a:solidFill>
                  <a:srgbClr val="404040"/>
                </a:solidFill>
                <a:latin typeface="Alibaba PuHuiTi" pitchFamily="18" charset="-122"/>
                <a:ea typeface="Alibaba PuHuiTi" pitchFamily="18" charset="-122"/>
                <a:cs typeface="Alibaba PuHuiTi" pitchFamily="18" charset="-122"/>
                <a:sym typeface="+mn-ea"/>
              </a:rPr>
              <a:t>见</a:t>
            </a:r>
            <a:r>
              <a:rPr lang="zh-CN" altLang="en-US" sz="1200" b="0" dirty="0">
                <a:solidFill>
                  <a:srgbClr val="404040"/>
                </a:solidFill>
                <a:latin typeface="Alibaba PuHuiTi" pitchFamily="18" charset="-122"/>
                <a:ea typeface="Alibaba PuHuiTi" pitchFamily="18" charset="-122"/>
                <a:cs typeface="Alibaba PuHuiTi" pitchFamily="18" charset="-122"/>
                <a:sym typeface="+mn-ea"/>
                <a:hlinkClick r:id="rId3" action="ppaction://hlinkfile"/>
              </a:rPr>
              <a:t>《可见性问题分析》</a:t>
            </a: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19150" lvl="2" indent="-285750" algn="l">
              <a:lnSpc>
                <a:spcPct val="150000"/>
              </a:lnSpc>
              <a:buClrTx/>
              <a:buSzTx/>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子线程从主内存读取到数据放入其对应的工作内存,flag的值为false</a:t>
            </a:r>
            <a:endParaRPr lang="zh-CN" altLang="en-US" sz="1200" b="0" dirty="0">
              <a:solidFill>
                <a:srgbClr val="404040"/>
              </a:solidFill>
              <a:latin typeface="Alibaba PuHuiTi" pitchFamily="18" charset="-122"/>
              <a:ea typeface="Alibaba PuHuiTi" pitchFamily="18" charset="-122"/>
              <a:cs typeface="Alibaba PuHuiTi" pitchFamily="18" charset="-122"/>
            </a:endParaRPr>
          </a:p>
          <a:p>
            <a:pPr marL="819150" lvl="2" indent="-285750" algn="l">
              <a:lnSpc>
                <a:spcPct val="150000"/>
              </a:lnSpc>
              <a:buClrTx/>
              <a:buSzTx/>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此时main方法读取到了flag的值为false,且高速执行循环</a:t>
            </a:r>
            <a:endParaRPr lang="zh-CN" altLang="en-US" sz="1200" b="0" dirty="0">
              <a:solidFill>
                <a:srgbClr val="404040"/>
              </a:solidFill>
              <a:latin typeface="Alibaba PuHuiTi" pitchFamily="18" charset="-122"/>
              <a:ea typeface="Alibaba PuHuiTi" pitchFamily="18" charset="-122"/>
              <a:cs typeface="Alibaba PuHuiTi" pitchFamily="18" charset="-122"/>
            </a:endParaRPr>
          </a:p>
          <a:p>
            <a:pPr marL="819150" lvl="2" indent="-285750" algn="l">
              <a:lnSpc>
                <a:spcPct val="150000"/>
              </a:lnSpc>
              <a:buClrTx/>
              <a:buSzTx/>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子线程将flag的值更改为true</a:t>
            </a:r>
            <a:endParaRPr lang="zh-CN" altLang="en-US" sz="1200" b="0" dirty="0">
              <a:solidFill>
                <a:srgbClr val="404040"/>
              </a:solidFill>
              <a:latin typeface="Alibaba PuHuiTi" pitchFamily="18" charset="-122"/>
              <a:ea typeface="Alibaba PuHuiTi" pitchFamily="18" charset="-122"/>
              <a:cs typeface="Alibaba PuHuiTi" pitchFamily="18" charset="-122"/>
            </a:endParaRPr>
          </a:p>
          <a:p>
            <a:pPr marL="819150" lvl="2" indent="-285750" algn="l">
              <a:lnSpc>
                <a:spcPct val="150000"/>
              </a:lnSpc>
              <a:buClrTx/>
              <a:buSzTx/>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main函数里面的while(true)调用的是底层的代码，速度快，快到没有时间再去读取主存中的值，导致while(true)读取到的值一直是</a:t>
            </a:r>
            <a:r>
              <a:rPr lang="zh-CN" altLang="en-US" sz="1200" b="0">
                <a:solidFill>
                  <a:srgbClr val="404040"/>
                </a:solidFill>
                <a:latin typeface="Alibaba PuHuiTi" pitchFamily="18" charset="-122"/>
                <a:ea typeface="Alibaba PuHuiTi" pitchFamily="18" charset="-122"/>
                <a:cs typeface="Alibaba PuHuiTi" pitchFamily="18" charset="-122"/>
                <a:sym typeface="+mn-ea"/>
              </a:rPr>
              <a:t>false</a:t>
            </a:r>
            <a:r>
              <a:rPr lang="zh-CN" altLang="en-US" sz="1200" b="0" smtClean="0">
                <a:solidFill>
                  <a:srgbClr val="404040"/>
                </a:solidFill>
                <a:latin typeface="Alibaba PuHuiTi" pitchFamily="18" charset="-122"/>
                <a:ea typeface="Alibaba PuHuiTi" pitchFamily="18" charset="-122"/>
                <a:cs typeface="Alibaba PuHuiTi" pitchFamily="18" charset="-122"/>
                <a:sym typeface="+mn-ea"/>
              </a:rPr>
              <a:t>。</a:t>
            </a:r>
            <a:endParaRPr lang="en-US" altLang="zh-CN" sz="1200" b="0" smtClean="0">
              <a:solidFill>
                <a:srgbClr val="404040"/>
              </a:solidFill>
              <a:latin typeface="Alibaba PuHuiTi" pitchFamily="18" charset="-122"/>
              <a:ea typeface="Alibaba PuHuiTi" pitchFamily="18" charset="-122"/>
              <a:cs typeface="Alibaba PuHuiTi" pitchFamily="18" charset="-122"/>
              <a:sym typeface="+mn-ea"/>
            </a:endParaRPr>
          </a:p>
          <a:p>
            <a:pPr marL="0" lvl="2">
              <a:lnSpc>
                <a:spcPct val="150000"/>
              </a:lnSpc>
              <a:buNone/>
            </a:pPr>
            <a:r>
              <a:rPr lang="zh-CN" altLang="en-US" sz="140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a:t>
            </a: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代码</a:t>
            </a:r>
            <a:r>
              <a:rPr lang="en-US" altLang="zh-CN"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code\day08\src\com\itheima01_</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多线程安全</a:t>
            </a:r>
            <a:r>
              <a:rPr lang="en-US" altLang="zh-CN" sz="1400" b="0" smtClean="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rPr>
              <a:t>p02</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rPr>
              <a:t>可见性问题</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819150" lvl="2" indent="-285750" algn="l">
              <a:lnSpc>
                <a:spcPct val="150000"/>
              </a:lnSpc>
              <a:buClrTx/>
              <a:buSzTx/>
            </a:pPr>
            <a:endPar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3" name="标题 2"/>
          <p:cNvSpPr>
            <a:spLocks noGrp="1"/>
          </p:cNvSpPr>
          <p:nvPr>
            <p:ph type="title"/>
          </p:nvPr>
        </p:nvSpPr>
        <p:spPr/>
        <p:txBody>
          <a:bodyPr/>
          <a:lstStyle/>
          <a:p>
            <a:r>
              <a:rPr smtClean="0">
                <a:sym typeface="+mn-ea"/>
              </a:rPr>
              <a:t>可见性问题演示</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
        <p:nvSpPr>
          <p:cNvPr id="10"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smtClean="0">
                <a:sym typeface="+mn-ea"/>
              </a:rPr>
              <a:t>线程同步解决</a:t>
            </a:r>
            <a:r>
              <a:rPr kumimoji="1" lang="zh-CN" altLang="en-US">
                <a:sym typeface="+mn-ea"/>
              </a:rPr>
              <a:t>可见性</a:t>
            </a:r>
            <a:r>
              <a:rPr kumimoji="1" smtClean="0">
                <a:sym typeface="+mn-ea"/>
              </a:rPr>
              <a:t>问题</a:t>
            </a:r>
            <a:endParaRPr kumimoji="1">
              <a:sym typeface="+mn-ea"/>
            </a:endParaRP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掌握使用线程同步解决可见性问题的思路</a:t>
            </a:r>
          </a:p>
        </p:txBody>
      </p:sp>
      <p:sp>
        <p:nvSpPr>
          <p:cNvPr id="7" name="文本框 6"/>
          <p:cNvSpPr txBox="1"/>
          <p:nvPr/>
        </p:nvSpPr>
        <p:spPr>
          <a:xfrm>
            <a:off x="845185" y="2924810"/>
            <a:ext cx="4706620" cy="737235"/>
          </a:xfrm>
          <a:prstGeom prst="rect">
            <a:avLst/>
          </a:prstGeom>
          <a:noFill/>
        </p:spPr>
        <p:txBody>
          <a:bodyPr wrap="square">
            <a:spAutoFit/>
          </a:bodyPr>
          <a:lstStyle/>
          <a:p>
            <a:pPr marL="0" lvl="2" indent="-276225" algn="l" fontAlgn="auto">
              <a:lnSpc>
                <a:spcPct val="150000"/>
              </a:lnSpc>
              <a:buClrTx/>
              <a:buSzTx/>
              <a:buNone/>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1.</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线程同步原理</a:t>
            </a:r>
          </a:p>
          <a:p>
            <a:pPr marL="0" lvl="2" indent="-276225" algn="l" fontAlgn="auto">
              <a:lnSpc>
                <a:spcPct val="150000"/>
              </a:lnSpc>
              <a:buClrTx/>
              <a:buSzTx/>
              <a:buNone/>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2.</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解决办法</a:t>
            </a:r>
          </a:p>
        </p:txBody>
      </p:sp>
    </p:spTree>
  </p:cSld>
  <p:clrMapOvr>
    <a:masterClrMapping/>
  </p:clrMapOvr>
  <p:timing>
    <p:tnLst>
      <p:par>
        <p:cTn id="1" dur="indefinite" restart="never" nodeType="tmRoot"/>
      </p:par>
    </p:tnLst>
    <p:bldLst>
      <p:bldP spid="7"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49582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线程同步原理</a:t>
            </a:r>
          </a:p>
          <a:p>
            <a:pPr marL="819150" lvl="2" indent="-285750" algn="l">
              <a:lnSpc>
                <a:spcPct val="150000"/>
              </a:lnSpc>
              <a:buClrTx/>
              <a:buSzTx/>
              <a:buChar char="•"/>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当线程释放锁时，JMM会把该线程对应的工作内存中的共享变量刷新到主内存中，以确保之后的线程可以获取到最新的值。</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19150" lvl="2" indent="-285750" algn="l">
              <a:lnSpc>
                <a:spcPct val="150000"/>
              </a:lnSpc>
              <a:buClrTx/>
              <a:buSzTx/>
              <a:buChar char="•"/>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当线程获取锁时，JMM会把该线程对应的本地内存置为无效。从而使得被监视器保护的临界区代码必须要从主内存中去读取共享变量。</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解决办法</a:t>
            </a:r>
          </a:p>
          <a:p>
            <a:pPr marL="819150" lvl="2" indent="-285750" algn="l">
              <a:lnSpc>
                <a:spcPct val="150000"/>
              </a:lnSpc>
              <a:buClrTx/>
              <a:buSzTx/>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将需要保持可见性的变量，使用同步操作包裹起来。</a:t>
            </a: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indent="0">
              <a:lnSpc>
                <a:spcPct val="150000"/>
              </a:lnSpc>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a:t>
            </a:r>
            <a:r>
              <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day08\src\com\itheima01_多线程安全</a:t>
            </a:r>
            <a:r>
              <a:rPr sz="1400" b="0" smtClean="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rPr>
              <a:t>p02</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rPr>
              <a:t>可见性问题</a:t>
            </a:r>
            <a:endPar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3" name="标题 2"/>
          <p:cNvSpPr>
            <a:spLocks noGrp="1"/>
          </p:cNvSpPr>
          <p:nvPr>
            <p:ph type="title"/>
          </p:nvPr>
        </p:nvSpPr>
        <p:spPr/>
        <p:txBody>
          <a:bodyPr/>
          <a:lstStyle/>
          <a:p>
            <a:r>
              <a:rPr kumimoji="1" smtClean="0">
                <a:sym typeface="+mn-ea"/>
              </a:rPr>
              <a:t>线程同步解决</a:t>
            </a:r>
            <a:r>
              <a:rPr kumimoji="1" lang="zh-CN" altLang="en-US">
                <a:sym typeface="+mn-ea"/>
              </a:rPr>
              <a:t>可见性</a:t>
            </a:r>
            <a:r>
              <a:rPr kumimoji="1" smtClean="0">
                <a:sym typeface="+mn-ea"/>
              </a:rPr>
              <a:t>问题</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volatile</a:t>
            </a:r>
            <a:r>
              <a:rPr kumimoji="1">
                <a:sym typeface="+mn-ea"/>
              </a:rPr>
              <a:t>解决可见性问题</a:t>
            </a: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掌握使用</a:t>
            </a: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volatile</a:t>
            </a: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解决可见性问题的思路</a:t>
            </a:r>
          </a:p>
        </p:txBody>
      </p:sp>
      <p:sp>
        <p:nvSpPr>
          <p:cNvPr id="7" name="文本框 6"/>
          <p:cNvSpPr txBox="1"/>
          <p:nvPr/>
        </p:nvSpPr>
        <p:spPr>
          <a:xfrm>
            <a:off x="845185" y="2924810"/>
            <a:ext cx="4706620" cy="738664"/>
          </a:xfrm>
          <a:prstGeom prst="rect">
            <a:avLst/>
          </a:prstGeom>
          <a:noFill/>
        </p:spPr>
        <p:txBody>
          <a:bodyPr wrap="square">
            <a:spAutoFit/>
          </a:bodyPr>
          <a:lstStyle/>
          <a:p>
            <a:pPr marL="0" lvl="2" indent="-276225" algn="l" fontAlgn="auto">
              <a:lnSpc>
                <a:spcPct val="150000"/>
              </a:lnSpc>
              <a:buClrTx/>
              <a:buSzTx/>
              <a:buNone/>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1.</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概述</a:t>
            </a:r>
            <a:endPar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indent="-276225" algn="l" fontAlgn="auto">
              <a:lnSpc>
                <a:spcPct val="150000"/>
              </a:lnSpc>
              <a:buClrTx/>
              <a:buSzTx/>
              <a:buNone/>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2.</a:t>
            </a:r>
            <a:r>
              <a:rPr lang="zh-CN" altLang="en-US" sz="140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格式</a:t>
            </a:r>
            <a:endPar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Tree>
  </p:cSld>
  <p:clrMapOvr>
    <a:masterClrMapping/>
  </p:clrMapOvr>
  <p:timing>
    <p:tnLst>
      <p:par>
        <p:cTn id="1" dur="indefinite" restart="never" nodeType="tmRoot"/>
      </p:par>
    </p:tnLst>
    <p:bldLst>
      <p:bldP spid="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168900" y="726440"/>
            <a:ext cx="5973445" cy="5347970"/>
          </a:xfrm>
        </p:spPr>
        <p:txBody>
          <a:bodyPr/>
          <a:lstStyle/>
          <a:p>
            <a:pPr algn="l"/>
            <a:r>
              <a:rPr lang="zh-CN" smtClean="0">
                <a:sym typeface="+mn-ea"/>
              </a:rPr>
              <a:t>数据</a:t>
            </a:r>
            <a:r>
              <a:rPr lang="zh-CN">
                <a:sym typeface="+mn-ea"/>
              </a:rPr>
              <a:t>并发</a:t>
            </a:r>
            <a:r>
              <a:rPr lang="zh-CN" smtClean="0">
                <a:sym typeface="+mn-ea"/>
              </a:rPr>
              <a:t>问题</a:t>
            </a:r>
            <a:endParaRPr lang="zh-CN">
              <a:sym typeface="+mn-ea"/>
            </a:endParaRPr>
          </a:p>
          <a:p>
            <a:pPr algn="l"/>
            <a:r>
              <a:rPr lang="zh-CN" smtClean="0">
                <a:sym typeface="+mn-ea"/>
              </a:rPr>
              <a:t>可见性问题</a:t>
            </a:r>
            <a:endParaRPr lang="zh-CN">
              <a:sym typeface="+mn-ea"/>
            </a:endParaRPr>
          </a:p>
          <a:p>
            <a:pPr algn="l"/>
            <a:r>
              <a:rPr lang="zh-CN" smtClean="0">
                <a:sym typeface="+mn-ea"/>
              </a:rPr>
              <a:t>原子</a:t>
            </a:r>
            <a:r>
              <a:rPr lang="zh-CN">
                <a:sym typeface="+mn-ea"/>
              </a:rPr>
              <a:t>性</a:t>
            </a:r>
            <a:r>
              <a:rPr lang="zh-CN" smtClean="0">
                <a:sym typeface="+mn-ea"/>
              </a:rPr>
              <a:t>问题</a:t>
            </a:r>
            <a:endParaRPr lang="zh-CN">
              <a:sym typeface="+mn-ea"/>
            </a:endParaRPr>
          </a:p>
          <a:p>
            <a:pPr algn="l"/>
            <a:r>
              <a:rPr lang="zh-CN">
                <a:sym typeface="+mn-ea"/>
              </a:rPr>
              <a:t>死锁</a:t>
            </a:r>
            <a:endParaRPr 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49582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概述</a:t>
            </a:r>
          </a:p>
          <a:p>
            <a:pPr marL="819150" lvl="2" indent="-285750" algn="l">
              <a:lnSpc>
                <a:spcPct val="150000"/>
              </a:lnSpc>
              <a:buClrTx/>
              <a:buSzTx/>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volatile关键字，标记存在可见性问题变量，确保被修改后的数据被</a:t>
            </a:r>
            <a:r>
              <a:rPr lang="en-US" altLang="zh-CN" sz="1400" b="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及时读取</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格式</a:t>
            </a:r>
          </a:p>
          <a:p>
            <a:pPr marL="819150" lvl="2" indent="-285750" algn="l">
              <a:lnSpc>
                <a:spcPct val="150000"/>
              </a:lnSpc>
              <a:buClrTx/>
              <a:buSzTx/>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权限修饰符 volatile 数据类型  变量名;</a:t>
            </a:r>
          </a:p>
          <a:p>
            <a:pPr marL="0" lvl="2" indent="0">
              <a:lnSpc>
                <a:spcPct val="150000"/>
              </a:lnSpc>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a:t>
            </a:r>
            <a:r>
              <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day08\src\com\itheima01_多线程安全</a:t>
            </a:r>
            <a:r>
              <a:rPr sz="1400" b="0" smtClean="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rPr>
              <a:t>p02</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rPr>
              <a:t>可见性问题</a:t>
            </a:r>
            <a:endPar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3" name="标题 2"/>
          <p:cNvSpPr>
            <a:spLocks noGrp="1"/>
          </p:cNvSpPr>
          <p:nvPr>
            <p:ph type="title"/>
          </p:nvPr>
        </p:nvSpPr>
        <p:spPr/>
        <p:txBody>
          <a:bodyPr/>
          <a:lstStyle/>
          <a:p>
            <a:r>
              <a:rPr lang="en-US" altLang="zh-CN">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volatile</a:t>
            </a:r>
            <a:r>
              <a:rPr kumimoji="1">
                <a:sym typeface="+mn-ea"/>
              </a:rPr>
              <a:t>解决可见性问题</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Volatile</a:t>
            </a:r>
            <a:r>
              <a:rPr lang="zh-CN" altLang="en-US">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原理及与同步机制区别</a:t>
            </a:r>
            <a:endPar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掌握使用</a:t>
            </a: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volatile</a:t>
            </a: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解决可见性问题的思路</a:t>
            </a:r>
          </a:p>
        </p:txBody>
      </p:sp>
      <p:sp>
        <p:nvSpPr>
          <p:cNvPr id="7" name="文本框 6"/>
          <p:cNvSpPr txBox="1"/>
          <p:nvPr/>
        </p:nvSpPr>
        <p:spPr>
          <a:xfrm>
            <a:off x="845185" y="2924810"/>
            <a:ext cx="4706620" cy="738664"/>
          </a:xfrm>
          <a:prstGeom prst="rect">
            <a:avLst/>
          </a:prstGeom>
          <a:noFill/>
        </p:spPr>
        <p:txBody>
          <a:bodyPr wrap="square">
            <a:spAutoFit/>
          </a:bodyPr>
          <a:lstStyle/>
          <a:p>
            <a:pPr marL="0" lvl="2" indent="-276225" algn="l" fontAlgn="auto">
              <a:lnSpc>
                <a:spcPct val="150000"/>
              </a:lnSpc>
              <a:buClrTx/>
              <a:buSzTx/>
              <a:buNone/>
            </a:pPr>
            <a:r>
              <a:rPr lang="en-US" altLang="zh-CN" sz="140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1.volatile</a:t>
            </a:r>
            <a:r>
              <a:rPr lang="zh-CN" altLang="en-US" sz="140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原理</a:t>
            </a:r>
            <a:endPar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indent="-276225" algn="l" fontAlgn="auto">
              <a:lnSpc>
                <a:spcPct val="150000"/>
              </a:lnSpc>
              <a:buClrTx/>
              <a:buSzTx/>
              <a:buNone/>
            </a:pPr>
            <a:r>
              <a:rPr lang="en-US" altLang="zh-CN" sz="140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2.volatile</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与</a:t>
            </a: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synchronize</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区别</a:t>
            </a:r>
          </a:p>
        </p:txBody>
      </p:sp>
    </p:spTree>
    <p:extLst>
      <p:ext uri="{BB962C8B-B14F-4D97-AF65-F5344CB8AC3E}">
        <p14:creationId xmlns:p14="http://schemas.microsoft.com/office/powerpoint/2010/main" val="2680735565"/>
      </p:ext>
    </p:extLst>
  </p:cSld>
  <p:clrMapOvr>
    <a:masterClrMapping/>
  </p:clrMapOvr>
  <p:timing>
    <p:tnLst>
      <p:par>
        <p:cTn id="1" dur="indefinite" restart="never" nodeType="tmRoot"/>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49582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nSpc>
                <a:spcPct val="150000"/>
              </a:lnSpc>
              <a:buNone/>
            </a:pPr>
            <a:r>
              <a:rPr lang="en-US" altLang="zh-CN" sz="140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volatile</a:t>
            </a:r>
            <a:r>
              <a:rPr lang="zh-CN" altLang="en-US" sz="140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原理</a:t>
            </a: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819150" lvl="2" indent="-285750" algn="l">
              <a:lnSpc>
                <a:spcPct val="150000"/>
              </a:lnSpc>
              <a:buClrTx/>
              <a:buSzTx/>
              <a:buChar char="•"/>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读内存:当读一个 volatile 变量时，JMM 会把该线程</a:t>
            </a:r>
            <a:r>
              <a:rPr lang="zh-CN" altLang="en-US" sz="1400" b="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此变量</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对应的本地内存置为无效。线程之后将从主内存中</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重新</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读取共享变量。</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19150" lvl="2" indent="-285750" algn="l">
              <a:lnSpc>
                <a:spcPct val="150000"/>
              </a:lnSpc>
              <a:buClrTx/>
              <a:buSzTx/>
              <a:buChar char="•"/>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写内存:当写一个 volatile 变量时，JMM 会把该线程对应的本地内存中的共享变量值刷新到主内存</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，并</a:t>
            </a:r>
            <a:r>
              <a:rPr lang="zh-CN" altLang="en-US" sz="1400" b="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通知其他本地内存原主内存中的地址无效</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volatile与synchronize区别</a:t>
            </a:r>
          </a:p>
          <a:p>
            <a:pPr marL="819150" lvl="2" indent="-285750" algn="l">
              <a:lnSpc>
                <a:spcPct val="150000"/>
              </a:lnSpc>
              <a:buClrTx/>
              <a:buSzTx/>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修饰成员不同 </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volatile修饰成员变量和类变量</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同步机制用于方法和代码块</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19150" lvl="2" indent="-285750">
              <a:lnSpc>
                <a:spcPct val="150000"/>
              </a:lnSpc>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采用机制不同</a:t>
            </a:r>
            <a:r>
              <a:rPr lang="zh-CN" altLang="en-US" sz="1400" b="0" smtClean="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en-US" altLang="zh-CN" sz="1400" b="0" smtClean="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volatile使访问被修饰的线程工作内存中该变量副本无效</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同步锁机制清空工作内存</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19150" lvl="2" indent="-285750" algn="l">
              <a:lnSpc>
                <a:spcPct val="150000"/>
              </a:lnSpc>
              <a:buClrTx/>
              <a:buSzTx/>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作用</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范围不同 </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volatile只解决可见性问题</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锁机制解决原子性问题和可见性问题</a:t>
            </a:r>
          </a:p>
        </p:txBody>
      </p:sp>
      <p:sp>
        <p:nvSpPr>
          <p:cNvPr id="3" name="标题 2"/>
          <p:cNvSpPr>
            <a:spLocks noGrp="1"/>
          </p:cNvSpPr>
          <p:nvPr>
            <p:ph type="title"/>
          </p:nvPr>
        </p:nvSpPr>
        <p:spPr/>
        <p:txBody>
          <a:bodyPr/>
          <a:lstStyle/>
          <a:p>
            <a:r>
              <a:rPr lang="en-US" altLang="zh-CN">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Volatile</a:t>
            </a:r>
            <a:r>
              <a:rPr lang="zh-CN" altLang="en-US">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原理及</a:t>
            </a:r>
            <a:r>
              <a:rPr lang="zh-CN" altLang="en-US"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与同步机制区别</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Tree>
    <p:extLst>
      <p:ext uri="{BB962C8B-B14F-4D97-AF65-F5344CB8AC3E}">
        <p14:creationId xmlns:p14="http://schemas.microsoft.com/office/powerpoint/2010/main" val="61389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smtClean="0">
                <a:sym typeface="+mn-ea"/>
              </a:rPr>
              <a:t>原子</a:t>
            </a:r>
            <a:r>
              <a:rPr lang="zh-CN">
                <a:sym typeface="+mn-ea"/>
              </a:rPr>
              <a:t>性</a:t>
            </a:r>
            <a:r>
              <a:rPr lang="zh-CN" smtClean="0">
                <a:sym typeface="+mn-ea"/>
              </a:rPr>
              <a:t>问题</a:t>
            </a:r>
            <a:endParaRPr lang="zh-CN"/>
          </a:p>
        </p:txBody>
      </p:sp>
      <p:sp>
        <p:nvSpPr>
          <p:cNvPr id="3" name="文本占位符 2"/>
          <p:cNvSpPr>
            <a:spLocks noGrp="1"/>
          </p:cNvSpPr>
          <p:nvPr>
            <p:ph type="body" idx="10"/>
          </p:nvPr>
        </p:nvSpPr>
        <p:spPr>
          <a:xfrm>
            <a:off x="5273040" y="3068955"/>
            <a:ext cx="5466080" cy="3385820"/>
          </a:xfrm>
        </p:spPr>
        <p:txBody>
          <a:bodyPr/>
          <a:lstStyle/>
          <a:p>
            <a:r>
              <a:rPr lang="zh-CN" smtClean="0">
                <a:sym typeface="+mn-ea"/>
              </a:rPr>
              <a:t>原子</a:t>
            </a:r>
            <a:r>
              <a:rPr lang="zh-CN">
                <a:sym typeface="+mn-ea"/>
              </a:rPr>
              <a:t>性问题演示</a:t>
            </a:r>
          </a:p>
          <a:p>
            <a:r>
              <a:rPr kumimoji="1" lang="en-US" altLang="zh-CN">
                <a:sym typeface="+mn-ea"/>
              </a:rPr>
              <a:t>volatile</a:t>
            </a:r>
            <a:r>
              <a:rPr kumimoji="1" lang="zh-CN" altLang="en-US">
                <a:sym typeface="+mn-ea"/>
              </a:rPr>
              <a:t>不能解决</a:t>
            </a:r>
            <a:r>
              <a:rPr lang="zh-CN">
                <a:sym typeface="+mn-ea"/>
              </a:rPr>
              <a:t>原子性</a:t>
            </a:r>
            <a:r>
              <a:rPr kumimoji="1" lang="zh-CN" altLang="en-US">
                <a:sym typeface="+mn-ea"/>
              </a:rPr>
              <a:t>问题</a:t>
            </a:r>
            <a:endParaRPr kumimoji="1" lang="zh-CN" altLang="en-US"/>
          </a:p>
          <a:p>
            <a:r>
              <a:rPr kumimoji="1" lang="zh-CN" altLang="en-US"/>
              <a:t>同步机制解决</a:t>
            </a:r>
            <a:r>
              <a:rPr lang="zh-CN">
                <a:sym typeface="+mn-ea"/>
              </a:rPr>
              <a:t>原子性</a:t>
            </a:r>
            <a:r>
              <a:rPr kumimoji="1" lang="zh-CN" altLang="en-US"/>
              <a:t>问题</a:t>
            </a:r>
          </a:p>
          <a:p>
            <a:r>
              <a:rPr kumimoji="1" lang="zh-CN">
                <a:sym typeface="+mn-ea"/>
              </a:rPr>
              <a:t>原子类</a:t>
            </a:r>
            <a:r>
              <a:rPr kumimoji="1" lang="zh-CN" altLang="en-US">
                <a:sym typeface="+mn-ea"/>
              </a:rPr>
              <a:t>解决</a:t>
            </a:r>
            <a:r>
              <a:rPr lang="zh-CN">
                <a:sym typeface="+mn-ea"/>
              </a:rPr>
              <a:t>原子性</a:t>
            </a:r>
            <a:r>
              <a:rPr kumimoji="1" lang="zh-CN" altLang="en-US">
                <a:sym typeface="+mn-ea"/>
              </a:rPr>
              <a:t>问题</a:t>
            </a:r>
          </a:p>
          <a:p>
            <a:r>
              <a:rPr kumimoji="1" lang="en-US" altLang="zh-CN">
                <a:sym typeface="+mn-ea"/>
              </a:rPr>
              <a:t>CAS</a:t>
            </a:r>
            <a:r>
              <a:rPr kumimoji="1" lang="zh-CN" altLang="en-US">
                <a:sym typeface="+mn-ea"/>
              </a:rPr>
              <a:t>机制</a:t>
            </a:r>
            <a:endParaRPr kumimoji="1" lang="zh-CN" altLang="en-US"/>
          </a:p>
          <a:p>
            <a:endParaRPr kumimoji="1" lang="zh-CN" altLang="en-US"/>
          </a:p>
        </p:txBody>
      </p:sp>
      <p:sp>
        <p:nvSpPr>
          <p:cNvPr id="4" name="文本占位符 3"/>
          <p:cNvSpPr>
            <a:spLocks noGrp="1"/>
          </p:cNvSpPr>
          <p:nvPr>
            <p:ph type="body" sz="quarter" idx="11"/>
          </p:nvPr>
        </p:nvSpPr>
        <p:spPr/>
        <p:txBody>
          <a:bodyPr/>
          <a:lstStyle/>
          <a:p>
            <a:r>
              <a:rPr lang="en-US" altLang="zh-CN"/>
              <a:t>03</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smtClean="0">
                <a:sym typeface="+mn-ea"/>
              </a:rPr>
              <a:t>原子性问题演示</a:t>
            </a:r>
            <a:endParaRPr kumimoji="1">
              <a:sym typeface="+mn-ea"/>
            </a:endParaRP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理解多线程</a:t>
            </a:r>
            <a:r>
              <a:rPr sz="1400">
                <a:sym typeface="+mn-ea"/>
              </a:rPr>
              <a:t>原子性</a:t>
            </a: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问题产生的原因与解决思路</a:t>
            </a:r>
            <a:endPar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p:cNvSpPr txBox="1"/>
          <p:nvPr/>
        </p:nvSpPr>
        <p:spPr>
          <a:xfrm>
            <a:off x="845185" y="2924810"/>
            <a:ext cx="4706620" cy="1383665"/>
          </a:xfrm>
          <a:prstGeom prst="rect">
            <a:avLst/>
          </a:prstGeom>
          <a:noFill/>
        </p:spPr>
        <p:txBody>
          <a:bodyPr wrap="square">
            <a:spAutoFit/>
          </a:bodyPr>
          <a:lstStyle/>
          <a:p>
            <a:pPr marL="0" lvl="2" indent="-276225" fontAlgn="auto">
              <a:lnSpc>
                <a:spcPct val="150000"/>
              </a:lnSpc>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1.概述</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2.</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问题演示</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问题总结</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问题分析</a:t>
            </a:r>
          </a:p>
        </p:txBody>
      </p:sp>
    </p:spTree>
  </p:cSld>
  <p:clrMapOvr>
    <a:masterClrMapping/>
  </p:clrMapOvr>
  <p:timing>
    <p:tnLst>
      <p:par>
        <p:cTn id="1" dur="indefinite" restart="never" nodeType="tmRoot"/>
      </p:par>
    </p:tnLst>
    <p:bldLst>
      <p:bldP spid="7"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49582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概述</a:t>
            </a:r>
          </a:p>
          <a:p>
            <a:pPr marL="819150" lvl="2" indent="-285750" algn="l">
              <a:lnSpc>
                <a:spcPct val="150000"/>
              </a:lnSpc>
              <a:buClrTx/>
              <a:buSzTx/>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原子性是指在一组符合一定逻辑的操作，要么所有的操作都得到了执行不被中断，要么所有的操作都不执行，多个操作是一个不可以分割的整体。</a:t>
            </a:r>
          </a:p>
          <a:p>
            <a:pPr marL="819150" lvl="2" indent="-285750" algn="l">
              <a:lnSpc>
                <a:spcPct val="150000"/>
              </a:lnSpc>
              <a:buClrTx/>
              <a:buSzTx/>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举例:张三账户给李四1000元。</a:t>
            </a:r>
            <a:r>
              <a:rPr lang="zh-CN" altLang="en-US" sz="1200" dirty="0">
                <a:solidFill>
                  <a:srgbClr val="FF0000"/>
                </a:solidFill>
                <a:latin typeface="Alibaba PuHuiTi" pitchFamily="18" charset="-122"/>
                <a:ea typeface="Alibaba PuHuiTi" pitchFamily="18" charset="-122"/>
                <a:cs typeface="Alibaba PuHuiTi" pitchFamily="18" charset="-122"/>
                <a:sym typeface="+mn-ea"/>
              </a:rPr>
              <a:t>`张三账户扣除1000元`</a:t>
            </a:r>
            <a:r>
              <a:rPr lang="zh-CN" altLang="en-US" sz="1200">
                <a:solidFill>
                  <a:srgbClr val="FF0000"/>
                </a:solidFill>
                <a:latin typeface="Alibaba PuHuiTi" pitchFamily="18" charset="-122"/>
                <a:ea typeface="Alibaba PuHuiTi" pitchFamily="18" charset="-122"/>
                <a:cs typeface="Alibaba PuHuiTi" pitchFamily="18" charset="-122"/>
                <a:sym typeface="+mn-ea"/>
              </a:rPr>
              <a:t>，</a:t>
            </a:r>
            <a:r>
              <a:rPr lang="zh-CN" altLang="en-US" sz="1200" smtClean="0">
                <a:solidFill>
                  <a:srgbClr val="FF0000"/>
                </a:solidFill>
                <a:latin typeface="Alibaba PuHuiTi" pitchFamily="18" charset="-122"/>
                <a:ea typeface="Alibaba PuHuiTi" pitchFamily="18" charset="-122"/>
                <a:cs typeface="Alibaba PuHuiTi" pitchFamily="18" charset="-122"/>
                <a:sym typeface="+mn-ea"/>
              </a:rPr>
              <a:t>`李四账户增加1000元`</a:t>
            </a:r>
            <a:r>
              <a:rPr lang="zh-CN" altLang="en-US" sz="1200" b="0" smtClean="0">
                <a:solidFill>
                  <a:srgbClr val="404040"/>
                </a:solidFill>
                <a:latin typeface="Alibaba PuHuiTi" pitchFamily="18" charset="-122"/>
                <a:ea typeface="Alibaba PuHuiTi" pitchFamily="18" charset="-122"/>
                <a:cs typeface="Alibaba PuHuiTi" pitchFamily="18" charset="-122"/>
                <a:sym typeface="+mn-ea"/>
              </a:rPr>
              <a:t>，</a:t>
            </a:r>
            <a:r>
              <a:rPr lang="zh-CN" altLang="en-US" sz="1200" b="0" dirty="0">
                <a:solidFill>
                  <a:srgbClr val="404040"/>
                </a:solidFill>
                <a:latin typeface="Alibaba PuHuiTi" pitchFamily="18" charset="-122"/>
                <a:ea typeface="Alibaba PuHuiTi" pitchFamily="18" charset="-122"/>
                <a:cs typeface="Alibaba PuHuiTi" pitchFamily="18" charset="-122"/>
                <a:sym typeface="+mn-ea"/>
              </a:rPr>
              <a:t>这两个动作要么都发生，要么都不发生。</a:t>
            </a:r>
            <a:endParaRPr lang="zh-CN" altLang="en-US" sz="1200" b="0" dirty="0">
              <a:solidFill>
                <a:srgbClr val="404040"/>
              </a:solidFill>
              <a:latin typeface="Alibaba PuHuiTi" pitchFamily="18" charset="-122"/>
              <a:ea typeface="Alibaba PuHuiTi" pitchFamily="18" charset="-122"/>
              <a:cs typeface="Alibaba PuHuiTi" pitchFamily="18" charset="-122"/>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问题演示</a:t>
            </a:r>
          </a:p>
          <a:p>
            <a:pPr marL="819150" lvl="2" indent="-285750" algn="l">
              <a:lnSpc>
                <a:spcPct val="150000"/>
              </a:lnSpc>
              <a:buClrTx/>
              <a:buSzTx/>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需求:通过主线程和子线程对一个变量各</a:t>
            </a:r>
            <a:r>
              <a:rPr lang="zh-CN" altLang="en-US" sz="1200" b="0">
                <a:solidFill>
                  <a:srgbClr val="404040"/>
                </a:solidFill>
                <a:latin typeface="Alibaba PuHuiTi" pitchFamily="18" charset="-122"/>
                <a:ea typeface="Alibaba PuHuiTi" pitchFamily="18" charset="-122"/>
                <a:cs typeface="Alibaba PuHuiTi" pitchFamily="18" charset="-122"/>
                <a:sym typeface="+mn-ea"/>
              </a:rPr>
              <a:t>递增</a:t>
            </a:r>
            <a:r>
              <a:rPr lang="zh-CN" altLang="en-US" sz="1200" b="0" smtClean="0">
                <a:solidFill>
                  <a:srgbClr val="404040"/>
                </a:solidFill>
                <a:latin typeface="Alibaba PuHuiTi" pitchFamily="18" charset="-122"/>
                <a:ea typeface="Alibaba PuHuiTi" pitchFamily="18" charset="-122"/>
                <a:cs typeface="Alibaba PuHuiTi" pitchFamily="18" charset="-122"/>
                <a:sym typeface="+mn-ea"/>
              </a:rPr>
              <a:t>100</a:t>
            </a:r>
            <a:r>
              <a:rPr lang="en-US" altLang="zh-CN" sz="1200" b="0" smtClean="0">
                <a:solidFill>
                  <a:srgbClr val="404040"/>
                </a:solidFill>
                <a:latin typeface="Alibaba PuHuiTi" pitchFamily="18" charset="-122"/>
                <a:ea typeface="Alibaba PuHuiTi" pitchFamily="18" charset="-122"/>
                <a:cs typeface="Alibaba PuHuiTi" pitchFamily="18" charset="-122"/>
                <a:sym typeface="+mn-ea"/>
              </a:rPr>
              <a:t>0</a:t>
            </a:r>
            <a:r>
              <a:rPr lang="zh-CN" altLang="en-US" sz="1200" b="0" smtClean="0">
                <a:solidFill>
                  <a:srgbClr val="404040"/>
                </a:solidFill>
                <a:latin typeface="Alibaba PuHuiTi" pitchFamily="18" charset="-122"/>
                <a:ea typeface="Alibaba PuHuiTi" pitchFamily="18" charset="-122"/>
                <a:cs typeface="Alibaba PuHuiTi" pitchFamily="18" charset="-122"/>
                <a:sym typeface="+mn-ea"/>
              </a:rPr>
              <a:t>00</a:t>
            </a:r>
            <a:r>
              <a:rPr lang="zh-CN" altLang="en-US" sz="1200" b="0" dirty="0">
                <a:solidFill>
                  <a:srgbClr val="404040"/>
                </a:solidFill>
                <a:latin typeface="Alibaba PuHuiTi" pitchFamily="18" charset="-122"/>
                <a:ea typeface="Alibaba PuHuiTi" pitchFamily="18" charset="-122"/>
                <a:cs typeface="Alibaba PuHuiTi" pitchFamily="18" charset="-122"/>
                <a:sym typeface="+mn-ea"/>
              </a:rPr>
              <a:t>次，预期得到</a:t>
            </a:r>
            <a:r>
              <a:rPr lang="zh-CN" altLang="en-US" sz="1200" b="0">
                <a:solidFill>
                  <a:srgbClr val="404040"/>
                </a:solidFill>
                <a:latin typeface="Alibaba PuHuiTi" pitchFamily="18" charset="-122"/>
                <a:ea typeface="Alibaba PuHuiTi" pitchFamily="18" charset="-122"/>
                <a:cs typeface="Alibaba PuHuiTi" pitchFamily="18" charset="-122"/>
                <a:sym typeface="+mn-ea"/>
              </a:rPr>
              <a:t>结果</a:t>
            </a:r>
            <a:r>
              <a:rPr lang="zh-CN" altLang="en-US" sz="1200" b="0" smtClean="0">
                <a:solidFill>
                  <a:srgbClr val="404040"/>
                </a:solidFill>
                <a:latin typeface="Alibaba PuHuiTi" pitchFamily="18" charset="-122"/>
                <a:ea typeface="Alibaba PuHuiTi" pitchFamily="18" charset="-122"/>
                <a:cs typeface="Alibaba PuHuiTi" pitchFamily="18" charset="-122"/>
                <a:sym typeface="+mn-ea"/>
              </a:rPr>
              <a:t>20000</a:t>
            </a:r>
            <a:r>
              <a:rPr lang="en-US" altLang="zh-CN" sz="1200" b="0" smtClean="0">
                <a:solidFill>
                  <a:srgbClr val="404040"/>
                </a:solidFill>
                <a:latin typeface="Alibaba PuHuiTi" pitchFamily="18" charset="-122"/>
                <a:ea typeface="Alibaba PuHuiTi" pitchFamily="18" charset="-122"/>
                <a:cs typeface="Alibaba PuHuiTi" pitchFamily="18" charset="-122"/>
                <a:sym typeface="+mn-ea"/>
              </a:rPr>
              <a:t>0</a:t>
            </a:r>
            <a:r>
              <a:rPr lang="zh-CN" altLang="en-US" sz="1200" b="0" smtClean="0">
                <a:solidFill>
                  <a:srgbClr val="404040"/>
                </a:solidFill>
                <a:latin typeface="Alibaba PuHuiTi" pitchFamily="18" charset="-122"/>
                <a:ea typeface="Alibaba PuHuiTi" pitchFamily="18" charset="-122"/>
                <a:cs typeface="Alibaba PuHuiTi" pitchFamily="18" charset="-122"/>
                <a:sym typeface="+mn-ea"/>
              </a:rPr>
              <a:t>。</a:t>
            </a:r>
            <a:endParaRPr lang="zh-CN" altLang="en-US" sz="1200" b="0" dirty="0">
              <a:solidFill>
                <a:srgbClr val="404040"/>
              </a:solidFill>
              <a:latin typeface="Alibaba PuHuiTi" pitchFamily="18" charset="-122"/>
              <a:ea typeface="Alibaba PuHuiTi" pitchFamily="18" charset="-122"/>
              <a:cs typeface="Alibaba PuHuiTi" pitchFamily="18" charset="-122"/>
              <a:sym typeface="+mn-ea"/>
            </a:endParaRPr>
          </a:p>
          <a:p>
            <a:pPr marL="0" lvl="2" algn="l">
              <a:lnSpc>
                <a:spcPct val="150000"/>
              </a:lnSpc>
              <a:buClrTx/>
              <a:buSzTx/>
              <a:buNone/>
            </a:pPr>
            <a:r>
              <a:rPr lang="zh-CN" altLang="en-US" sz="140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问题总结</a:t>
            </a:r>
          </a:p>
          <a:p>
            <a:pPr marL="819150" lvl="2" indent="-285750" algn="l">
              <a:lnSpc>
                <a:spcPct val="150000"/>
              </a:lnSpc>
              <a:buClrTx/>
              <a:buSzTx/>
            </a:pPr>
            <a:r>
              <a:rPr lang="zh-CN" altLang="en-US" sz="1200" b="0" smtClean="0">
                <a:solidFill>
                  <a:srgbClr val="404040"/>
                </a:solidFill>
                <a:latin typeface="Alibaba PuHuiTi" pitchFamily="18" charset="-122"/>
                <a:ea typeface="Alibaba PuHuiTi" pitchFamily="18" charset="-122"/>
                <a:cs typeface="Alibaba PuHuiTi" pitchFamily="18" charset="-122"/>
                <a:sym typeface="+mn-ea"/>
              </a:rPr>
              <a:t>执行结果与预期结果存在误差</a:t>
            </a:r>
            <a:endParaRPr lang="zh-CN" altLang="en-US" sz="1200" b="0" smtClean="0">
              <a:solidFill>
                <a:srgbClr val="404040"/>
              </a:solidFill>
              <a:latin typeface="Alibaba PuHuiTi" pitchFamily="18" charset="-122"/>
              <a:ea typeface="Alibaba PuHuiTi" pitchFamily="18" charset="-122"/>
              <a:cs typeface="Alibaba PuHuiTi" pitchFamily="18" charset="-122"/>
            </a:endParaRPr>
          </a:p>
          <a:p>
            <a:pPr marL="0" lvl="2" algn="l">
              <a:lnSpc>
                <a:spcPct val="150000"/>
              </a:lnSpc>
              <a:buClrTx/>
              <a:buSzTx/>
              <a:buNone/>
            </a:pPr>
            <a:r>
              <a:rPr lang="zh-CN" altLang="en-US" sz="140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问题分析</a:t>
            </a:r>
            <a:r>
              <a:rPr lang="zh-CN" altLang="en-US" sz="1200" b="0" smtClean="0">
                <a:solidFill>
                  <a:srgbClr val="404040"/>
                </a:solidFill>
                <a:latin typeface="Alibaba PuHuiTi" pitchFamily="18" charset="-122"/>
                <a:ea typeface="Alibaba PuHuiTi" pitchFamily="18" charset="-122"/>
                <a:cs typeface="Alibaba PuHuiTi" pitchFamily="18" charset="-122"/>
                <a:sym typeface="+mn-ea"/>
              </a:rPr>
              <a:t>见</a:t>
            </a:r>
            <a:r>
              <a:rPr lang="zh-CN" altLang="en-US" sz="1200" b="0" smtClean="0">
                <a:solidFill>
                  <a:srgbClr val="404040"/>
                </a:solidFill>
                <a:latin typeface="Alibaba PuHuiTi" pitchFamily="18" charset="-122"/>
                <a:ea typeface="Alibaba PuHuiTi" pitchFamily="18" charset="-122"/>
                <a:cs typeface="Alibaba PuHuiTi" pitchFamily="18" charset="-122"/>
                <a:sym typeface="+mn-ea"/>
                <a:hlinkClick r:id="rId2" action="ppaction://hlinkfile"/>
              </a:rPr>
              <a:t>《原子性问题分析》</a:t>
            </a:r>
            <a:endParaRPr lang="zh-CN" altLang="en-US" sz="140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819150" lvl="2" indent="-285750" algn="l">
              <a:lnSpc>
                <a:spcPct val="150000"/>
              </a:lnSpc>
              <a:buClrTx/>
              <a:buSzTx/>
            </a:pPr>
            <a:r>
              <a:rPr lang="zh-CN" altLang="en-US" sz="1200" b="0" smtClean="0">
                <a:solidFill>
                  <a:srgbClr val="404040"/>
                </a:solidFill>
                <a:latin typeface="Alibaba PuHuiTi" pitchFamily="18" charset="-122"/>
                <a:ea typeface="Alibaba PuHuiTi" pitchFamily="18" charset="-122"/>
                <a:cs typeface="Alibaba PuHuiTi" pitchFamily="18" charset="-122"/>
                <a:sym typeface="+mn-ea"/>
              </a:rPr>
              <a:t>count++操作包含3个步骤</a:t>
            </a:r>
            <a:r>
              <a:rPr lang="en-US" altLang="zh-CN" sz="1200" b="0" smtClean="0">
                <a:solidFill>
                  <a:srgbClr val="404040"/>
                </a:solidFill>
                <a:latin typeface="Alibaba PuHuiTi" pitchFamily="18" charset="-122"/>
                <a:ea typeface="Alibaba PuHuiTi" pitchFamily="18" charset="-122"/>
                <a:cs typeface="Alibaba PuHuiTi" pitchFamily="18" charset="-122"/>
              </a:rPr>
              <a:t>:1.</a:t>
            </a:r>
            <a:r>
              <a:rPr lang="zh-CN" altLang="en-US" sz="1200" b="0" smtClean="0">
                <a:solidFill>
                  <a:srgbClr val="404040"/>
                </a:solidFill>
                <a:latin typeface="Alibaba PuHuiTi" pitchFamily="18" charset="-122"/>
                <a:ea typeface="Alibaba PuHuiTi" pitchFamily="18" charset="-122"/>
                <a:cs typeface="Alibaba PuHuiTi" pitchFamily="18" charset="-122"/>
                <a:sym typeface="+mn-ea"/>
              </a:rPr>
              <a:t>从主内存中读取数据到工作内存</a:t>
            </a:r>
            <a:r>
              <a:rPr lang="en-US" altLang="zh-CN" sz="1200" b="0" smtClean="0">
                <a:solidFill>
                  <a:srgbClr val="404040"/>
                </a:solidFill>
                <a:latin typeface="Alibaba PuHuiTi" pitchFamily="18" charset="-122"/>
                <a:ea typeface="Alibaba PuHuiTi" pitchFamily="18" charset="-122"/>
                <a:cs typeface="Alibaba PuHuiTi" pitchFamily="18" charset="-122"/>
                <a:sym typeface="+mn-ea"/>
              </a:rPr>
              <a:t>--</a:t>
            </a:r>
            <a:r>
              <a:rPr lang="en-US" altLang="zh-CN" sz="1200" b="0" smtClean="0">
                <a:solidFill>
                  <a:srgbClr val="404040"/>
                </a:solidFill>
                <a:latin typeface="Alibaba PuHuiTi" pitchFamily="18" charset="-122"/>
                <a:ea typeface="Alibaba PuHuiTi" pitchFamily="18" charset="-122"/>
                <a:cs typeface="Alibaba PuHuiTi" pitchFamily="18" charset="-122"/>
              </a:rPr>
              <a:t>2.</a:t>
            </a:r>
            <a:r>
              <a:rPr lang="zh-CN" altLang="en-US" sz="1200" b="0" smtClean="0">
                <a:solidFill>
                  <a:srgbClr val="404040"/>
                </a:solidFill>
                <a:latin typeface="Alibaba PuHuiTi" pitchFamily="18" charset="-122"/>
                <a:ea typeface="Alibaba PuHuiTi" pitchFamily="18" charset="-122"/>
                <a:cs typeface="Alibaba PuHuiTi" pitchFamily="18" charset="-122"/>
                <a:sym typeface="+mn-ea"/>
              </a:rPr>
              <a:t>对工作内存中的数据进行++操作</a:t>
            </a:r>
            <a:r>
              <a:rPr lang="en-US" altLang="zh-CN" sz="1200" b="0" smtClean="0">
                <a:solidFill>
                  <a:srgbClr val="404040"/>
                </a:solidFill>
                <a:latin typeface="Alibaba PuHuiTi" pitchFamily="18" charset="-122"/>
                <a:ea typeface="Alibaba PuHuiTi" pitchFamily="18" charset="-122"/>
                <a:cs typeface="Alibaba PuHuiTi" pitchFamily="18" charset="-122"/>
                <a:sym typeface="+mn-ea"/>
              </a:rPr>
              <a:t>--3.</a:t>
            </a:r>
            <a:r>
              <a:rPr lang="zh-CN" altLang="en-US" sz="1200" b="0" smtClean="0">
                <a:solidFill>
                  <a:srgbClr val="404040"/>
                </a:solidFill>
                <a:latin typeface="Alibaba PuHuiTi" pitchFamily="18" charset="-122"/>
                <a:ea typeface="Alibaba PuHuiTi" pitchFamily="18" charset="-122"/>
                <a:cs typeface="Alibaba PuHuiTi" pitchFamily="18" charset="-122"/>
                <a:sym typeface="+mn-ea"/>
              </a:rPr>
              <a:t>将工作内存中的数据写回到主内存</a:t>
            </a:r>
          </a:p>
          <a:p>
            <a:pPr marL="819150" lvl="2" indent="-285750" algn="l">
              <a:lnSpc>
                <a:spcPct val="150000"/>
              </a:lnSpc>
              <a:buClrTx/>
              <a:buSzTx/>
            </a:pPr>
            <a:r>
              <a:rPr lang="en-US" altLang="zh-CN" sz="1200" b="0" smtClean="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count++</a:t>
            </a:r>
            <a:r>
              <a:rPr lang="zh-CN" altLang="en-US" sz="1200" b="0" smtClean="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没保障原子性，以上步骤，随时会被另一个线程打断，从而导致不可预计的线程安全问题出现。</a:t>
            </a:r>
            <a:endParaRPr lang="zh-CN" altLang="en-US" sz="1200" b="0" smtClean="0">
              <a:solidFill>
                <a:srgbClr val="404040"/>
              </a:solidFill>
              <a:latin typeface="Alibaba PuHuiTi" pitchFamily="18" charset="-122"/>
              <a:ea typeface="Alibaba PuHuiTi" pitchFamily="18" charset="-122"/>
              <a:cs typeface="Alibaba PuHuiTi" pitchFamily="18" charset="-122"/>
            </a:endParaRPr>
          </a:p>
          <a:p>
            <a:pPr marL="0" lvl="2">
              <a:lnSpc>
                <a:spcPct val="150000"/>
              </a:lnSpc>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en-US" altLang="zh-CN"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code\day08\src\com\itheima01_</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多线程安全</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\p03</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原子性问题</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3" name="标题 2"/>
          <p:cNvSpPr>
            <a:spLocks noGrp="1"/>
          </p:cNvSpPr>
          <p:nvPr>
            <p:ph type="title"/>
          </p:nvPr>
        </p:nvSpPr>
        <p:spPr/>
        <p:txBody>
          <a:bodyPr/>
          <a:lstStyle/>
          <a:p>
            <a:r>
              <a:rPr smtClean="0">
                <a:sym typeface="+mn-ea"/>
              </a:rPr>
              <a:t>原子性问题演示</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volatile</a:t>
            </a:r>
            <a:r>
              <a:rPr>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不能</a:t>
            </a:r>
            <a:r>
              <a:rPr kumimoji="1">
                <a:sym typeface="+mn-ea"/>
              </a:rPr>
              <a:t>解决原子性问题</a:t>
            </a: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理解</a:t>
            </a: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volatile</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不能</a:t>
            </a: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解决原子性问题的原因</a:t>
            </a:r>
          </a:p>
        </p:txBody>
      </p:sp>
      <p:sp>
        <p:nvSpPr>
          <p:cNvPr id="7" name="文本框 6"/>
          <p:cNvSpPr txBox="1"/>
          <p:nvPr/>
        </p:nvSpPr>
        <p:spPr>
          <a:xfrm>
            <a:off x="845185" y="2924810"/>
            <a:ext cx="4706620" cy="737235"/>
          </a:xfrm>
          <a:prstGeom prst="rect">
            <a:avLst/>
          </a:prstGeom>
          <a:noFill/>
        </p:spPr>
        <p:txBody>
          <a:bodyPr wrap="square">
            <a:spAutoFit/>
          </a:bodyPr>
          <a:lstStyle/>
          <a:p>
            <a:pPr marL="0" lvl="2" indent="-276225" algn="l" fontAlgn="auto">
              <a:lnSpc>
                <a:spcPct val="150000"/>
              </a:lnSpc>
              <a:buClrTx/>
              <a:buSzTx/>
              <a:buNone/>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1.</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概述</a:t>
            </a:r>
          </a:p>
          <a:p>
            <a:pPr marL="0" lvl="2" indent="-276225" algn="l" fontAlgn="auto">
              <a:lnSpc>
                <a:spcPct val="150000"/>
              </a:lnSpc>
              <a:buClrTx/>
              <a:buSzTx/>
              <a:buNone/>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2.</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原因</a:t>
            </a:r>
          </a:p>
        </p:txBody>
      </p:sp>
    </p:spTree>
  </p:cSld>
  <p:clrMapOvr>
    <a:masterClrMapping/>
  </p:clrMapOvr>
  <p:timing>
    <p:tnLst>
      <p:par>
        <p:cTn id="1" dur="indefinite" restart="never" nodeType="tmRoot"/>
      </p:par>
    </p:tnLst>
    <p:bldLst>
      <p:bldP spid="7"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49582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概述</a:t>
            </a: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819150" lvl="2" indent="-285750" algn="l">
              <a:lnSpc>
                <a:spcPct val="150000"/>
              </a:lnSpc>
              <a:buClrTx/>
              <a:buSzTx/>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多线程环境下，volatile关键字可以保证共享数据的可见性，但是并不能保证对数据操作的原子性。</a:t>
            </a: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原因</a:t>
            </a:r>
          </a:p>
          <a:p>
            <a:pPr marL="819150" lvl="2" indent="-285750" algn="l">
              <a:lnSpc>
                <a:spcPct val="150000"/>
              </a:lnSpc>
              <a:buClrTx/>
              <a:buSzTx/>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volatile</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可以保证主内存共享变量被修改后其他工作内存同步数据，但不能保证主内存数据的有序读写</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p>
          <a:p>
            <a:pPr marL="0" lvl="2" indent="0">
              <a:lnSpc>
                <a:spcPct val="150000"/>
              </a:lnSpc>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a:t>
            </a:r>
            <a:r>
              <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day08\src\com\itheima01_多线程安全</a:t>
            </a:r>
            <a:r>
              <a:rPr sz="1400" b="0" smtClean="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p03</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原子性问题</a:t>
            </a:r>
            <a:endPar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3" name="标题 2"/>
          <p:cNvSpPr>
            <a:spLocks noGrp="1"/>
          </p:cNvSpPr>
          <p:nvPr>
            <p:ph type="title"/>
          </p:nvPr>
        </p:nvSpPr>
        <p:spPr/>
        <p:txBody>
          <a:bodyPr/>
          <a:lstStyle/>
          <a:p>
            <a:r>
              <a:rPr lang="en-US" altLang="zh-CN">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volatile</a:t>
            </a:r>
            <a:r>
              <a:rPr>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不能</a:t>
            </a:r>
            <a:r>
              <a:rPr kumimoji="1">
                <a:sym typeface="+mn-ea"/>
              </a:rPr>
              <a:t>解决原子性问题</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sym typeface="+mn-ea"/>
              </a:rPr>
              <a:t>线程同步解决原子性问题</a:t>
            </a: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掌握使用线程同步解决原子性问题的思路</a:t>
            </a:r>
          </a:p>
        </p:txBody>
      </p:sp>
      <p:sp>
        <p:nvSpPr>
          <p:cNvPr id="7" name="文本框 6"/>
          <p:cNvSpPr txBox="1"/>
          <p:nvPr/>
        </p:nvSpPr>
        <p:spPr>
          <a:xfrm>
            <a:off x="845185" y="2924810"/>
            <a:ext cx="4706620" cy="414020"/>
          </a:xfrm>
          <a:prstGeom prst="rect">
            <a:avLst/>
          </a:prstGeom>
          <a:noFill/>
        </p:spPr>
        <p:txBody>
          <a:bodyPr wrap="square">
            <a:spAutoFit/>
          </a:bodyPr>
          <a:lstStyle/>
          <a:p>
            <a:pPr marL="0" lvl="2" indent="-276225" algn="l" fontAlgn="auto">
              <a:lnSpc>
                <a:spcPct val="150000"/>
              </a:lnSpc>
              <a:buClrTx/>
              <a:buSzTx/>
              <a:buNone/>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1.</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解决办法</a:t>
            </a:r>
          </a:p>
        </p:txBody>
      </p:sp>
    </p:spTree>
  </p:cSld>
  <p:clrMapOvr>
    <a:masterClrMapping/>
  </p:clrMapOvr>
  <p:timing>
    <p:tnLst>
      <p:par>
        <p:cTn id="1" dur="indefinite" restart="never" nodeType="tmRoot"/>
      </p:par>
    </p:tnLst>
    <p:bldLst>
      <p:bldP spid="7"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49582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解决办法</a:t>
            </a:r>
          </a:p>
          <a:p>
            <a:pPr marL="819150" lvl="2" indent="-285750" algn="l">
              <a:lnSpc>
                <a:spcPct val="150000"/>
              </a:lnSpc>
              <a:buClrTx/>
              <a:buSzTx/>
              <a:buChar char="•"/>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通过给count++添加同步机制，使count++称为一个原子性操作。</a:t>
            </a:r>
            <a:endPar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2" indent="0">
              <a:lnSpc>
                <a:spcPct val="150000"/>
              </a:lnSpc>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a:t>
            </a:r>
            <a:r>
              <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day08\src\com\itheima01_多线程安全</a:t>
            </a:r>
            <a:r>
              <a:rPr sz="1400" b="0" smtClean="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p03</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原子性问题</a:t>
            </a:r>
            <a:endPar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3" name="标题 2"/>
          <p:cNvSpPr>
            <a:spLocks noGrp="1"/>
          </p:cNvSpPr>
          <p:nvPr>
            <p:ph type="title"/>
          </p:nvPr>
        </p:nvSpPr>
        <p:spPr/>
        <p:txBody>
          <a:bodyPr/>
          <a:lstStyle/>
          <a:p>
            <a:r>
              <a:rPr kumimoji="1">
                <a:sym typeface="+mn-ea"/>
              </a:rPr>
              <a:t>线程同步解决原子性问题</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smtClean="0">
                <a:sym typeface="+mn-ea"/>
              </a:rPr>
              <a:t>数据</a:t>
            </a:r>
            <a:r>
              <a:rPr lang="zh-CN">
                <a:sym typeface="+mn-ea"/>
              </a:rPr>
              <a:t>并发</a:t>
            </a:r>
            <a:r>
              <a:rPr lang="zh-CN" smtClean="0">
                <a:sym typeface="+mn-ea"/>
              </a:rPr>
              <a:t>问题</a:t>
            </a:r>
            <a:endParaRPr lang="zh-CN"/>
          </a:p>
        </p:txBody>
      </p:sp>
      <p:sp>
        <p:nvSpPr>
          <p:cNvPr id="3" name="文本占位符 2"/>
          <p:cNvSpPr>
            <a:spLocks noGrp="1"/>
          </p:cNvSpPr>
          <p:nvPr>
            <p:ph type="body" idx="10"/>
          </p:nvPr>
        </p:nvSpPr>
        <p:spPr>
          <a:xfrm>
            <a:off x="5273040" y="3068955"/>
            <a:ext cx="5466080" cy="3385820"/>
          </a:xfrm>
        </p:spPr>
        <p:txBody>
          <a:bodyPr/>
          <a:lstStyle/>
          <a:p>
            <a:r>
              <a:rPr kumimoji="1" lang="zh-CN" altLang="en-US" smtClean="0"/>
              <a:t>问题</a:t>
            </a:r>
            <a:r>
              <a:rPr kumimoji="1" lang="zh-CN" altLang="en-US"/>
              <a:t>演示</a:t>
            </a:r>
          </a:p>
          <a:p>
            <a:r>
              <a:rPr kumimoji="1" lang="zh-CN" altLang="en-US"/>
              <a:t>同步代码块</a:t>
            </a:r>
            <a:r>
              <a:rPr kumimoji="1" lang="zh-CN" altLang="en-US" smtClean="0"/>
              <a:t>解决数据并发问题</a:t>
            </a:r>
            <a:endParaRPr kumimoji="1" lang="zh-CN" altLang="en-US"/>
          </a:p>
          <a:p>
            <a:r>
              <a:rPr kumimoji="1" lang="zh-CN" altLang="en-US"/>
              <a:t>同步方法解决数据并发问题</a:t>
            </a:r>
          </a:p>
          <a:p>
            <a:r>
              <a:rPr kumimoji="1" lang="en-US" altLang="zh-CN"/>
              <a:t>Lock</a:t>
            </a:r>
            <a:r>
              <a:rPr kumimoji="1" lang="zh-CN" altLang="en-US"/>
              <a:t>类解决数据并发问题</a:t>
            </a:r>
          </a:p>
        </p:txBody>
      </p:sp>
      <p:sp>
        <p:nvSpPr>
          <p:cNvPr id="4" name="文本占位符 3"/>
          <p:cNvSpPr>
            <a:spLocks noGrp="1"/>
          </p:cNvSpPr>
          <p:nvPr>
            <p:ph type="body" sz="quarter" idx="11"/>
          </p:nvPr>
        </p:nvSpPr>
        <p:spPr/>
        <p:txBody>
          <a:bodyPr/>
          <a:lstStyle/>
          <a:p>
            <a:r>
              <a:rPr lang="en-US" altLang="zh-CN"/>
              <a:t>01</a:t>
            </a: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sym typeface="+mn-ea"/>
              </a:rPr>
              <a:t>原子类解决原子性问题</a:t>
            </a: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掌握使用原子类解决原子性问题的思路</a:t>
            </a:r>
          </a:p>
        </p:txBody>
      </p:sp>
      <p:sp>
        <p:nvSpPr>
          <p:cNvPr id="7" name="文本框 6"/>
          <p:cNvSpPr txBox="1"/>
          <p:nvPr/>
        </p:nvSpPr>
        <p:spPr>
          <a:xfrm>
            <a:off x="845185" y="2924810"/>
            <a:ext cx="4706620" cy="1383665"/>
          </a:xfrm>
          <a:prstGeom prst="rect">
            <a:avLst/>
          </a:prstGeom>
          <a:noFill/>
        </p:spPr>
        <p:txBody>
          <a:bodyPr wrap="square">
            <a:spAutoFit/>
          </a:bodyPr>
          <a:lstStyle/>
          <a:p>
            <a:pPr marL="0" lvl="2" indent="-276225" algn="l" fontAlgn="auto">
              <a:lnSpc>
                <a:spcPct val="150000"/>
              </a:lnSpc>
              <a:buClrTx/>
              <a:buSzTx/>
              <a:buNone/>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1.</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概述</a:t>
            </a:r>
          </a:p>
          <a:p>
            <a:pPr marL="0" lvl="2" indent="-276225" algn="l" fontAlgn="auto">
              <a:lnSpc>
                <a:spcPct val="150000"/>
              </a:lnSpc>
              <a:buClrTx/>
              <a:buSzTx/>
              <a:buNone/>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2.</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常见原子类</a:t>
            </a:r>
          </a:p>
          <a:p>
            <a:pPr marL="0" lvl="2" indent="-276225" algn="l" fontAlgn="auto">
              <a:lnSpc>
                <a:spcPct val="150000"/>
              </a:lnSpc>
              <a:buClrTx/>
              <a:buSzTx/>
              <a:buNone/>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3.</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构造方法</a:t>
            </a:r>
          </a:p>
          <a:p>
            <a:pPr marL="0" lvl="2" indent="-276225" algn="l" fontAlgn="auto">
              <a:lnSpc>
                <a:spcPct val="150000"/>
              </a:lnSpc>
              <a:buClrTx/>
              <a:buSzTx/>
              <a:buNone/>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4.</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常用方法</a:t>
            </a:r>
          </a:p>
        </p:txBody>
      </p:sp>
    </p:spTree>
  </p:cSld>
  <p:clrMapOvr>
    <a:masterClrMapping/>
  </p:clrMapOvr>
  <p:timing>
    <p:tnLst>
      <p:par>
        <p:cTn id="1" dur="indefinite" restart="never" nodeType="tmRoot"/>
      </p:par>
    </p:tnLst>
    <p:bldLst>
      <p:bldP spid="7"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49582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概述</a:t>
            </a:r>
          </a:p>
          <a:p>
            <a:pPr marL="819150" lvl="2" indent="-285750" algn="l">
              <a:lnSpc>
                <a:spcPct val="100000"/>
              </a:lnSpc>
              <a:spcBef>
                <a:spcPts val="0"/>
              </a:spcBef>
              <a:buClrTx/>
              <a:buSzTx/>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JDK1.5开始，提供了一系列，用法简单，性能高效，线程安全的，用于更新变量的类，统称为原子类</a:t>
            </a:r>
          </a:p>
          <a:p>
            <a:pPr marL="819150" lvl="2" indent="-285750" algn="l">
              <a:lnSpc>
                <a:spcPct val="100000"/>
              </a:lnSpc>
              <a:spcBef>
                <a:spcPts val="0"/>
              </a:spcBef>
              <a:buClrTx/>
              <a:buSzTx/>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java.util.concurrent.atomic  原子包，所有的原子类都位于这个包下</a:t>
            </a: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常见原子类</a:t>
            </a:r>
          </a:p>
          <a:p>
            <a:pPr marL="819150" lvl="2" indent="-285750" algn="l">
              <a:lnSpc>
                <a:spcPct val="150000"/>
              </a:lnSpc>
              <a:spcBef>
                <a:spcPts val="0"/>
              </a:spcBef>
              <a:buClrTx/>
              <a:buSzTx/>
              <a:buChar char="•"/>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AtomicInteger 原子类型的int值		AtomicLong 原子类型的long值</a:t>
            </a:r>
            <a:endParaRPr lang="zh-CN" altLang="en-US" sz="1200" b="0" dirty="0">
              <a:solidFill>
                <a:srgbClr val="404040"/>
              </a:solidFill>
              <a:latin typeface="Alibaba PuHuiTi" pitchFamily="18" charset="-122"/>
              <a:ea typeface="Alibaba PuHuiTi" pitchFamily="18" charset="-122"/>
              <a:cs typeface="Alibaba PuHuiTi" pitchFamily="18" charset="-122"/>
            </a:endParaRPr>
          </a:p>
          <a:p>
            <a:pPr marL="819150" lvl="2" indent="-285750" algn="l">
              <a:lnSpc>
                <a:spcPct val="150000"/>
              </a:lnSpc>
              <a:spcBef>
                <a:spcPts val="0"/>
              </a:spcBef>
              <a:buClrTx/>
              <a:buSzTx/>
              <a:buChar char="•"/>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AtomicReference 原子类型的对象		AtomicReferenceArray 原子类型的对象数组</a:t>
            </a:r>
            <a:endParaRPr lang="zh-CN" altLang="en-US" sz="1200" b="0" dirty="0">
              <a:solidFill>
                <a:srgbClr val="404040"/>
              </a:solidFill>
              <a:latin typeface="Alibaba PuHuiTi" pitchFamily="18" charset="-122"/>
              <a:ea typeface="Alibaba PuHuiTi" pitchFamily="18" charset="-122"/>
              <a:cs typeface="Alibaba PuHuiTi" pitchFamily="18" charset="-122"/>
            </a:endParaRPr>
          </a:p>
          <a:p>
            <a:pPr marL="819150" lvl="2" indent="-285750" algn="l">
              <a:lnSpc>
                <a:spcPct val="150000"/>
              </a:lnSpc>
              <a:spcBef>
                <a:spcPts val="0"/>
              </a:spcBef>
              <a:buClrTx/>
              <a:buSzTx/>
              <a:buChar char="•"/>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AtomicIntegerArray 原子类型的int数组	</a:t>
            </a:r>
            <a:r>
              <a:rPr lang="en-US" altLang="zh-CN" sz="1200" b="0" dirty="0">
                <a:solidFill>
                  <a:srgbClr val="404040"/>
                </a:solidFill>
                <a:latin typeface="Alibaba PuHuiTi" pitchFamily="18" charset="-122"/>
                <a:ea typeface="Alibaba PuHuiTi" pitchFamily="18" charset="-122"/>
                <a:cs typeface="Alibaba PuHuiTi" pitchFamily="18" charset="-122"/>
                <a:sym typeface="+mn-ea"/>
              </a:rPr>
              <a:t>	</a:t>
            </a:r>
            <a:r>
              <a:rPr lang="zh-CN" altLang="en-US" sz="1200" b="0" dirty="0">
                <a:solidFill>
                  <a:srgbClr val="404040"/>
                </a:solidFill>
                <a:latin typeface="Alibaba PuHuiTi" pitchFamily="18" charset="-122"/>
                <a:ea typeface="Alibaba PuHuiTi" pitchFamily="18" charset="-122"/>
                <a:cs typeface="Alibaba PuHuiTi" pitchFamily="18" charset="-122"/>
                <a:sym typeface="+mn-ea"/>
              </a:rPr>
              <a:t>AtomicLongArray 原子类型的long数组</a:t>
            </a: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构造方法</a:t>
            </a:r>
          </a:p>
          <a:p>
            <a:pPr marL="819150" lvl="2" indent="-285750" algn="l">
              <a:lnSpc>
                <a:spcPct val="150000"/>
              </a:lnSpc>
              <a:spcBef>
                <a:spcPts val="0"/>
              </a:spcBef>
              <a:buClrTx/>
              <a:buSzTx/>
              <a:buChar char="•"/>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public AtomicInteger()    初始化一个默认值为0的原子型Integer</a:t>
            </a:r>
          </a:p>
          <a:p>
            <a:pPr marL="819150" lvl="2" indent="-285750" algn="l">
              <a:lnSpc>
                <a:spcPct val="150000"/>
              </a:lnSpc>
              <a:spcBef>
                <a:spcPts val="0"/>
              </a:spcBef>
              <a:buClrTx/>
              <a:buSzTx/>
              <a:buChar char="•"/>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public AtomicInteger(int initialValue)    初始化一个指定值的原子型Integer</a:t>
            </a: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常用方法</a:t>
            </a:r>
          </a:p>
          <a:p>
            <a:pPr marL="819150" lvl="2" indent="-285750" algn="l">
              <a:lnSpc>
                <a:spcPct val="150000"/>
              </a:lnSpc>
              <a:spcBef>
                <a:spcPts val="0"/>
              </a:spcBef>
              <a:buClrTx/>
              <a:buSzTx/>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int get():   	</a:t>
            </a:r>
            <a:r>
              <a:rPr lang="zh-CN" altLang="en-US" sz="1200" b="0">
                <a:solidFill>
                  <a:srgbClr val="404040"/>
                </a:solidFill>
                <a:latin typeface="Alibaba PuHuiTi" pitchFamily="18" charset="-122"/>
                <a:ea typeface="Alibaba PuHuiTi" pitchFamily="18" charset="-122"/>
                <a:cs typeface="Alibaba PuHuiTi" pitchFamily="18" charset="-122"/>
                <a:sym typeface="+mn-ea"/>
              </a:rPr>
              <a:t>	</a:t>
            </a:r>
            <a:r>
              <a:rPr lang="zh-CN" altLang="en-US" sz="1200" b="0" smtClean="0">
                <a:solidFill>
                  <a:srgbClr val="404040"/>
                </a:solidFill>
                <a:latin typeface="Alibaba PuHuiTi" pitchFamily="18" charset="-122"/>
                <a:ea typeface="Alibaba PuHuiTi" pitchFamily="18" charset="-122"/>
                <a:cs typeface="Alibaba PuHuiTi" pitchFamily="18" charset="-122"/>
                <a:sym typeface="+mn-ea"/>
              </a:rPr>
              <a:t>获取</a:t>
            </a:r>
            <a:r>
              <a:rPr lang="zh-CN" altLang="en-US" sz="1200" b="0" dirty="0">
                <a:solidFill>
                  <a:srgbClr val="404040"/>
                </a:solidFill>
                <a:latin typeface="Alibaba PuHuiTi" pitchFamily="18" charset="-122"/>
                <a:ea typeface="Alibaba PuHuiTi" pitchFamily="18" charset="-122"/>
                <a:cs typeface="Alibaba PuHuiTi" pitchFamily="18" charset="-122"/>
                <a:sym typeface="+mn-ea"/>
              </a:rPr>
              <a:t>值</a:t>
            </a:r>
            <a:endParaRPr lang="zh-CN" altLang="en-US" sz="1200" b="0" dirty="0">
              <a:solidFill>
                <a:srgbClr val="404040"/>
              </a:solidFill>
              <a:latin typeface="Alibaba PuHuiTi" pitchFamily="18" charset="-122"/>
              <a:ea typeface="Alibaba PuHuiTi" pitchFamily="18" charset="-122"/>
              <a:cs typeface="Alibaba PuHuiTi" pitchFamily="18" charset="-122"/>
            </a:endParaRPr>
          </a:p>
          <a:p>
            <a:pPr marL="819150" lvl="2" indent="-285750" algn="l">
              <a:lnSpc>
                <a:spcPct val="150000"/>
              </a:lnSpc>
              <a:spcBef>
                <a:spcPts val="0"/>
              </a:spcBef>
              <a:buClrTx/>
              <a:buSzTx/>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int getAndIncrement():</a:t>
            </a:r>
            <a:r>
              <a:rPr lang="zh-CN" altLang="en-US" sz="1200" b="0">
                <a:solidFill>
                  <a:srgbClr val="404040"/>
                </a:solidFill>
                <a:latin typeface="Alibaba PuHuiTi" pitchFamily="18" charset="-122"/>
                <a:ea typeface="Alibaba PuHuiTi" pitchFamily="18" charset="-122"/>
                <a:cs typeface="Alibaba PuHuiTi" pitchFamily="18" charset="-122"/>
                <a:sym typeface="+mn-ea"/>
              </a:rPr>
              <a:t>	</a:t>
            </a:r>
            <a:r>
              <a:rPr lang="zh-CN" altLang="en-US" sz="1200" b="0" smtClean="0">
                <a:solidFill>
                  <a:srgbClr val="404040"/>
                </a:solidFill>
                <a:latin typeface="Alibaba PuHuiTi" pitchFamily="18" charset="-122"/>
                <a:ea typeface="Alibaba PuHuiTi" pitchFamily="18" charset="-122"/>
                <a:cs typeface="Alibaba PuHuiTi" pitchFamily="18" charset="-122"/>
                <a:sym typeface="+mn-ea"/>
              </a:rPr>
              <a:t>以</a:t>
            </a:r>
            <a:r>
              <a:rPr lang="zh-CN" altLang="en-US" sz="1200" b="0" dirty="0">
                <a:solidFill>
                  <a:srgbClr val="404040"/>
                </a:solidFill>
                <a:latin typeface="Alibaba PuHuiTi" pitchFamily="18" charset="-122"/>
                <a:ea typeface="Alibaba PuHuiTi" pitchFamily="18" charset="-122"/>
                <a:cs typeface="Alibaba PuHuiTi" pitchFamily="18" charset="-122"/>
                <a:sym typeface="+mn-ea"/>
              </a:rPr>
              <a:t>原子方式将当前值加1，注意，这里返回的是自增前的值。</a:t>
            </a:r>
            <a:endParaRPr lang="zh-CN" altLang="en-US" sz="1200" b="0" dirty="0">
              <a:solidFill>
                <a:srgbClr val="404040"/>
              </a:solidFill>
              <a:latin typeface="Alibaba PuHuiTi" pitchFamily="18" charset="-122"/>
              <a:ea typeface="Alibaba PuHuiTi" pitchFamily="18" charset="-122"/>
              <a:cs typeface="Alibaba PuHuiTi" pitchFamily="18" charset="-122"/>
            </a:endParaRPr>
          </a:p>
          <a:p>
            <a:pPr marL="819150" lvl="2" indent="-285750" algn="l">
              <a:lnSpc>
                <a:spcPct val="150000"/>
              </a:lnSpc>
              <a:spcBef>
                <a:spcPts val="0"/>
              </a:spcBef>
              <a:buClrTx/>
              <a:buSzTx/>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int incrementAndGet():     </a:t>
            </a:r>
            <a:r>
              <a:rPr lang="zh-CN" altLang="en-US" sz="1200" b="0">
                <a:solidFill>
                  <a:srgbClr val="404040"/>
                </a:solidFill>
                <a:latin typeface="Alibaba PuHuiTi" pitchFamily="18" charset="-122"/>
                <a:ea typeface="Alibaba PuHuiTi" pitchFamily="18" charset="-122"/>
                <a:cs typeface="Alibaba PuHuiTi" pitchFamily="18" charset="-122"/>
                <a:sym typeface="+mn-ea"/>
              </a:rPr>
              <a:t>	</a:t>
            </a:r>
            <a:r>
              <a:rPr lang="zh-CN" altLang="en-US" sz="1200" b="0" smtClean="0">
                <a:solidFill>
                  <a:srgbClr val="404040"/>
                </a:solidFill>
                <a:latin typeface="Alibaba PuHuiTi" pitchFamily="18" charset="-122"/>
                <a:ea typeface="Alibaba PuHuiTi" pitchFamily="18" charset="-122"/>
                <a:cs typeface="Alibaba PuHuiTi" pitchFamily="18" charset="-122"/>
                <a:sym typeface="+mn-ea"/>
              </a:rPr>
              <a:t>以</a:t>
            </a:r>
            <a:r>
              <a:rPr lang="zh-CN" altLang="en-US" sz="1200" b="0" dirty="0">
                <a:solidFill>
                  <a:srgbClr val="404040"/>
                </a:solidFill>
                <a:latin typeface="Alibaba PuHuiTi" pitchFamily="18" charset="-122"/>
                <a:ea typeface="Alibaba PuHuiTi" pitchFamily="18" charset="-122"/>
                <a:cs typeface="Alibaba PuHuiTi" pitchFamily="18" charset="-122"/>
                <a:sym typeface="+mn-ea"/>
              </a:rPr>
              <a:t>原子方式将当前值加1，注意，这里返回的是自增后的值。</a:t>
            </a:r>
            <a:endParaRPr lang="zh-CN" altLang="en-US" sz="1200" b="0" dirty="0">
              <a:solidFill>
                <a:srgbClr val="404040"/>
              </a:solidFill>
              <a:latin typeface="Alibaba PuHuiTi" pitchFamily="18" charset="-122"/>
              <a:ea typeface="Alibaba PuHuiTi" pitchFamily="18" charset="-122"/>
              <a:cs typeface="Alibaba PuHuiTi" pitchFamily="18" charset="-122"/>
            </a:endParaRPr>
          </a:p>
          <a:p>
            <a:pPr marL="819150" lvl="2" indent="-285750" algn="l">
              <a:lnSpc>
                <a:spcPct val="150000"/>
              </a:lnSpc>
              <a:spcBef>
                <a:spcPts val="0"/>
              </a:spcBef>
              <a:buClrTx/>
              <a:buSzTx/>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int addAndGet(int data):</a:t>
            </a:r>
            <a:r>
              <a:rPr lang="zh-CN" altLang="en-US" sz="1200" b="0">
                <a:solidFill>
                  <a:srgbClr val="404040"/>
                </a:solidFill>
                <a:latin typeface="Alibaba PuHuiTi" pitchFamily="18" charset="-122"/>
                <a:ea typeface="Alibaba PuHuiTi" pitchFamily="18" charset="-122"/>
                <a:cs typeface="Alibaba PuHuiTi" pitchFamily="18" charset="-122"/>
                <a:sym typeface="+mn-ea"/>
              </a:rPr>
              <a:t>	</a:t>
            </a:r>
            <a:r>
              <a:rPr lang="zh-CN" altLang="en-US" sz="1200" b="0" smtClean="0">
                <a:solidFill>
                  <a:srgbClr val="404040"/>
                </a:solidFill>
                <a:latin typeface="Alibaba PuHuiTi" pitchFamily="18" charset="-122"/>
                <a:ea typeface="Alibaba PuHuiTi" pitchFamily="18" charset="-122"/>
                <a:cs typeface="Alibaba PuHuiTi" pitchFamily="18" charset="-122"/>
                <a:sym typeface="+mn-ea"/>
              </a:rPr>
              <a:t>以</a:t>
            </a:r>
            <a:r>
              <a:rPr lang="zh-CN" altLang="en-US" sz="1200" b="0" dirty="0">
                <a:solidFill>
                  <a:srgbClr val="404040"/>
                </a:solidFill>
                <a:latin typeface="Alibaba PuHuiTi" pitchFamily="18" charset="-122"/>
                <a:ea typeface="Alibaba PuHuiTi" pitchFamily="18" charset="-122"/>
                <a:cs typeface="Alibaba PuHuiTi" pitchFamily="18" charset="-122"/>
                <a:sym typeface="+mn-ea"/>
              </a:rPr>
              <a:t>原子方式将输入的数值与实例中的值相加，并返回结果。</a:t>
            </a:r>
            <a:endParaRPr lang="zh-CN" altLang="en-US" sz="1200" b="0" dirty="0">
              <a:solidFill>
                <a:srgbClr val="404040"/>
              </a:solidFill>
              <a:latin typeface="Alibaba PuHuiTi" pitchFamily="18" charset="-122"/>
              <a:ea typeface="Alibaba PuHuiTi" pitchFamily="18" charset="-122"/>
              <a:cs typeface="Alibaba PuHuiTi" pitchFamily="18" charset="-122"/>
            </a:endParaRPr>
          </a:p>
          <a:p>
            <a:pPr marL="819150" lvl="2" indent="-285750" algn="l">
              <a:lnSpc>
                <a:spcPct val="150000"/>
              </a:lnSpc>
              <a:spcBef>
                <a:spcPts val="0"/>
              </a:spcBef>
              <a:buClrTx/>
              <a:buSzTx/>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int getAndSet(int value):   </a:t>
            </a:r>
            <a:r>
              <a:rPr lang="zh-CN" altLang="en-US" sz="1200" b="0">
                <a:solidFill>
                  <a:srgbClr val="404040"/>
                </a:solidFill>
                <a:latin typeface="Alibaba PuHuiTi" pitchFamily="18" charset="-122"/>
                <a:ea typeface="Alibaba PuHuiTi" pitchFamily="18" charset="-122"/>
                <a:cs typeface="Alibaba PuHuiTi" pitchFamily="18" charset="-122"/>
                <a:sym typeface="+mn-ea"/>
              </a:rPr>
              <a:t>	</a:t>
            </a:r>
            <a:r>
              <a:rPr lang="zh-CN" altLang="en-US" sz="1200" b="0" smtClean="0">
                <a:solidFill>
                  <a:srgbClr val="404040"/>
                </a:solidFill>
                <a:latin typeface="Alibaba PuHuiTi" pitchFamily="18" charset="-122"/>
                <a:ea typeface="Alibaba PuHuiTi" pitchFamily="18" charset="-122"/>
                <a:cs typeface="Alibaba PuHuiTi" pitchFamily="18" charset="-122"/>
                <a:sym typeface="+mn-ea"/>
              </a:rPr>
              <a:t>以</a:t>
            </a:r>
            <a:r>
              <a:rPr lang="zh-CN" altLang="en-US" sz="1200" b="0" dirty="0">
                <a:solidFill>
                  <a:srgbClr val="404040"/>
                </a:solidFill>
                <a:latin typeface="Alibaba PuHuiTi" pitchFamily="18" charset="-122"/>
                <a:ea typeface="Alibaba PuHuiTi" pitchFamily="18" charset="-122"/>
                <a:cs typeface="Alibaba PuHuiTi" pitchFamily="18" charset="-122"/>
                <a:sym typeface="+mn-ea"/>
              </a:rPr>
              <a:t>原子方式设置为newValue的值，并返回旧值。</a:t>
            </a:r>
            <a:endParaRPr lang="zh-CN" altLang="en-US" sz="1200" b="0" dirty="0">
              <a:solidFill>
                <a:srgbClr val="404040"/>
              </a:solidFill>
              <a:latin typeface="Alibaba PuHuiTi" pitchFamily="18" charset="-122"/>
              <a:ea typeface="Alibaba PuHuiTi" pitchFamily="18" charset="-122"/>
              <a:cs typeface="Alibaba PuHuiTi" pitchFamily="18" charset="-122"/>
            </a:endParaRPr>
          </a:p>
          <a:p>
            <a:pPr marL="0" lvl="2" indent="0">
              <a:lnSpc>
                <a:spcPct val="150000"/>
              </a:lnSpc>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a:t>
            </a:r>
            <a:r>
              <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day08\src\com\itheima01_多线程安全</a:t>
            </a:r>
            <a:r>
              <a:rPr sz="1400" b="0" smtClean="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p03</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原子性问题</a:t>
            </a:r>
            <a:endPar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3" name="标题 2"/>
          <p:cNvSpPr>
            <a:spLocks noGrp="1"/>
          </p:cNvSpPr>
          <p:nvPr>
            <p:ph type="title"/>
          </p:nvPr>
        </p:nvSpPr>
        <p:spPr/>
        <p:txBody>
          <a:bodyPr/>
          <a:lstStyle/>
          <a:p>
            <a:r>
              <a:rPr kumimoji="1">
                <a:sym typeface="+mn-ea"/>
              </a:rPr>
              <a:t>原子类解决原子性问题</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a:sym typeface="+mn-ea"/>
              </a:rPr>
              <a:t>CAS</a:t>
            </a:r>
            <a:r>
              <a:rPr kumimoji="1">
                <a:sym typeface="+mn-ea"/>
              </a:rPr>
              <a:t>机制</a:t>
            </a: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理解</a:t>
            </a: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CAS</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机制的原理</a:t>
            </a:r>
          </a:p>
        </p:txBody>
      </p:sp>
      <p:sp>
        <p:nvSpPr>
          <p:cNvPr id="7" name="文本框 6"/>
          <p:cNvSpPr txBox="1"/>
          <p:nvPr/>
        </p:nvSpPr>
        <p:spPr>
          <a:xfrm>
            <a:off x="845185" y="2924810"/>
            <a:ext cx="4706620" cy="1060450"/>
          </a:xfrm>
          <a:prstGeom prst="rect">
            <a:avLst/>
          </a:prstGeom>
          <a:noFill/>
        </p:spPr>
        <p:txBody>
          <a:bodyPr wrap="square">
            <a:spAutoFit/>
          </a:bodyPr>
          <a:lstStyle/>
          <a:p>
            <a:pPr marL="0" lvl="2" indent="-276225" algn="l" fontAlgn="auto">
              <a:lnSpc>
                <a:spcPct val="150000"/>
              </a:lnSpc>
              <a:buClrTx/>
              <a:buSzTx/>
              <a:buNone/>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1.</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概述</a:t>
            </a:r>
          </a:p>
          <a:p>
            <a:pPr marL="0" lvl="2" indent="-276225" algn="l" fontAlgn="auto">
              <a:lnSpc>
                <a:spcPct val="150000"/>
              </a:lnSpc>
              <a:buClrTx/>
              <a:buSzTx/>
              <a:buNone/>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2.</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原理</a:t>
            </a:r>
          </a:p>
          <a:p>
            <a:pPr marL="0" lvl="2" indent="-276225" algn="l" fontAlgn="auto">
              <a:lnSpc>
                <a:spcPct val="150000"/>
              </a:lnSpc>
              <a:buClrTx/>
              <a:buSzTx/>
              <a:buNone/>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3.CAS</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与</a:t>
            </a: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synchronized</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区别</a:t>
            </a:r>
          </a:p>
        </p:txBody>
      </p:sp>
    </p:spTree>
  </p:cSld>
  <p:clrMapOvr>
    <a:masterClrMapping/>
  </p:clrMapOvr>
  <p:timing>
    <p:tnLst>
      <p:par>
        <p:cTn id="1" dur="indefinite" restart="never" nodeType="tmRoot"/>
      </p:par>
    </p:tnLst>
    <p:bldLst>
      <p:bldP spid="7"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49582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概述</a:t>
            </a:r>
          </a:p>
          <a:p>
            <a:pPr marL="819150" lvl="2" indent="-285750" algn="l">
              <a:lnSpc>
                <a:spcPct val="150000"/>
              </a:lnSpc>
              <a:spcBef>
                <a:spcPts val="0"/>
              </a:spcBef>
              <a:buClrTx/>
              <a:buSzTx/>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	CAS(Compare and Swap)即比较并替换,意识是先经过比较之后的，决定是否进行替换</a:t>
            </a: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原理</a:t>
            </a:r>
            <a:r>
              <a:rPr lang="en-US" altLang="zh-CN"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en-US" sz="1200" b="0" dirty="0">
                <a:solidFill>
                  <a:srgbClr val="404040"/>
                </a:solidFill>
                <a:latin typeface="Alibaba PuHuiTi" pitchFamily="18" charset="-122"/>
                <a:ea typeface="Alibaba PuHuiTi" pitchFamily="18" charset="-122"/>
                <a:cs typeface="Alibaba PuHuiTi" pitchFamily="18" charset="-122"/>
                <a:sym typeface="+mn-ea"/>
              </a:rPr>
              <a:t>见</a:t>
            </a:r>
            <a:r>
              <a:rPr lang="zh-CN" altLang="en-US" sz="1200" b="0" dirty="0">
                <a:solidFill>
                  <a:srgbClr val="404040"/>
                </a:solidFill>
                <a:latin typeface="Alibaba PuHuiTi" pitchFamily="18" charset="-122"/>
                <a:ea typeface="Alibaba PuHuiTi" pitchFamily="18" charset="-122"/>
                <a:cs typeface="Alibaba PuHuiTi" pitchFamily="18" charset="-122"/>
                <a:sym typeface="+mn-ea"/>
                <a:hlinkClick r:id="rId2" action="ppaction://hlinkfile"/>
              </a:rPr>
              <a:t>《CAS机制原理图》</a:t>
            </a: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819150" lvl="2" indent="-285750" algn="l">
              <a:lnSpc>
                <a:spcPct val="150000"/>
              </a:lnSpc>
              <a:spcBef>
                <a:spcPts val="0"/>
              </a:spcBef>
              <a:buClrTx/>
              <a:buSzTx/>
              <a:buChar char="•"/>
            </a:pPr>
            <a:r>
              <a:rPr lang="zh-CN" altLang="en-US" sz="1200" b="0" smtClean="0">
                <a:solidFill>
                  <a:srgbClr val="404040"/>
                </a:solidFill>
                <a:latin typeface="Alibaba PuHuiTi" pitchFamily="18" charset="-122"/>
                <a:ea typeface="Alibaba PuHuiTi" pitchFamily="18" charset="-122"/>
                <a:cs typeface="Alibaba PuHuiTi" pitchFamily="18" charset="-122"/>
                <a:sym typeface="+mn-ea"/>
              </a:rPr>
              <a:t>CAS有三个操作数：内存值V、旧的预期值A、要修改的值B</a:t>
            </a:r>
          </a:p>
          <a:p>
            <a:pPr marL="819150" lvl="2" indent="-285750" algn="l">
              <a:lnSpc>
                <a:spcPct val="150000"/>
              </a:lnSpc>
              <a:spcBef>
                <a:spcPts val="0"/>
              </a:spcBef>
              <a:buClrTx/>
              <a:buSzTx/>
              <a:buChar char="•"/>
            </a:pPr>
            <a:r>
              <a:rPr lang="zh-CN" altLang="en-US" sz="1200" b="0" smtClean="0">
                <a:solidFill>
                  <a:srgbClr val="404040"/>
                </a:solidFill>
                <a:latin typeface="Alibaba PuHuiTi" pitchFamily="18" charset="-122"/>
                <a:ea typeface="Alibaba PuHuiTi" pitchFamily="18" charset="-122"/>
                <a:cs typeface="Alibaba PuHuiTi" pitchFamily="18" charset="-122"/>
                <a:sym typeface="+mn-ea"/>
              </a:rPr>
              <a:t>当且仅当预期值A和内存值V相同时，将内存值修改为B并返回true</a:t>
            </a:r>
          </a:p>
          <a:p>
            <a:pPr marL="819150" lvl="2" indent="-285750" algn="l">
              <a:lnSpc>
                <a:spcPct val="150000"/>
              </a:lnSpc>
              <a:spcBef>
                <a:spcPts val="0"/>
              </a:spcBef>
              <a:buClrTx/>
              <a:buSzTx/>
              <a:buChar char="•"/>
            </a:pPr>
            <a:r>
              <a:rPr lang="zh-CN" altLang="en-US" sz="1200" b="0" smtClean="0">
                <a:solidFill>
                  <a:srgbClr val="404040"/>
                </a:solidFill>
                <a:latin typeface="Alibaba PuHuiTi" pitchFamily="18" charset="-122"/>
                <a:ea typeface="Alibaba PuHuiTi" pitchFamily="18" charset="-122"/>
                <a:cs typeface="Alibaba PuHuiTi" pitchFamily="18" charset="-122"/>
                <a:sym typeface="+mn-ea"/>
              </a:rPr>
              <a:t>如果不相同则证明内存值在并发的情况下被其它线程修改过了，则不作任何修改，返回false</a:t>
            </a:r>
          </a:p>
          <a:p>
            <a:pPr marL="819150" lvl="2" indent="-285750" algn="l">
              <a:lnSpc>
                <a:spcPct val="150000"/>
              </a:lnSpc>
              <a:spcBef>
                <a:spcPts val="0"/>
              </a:spcBef>
              <a:buClrTx/>
              <a:buSzTx/>
              <a:buChar char="•"/>
            </a:pPr>
            <a:r>
              <a:rPr lang="zh-CN" altLang="en-US" sz="1200" b="0" smtClean="0">
                <a:solidFill>
                  <a:srgbClr val="404040"/>
                </a:solidFill>
                <a:latin typeface="Alibaba PuHuiTi" pitchFamily="18" charset="-122"/>
                <a:ea typeface="Alibaba PuHuiTi" pitchFamily="18" charset="-122"/>
                <a:cs typeface="Alibaba PuHuiTi" pitchFamily="18" charset="-122"/>
                <a:sym typeface="+mn-ea"/>
              </a:rPr>
              <a:t>根据新的内存值，记录新的预期值，并计算要修改的值，再次重复步骤2.</a:t>
            </a:r>
            <a:endParaRPr lang="zh-CN" altLang="en-US" sz="140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r>
              <a:rPr lang="zh-CN" altLang="en-US" sz="140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CAS与同步机制区别</a:t>
            </a:r>
          </a:p>
          <a:p>
            <a:pPr marL="819150" lvl="2" indent="-285750" algn="l">
              <a:lnSpc>
                <a:spcPct val="150000"/>
              </a:lnSpc>
              <a:spcBef>
                <a:spcPts val="0"/>
              </a:spcBef>
              <a:buClrTx/>
              <a:buSzTx/>
            </a:pPr>
            <a:r>
              <a:rPr lang="zh-CN" altLang="en-US" sz="1200" b="0" smtClean="0">
                <a:solidFill>
                  <a:srgbClr val="404040"/>
                </a:solidFill>
                <a:latin typeface="Alibaba PuHuiTi" pitchFamily="18" charset="-122"/>
                <a:ea typeface="Alibaba PuHuiTi" pitchFamily="18" charset="-122"/>
                <a:cs typeface="Alibaba PuHuiTi" pitchFamily="18" charset="-122"/>
                <a:sym typeface="+mn-ea"/>
              </a:rPr>
              <a:t>同步</a:t>
            </a:r>
            <a:r>
              <a:rPr lang="zh-CN" altLang="en-US" sz="1200" b="0" dirty="0">
                <a:solidFill>
                  <a:srgbClr val="404040"/>
                </a:solidFill>
                <a:latin typeface="Alibaba PuHuiTi" pitchFamily="18" charset="-122"/>
                <a:ea typeface="Alibaba PuHuiTi" pitchFamily="18" charset="-122"/>
                <a:cs typeface="Alibaba PuHuiTi" pitchFamily="18" charset="-122"/>
                <a:sym typeface="+mn-ea"/>
              </a:rPr>
              <a:t>机制是从悲观的角度出发：</a:t>
            </a:r>
          </a:p>
          <a:p>
            <a:pPr marL="819150" lvl="2" indent="-285750" algn="l">
              <a:lnSpc>
                <a:spcPct val="150000"/>
              </a:lnSpc>
              <a:spcBef>
                <a:spcPts val="0"/>
              </a:spcBef>
              <a:buClrTx/>
              <a:buSzTx/>
            </a:pPr>
            <a:endParaRPr lang="zh-CN" altLang="en-US" sz="1200" b="0" dirty="0">
              <a:solidFill>
                <a:srgbClr val="404040"/>
              </a:solidFill>
              <a:latin typeface="Alibaba PuHuiTi" pitchFamily="18" charset="-122"/>
              <a:ea typeface="Alibaba PuHuiTi" pitchFamily="18" charset="-122"/>
              <a:cs typeface="Alibaba PuHuiTi" pitchFamily="18" charset="-122"/>
              <a:sym typeface="+mn-ea"/>
            </a:endParaRPr>
          </a:p>
          <a:p>
            <a:pPr marL="819150" lvl="2" indent="-285750" algn="l">
              <a:lnSpc>
                <a:spcPct val="150000"/>
              </a:lnSpc>
              <a:spcBef>
                <a:spcPts val="0"/>
              </a:spcBef>
              <a:buClrTx/>
              <a:buSzTx/>
            </a:pPr>
            <a:endParaRPr lang="zh-CN" altLang="en-US" sz="1200" b="0" dirty="0">
              <a:solidFill>
                <a:srgbClr val="404040"/>
              </a:solidFill>
              <a:latin typeface="Alibaba PuHuiTi" pitchFamily="18" charset="-122"/>
              <a:ea typeface="Alibaba PuHuiTi" pitchFamily="18" charset="-122"/>
              <a:cs typeface="Alibaba PuHuiTi" pitchFamily="18" charset="-122"/>
              <a:sym typeface="+mn-ea"/>
            </a:endParaRPr>
          </a:p>
          <a:p>
            <a:pPr marL="819150" lvl="2" indent="-285750" algn="l">
              <a:lnSpc>
                <a:spcPct val="150000"/>
              </a:lnSpc>
              <a:spcBef>
                <a:spcPts val="0"/>
              </a:spcBef>
              <a:buClrTx/>
              <a:buSzTx/>
            </a:pPr>
            <a:endParaRPr lang="zh-CN" altLang="en-US" sz="1200" b="0" dirty="0">
              <a:solidFill>
                <a:srgbClr val="404040"/>
              </a:solidFill>
              <a:latin typeface="Alibaba PuHuiTi" pitchFamily="18" charset="-122"/>
              <a:ea typeface="Alibaba PuHuiTi" pitchFamily="18" charset="-122"/>
              <a:cs typeface="Alibaba PuHuiTi" pitchFamily="18" charset="-122"/>
              <a:sym typeface="+mn-ea"/>
            </a:endParaRPr>
          </a:p>
          <a:p>
            <a:pPr marL="819150" lvl="2" indent="-285750" algn="l">
              <a:lnSpc>
                <a:spcPct val="150000"/>
              </a:lnSpc>
              <a:spcBef>
                <a:spcPts val="0"/>
              </a:spcBef>
              <a:buClrTx/>
              <a:buSzTx/>
            </a:pPr>
            <a:endParaRPr lang="zh-CN" altLang="en-US" sz="1200" b="0" dirty="0">
              <a:solidFill>
                <a:srgbClr val="404040"/>
              </a:solidFill>
              <a:latin typeface="Alibaba PuHuiTi" pitchFamily="18" charset="-122"/>
              <a:ea typeface="Alibaba PuHuiTi" pitchFamily="18" charset="-122"/>
              <a:cs typeface="Alibaba PuHuiTi" pitchFamily="18" charset="-122"/>
              <a:sym typeface="+mn-ea"/>
            </a:endParaRPr>
          </a:p>
          <a:p>
            <a:pPr marL="819150" lvl="2" indent="-285750" algn="l">
              <a:lnSpc>
                <a:spcPct val="150000"/>
              </a:lnSpc>
              <a:spcBef>
                <a:spcPts val="0"/>
              </a:spcBef>
              <a:buClrTx/>
              <a:buSzTx/>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CAS机制是从乐观的角度出发:</a:t>
            </a:r>
          </a:p>
          <a:p>
            <a:pPr marL="628650" lvl="1" indent="-309880" algn="l">
              <a:buClrTx/>
              <a:buSzTx/>
              <a:buFont typeface="系统字体常规体"/>
              <a:buChar char="-"/>
            </a:pP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3" name="标题 2"/>
          <p:cNvSpPr>
            <a:spLocks noGrp="1"/>
          </p:cNvSpPr>
          <p:nvPr>
            <p:ph type="title"/>
          </p:nvPr>
        </p:nvSpPr>
        <p:spPr/>
        <p:txBody>
          <a:bodyPr/>
          <a:lstStyle/>
          <a:p>
            <a:r>
              <a:rPr kumimoji="1" lang="en-US" altLang="zh-CN">
                <a:sym typeface="+mn-ea"/>
              </a:rPr>
              <a:t>CAS</a:t>
            </a:r>
            <a:r>
              <a:rPr kumimoji="1">
                <a:sym typeface="+mn-ea"/>
              </a:rPr>
              <a:t>机制</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
        <p:nvSpPr>
          <p:cNvPr id="4" name="矩形 3"/>
          <p:cNvSpPr/>
          <p:nvPr/>
        </p:nvSpPr>
        <p:spPr>
          <a:xfrm>
            <a:off x="1727200" y="4281805"/>
            <a:ext cx="7131685" cy="90678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l">
              <a:spcBef>
                <a:spcPts val="500"/>
              </a:spcBef>
              <a:spcAft>
                <a:spcPts val="0"/>
              </a:spcAft>
              <a:buClrTx/>
              <a:buSzTx/>
              <a:buFontTx/>
              <a:defRPr/>
            </a:pPr>
            <a:r>
              <a:rPr lang="en-US" altLang="zh-CN" sz="14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总是假设最坏的情况，每次去拿数据的时候都认为别人会修改。</a:t>
            </a:r>
            <a:endParaRPr lang="en-US" altLang="zh-CN" sz="1400" b="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endParaRPr>
          </a:p>
          <a:p>
            <a:pPr marL="0" lvl="1" algn="l">
              <a:spcBef>
                <a:spcPts val="500"/>
              </a:spcBef>
              <a:spcAft>
                <a:spcPts val="0"/>
              </a:spcAft>
              <a:buClrTx/>
              <a:buSzTx/>
              <a:buFontTx/>
              <a:defRPr/>
            </a:pPr>
            <a:r>
              <a:rPr lang="en-US" altLang="zh-CN" sz="14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共享资源每次只给一个线程使用，其它线程阻塞，用完后再把资源转让给其它线程。</a:t>
            </a:r>
            <a:endParaRPr lang="en-US" altLang="zh-CN" sz="1400" b="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endParaRPr>
          </a:p>
          <a:p>
            <a:pPr marL="0" lvl="1" algn="l">
              <a:spcBef>
                <a:spcPts val="500"/>
              </a:spcBef>
              <a:spcAft>
                <a:spcPts val="0"/>
              </a:spcAft>
              <a:buClrTx/>
              <a:buSzTx/>
              <a:buFontTx/>
              <a:defRPr/>
            </a:pPr>
            <a:r>
              <a:rPr lang="en-US" altLang="zh-CN" sz="1400" kern="0" noProof="0" smtClean="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因此</a:t>
            </a:r>
            <a:r>
              <a:rPr lang="zh-CN" altLang="en-US" sz="1400" kern="0" noProof="0" smtClean="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同步机制</a:t>
            </a:r>
            <a:r>
              <a:rPr lang="en-US" altLang="zh-CN" sz="1400" kern="0" noProof="0" smtClean="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,我们也将其称之为悲观锁</a:t>
            </a:r>
            <a:r>
              <a:rPr lang="en-US" altLang="zh-CN" sz="14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，jdk中的ReentrantLock也是一种悲观锁。</a:t>
            </a:r>
          </a:p>
        </p:txBody>
      </p:sp>
      <p:sp>
        <p:nvSpPr>
          <p:cNvPr id="2" name="矩形 1"/>
          <p:cNvSpPr/>
          <p:nvPr/>
        </p:nvSpPr>
        <p:spPr>
          <a:xfrm>
            <a:off x="1727200" y="5639435"/>
            <a:ext cx="7131685" cy="84455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l">
              <a:spcBef>
                <a:spcPts val="500"/>
              </a:spcBef>
              <a:spcAft>
                <a:spcPts val="0"/>
              </a:spcAft>
              <a:buClrTx/>
              <a:buSzTx/>
              <a:buFontTx/>
              <a:defRPr/>
            </a:pPr>
            <a:r>
              <a:rPr lang="en-US" altLang="zh-CN" sz="14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总是假设最好的情况，每次去拿数据的时候都认为别人不会修改。</a:t>
            </a:r>
            <a:endParaRPr lang="en-US" altLang="zh-CN" sz="1400" b="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endParaRPr>
          </a:p>
          <a:p>
            <a:pPr marL="0" lvl="1" algn="l">
              <a:spcBef>
                <a:spcPts val="500"/>
              </a:spcBef>
              <a:spcAft>
                <a:spcPts val="0"/>
              </a:spcAft>
              <a:buClrTx/>
              <a:buSzTx/>
              <a:buFontTx/>
              <a:defRPr/>
            </a:pPr>
            <a:r>
              <a:rPr lang="en-US" altLang="zh-CN" sz="14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不会上锁，但是在更新的时候会判断一下在此期间别人有没有去更新这个数据。</a:t>
            </a:r>
            <a:endParaRPr lang="en-US" altLang="zh-CN" sz="1400" b="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endParaRPr>
          </a:p>
          <a:p>
            <a:pPr marL="0" lvl="1" algn="l">
              <a:spcBef>
                <a:spcPts val="500"/>
              </a:spcBef>
              <a:spcAft>
                <a:spcPts val="0"/>
              </a:spcAft>
              <a:buClrTx/>
              <a:buSzTx/>
              <a:buFontTx/>
              <a:defRPr/>
            </a:pPr>
            <a:r>
              <a:rPr lang="en-US" altLang="zh-CN" sz="14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CAS这种机制我们也可以将其称之为乐观锁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0" end="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1" end="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2" grpId="0" bldLvl="0" animBg="1"/>
      <p:bldP spid="2"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sym typeface="+mn-ea"/>
              </a:rPr>
              <a:t>死锁</a:t>
            </a:r>
            <a:endParaRPr lang="zh-CN"/>
          </a:p>
        </p:txBody>
      </p:sp>
      <p:sp>
        <p:nvSpPr>
          <p:cNvPr id="3" name="文本占位符 2"/>
          <p:cNvSpPr>
            <a:spLocks noGrp="1"/>
          </p:cNvSpPr>
          <p:nvPr>
            <p:ph type="body" idx="10"/>
          </p:nvPr>
        </p:nvSpPr>
        <p:spPr>
          <a:xfrm>
            <a:off x="5273040" y="3068955"/>
            <a:ext cx="5466080" cy="3385820"/>
          </a:xfrm>
        </p:spPr>
        <p:txBody>
          <a:bodyPr/>
          <a:lstStyle/>
          <a:p>
            <a:r>
              <a:rPr lang="zh-CN">
                <a:sym typeface="+mn-ea"/>
              </a:rPr>
              <a:t>死锁</a:t>
            </a:r>
            <a:endParaRPr kumimoji="1" lang="zh-CN"/>
          </a:p>
        </p:txBody>
      </p:sp>
      <p:sp>
        <p:nvSpPr>
          <p:cNvPr id="4" name="文本占位符 3"/>
          <p:cNvSpPr>
            <a:spLocks noGrp="1"/>
          </p:cNvSpPr>
          <p:nvPr>
            <p:ph type="body" sz="quarter" idx="11"/>
          </p:nvPr>
        </p:nvSpPr>
        <p:spPr/>
        <p:txBody>
          <a:bodyPr/>
          <a:lstStyle/>
          <a:p>
            <a:r>
              <a:rPr lang="en-US" altLang="zh-CN"/>
              <a:t>04</a:t>
            </a: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sym typeface="+mn-ea"/>
              </a:rPr>
              <a:t>死锁</a:t>
            </a: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理解</a:t>
            </a: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CAS</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机制的原理</a:t>
            </a:r>
          </a:p>
        </p:txBody>
      </p:sp>
      <p:sp>
        <p:nvSpPr>
          <p:cNvPr id="7" name="文本框 6"/>
          <p:cNvSpPr txBox="1"/>
          <p:nvPr/>
        </p:nvSpPr>
        <p:spPr>
          <a:xfrm>
            <a:off x="845185" y="2924810"/>
            <a:ext cx="4706620" cy="737235"/>
          </a:xfrm>
          <a:prstGeom prst="rect">
            <a:avLst/>
          </a:prstGeom>
          <a:noFill/>
        </p:spPr>
        <p:txBody>
          <a:bodyPr wrap="square">
            <a:spAutoFit/>
          </a:bodyPr>
          <a:lstStyle/>
          <a:p>
            <a:pPr marL="0" lvl="2" indent="-276225" algn="l" fontAlgn="auto">
              <a:lnSpc>
                <a:spcPct val="150000"/>
              </a:lnSpc>
              <a:buClrTx/>
              <a:buSzTx/>
              <a:buNone/>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1.</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概述</a:t>
            </a:r>
          </a:p>
          <a:p>
            <a:pPr marL="0" lvl="2" indent="-276225" algn="l" fontAlgn="auto">
              <a:lnSpc>
                <a:spcPct val="150000"/>
              </a:lnSpc>
              <a:buClrTx/>
              <a:buSzTx/>
              <a:buNone/>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2.</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死锁产生条件</a:t>
            </a:r>
            <a:endPar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Tree>
  </p:cSld>
  <p:clrMapOvr>
    <a:masterClrMapping/>
  </p:clrMapOvr>
  <p:timing>
    <p:tnLst>
      <p:par>
        <p:cTn id="1" dur="indefinite" restart="never" nodeType="tmRoot"/>
      </p:par>
    </p:tnLst>
    <p:bldLst>
      <p:bldP spid="7"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49582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概述</a:t>
            </a:r>
          </a:p>
          <a:p>
            <a:pPr marL="819150" lvl="2" indent="-285750" algn="l">
              <a:lnSpc>
                <a:spcPct val="150000"/>
              </a:lnSpc>
              <a:spcBef>
                <a:spcPts val="0"/>
              </a:spcBef>
              <a:buClrTx/>
              <a:buSzTx/>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在多线程程序中,使用了多把锁,造成线程之间相互等待.程序不往下走了，即为死锁</a:t>
            </a:r>
          </a:p>
          <a:p>
            <a:pPr marL="819150" lvl="2" indent="-285750" algn="l">
              <a:lnSpc>
                <a:spcPct val="150000"/>
              </a:lnSpc>
              <a:spcBef>
                <a:spcPts val="0"/>
              </a:spcBef>
              <a:buClrTx/>
              <a:buSzTx/>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实际开发应尽量避免线程死锁。</a:t>
            </a: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死锁产生条件</a:t>
            </a:r>
          </a:p>
          <a:p>
            <a:pPr marL="819150" lvl="2" indent="-285750" algn="l">
              <a:lnSpc>
                <a:spcPct val="150000"/>
              </a:lnSpc>
              <a:spcBef>
                <a:spcPts val="0"/>
              </a:spcBef>
              <a:buClrTx/>
              <a:buSzTx/>
              <a:buChar char="•"/>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有多把锁</a:t>
            </a:r>
            <a:endParaRPr lang="zh-CN" altLang="en-US" sz="1200" b="0" dirty="0">
              <a:solidFill>
                <a:srgbClr val="404040"/>
              </a:solidFill>
              <a:latin typeface="Alibaba PuHuiTi" pitchFamily="18" charset="-122"/>
              <a:ea typeface="Alibaba PuHuiTi" pitchFamily="18" charset="-122"/>
              <a:cs typeface="Alibaba PuHuiTi" pitchFamily="18" charset="-122"/>
            </a:endParaRPr>
          </a:p>
          <a:p>
            <a:pPr marL="819150" lvl="2" indent="-285750" algn="l">
              <a:lnSpc>
                <a:spcPct val="150000"/>
              </a:lnSpc>
              <a:spcBef>
                <a:spcPts val="0"/>
              </a:spcBef>
              <a:buClrTx/>
              <a:buSzTx/>
              <a:buChar char="•"/>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有多个线程</a:t>
            </a:r>
            <a:endParaRPr lang="zh-CN" altLang="en-US" sz="1200" b="0" dirty="0">
              <a:solidFill>
                <a:srgbClr val="404040"/>
              </a:solidFill>
              <a:latin typeface="Alibaba PuHuiTi" pitchFamily="18" charset="-122"/>
              <a:ea typeface="Alibaba PuHuiTi" pitchFamily="18" charset="-122"/>
              <a:cs typeface="Alibaba PuHuiTi" pitchFamily="18" charset="-122"/>
            </a:endParaRPr>
          </a:p>
          <a:p>
            <a:pPr marL="819150" lvl="2" indent="-285750" algn="l">
              <a:lnSpc>
                <a:spcPct val="150000"/>
              </a:lnSpc>
              <a:spcBef>
                <a:spcPts val="0"/>
              </a:spcBef>
              <a:buClrTx/>
              <a:buSzTx/>
              <a:buChar char="•"/>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有线程同步嵌套</a:t>
            </a:r>
          </a:p>
          <a:p>
            <a:pPr marL="0" lvl="2" indent="0">
              <a:lnSpc>
                <a:spcPct val="150000"/>
              </a:lnSpc>
              <a:spcBef>
                <a:spcPts val="0"/>
              </a:spcBef>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a:t>
            </a:r>
            <a:r>
              <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day08\src\com\itheima01_多线程安全</a:t>
            </a:r>
            <a:r>
              <a:rPr sz="1400" b="0" smtClean="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p04</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死锁</a:t>
            </a:r>
            <a:endPar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628650" lvl="1" indent="-309880" algn="l">
              <a:buClrTx/>
              <a:buSzTx/>
              <a:buFont typeface="系统字体常规体"/>
              <a:buChar char="-"/>
            </a:pP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3" name="标题 2"/>
          <p:cNvSpPr>
            <a:spLocks noGrp="1"/>
          </p:cNvSpPr>
          <p:nvPr>
            <p:ph type="title"/>
          </p:nvPr>
        </p:nvSpPr>
        <p:spPr/>
        <p:txBody>
          <a:bodyPr/>
          <a:lstStyle/>
          <a:p>
            <a:r>
              <a:rPr kumimoji="1">
                <a:sym typeface="+mn-ea"/>
              </a:rPr>
              <a:t>死锁</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数据并发</a:t>
            </a:r>
            <a:r>
              <a:rPr kumimoji="1" smtClean="0">
                <a:sym typeface="+mn-ea"/>
              </a:rPr>
              <a:t>问题演示</a:t>
            </a:r>
            <a:endParaRPr kumimoji="1">
              <a:sym typeface="+mn-ea"/>
            </a:endParaRP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理解线程安全问题产生的原因与解决思路</a:t>
            </a:r>
          </a:p>
        </p:txBody>
      </p:sp>
      <p:sp>
        <p:nvSpPr>
          <p:cNvPr id="7" name="文本框 6"/>
          <p:cNvSpPr txBox="1"/>
          <p:nvPr/>
        </p:nvSpPr>
        <p:spPr>
          <a:xfrm>
            <a:off x="845185" y="2924810"/>
            <a:ext cx="4706620" cy="738664"/>
          </a:xfrm>
          <a:prstGeom prst="rect">
            <a:avLst/>
          </a:prstGeom>
          <a:noFill/>
        </p:spPr>
        <p:txBody>
          <a:bodyPr wrap="square">
            <a:spAutoFit/>
          </a:bodyPr>
          <a:lstStyle/>
          <a:p>
            <a:pPr marL="0" lvl="2" indent="-276225" algn="l" fontAlgn="auto">
              <a:lnSpc>
                <a:spcPct val="150000"/>
              </a:lnSpc>
              <a:buClrTx/>
              <a:buSzTx/>
              <a:buNone/>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1.概述</a:t>
            </a:r>
          </a:p>
          <a:p>
            <a:pPr marL="0" lvl="2" indent="-276225" algn="l" fontAlgn="auto">
              <a:lnSpc>
                <a:spcPct val="150000"/>
              </a:lnSpc>
              <a:buClrTx/>
              <a:buSzTx/>
              <a:buNone/>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2.</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问题</a:t>
            </a:r>
            <a:r>
              <a:rPr lang="zh-CN" altLang="en-US" sz="140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演示</a:t>
            </a:r>
            <a:endPar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Tree>
  </p:cSld>
  <p:clrMapOvr>
    <a:masterClrMapping/>
  </p:clrMapOvr>
  <p:timing>
    <p:tnLst>
      <p:par>
        <p:cTn id="1" dur="indefinite" restart="never" nodeType="tmRoot"/>
      </p:par>
    </p:tnLst>
    <p:bldLst>
      <p:bldP spid="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49582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概述</a:t>
            </a:r>
          </a:p>
          <a:p>
            <a:pPr marL="819150" lvl="2" indent="-285750" algn="l">
              <a:lnSpc>
                <a:spcPct val="150000"/>
              </a:lnSpc>
              <a:buClrTx/>
              <a:buSzTx/>
              <a:buChar char="•"/>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多个线程同一时间段运行同一段代码。程序最终结果和单线程运行结果一致，且其他变量的值和预期也一致，就是线程安全的</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问题演示</a:t>
            </a:r>
          </a:p>
          <a:p>
            <a:pPr marL="819150" lvl="2" indent="-285750" algn="l">
              <a:lnSpc>
                <a:spcPct val="150000"/>
              </a:lnSpc>
              <a:buClrTx/>
              <a:buSzTx/>
              <a:buChar char="•"/>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需求</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:假设有100张电影票，需要从4个窗口同时出售这100张票，用线程模拟该场景</a:t>
            </a:r>
          </a:p>
          <a:p>
            <a:pPr marL="819150" lvl="2" indent="-285750" algn="l">
              <a:lnSpc>
                <a:spcPct val="150000"/>
              </a:lnSpc>
              <a:buClrTx/>
              <a:buSzTx/>
              <a:buChar char="•"/>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采用线程对象模拟多个窗口，因为票是被四个窗口共享的，所以可以使用Runnable实现类存储票的变量，并定义买票动作</a:t>
            </a:r>
          </a:p>
          <a:p>
            <a:pPr marL="0" lvl="2" indent="0">
              <a:lnSpc>
                <a:spcPct val="150000"/>
              </a:lnSpc>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a:t>
            </a:r>
            <a:r>
              <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day08\src\com\itheima01_多线程安全</a:t>
            </a:r>
            <a:r>
              <a:rPr sz="1400" b="0" smtClean="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p01</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数据并发问题</a:t>
            </a:r>
            <a:endPar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628650" lvl="1" indent="-309880" algn="l">
              <a:buClrTx/>
              <a:buSzTx/>
              <a:buFont typeface="系统字体常规体"/>
              <a:buChar char="-"/>
            </a:pPr>
            <a:endParaRPr lang="zh-CN" altLang="en-US" sz="1400" b="0" dirty="0">
              <a:solidFill>
                <a:srgbClr val="404040"/>
              </a:solidFill>
              <a:latin typeface="Alibaba PuHuiTi" pitchFamily="18" charset="-122"/>
              <a:ea typeface="Alibaba PuHuiTi" pitchFamily="18" charset="-122"/>
              <a:cs typeface="Alibaba PuHuiTi" pitchFamily="18" charset="-122"/>
            </a:endParaRPr>
          </a:p>
          <a:p>
            <a:pPr marL="819150" lvl="2" indent="-285750" algn="l">
              <a:lnSpc>
                <a:spcPct val="150000"/>
              </a:lnSpc>
              <a:buClrTx/>
              <a:buSzTx/>
              <a:buChar char="•"/>
            </a:pP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3" name="标题 2"/>
          <p:cNvSpPr>
            <a:spLocks noGrp="1"/>
          </p:cNvSpPr>
          <p:nvPr>
            <p:ph type="title"/>
          </p:nvPr>
        </p:nvSpPr>
        <p:spPr/>
        <p:txBody>
          <a:bodyPr/>
          <a:lstStyle/>
          <a:p>
            <a:r>
              <a:rPr kumimoji="1" lang="zh-CN" altLang="en-US"/>
              <a:t>数据并发</a:t>
            </a:r>
            <a:r>
              <a:rPr kumimoji="1" smtClean="0">
                <a:sym typeface="+mn-ea"/>
              </a:rPr>
              <a:t>问题演示</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数据并发</a:t>
            </a:r>
            <a:r>
              <a:rPr kumimoji="1" lang="zh-CN" altLang="en-US" smtClean="0">
                <a:sym typeface="+mn-ea"/>
              </a:rPr>
              <a:t>问题</a:t>
            </a:r>
            <a:r>
              <a:rPr kumimoji="1" lang="zh-CN" altLang="en-US">
                <a:sym typeface="+mn-ea"/>
              </a:rPr>
              <a:t>总结</a:t>
            </a:r>
            <a:endParaRPr kumimoji="1">
              <a:sym typeface="+mn-ea"/>
            </a:endParaRP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理解线程安全问题产生的原因与解决思路</a:t>
            </a:r>
          </a:p>
        </p:txBody>
      </p:sp>
      <p:sp>
        <p:nvSpPr>
          <p:cNvPr id="7" name="文本框 6"/>
          <p:cNvSpPr txBox="1"/>
          <p:nvPr/>
        </p:nvSpPr>
        <p:spPr>
          <a:xfrm>
            <a:off x="845185" y="2924810"/>
            <a:ext cx="4706620" cy="1061829"/>
          </a:xfrm>
          <a:prstGeom prst="rect">
            <a:avLst/>
          </a:prstGeom>
          <a:noFill/>
        </p:spPr>
        <p:txBody>
          <a:bodyPr wrap="square">
            <a:spAutoFit/>
          </a:bodyPr>
          <a:lstStyle/>
          <a:p>
            <a:pPr marL="0" lvl="2" indent="-276225" algn="l" fontAlgn="auto">
              <a:lnSpc>
                <a:spcPct val="150000"/>
              </a:lnSpc>
              <a:buClrTx/>
              <a:buSzTx/>
              <a:buNone/>
            </a:pPr>
            <a:r>
              <a:rPr lang="zh-CN" altLang="en-US" sz="140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1</a:t>
            </a:r>
            <a:r>
              <a:rPr lang="en-US" altLang="zh-CN" sz="140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问题总结</a:t>
            </a:r>
          </a:p>
          <a:p>
            <a:pPr marL="0" lvl="2" indent="-276225" algn="l" fontAlgn="auto">
              <a:lnSpc>
                <a:spcPct val="150000"/>
              </a:lnSpc>
              <a:buClrTx/>
              <a:buSzTx/>
              <a:buNone/>
            </a:pPr>
            <a:r>
              <a:rPr lang="en-US" altLang="zh-CN" sz="140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2.</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问题分析</a:t>
            </a:r>
          </a:p>
          <a:p>
            <a:pPr marL="0" lvl="2" indent="-276225" algn="l" fontAlgn="auto">
              <a:lnSpc>
                <a:spcPct val="150000"/>
              </a:lnSpc>
              <a:buClrTx/>
              <a:buSzTx/>
              <a:buNone/>
            </a:pPr>
            <a:r>
              <a:rPr lang="en-US" altLang="zh-CN" sz="140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解决办法</a:t>
            </a:r>
          </a:p>
        </p:txBody>
      </p:sp>
    </p:spTree>
    <p:extLst>
      <p:ext uri="{BB962C8B-B14F-4D97-AF65-F5344CB8AC3E}">
        <p14:creationId xmlns:p14="http://schemas.microsoft.com/office/powerpoint/2010/main" val="4198139946"/>
      </p:ext>
    </p:extLst>
  </p:cSld>
  <p:clrMapOvr>
    <a:masterClrMapping/>
  </p:clrMapOvr>
  <p:timing>
    <p:tnLst>
      <p:par>
        <p:cTn id="1" dur="indefinite" restart="never" nodeType="tmRoot"/>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49582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nSpc>
                <a:spcPct val="150000"/>
              </a:lnSpc>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问题总结</a:t>
            </a:r>
          </a:p>
          <a:p>
            <a:pPr marL="819150" lvl="2" indent="-285750">
              <a:lnSpc>
                <a:spcPct val="150000"/>
              </a:lnSpc>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1.同票    2.不存在的票    3.丢票</a:t>
            </a:r>
          </a:p>
          <a:p>
            <a:pPr marL="0" lvl="2">
              <a:lnSpc>
                <a:spcPct val="150000"/>
              </a:lnSpc>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问题分析</a:t>
            </a:r>
          </a:p>
          <a:p>
            <a:pPr marL="819150" lvl="2" indent="-285750">
              <a:lnSpc>
                <a:spcPct val="150000"/>
              </a:lnSpc>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1.同票 </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hlinkClick r:id="rId2" action="ppaction://hlinkfile"/>
              </a:rPr>
              <a:t>《卖票问题</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hlinkClick r:id="rId2" action="ppaction://hlinkfile"/>
              </a:rPr>
              <a:t>-</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hlinkClick r:id="rId2" action="ppaction://hlinkfile"/>
              </a:rPr>
              <a:t>同票》</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p>
          <a:p>
            <a:pPr marL="819150" lvl="2" indent="-285750">
              <a:lnSpc>
                <a:spcPct val="150000"/>
              </a:lnSpc>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2.不存在的票 </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hlinkClick r:id="rId3" action="ppaction://hlinkfile"/>
              </a:rPr>
              <a:t>《卖票问题</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hlinkClick r:id="rId3" action="ppaction://hlinkfile"/>
              </a:rPr>
              <a:t>-</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hlinkClick r:id="rId3" action="ppaction://hlinkfile"/>
              </a:rPr>
              <a:t>不存在的票》</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p>
          <a:p>
            <a:pPr marL="819150" lvl="2" indent="-285750">
              <a:lnSpc>
                <a:spcPct val="150000"/>
              </a:lnSpc>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3.丢票 </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hlinkClick r:id="rId4" action="ppaction://hlinkfile"/>
              </a:rPr>
              <a:t>《卖票问题</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hlinkClick r:id="rId4" action="ppaction://hlinkfile"/>
              </a:rPr>
              <a:t>-</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hlinkClick r:id="rId4" action="ppaction://hlinkfile"/>
              </a:rPr>
              <a:t>丢票</a:t>
            </a:r>
            <a:r>
              <a:rPr lang="zh-CN" altLang="en-US" sz="1400" b="0" smtClean="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hlinkClick r:id="rId4" action="ppaction://hlinkfile"/>
              </a:rPr>
              <a:t>》</a:t>
            </a:r>
            <a:endParaRPr lang="en-US" altLang="zh-CN" sz="140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r>
              <a:rPr lang="zh-CN" altLang="en-US" sz="140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解决</a:t>
            </a: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办法</a:t>
            </a:r>
          </a:p>
          <a:p>
            <a:pPr marL="819150" lvl="2" indent="-285750" algn="l">
              <a:lnSpc>
                <a:spcPct val="150000"/>
              </a:lnSpc>
              <a:buClrTx/>
              <a:buSzTx/>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原因：在多线程环境下，共享内容，被多个位置</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多次操作</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19150" lvl="2" indent="-285750" algn="l">
              <a:lnSpc>
                <a:spcPct val="150000"/>
              </a:lnSpc>
              <a:buClrTx/>
              <a:buSzTx/>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解决思路</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哪里有问题，包裹哪里，不让其他线程干预</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19150" lvl="2" indent="-285750" algn="l">
              <a:lnSpc>
                <a:spcPct val="150000"/>
              </a:lnSpc>
              <a:buClrTx/>
              <a:buSzTx/>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解决办法:线程同步</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19150" lvl="2" indent="-285750" algn="l">
              <a:lnSpc>
                <a:spcPct val="150000"/>
              </a:lnSpc>
              <a:buClrTx/>
              <a:buSzTx/>
              <a:buChar char="•"/>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多个线程共享同一段操作，一个线程获取执行权限期间，其他线程不能获取这段操作的执行权限。</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19150" lvl="2" indent="-285750" algn="l">
              <a:lnSpc>
                <a:spcPct val="150000"/>
              </a:lnSpc>
              <a:buClrTx/>
              <a:buSzTx/>
              <a:buChar char="•"/>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直到该线程释放权限后，被同步的线程和该线程一起重新取抢夺CPU资源，直到完成所有操作。</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19150" lvl="2" indent="-285750" algn="l">
              <a:lnSpc>
                <a:spcPct val="150000"/>
              </a:lnSpc>
              <a:buClrTx/>
              <a:buSzTx/>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同步机制的三中方式</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同步代码块</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同步方法</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Lock锁</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628650" lvl="1" indent="-309880" algn="l">
              <a:buClrTx/>
              <a:buSzTx/>
              <a:buFont typeface="系统字体常规体"/>
              <a:buChar char="-"/>
            </a:pPr>
            <a:endParaRPr lang="zh-CN" altLang="en-US" sz="1400" b="0" dirty="0">
              <a:solidFill>
                <a:srgbClr val="404040"/>
              </a:solidFill>
              <a:latin typeface="Alibaba PuHuiTi" pitchFamily="18" charset="-122"/>
              <a:ea typeface="Alibaba PuHuiTi" pitchFamily="18" charset="-122"/>
              <a:cs typeface="Alibaba PuHuiTi" pitchFamily="18" charset="-122"/>
            </a:endParaRPr>
          </a:p>
          <a:p>
            <a:pPr marL="819150" lvl="2" indent="-285750" algn="l">
              <a:lnSpc>
                <a:spcPct val="150000"/>
              </a:lnSpc>
              <a:buClrTx/>
              <a:buSzTx/>
              <a:buChar char="•"/>
            </a:pP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3" name="标题 2"/>
          <p:cNvSpPr>
            <a:spLocks noGrp="1"/>
          </p:cNvSpPr>
          <p:nvPr>
            <p:ph type="title"/>
          </p:nvPr>
        </p:nvSpPr>
        <p:spPr>
          <a:xfrm>
            <a:off x="710880" y="234029"/>
            <a:ext cx="8771021" cy="517190"/>
          </a:xfrm>
        </p:spPr>
        <p:txBody>
          <a:bodyPr/>
          <a:lstStyle/>
          <a:p>
            <a:r>
              <a:rPr kumimoji="1" lang="zh-CN" altLang="en-US"/>
              <a:t>数据并发</a:t>
            </a:r>
            <a:r>
              <a:rPr kumimoji="1" smtClean="0">
                <a:sym typeface="+mn-ea"/>
              </a:rPr>
              <a:t>问题</a:t>
            </a:r>
            <a:r>
              <a:rPr kumimoji="1" lang="zh-CN" altLang="en-US" smtClean="0">
                <a:sym typeface="+mn-ea"/>
              </a:rPr>
              <a:t>总结</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sym typeface="+mn-ea"/>
              </a:rPr>
              <a:t>同步代码块</a:t>
            </a:r>
            <a:r>
              <a:rPr kumimoji="1" lang="zh-CN" altLang="en-US" smtClean="0">
                <a:sym typeface="+mn-ea"/>
              </a:rPr>
              <a:t>解决</a:t>
            </a:r>
            <a:r>
              <a:rPr kumimoji="1" lang="zh-CN" altLang="en-US"/>
              <a:t>数据并发</a:t>
            </a:r>
            <a:r>
              <a:rPr kumimoji="1" lang="zh-CN" altLang="en-US" smtClean="0">
                <a:sym typeface="+mn-ea"/>
              </a:rPr>
              <a:t>问题</a:t>
            </a:r>
            <a:endParaRPr kumimoji="1">
              <a:sym typeface="+mn-ea"/>
            </a:endParaRP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掌握同步代码块的使用</a:t>
            </a:r>
          </a:p>
        </p:txBody>
      </p:sp>
      <p:sp>
        <p:nvSpPr>
          <p:cNvPr id="7" name="文本框 6"/>
          <p:cNvSpPr txBox="1"/>
          <p:nvPr/>
        </p:nvSpPr>
        <p:spPr>
          <a:xfrm>
            <a:off x="845185" y="2924810"/>
            <a:ext cx="4706620" cy="737235"/>
          </a:xfrm>
          <a:prstGeom prst="rect">
            <a:avLst/>
          </a:prstGeom>
          <a:noFill/>
        </p:spPr>
        <p:txBody>
          <a:bodyPr wrap="square">
            <a:spAutoFit/>
          </a:bodyPr>
          <a:lstStyle/>
          <a:p>
            <a:pPr marL="0" lvl="2" indent="-276225" algn="l" fontAlgn="auto">
              <a:lnSpc>
                <a:spcPct val="150000"/>
              </a:lnSpc>
              <a:buClrTx/>
              <a:buSzTx/>
              <a:buNone/>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1.概述</a:t>
            </a:r>
          </a:p>
          <a:p>
            <a:pPr marL="0" lvl="2" indent="-276225" algn="l" fontAlgn="auto">
              <a:lnSpc>
                <a:spcPct val="150000"/>
              </a:lnSpc>
              <a:buClrTx/>
              <a:buSzTx/>
              <a:buNone/>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2.</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格式</a:t>
            </a:r>
            <a:endPar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par>
    </p:tnLst>
    <p:bldLst>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49582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概述</a:t>
            </a:r>
          </a:p>
          <a:p>
            <a:pPr marL="819150" lvl="2" indent="-285750" algn="l">
              <a:lnSpc>
                <a:spcPct val="150000"/>
              </a:lnSpc>
              <a:buClrTx/>
              <a:buSzTx/>
              <a:buChar char="•"/>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synchronized关键字可以用于方法中的某个区块中，表示只对这个区块的资源实行互斥访问。</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格式</a:t>
            </a:r>
          </a:p>
          <a:p>
            <a:pPr marL="819150" lvl="2" indent="-285750" algn="l">
              <a:lnSpc>
                <a:spcPct val="150000"/>
              </a:lnSpc>
              <a:buClrTx/>
              <a:buSzTx/>
              <a:buChar char="•"/>
            </a:pP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819150" lvl="2" indent="-285750" algn="l">
              <a:lnSpc>
                <a:spcPct val="150000"/>
              </a:lnSpc>
              <a:buClrTx/>
              <a:buSzTx/>
              <a:buChar char="•"/>
            </a:pP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819150" lvl="2" indent="-285750" algn="l">
              <a:lnSpc>
                <a:spcPct val="150000"/>
              </a:lnSpc>
              <a:buClrTx/>
              <a:buSzTx/>
              <a:buChar char="•"/>
            </a:pP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819150" lvl="2" indent="-285750" algn="l">
              <a:lnSpc>
                <a:spcPct val="150000"/>
              </a:lnSpc>
              <a:buClrTx/>
              <a:buSzTx/>
              <a:buChar char="•"/>
            </a:pP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indent="0">
              <a:lnSpc>
                <a:spcPct val="150000"/>
              </a:lnSpc>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a:t>
            </a:r>
            <a:r>
              <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day08\src\com\itheima01_</a:t>
            </a:r>
            <a:r>
              <a:rPr sz="1400" b="0" smtClean="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多线程安全</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p01</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数据并发问题</a:t>
            </a:r>
            <a:endPar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819150" lvl="2" indent="-285750" algn="l">
              <a:lnSpc>
                <a:spcPct val="150000"/>
              </a:lnSpc>
              <a:buClrTx/>
              <a:buSzTx/>
              <a:buChar char="•"/>
            </a:pP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3" name="标题 2"/>
          <p:cNvSpPr>
            <a:spLocks noGrp="1"/>
          </p:cNvSpPr>
          <p:nvPr>
            <p:ph type="title"/>
          </p:nvPr>
        </p:nvSpPr>
        <p:spPr/>
        <p:txBody>
          <a:bodyPr/>
          <a:lstStyle/>
          <a:p>
            <a:r>
              <a:rPr kumimoji="1" smtClean="0">
                <a:sym typeface="+mn-ea"/>
              </a:rPr>
              <a:t>同步代码块解决</a:t>
            </a:r>
            <a:r>
              <a:rPr kumimoji="1" lang="zh-CN" altLang="en-US"/>
              <a:t>数据并发</a:t>
            </a:r>
            <a:r>
              <a:rPr kumimoji="1" smtClean="0">
                <a:sym typeface="+mn-ea"/>
              </a:rPr>
              <a:t>问题</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
        <p:nvSpPr>
          <p:cNvPr id="4" name="矩形 3"/>
          <p:cNvSpPr/>
          <p:nvPr/>
        </p:nvSpPr>
        <p:spPr>
          <a:xfrm>
            <a:off x="1597025" y="2538730"/>
            <a:ext cx="5331460" cy="150812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l">
              <a:lnSpc>
                <a:spcPct val="100000"/>
              </a:lnSpc>
              <a:spcBef>
                <a:spcPts val="500"/>
              </a:spcBef>
              <a:spcAft>
                <a:spcPts val="0"/>
              </a:spcAft>
              <a:buClrTx/>
              <a:buSzTx/>
              <a:buFontTx/>
              <a:defRPr/>
            </a:pPr>
            <a:r>
              <a:rPr lang="en-US" altLang="zh-CN" sz="1400" kern="0" noProof="0" smtClean="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synchronized</a:t>
            </a:r>
            <a:r>
              <a:rPr lang="en-US" altLang="zh-CN" sz="1400" kern="0" noProof="0" smtClean="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a:t>
            </a:r>
            <a:r>
              <a:rPr lang="zh-CN" altLang="en-US" sz="1400" kern="0" noProof="0" smtClean="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同步锁对象</a:t>
            </a:r>
            <a:r>
              <a:rPr lang="en-US" altLang="zh-CN" sz="14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a:t>
            </a:r>
          </a:p>
          <a:p>
            <a:pPr marL="0" lvl="1" algn="l">
              <a:lnSpc>
                <a:spcPct val="100000"/>
              </a:lnSpc>
              <a:spcBef>
                <a:spcPts val="500"/>
              </a:spcBef>
              <a:spcAft>
                <a:spcPts val="0"/>
              </a:spcAft>
              <a:buClrTx/>
              <a:buSzTx/>
              <a:buFontTx/>
              <a:defRPr/>
            </a:pPr>
            <a:r>
              <a:rPr lang="en-US" altLang="zh-CN" sz="14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	</a:t>
            </a:r>
            <a:r>
              <a:rPr lang="zh-CN" altLang="en-US" sz="14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需要同步的操作</a:t>
            </a:r>
            <a:endParaRPr lang="en-US" altLang="zh-CN" sz="14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endParaRPr>
          </a:p>
          <a:p>
            <a:pPr marL="0" lvl="1" algn="l">
              <a:lnSpc>
                <a:spcPct val="100000"/>
              </a:lnSpc>
              <a:spcBef>
                <a:spcPts val="500"/>
              </a:spcBef>
              <a:spcAft>
                <a:spcPts val="0"/>
              </a:spcAft>
              <a:buClrTx/>
              <a:buSzTx/>
              <a:buFontTx/>
              <a:defRPr/>
            </a:pPr>
            <a:r>
              <a:rPr lang="en-US" altLang="zh-CN" sz="14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a:t>
            </a:r>
          </a:p>
          <a:p>
            <a:pPr marL="0" lvl="1" algn="l">
              <a:lnSpc>
                <a:spcPct val="100000"/>
              </a:lnSpc>
              <a:spcBef>
                <a:spcPts val="500"/>
              </a:spcBef>
              <a:spcAft>
                <a:spcPts val="0"/>
              </a:spcAft>
              <a:buClrTx/>
              <a:buSzTx/>
              <a:buFontTx/>
              <a:defRPr/>
            </a:pPr>
            <a:r>
              <a:rPr lang="zh-CN" altLang="en-US" sz="1400" dirty="0">
                <a:solidFill>
                  <a:srgbClr val="00B050"/>
                </a:solidFill>
                <a:latin typeface="Alibaba PuHuiTi" pitchFamily="18" charset="-122"/>
                <a:ea typeface="Alibaba PuHuiTi" pitchFamily="18" charset="-122"/>
                <a:cs typeface="Alibaba PuHuiTi" pitchFamily="18" charset="-122"/>
                <a:sym typeface="+mn-ea"/>
              </a:rPr>
              <a:t>对象的同步锁只是一个标记作用，锁对象 可以是任意类型</a:t>
            </a:r>
          </a:p>
          <a:p>
            <a:pPr marL="0" lvl="1" algn="l">
              <a:lnSpc>
                <a:spcPct val="100000"/>
              </a:lnSpc>
              <a:spcBef>
                <a:spcPts val="500"/>
              </a:spcBef>
              <a:spcAft>
                <a:spcPts val="0"/>
              </a:spcAft>
              <a:buClrTx/>
              <a:buSzTx/>
              <a:buFontTx/>
              <a:defRPr/>
            </a:pPr>
            <a:r>
              <a:rPr lang="zh-CN" altLang="en-US" sz="1400" dirty="0">
                <a:solidFill>
                  <a:srgbClr val="00B050"/>
                </a:solidFill>
                <a:latin typeface="Alibaba PuHuiTi" pitchFamily="18" charset="-122"/>
                <a:ea typeface="Alibaba PuHuiTi" pitchFamily="18" charset="-122"/>
                <a:cs typeface="Alibaba PuHuiTi" pitchFamily="18" charset="-122"/>
                <a:sym typeface="+mn-ea"/>
              </a:rPr>
              <a:t>多个线程对象，想要达到线程同步，需要使用同一把锁对象</a:t>
            </a:r>
            <a:endParaRPr lang="en-US" altLang="zh-CN" sz="14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1338</Words>
  <Application>Microsoft Office PowerPoint</Application>
  <PresentationFormat>宽屏</PresentationFormat>
  <Paragraphs>309</Paragraphs>
  <Slides>37</Slides>
  <Notes>15</Notes>
  <HiddenSlides>0</HiddenSlides>
  <MMClips>0</MMClips>
  <ScaleCrop>false</ScaleCrop>
  <HeadingPairs>
    <vt:vector size="6" baseType="variant">
      <vt:variant>
        <vt:lpstr>已用的字体</vt:lpstr>
      </vt:variant>
      <vt:variant>
        <vt:i4>16</vt:i4>
      </vt:variant>
      <vt:variant>
        <vt:lpstr>主题</vt:lpstr>
      </vt:variant>
      <vt:variant>
        <vt:i4>7</vt:i4>
      </vt:variant>
      <vt:variant>
        <vt:lpstr>幻灯片标题</vt:lpstr>
      </vt:variant>
      <vt:variant>
        <vt:i4>37</vt:i4>
      </vt:variant>
    </vt:vector>
  </HeadingPairs>
  <TitlesOfParts>
    <vt:vector size="60" baseType="lpstr">
      <vt:lpstr>Alibaba PuHuiTi</vt:lpstr>
      <vt:lpstr>Alibaba PuHuiTi B</vt:lpstr>
      <vt:lpstr>Alibaba PuHuiTi M</vt:lpstr>
      <vt:lpstr>Alibaba PuHuiTi R</vt:lpstr>
      <vt:lpstr>阿里巴巴普惠体</vt:lpstr>
      <vt:lpstr>等线</vt:lpstr>
      <vt:lpstr>黑体</vt:lpstr>
      <vt:lpstr>宋体</vt:lpstr>
      <vt:lpstr>微软雅黑</vt:lpstr>
      <vt:lpstr>系统字体常规体</vt:lpstr>
      <vt:lpstr>Arial</vt:lpstr>
      <vt:lpstr>Calibri</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多线程安全</vt:lpstr>
      <vt:lpstr>PowerPoint 演示文稿</vt:lpstr>
      <vt:lpstr>数据并发问题</vt:lpstr>
      <vt:lpstr>数据并发问题演示</vt:lpstr>
      <vt:lpstr>数据并发问题演示</vt:lpstr>
      <vt:lpstr>数据并发问题总结</vt:lpstr>
      <vt:lpstr>数据并发问题总结</vt:lpstr>
      <vt:lpstr>同步代码块解决数据并发问题</vt:lpstr>
      <vt:lpstr>同步代码块解决数据并发问题</vt:lpstr>
      <vt:lpstr>同步方法解决数据并发问题</vt:lpstr>
      <vt:lpstr>同步方法解决数据并发问题</vt:lpstr>
      <vt:lpstr>Lock类解决数据并发问题</vt:lpstr>
      <vt:lpstr>Lock类解决数据并发问题</vt:lpstr>
      <vt:lpstr>可见性问题</vt:lpstr>
      <vt:lpstr>可见性问题演示</vt:lpstr>
      <vt:lpstr>可见性问题演示</vt:lpstr>
      <vt:lpstr>线程同步解决可见性问题</vt:lpstr>
      <vt:lpstr>线程同步解决可见性问题</vt:lpstr>
      <vt:lpstr>volatile解决可见性问题</vt:lpstr>
      <vt:lpstr>volatile解决可见性问题</vt:lpstr>
      <vt:lpstr>Volatile原理及与同步机制区别</vt:lpstr>
      <vt:lpstr>Volatile原理及与同步机制区别</vt:lpstr>
      <vt:lpstr>原子性问题</vt:lpstr>
      <vt:lpstr>原子性问题演示</vt:lpstr>
      <vt:lpstr>原子性问题演示</vt:lpstr>
      <vt:lpstr>volatile不能解决原子性问题</vt:lpstr>
      <vt:lpstr>volatile不能解决原子性问题</vt:lpstr>
      <vt:lpstr>线程同步解决原子性问题</vt:lpstr>
      <vt:lpstr>线程同步解决原子性问题</vt:lpstr>
      <vt:lpstr>原子类解决原子性问题</vt:lpstr>
      <vt:lpstr>原子类解决原子性问题</vt:lpstr>
      <vt:lpstr>CAS机制</vt:lpstr>
      <vt:lpstr>CAS机制</vt:lpstr>
      <vt:lpstr>死锁</vt:lpstr>
      <vt:lpstr>死锁</vt:lpstr>
      <vt:lpstr>死锁</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lefei</cp:lastModifiedBy>
  <cp:revision>2686</cp:revision>
  <dcterms:created xsi:type="dcterms:W3CDTF">2020-03-31T02:23:00Z</dcterms:created>
  <dcterms:modified xsi:type="dcterms:W3CDTF">2022-03-14T04:08:36Z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721F27B9FE304F9FB04F2C4B564EC5EA</vt:lpwstr>
  </property>
</Properties>
</file>