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9"/>
  </p:notesMasterIdLst>
  <p:handoutMasterIdLst>
    <p:handoutMasterId r:id="rId30"/>
  </p:handoutMasterIdLst>
  <p:sldIdLst>
    <p:sldId id="462" r:id="rId8"/>
    <p:sldId id="463" r:id="rId9"/>
    <p:sldId id="1204" r:id="rId10"/>
    <p:sldId id="1319" r:id="rId11"/>
    <p:sldId id="1320" r:id="rId12"/>
    <p:sldId id="1344" r:id="rId13"/>
    <p:sldId id="1345" r:id="rId14"/>
    <p:sldId id="1347" r:id="rId15"/>
    <p:sldId id="1348" r:id="rId16"/>
    <p:sldId id="1318" r:id="rId17"/>
    <p:sldId id="631" r:id="rId18"/>
    <p:sldId id="876" r:id="rId19"/>
    <p:sldId id="1350" r:id="rId20"/>
    <p:sldId id="1351" r:id="rId21"/>
    <p:sldId id="1353" r:id="rId22"/>
    <p:sldId id="1354" r:id="rId23"/>
    <p:sldId id="1356" r:id="rId24"/>
    <p:sldId id="1357" r:id="rId25"/>
    <p:sldId id="1359" r:id="rId26"/>
    <p:sldId id="1360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2032;&#26448;/ConcurrentHashMap&#38145;&#31034;&#24847;&#22270;.png" TargetMode="External"/><Relationship Id="rId2" Type="http://schemas.openxmlformats.org/officeDocument/2006/relationships/hyperlink" Target="&#32032;&#26448;/Hashtable&#38145;&#31034;&#24847;&#22270;.png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sz="6000" dirty="0"/>
              <a:t>并发工具包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其他并发类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lang="zh-CN" smtClean="0">
                <a:sym typeface="+mn-ea"/>
              </a:rPr>
              <a:t>ConcurrentHashMap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CountDownLatch</a:t>
            </a:r>
          </a:p>
          <a:p>
            <a:r>
              <a:rPr lang="zh-CN">
                <a:sym typeface="+mn-ea"/>
              </a:rPr>
              <a:t>CyclicBarrier</a:t>
            </a:r>
          </a:p>
          <a:p>
            <a:r>
              <a:rPr lang="zh-CN">
                <a:sym typeface="+mn-ea"/>
              </a:rPr>
              <a:t>Semaphore</a:t>
            </a:r>
          </a:p>
          <a:p>
            <a:r>
              <a:rPr lang="zh-CN">
                <a:sym typeface="+mn-ea"/>
              </a:rPr>
              <a:t>Exchanger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ConcurrentHashMap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理解ConcurrentHashMap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en-US" altLang="zh-CN" sz="1400">
                <a:sym typeface="+mn-ea"/>
              </a:rPr>
              <a:t>ConcurrentHashMap</a:t>
            </a:r>
            <a:r>
              <a:rPr lang="zh-CN" altLang="en-US" sz="1400">
                <a:sym typeface="+mn-ea"/>
              </a:rPr>
              <a:t>与</a:t>
            </a:r>
            <a:r>
              <a:rPr lang="en-US" altLang="zh-CN" sz="1400">
                <a:sym typeface="+mn-ea"/>
              </a:rPr>
              <a:t>Hashtable</a:t>
            </a:r>
            <a:r>
              <a:rPr lang="zh-CN" altLang="en-US" sz="1400">
                <a:sym typeface="+mn-ea"/>
              </a:rPr>
              <a:t>区别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HashMap在多线程环境下，存储数据,会导致数据错乱，属于并发线程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不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安全问题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Hashtable是一个线程安全的类，可以保障线程并发中的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安全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问题，但是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效率低下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ConcurrentHashMap是一个并发类，可以保障线程并发中的安全问题，效率相对较高。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ConcurrentHashMap与Hashtable区别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HashTable效率低下原因：全局synchronized锁定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见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  <a:hlinkClick r:id="rId2" action="ppaction://hlinkfile"/>
              </a:rPr>
              <a:t>《Hashtable锁示意图》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ConcurrentHashMap高效的原因：CAS + 局部synchronized锁定见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  <a:hlinkClick r:id="rId3" action="ppaction://hlinkfile"/>
              </a:rPr>
              <a:t>《ConcurrentHashMap锁示意图》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day08\src\com\itheima02_并发包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p02ConcurrentHashMap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ConcurrentHashMap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CountDownLatch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理解CountDownLatch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CountDownLatch允许一个或多个线程等待其他线程完成操作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CountDownLatch(int count)：初始化一个指定计数器的CountDownLatch对象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await() throws InterruptedException： 让当前线程等待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>
              <a:lnSpc>
                <a:spcPct val="150000"/>
              </a:lnSpc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countDown()： 计数器进行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减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1，减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到</a:t>
            </a:r>
            <a:r>
              <a:rPr lang="en-US" altLang="zh-CN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0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时，处于</a:t>
            </a:r>
            <a:r>
              <a:rPr lang="en-US" altLang="zh-CN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await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的线程被释放执行权。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day08\src\com\itheima02_并发包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p03CountDownLatch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CountDownLatch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CyclicBarrier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理解CyclicBarrier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允许一组线程全部等待彼此达到共同屏障点的同步辅助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CyclicBarrier的字面意思是可循环使用（Cyclic）的屏障（Barrier）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CyclicBarrier(int 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parties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 Runnable barrierAction)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： 创建同步辅助操作任务类的对象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parties指同时达到指定位置的线程数量</a:t>
            </a:r>
            <a:r>
              <a:rPr lang="en-US" altLang="zh-CN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barrierAction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指数量达到后的操作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int await()： 线程调用await方法告诉CyclicBarrier到达了屏障，然后当前线程被阻塞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day08\src\com\itheima02_并发包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p04CyclicBarrier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CyclicBarrier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Semaphore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理解Semaphore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Semaphore的主要作用是控制线程的并发数量,控制指定个线程可以同时访问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一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个操作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Semaphore(int permits) 创建线程并发数量对象  permits 表示许可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线程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的个数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acquire()</a:t>
            </a:r>
            <a:r>
              <a:rPr 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表示获取许可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void release()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表示释放许可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day08\src\com\itheima02_并发包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p05Semaphore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Semaphore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Exchanger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理解Exchanger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lang="zh-CN">
                <a:sym typeface="+mn-ea"/>
              </a:rPr>
              <a:t>线程池</a:t>
            </a:r>
          </a:p>
          <a:p>
            <a:r>
              <a:rPr lang="zh-CN">
                <a:sym typeface="+mn-ea"/>
              </a:rPr>
              <a:t>其他并发类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Exchanger（交换者）是一个用于线程间协作的工具类，用于进行线程间的数据交换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Exchanger() 创建用于线程间交换数据的对象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 exchange(V x)： 交换数据的方法  把参数的数据传递给另一条线程,返回另一条线程传递过来的数据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V exchange(V x, long timeout, TimeUnit unit)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    x - 要交换的对象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    timeout - 等待的最长时间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    unit - timeout参数的时间单位(TimeUnit.SECONDS 秒单位)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day08\src\com\itheima02_并发包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p06Exchanger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Exchanger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/>
              <a:t>线程池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lang="zh-CN">
                <a:sym typeface="+mn-ea"/>
              </a:rPr>
              <a:t>线程池概述</a:t>
            </a:r>
          </a:p>
          <a:p>
            <a:r>
              <a:rPr lang="zh-CN">
                <a:sym typeface="+mn-ea"/>
              </a:rPr>
              <a:t>线程池使用</a:t>
            </a:r>
          </a:p>
          <a:p>
            <a:r>
              <a:rPr lang="zh-CN">
                <a:sym typeface="+mn-ea"/>
              </a:rPr>
              <a:t>线程池练习</a:t>
            </a:r>
          </a:p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线程池概述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理解线程池的操作原理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1.线程池思想</a:t>
            </a:r>
          </a:p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线程池概念</a:t>
            </a:r>
          </a:p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线程池好处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线程池思想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当出现并发数量大，线程任务简单，就会造成系统短时间大量创建线程对象，造成资源浪费。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如果可以使得创建出来的线程对象能够重复被利用，可以避免因为大量创建对象，导致内存浪费。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线程池概念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一个容纳多个线程的容器，其中的线程可以反复使用，省去了频繁创建线程对象的操作，无需反复创建线程而消耗过多资源。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工作线程:线程池中存储的线程对象，在没有任务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时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，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处于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等待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状态，可循环使用。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任务队列:用于存放没有处理的任务，一种缓冲机制。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任务接口:每个任务必须实现的接口，以供工作线程调度任务的执行。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>
              <a:lnSpc>
                <a:spcPct val="150000"/>
              </a:lnSpc>
            </a:pP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线程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池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管理器</a:t>
            </a:r>
            <a:r>
              <a:rPr lang="en-US" altLang="zh-CN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用于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创建并管理线程池，包括创建线程池，销毁线程池，添加新任务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线程池好处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降低资源消耗。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提高响应速度。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提高线程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的可管理性。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线程池概述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线程池使用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掌握线程池的使用流程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1.概述</a:t>
            </a:r>
          </a:p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0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java.util.concurrent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.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Executor是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线程池的顶级接口。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0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java.util.concurrent.ExecutorService.严格意义上讲，ExecutorService才是真正的线程池接口。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创建对象</a:t>
            </a:r>
            <a:endParaRPr lang="en-US" altLang="zh-CN" sz="1400" smtClean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>
              <a:spcBef>
                <a:spcPts val="0"/>
              </a:spcBef>
            </a:pP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java.util.concurrent.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Executors线程工厂类，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提供了一些静态工厂，生成一些常用的线程池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static </a:t>
            </a:r>
            <a:r>
              <a:rPr lang="zh-CN" altLang="en-US" sz="1200" b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ExecutorService </a:t>
            </a:r>
            <a:r>
              <a:rPr lang="zh-CN" altLang="en-US" sz="1200" b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newFixedThreadPool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(int nThreads)  Executors的静态方法，返回线程池对象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  <a:p>
            <a:pPr marL="819150" lvl="2" indent="-285750" algn="l">
              <a:lnSpc>
                <a:spcPct val="15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Future&lt;?&gt; submit(Runnable task):获取线程池中的某一个线程对象，并执行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public Future&lt;?&gt; submit(Callable task):获取线程池中的某一个线程对象，并执行。</a:t>
            </a:r>
          </a:p>
          <a:p>
            <a:pPr marL="819150" lvl="2" indent="-285750" algn="l">
              <a:lnSpc>
                <a:spcPct val="15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Future接口：用来记录线程任务执行完毕后产生的结果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V get(): 获取计算完成的结果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)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  <a:endParaRPr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使用步骤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创建线程池对象。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创建Runnable/Callable接口实现类对象。(task)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提交Runnable/Callable接口实现类对象。(submit(task))</a:t>
            </a:r>
          </a:p>
          <a:p>
            <a:pPr marL="819150" lvl="2" indent="-285750" algn="l">
              <a:lnSpc>
                <a:spcPct val="15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接收运行结果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由于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Runnable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run</a:t>
            </a: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方法没有返回值，所以提交该接口给线程池无法返回结果</a:t>
            </a:r>
            <a:r>
              <a:rPr lang="en-US" altLang="zh-CN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spcBef>
                <a:spcPts val="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关闭线程池(一般不做)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day08\src\com\itheima02_并发包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p01Threadpool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线程池使用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线程池练习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理解思路，熟练代码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1.需求</a:t>
            </a:r>
          </a:p>
          <a:p>
            <a:pPr marL="0" lvl="2" indent="-276225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spcBef>
                <a:spcPct val="20000"/>
              </a:spcBef>
              <a:buClrTx/>
              <a:buSzTx/>
              <a:buChar char="•"/>
            </a:pPr>
            <a:r>
              <a:rPr lang="zh-CN" altLang="en-US" sz="12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使用线程池方式执行任务,返回1-100的和。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  <a:endParaRPr lang="zh-CN" altLang="en-US" sz="1200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创建线程任务实现类，定义求和操作(因为需要返回求和结果,所以使用Callable方式的任务)</a:t>
            </a:r>
            <a:endParaRPr lang="en-US" altLang="zh-CN" sz="12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创建线程池，指定线程数</a:t>
            </a:r>
            <a:endParaRPr lang="en-US" altLang="zh-CN" sz="12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提交线程任务，获取现承结果对象</a:t>
            </a:r>
            <a:endParaRPr lang="en-US" altLang="zh-CN" sz="12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2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获取线程运行返回结果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zh-CN" altLang="en-US" sz="12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day08\src\com\itheima02_并发包</a:t>
            </a:r>
            <a:r>
              <a:rPr sz="12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p01Threadpool</a:t>
            </a:r>
            <a:endParaRPr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线程池练习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1094</Words>
  <Application>Microsoft Office PowerPoint</Application>
  <PresentationFormat>宽屏</PresentationFormat>
  <Paragraphs>168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并发工具包</vt:lpstr>
      <vt:lpstr>PowerPoint 演示文稿</vt:lpstr>
      <vt:lpstr>线程池</vt:lpstr>
      <vt:lpstr>线程池概述</vt:lpstr>
      <vt:lpstr>线程池概述</vt:lpstr>
      <vt:lpstr>线程池使用</vt:lpstr>
      <vt:lpstr>线程池使用</vt:lpstr>
      <vt:lpstr>线程池练习</vt:lpstr>
      <vt:lpstr>线程池练习</vt:lpstr>
      <vt:lpstr>其他并发类</vt:lpstr>
      <vt:lpstr>ConcurrentHashMap</vt:lpstr>
      <vt:lpstr>ConcurrentHashMap</vt:lpstr>
      <vt:lpstr>CountDownLatch</vt:lpstr>
      <vt:lpstr>CountDownLatch</vt:lpstr>
      <vt:lpstr>CyclicBarrier</vt:lpstr>
      <vt:lpstr>CyclicBarrier</vt:lpstr>
      <vt:lpstr>Semaphore</vt:lpstr>
      <vt:lpstr>Semaphore</vt:lpstr>
      <vt:lpstr>Exchanger</vt:lpstr>
      <vt:lpstr>Exchanger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2598</cp:revision>
  <dcterms:created xsi:type="dcterms:W3CDTF">2020-03-31T02:23:00Z</dcterms:created>
  <dcterms:modified xsi:type="dcterms:W3CDTF">2022-03-14T06:44:15Z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