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7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.com.cn/jquery/selector_lt.asp" TargetMode="External"/><Relationship Id="rId3" Type="http://schemas.openxmlformats.org/officeDocument/2006/relationships/hyperlink" Target="http://www.w3school.com.cn/jquery/selector_last.asp" TargetMode="External"/><Relationship Id="rId7" Type="http://schemas.openxmlformats.org/officeDocument/2006/relationships/hyperlink" Target="http://www.w3school.com.cn/jquery/selector_gt.asp" TargetMode="External"/><Relationship Id="rId2" Type="http://schemas.openxmlformats.org/officeDocument/2006/relationships/hyperlink" Target="http://www.w3school.com.cn/jquery/selector_firs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.com.cn/jquery/selector_eq.asp" TargetMode="External"/><Relationship Id="rId5" Type="http://schemas.openxmlformats.org/officeDocument/2006/relationships/hyperlink" Target="http://www.w3school.com.cn/jquery/selector_odd.asp" TargetMode="External"/><Relationship Id="rId4" Type="http://schemas.openxmlformats.org/officeDocument/2006/relationships/hyperlink" Target="http://www.w3school.com.cn/jquery/selector_even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.com.cn/jquery/selector_input_reset.asp" TargetMode="External"/><Relationship Id="rId3" Type="http://schemas.openxmlformats.org/officeDocument/2006/relationships/hyperlink" Target="http://www.w3school.com.cn/jquery/selector_input_text.asp" TargetMode="External"/><Relationship Id="rId7" Type="http://schemas.openxmlformats.org/officeDocument/2006/relationships/hyperlink" Target="http://www.w3school.com.cn/jquery/selector_input_submit.asp" TargetMode="External"/><Relationship Id="rId2" Type="http://schemas.openxmlformats.org/officeDocument/2006/relationships/hyperlink" Target="http://www.w3school.com.cn/jquery/selector_inpu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.com.cn/jquery/selector_input_checkbox.asp" TargetMode="External"/><Relationship Id="rId11" Type="http://schemas.openxmlformats.org/officeDocument/2006/relationships/hyperlink" Target="http://www.w3school.com.cn/jquery/selector_input_file.asp" TargetMode="External"/><Relationship Id="rId5" Type="http://schemas.openxmlformats.org/officeDocument/2006/relationships/hyperlink" Target="http://www.w3school.com.cn/jquery/selector_input_radio.asp" TargetMode="External"/><Relationship Id="rId10" Type="http://schemas.openxmlformats.org/officeDocument/2006/relationships/hyperlink" Target="http://www.w3school.com.cn/jquery/selector_input_image.asp" TargetMode="External"/><Relationship Id="rId4" Type="http://schemas.openxmlformats.org/officeDocument/2006/relationships/hyperlink" Target="http://www.w3school.com.cn/jquery/selector_input_password.asp" TargetMode="External"/><Relationship Id="rId9" Type="http://schemas.openxmlformats.org/officeDocument/2006/relationships/hyperlink" Target="http://www.w3school.com.cn/jquery/selector_input_button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jquery/selector_input_checked.asp" TargetMode="External"/><Relationship Id="rId2" Type="http://schemas.openxmlformats.org/officeDocument/2006/relationships/hyperlink" Target="http://www.w3school.com.cn/jquery/selector_input_selected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jQuery</a:t>
            </a:r>
            <a:r>
              <a:rPr lang="en-US" altLang="zh-CN" b="1" dirty="0"/>
              <a:t> </a:t>
            </a:r>
            <a:r>
              <a:rPr lang="zh-CN" altLang="en-US" b="1" dirty="0"/>
              <a:t>元素选择器</a:t>
            </a:r>
          </a:p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/>
              <a:t>使用 </a:t>
            </a:r>
            <a:r>
              <a:rPr lang="en-US" altLang="zh-CN" dirty="0"/>
              <a:t>CSS </a:t>
            </a:r>
            <a:r>
              <a:rPr lang="zh-CN" altLang="en-US" dirty="0"/>
              <a:t>选择器来选取 </a:t>
            </a:r>
            <a:r>
              <a:rPr lang="en-US" altLang="zh-CN" dirty="0"/>
              <a:t>HTML </a:t>
            </a:r>
            <a:r>
              <a:rPr lang="zh-CN" altLang="en-US" dirty="0"/>
              <a:t>元素。</a:t>
            </a:r>
          </a:p>
          <a:p>
            <a:r>
              <a:rPr lang="en-US" altLang="zh-CN" dirty="0"/>
              <a:t>$("p") </a:t>
            </a:r>
            <a:r>
              <a:rPr lang="zh-CN" altLang="en-US" dirty="0"/>
              <a:t>选取 </a:t>
            </a:r>
            <a:r>
              <a:rPr lang="en-US" altLang="zh-CN" dirty="0"/>
              <a:t>&lt;p&gt; </a:t>
            </a:r>
            <a:r>
              <a:rPr lang="zh-CN" altLang="en-US" dirty="0"/>
              <a:t>元素。</a:t>
            </a:r>
          </a:p>
          <a:p>
            <a:r>
              <a:rPr lang="en-US" altLang="zh-CN" dirty="0"/>
              <a:t>$("</a:t>
            </a:r>
            <a:r>
              <a:rPr lang="en-US" altLang="zh-CN" dirty="0" smtClean="0"/>
              <a:t>p .</a:t>
            </a:r>
            <a:r>
              <a:rPr lang="en-US" altLang="zh-CN" dirty="0"/>
              <a:t>intro") </a:t>
            </a:r>
            <a:r>
              <a:rPr lang="zh-CN" altLang="en-US" dirty="0"/>
              <a:t>选取所有 </a:t>
            </a:r>
            <a:r>
              <a:rPr lang="en-US" altLang="zh-CN" dirty="0"/>
              <a:t>class="intro" </a:t>
            </a:r>
            <a:r>
              <a:rPr lang="zh-CN" altLang="en-US" dirty="0"/>
              <a:t>的 </a:t>
            </a:r>
            <a:r>
              <a:rPr lang="en-US" altLang="zh-CN" dirty="0"/>
              <a:t>&lt;p&gt; </a:t>
            </a:r>
            <a:r>
              <a:rPr lang="zh-CN" altLang="en-US" dirty="0"/>
              <a:t>元素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$(".</a:t>
            </a:r>
            <a:r>
              <a:rPr lang="en-US" altLang="zh-CN" dirty="0" err="1"/>
              <a:t>intro.demo</a:t>
            </a:r>
            <a:r>
              <a:rPr lang="en-US" altLang="zh-CN" dirty="0" smtClean="0"/>
              <a:t>")</a:t>
            </a:r>
            <a:r>
              <a:rPr lang="zh-CN" altLang="en-US" dirty="0"/>
              <a:t>所有 </a:t>
            </a:r>
            <a:r>
              <a:rPr lang="en-US" altLang="zh-CN" dirty="0"/>
              <a:t>class="intro" </a:t>
            </a:r>
            <a:r>
              <a:rPr lang="zh-CN" altLang="en-US" dirty="0"/>
              <a:t>且 </a:t>
            </a:r>
            <a:r>
              <a:rPr lang="en-US" altLang="zh-CN" dirty="0"/>
              <a:t>class="demo" </a:t>
            </a:r>
            <a:r>
              <a:rPr lang="zh-CN" altLang="en-US" dirty="0"/>
              <a:t>的元素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412627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attr</a:t>
            </a:r>
            <a:r>
              <a:rPr lang="en-US" altLang="zh-CN" dirty="0"/>
              <a:t>() </a:t>
            </a:r>
            <a:r>
              <a:rPr lang="zh-CN" altLang="en-US" dirty="0" smtClean="0"/>
              <a:t>设置</a:t>
            </a:r>
            <a:r>
              <a:rPr lang="en-US" altLang="zh-CN" dirty="0"/>
              <a:t>/</a:t>
            </a:r>
            <a:r>
              <a:rPr lang="zh-CN" altLang="en-US" dirty="0"/>
              <a:t>改变属性值。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$("button").click(function</a:t>
            </a:r>
            <a:r>
              <a:rPr lang="en-US" altLang="zh-CN" dirty="0" smtClean="0"/>
              <a:t>(){</a:t>
            </a:r>
          </a:p>
          <a:p>
            <a:pPr lvl="1"/>
            <a:r>
              <a:rPr lang="en-US" altLang="zh-CN" dirty="0" smtClean="0"/>
              <a:t>$("#box").</a:t>
            </a:r>
            <a:r>
              <a:rPr lang="en-US" altLang="zh-CN" dirty="0" err="1"/>
              <a:t>attr</a:t>
            </a:r>
            <a:r>
              <a:rPr lang="en-US" altLang="zh-CN" dirty="0"/>
              <a:t>("</a:t>
            </a:r>
            <a:r>
              <a:rPr lang="en-US" altLang="zh-CN" dirty="0" err="1"/>
              <a:t>href</a:t>
            </a:r>
            <a:r>
              <a:rPr lang="en-US" altLang="zh-CN" dirty="0"/>
              <a:t>","http://www.w3school.com.cn/jquery"); </a:t>
            </a:r>
          </a:p>
          <a:p>
            <a:r>
              <a:rPr lang="en-US" altLang="zh-CN" dirty="0" smtClean="0"/>
              <a:t>});</a:t>
            </a:r>
          </a:p>
          <a:p>
            <a:r>
              <a:rPr lang="zh-CN" altLang="en-US" dirty="0" smtClean="0"/>
              <a:t>设置多个属性</a:t>
            </a:r>
            <a:endParaRPr lang="en-US" altLang="zh-CN" dirty="0" smtClean="0"/>
          </a:p>
          <a:p>
            <a:r>
              <a:rPr lang="en-US" altLang="zh-CN" dirty="0"/>
              <a:t>$("button").click(function(){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$("#box").</a:t>
            </a:r>
            <a:r>
              <a:rPr lang="en-US" altLang="zh-CN" dirty="0" err="1"/>
              <a:t>attr</a:t>
            </a:r>
            <a:r>
              <a:rPr lang="en-US" altLang="zh-CN" dirty="0"/>
              <a:t>({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"</a:t>
            </a:r>
            <a:r>
              <a:rPr lang="en-US" altLang="zh-CN" dirty="0" err="1"/>
              <a:t>href</a:t>
            </a:r>
            <a:r>
              <a:rPr lang="en-US" altLang="zh-CN" dirty="0"/>
              <a:t>" : </a:t>
            </a:r>
            <a:r>
              <a:rPr lang="en-US" altLang="zh-CN" dirty="0" smtClean="0"/>
              <a:t>“www.baidu.com",</a:t>
            </a:r>
          </a:p>
          <a:p>
            <a:pPr lvl="2"/>
            <a:r>
              <a:rPr lang="en-US" altLang="zh-CN" dirty="0" smtClean="0"/>
              <a:t> “class" </a:t>
            </a:r>
            <a:r>
              <a:rPr lang="en-US" altLang="zh-CN" dirty="0"/>
              <a:t>: </a:t>
            </a:r>
            <a:r>
              <a:rPr lang="en-US" altLang="zh-CN" dirty="0" smtClean="0"/>
              <a:t>“box" </a:t>
            </a:r>
          </a:p>
          <a:p>
            <a:pPr lvl="1"/>
            <a:r>
              <a:rPr lang="en-US" altLang="zh-CN" dirty="0" smtClean="0"/>
              <a:t>});</a:t>
            </a:r>
          </a:p>
          <a:p>
            <a:r>
              <a:rPr lang="en-US" altLang="zh-CN" dirty="0" smtClean="0"/>
              <a:t> });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22879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attr</a:t>
            </a:r>
            <a:r>
              <a:rPr lang="zh-CN" altLang="en-US" dirty="0" smtClean="0"/>
              <a:t>（）</a:t>
            </a:r>
            <a:r>
              <a:rPr lang="zh-CN" altLang="en-US" dirty="0"/>
              <a:t>也有</a:t>
            </a:r>
            <a:r>
              <a:rPr lang="zh-CN" altLang="en-US" dirty="0" smtClean="0"/>
              <a:t>回</a:t>
            </a:r>
            <a:r>
              <a:rPr lang="zh-CN" altLang="en-US" dirty="0"/>
              <a:t>调函数。回调函数由两个参数：被选元素列表中当前元素的下标，以及</a:t>
            </a:r>
            <a:r>
              <a:rPr lang="zh-CN" altLang="en-US" dirty="0" smtClean="0"/>
              <a:t>原始</a:t>
            </a:r>
            <a:r>
              <a:rPr lang="zh-CN" altLang="en-US" dirty="0"/>
              <a:t>（旧的）值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$("button").click(function(){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$("#box").</a:t>
            </a:r>
            <a:r>
              <a:rPr lang="en-US" altLang="zh-CN" dirty="0" err="1"/>
              <a:t>attr</a:t>
            </a:r>
            <a:r>
              <a:rPr lang="en-US" altLang="zh-CN" dirty="0"/>
              <a:t>("</a:t>
            </a:r>
            <a:r>
              <a:rPr lang="en-US" altLang="zh-CN" dirty="0" err="1"/>
              <a:t>href</a:t>
            </a:r>
            <a:r>
              <a:rPr lang="en-US" altLang="zh-CN" dirty="0"/>
              <a:t>", function(</a:t>
            </a:r>
            <a:r>
              <a:rPr lang="en-US" altLang="zh-CN" dirty="0" err="1"/>
              <a:t>i,origValue</a:t>
            </a:r>
            <a:r>
              <a:rPr lang="en-US" altLang="zh-CN" dirty="0"/>
              <a:t>){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return </a:t>
            </a:r>
            <a:r>
              <a:rPr lang="en-US" altLang="zh-CN" dirty="0" err="1"/>
              <a:t>origValue</a:t>
            </a:r>
            <a:r>
              <a:rPr lang="en-US" altLang="zh-CN" dirty="0"/>
              <a:t> + "/</a:t>
            </a:r>
            <a:r>
              <a:rPr lang="en-US" altLang="zh-CN" dirty="0" err="1"/>
              <a:t>jquery</a:t>
            </a:r>
            <a:r>
              <a:rPr lang="en-US" altLang="zh-CN" dirty="0" smtClean="0"/>
              <a:t>";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}); </a:t>
            </a:r>
          </a:p>
          <a:p>
            <a:r>
              <a:rPr lang="en-US" altLang="zh-CN" dirty="0" smtClean="0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40055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- </a:t>
            </a:r>
            <a:r>
              <a:rPr lang="zh-CN" altLang="en-US" dirty="0"/>
              <a:t>添加元素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append() - </a:t>
            </a:r>
            <a:r>
              <a:rPr lang="zh-CN" altLang="en-US" dirty="0"/>
              <a:t>在被选元素的结尾插入内容</a:t>
            </a:r>
          </a:p>
          <a:p>
            <a:r>
              <a:rPr lang="en-US" altLang="zh-CN" dirty="0"/>
              <a:t>prepend() - </a:t>
            </a:r>
            <a:r>
              <a:rPr lang="zh-CN" altLang="en-US" dirty="0"/>
              <a:t>在被选元素的开头插入内容</a:t>
            </a:r>
          </a:p>
          <a:p>
            <a:r>
              <a:rPr lang="en-US" altLang="zh-CN" dirty="0"/>
              <a:t>after() - </a:t>
            </a:r>
            <a:r>
              <a:rPr lang="zh-CN" altLang="en-US" dirty="0"/>
              <a:t>在被选元素之后插入内容</a:t>
            </a:r>
          </a:p>
          <a:p>
            <a:r>
              <a:rPr lang="en-US" altLang="zh-CN" dirty="0"/>
              <a:t>before() - </a:t>
            </a:r>
            <a:r>
              <a:rPr lang="zh-CN" altLang="en-US" dirty="0"/>
              <a:t>在被选元素之前插入内容</a:t>
            </a:r>
          </a:p>
          <a:p>
            <a:r>
              <a:rPr lang="en-US" altLang="zh-CN" dirty="0" smtClean="0"/>
              <a:t>$(“&lt;p&gt;&lt;/p&gt;”)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78574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- </a:t>
            </a:r>
            <a:r>
              <a:rPr lang="zh-CN" altLang="en-US" dirty="0"/>
              <a:t>删除元素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remove() - </a:t>
            </a:r>
            <a:r>
              <a:rPr lang="zh-CN" altLang="en-US" dirty="0"/>
              <a:t>删除被选元素（及其子元素）</a:t>
            </a:r>
          </a:p>
          <a:p>
            <a:r>
              <a:rPr lang="en-US" altLang="zh-CN" dirty="0"/>
              <a:t>empty() - </a:t>
            </a:r>
            <a:r>
              <a:rPr lang="zh-CN" altLang="en-US" dirty="0"/>
              <a:t>从被选元素中删除子元素</a:t>
            </a:r>
          </a:p>
          <a:p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$("#</a:t>
            </a:r>
            <a:r>
              <a:rPr lang="en-US" altLang="zh-CN" dirty="0"/>
              <a:t>div1").remove</a:t>
            </a:r>
            <a:r>
              <a:rPr lang="en-US" altLang="zh-CN" dirty="0" smtClean="0"/>
              <a:t>();</a:t>
            </a:r>
          </a:p>
          <a:p>
            <a:pPr lvl="1"/>
            <a:r>
              <a:rPr lang="en-US" altLang="zh-CN" dirty="0" smtClean="0"/>
              <a:t>$(“#div1”).</a:t>
            </a:r>
            <a:r>
              <a:rPr lang="en-US" altLang="zh-CN" dirty="0"/>
              <a:t>empty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sz="2400" dirty="0">
                <a:solidFill>
                  <a:srgbClr val="FF0000"/>
                </a:solidFill>
              </a:rPr>
              <a:t>remove() </a:t>
            </a:r>
            <a:r>
              <a:rPr lang="zh-CN" altLang="en-US" sz="2400" dirty="0">
                <a:solidFill>
                  <a:srgbClr val="FF0000"/>
                </a:solidFill>
              </a:rPr>
              <a:t>方法也可接受一个参数，允许您对被删元素进行过滤。</a:t>
            </a:r>
          </a:p>
        </p:txBody>
      </p:sp>
    </p:spTree>
    <p:extLst>
      <p:ext uri="{BB962C8B-B14F-4D97-AF65-F5344CB8AC3E}">
        <p14:creationId xmlns:p14="http://schemas.microsoft.com/office/powerpoint/2010/main" xmlns="" val="2905024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</a:t>
            </a:r>
            <a:r>
              <a:rPr lang="en-US" altLang="zh-CN" dirty="0" err="1" smtClean="0"/>
              <a:t>css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addClass</a:t>
            </a:r>
            <a:r>
              <a:rPr lang="en-US" altLang="zh-CN" dirty="0" smtClean="0"/>
              <a:t>(class) </a:t>
            </a:r>
            <a:r>
              <a:rPr lang="en-US" altLang="zh-CN" dirty="0"/>
              <a:t>- </a:t>
            </a:r>
            <a:r>
              <a:rPr lang="zh-CN" altLang="en-US" dirty="0"/>
              <a:t>向被选元素添加一个或多个类</a:t>
            </a:r>
          </a:p>
          <a:p>
            <a:r>
              <a:rPr lang="en-US" altLang="zh-CN" dirty="0" err="1"/>
              <a:t>removeClass</a:t>
            </a:r>
            <a:r>
              <a:rPr lang="en-US" altLang="zh-CN" dirty="0"/>
              <a:t>() - </a:t>
            </a:r>
            <a:r>
              <a:rPr lang="zh-CN" altLang="en-US" dirty="0"/>
              <a:t>从被选元素删除一个或多个类</a:t>
            </a:r>
          </a:p>
          <a:p>
            <a:r>
              <a:rPr lang="en-US" altLang="zh-CN" dirty="0" err="1"/>
              <a:t>toggleClass</a:t>
            </a:r>
            <a:r>
              <a:rPr lang="en-US" altLang="zh-CN" dirty="0"/>
              <a:t>() - </a:t>
            </a:r>
            <a:r>
              <a:rPr lang="zh-CN" altLang="en-US" dirty="0"/>
              <a:t>对被选元素进行添加</a:t>
            </a:r>
            <a:r>
              <a:rPr lang="en-US" altLang="zh-CN" dirty="0"/>
              <a:t>/</a:t>
            </a:r>
            <a:r>
              <a:rPr lang="zh-CN" altLang="en-US" dirty="0"/>
              <a:t>删除类的切换操作</a:t>
            </a:r>
          </a:p>
          <a:p>
            <a:r>
              <a:rPr lang="en-US" altLang="zh-CN" dirty="0" err="1"/>
              <a:t>css</a:t>
            </a:r>
            <a:r>
              <a:rPr lang="en-US" altLang="zh-CN" dirty="0"/>
              <a:t>() - </a:t>
            </a:r>
            <a:r>
              <a:rPr lang="zh-CN" altLang="en-US" dirty="0"/>
              <a:t>设置或返回样式属性</a:t>
            </a:r>
          </a:p>
          <a:p>
            <a:pPr lvl="1"/>
            <a:r>
              <a:rPr lang="zh-CN" altLang="en-US" dirty="0" smtClean="0"/>
              <a:t>方法</a:t>
            </a:r>
            <a:r>
              <a:rPr lang="zh-CN" altLang="en-US" dirty="0"/>
              <a:t>设置或返回被选元素的一个或多个样式属性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$(“p”).</a:t>
            </a:r>
            <a:r>
              <a:rPr lang="en-US" altLang="zh-CN" dirty="0" err="1"/>
              <a:t>css</a:t>
            </a:r>
            <a:r>
              <a:rPr lang="en-US" altLang="zh-CN" dirty="0" smtClean="0"/>
              <a:t>({“background-color”:“yellow”,“font-size”:“200%”});</a:t>
            </a:r>
            <a:r>
              <a:rPr lang="zh-CN" altLang="en-US" dirty="0" smtClean="0">
                <a:solidFill>
                  <a:srgbClr val="FF0000"/>
                </a:solidFill>
              </a:rPr>
              <a:t>设置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$(“p”).</a:t>
            </a:r>
            <a:r>
              <a:rPr lang="en-US" altLang="zh-CN" dirty="0" err="1"/>
              <a:t>css</a:t>
            </a:r>
            <a:r>
              <a:rPr lang="en-US" altLang="zh-CN" dirty="0" smtClean="0"/>
              <a:t>(“background-color”);</a:t>
            </a:r>
            <a:r>
              <a:rPr lang="zh-CN" altLang="en-US" dirty="0" smtClean="0">
                <a:solidFill>
                  <a:srgbClr val="FF0000"/>
                </a:solidFill>
              </a:rPr>
              <a:t>获取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9287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- </a:t>
            </a:r>
            <a:r>
              <a:rPr lang="zh-CN" altLang="en-US" dirty="0"/>
              <a:t>尺寸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width</a:t>
            </a:r>
            <a:r>
              <a:rPr lang="en-US" altLang="zh-CN" dirty="0" smtClean="0"/>
              <a:t>()</a:t>
            </a:r>
            <a:r>
              <a:rPr lang="zh-CN" altLang="en-US" dirty="0">
                <a:solidFill>
                  <a:srgbClr val="FF0000"/>
                </a:solidFill>
              </a:rPr>
              <a:t>方法设置或返回元素的宽度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height()</a:t>
            </a:r>
          </a:p>
          <a:p>
            <a:r>
              <a:rPr lang="en-US" altLang="zh-CN" dirty="0" err="1"/>
              <a:t>innerWidth</a:t>
            </a:r>
            <a:r>
              <a:rPr lang="en-US" altLang="zh-CN" dirty="0" smtClean="0"/>
              <a:t>()</a:t>
            </a:r>
            <a:r>
              <a:rPr lang="zh-CN" altLang="en-US" dirty="0">
                <a:solidFill>
                  <a:srgbClr val="FF0000"/>
                </a:solidFill>
              </a:rPr>
              <a:t>方法返回元素的宽度（包括内边距）。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innerHeight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outerWidth</a:t>
            </a:r>
            <a:r>
              <a:rPr lang="en-US" altLang="zh-CN" dirty="0" smtClean="0"/>
              <a:t>()</a:t>
            </a:r>
            <a:r>
              <a:rPr lang="zh-CN" altLang="en-US" dirty="0">
                <a:solidFill>
                  <a:srgbClr val="FF0000"/>
                </a:solidFill>
              </a:rPr>
              <a:t>方法返回元素的宽度（包括内边距和边框）。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outerHeight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4089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95440412"/>
              </p:ext>
            </p:extLst>
          </p:nvPr>
        </p:nvGraphicFramePr>
        <p:xfrm>
          <a:off x="1043608" y="1628800"/>
          <a:ext cx="6753225" cy="1554480"/>
        </p:xfrm>
        <a:graphic>
          <a:graphicData uri="http://schemas.openxmlformats.org/drawingml/2006/table">
            <a:tbl>
              <a:tblPr/>
              <a:tblGrid>
                <a:gridCol w="1872208"/>
                <a:gridCol w="2629942"/>
                <a:gridCol w="2251075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sng" dirty="0">
                          <a:solidFill>
                            <a:srgbClr val="900B09"/>
                          </a:solidFill>
                          <a:effectLst/>
                          <a:hlinkClick r:id="rId2" tooltip="jQuery :first 选择器"/>
                        </a:rPr>
                        <a:t>:first</a:t>
                      </a:r>
                      <a:endParaRPr lang="en-US" dirty="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$("</a:t>
                      </a:r>
                      <a:r>
                        <a:rPr lang="en-US" dirty="0" err="1">
                          <a:effectLst/>
                        </a:rPr>
                        <a:t>p:first</a:t>
                      </a:r>
                      <a:r>
                        <a:rPr lang="en-US" dirty="0">
                          <a:effectLst/>
                        </a:rPr>
                        <a:t>")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第一个 </a:t>
                      </a:r>
                      <a:r>
                        <a:rPr lang="en-US" altLang="zh-CN">
                          <a:effectLst/>
                        </a:rPr>
                        <a:t>&lt;</a:t>
                      </a:r>
                      <a:r>
                        <a:rPr lang="en-US">
                          <a:effectLst/>
                        </a:rPr>
                        <a:t>p&gt; </a:t>
                      </a:r>
                      <a:r>
                        <a:rPr lang="zh-CN" altLang="en-US">
                          <a:effectLst/>
                        </a:rPr>
                        <a:t>元素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sng">
                          <a:solidFill>
                            <a:srgbClr val="900B09"/>
                          </a:solidFill>
                          <a:effectLst/>
                          <a:hlinkClick r:id="rId3" tooltip="jQuery :last 选择器"/>
                        </a:rPr>
                        <a:t>:last</a:t>
                      </a:r>
                      <a:endParaRPr lang="en-US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$("p:last")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最后一个 </a:t>
                      </a:r>
                      <a:r>
                        <a:rPr lang="en-US" altLang="zh-CN">
                          <a:effectLst/>
                        </a:rPr>
                        <a:t>&lt;p&gt; </a:t>
                      </a:r>
                      <a:r>
                        <a:rPr lang="zh-CN" altLang="en-US">
                          <a:effectLst/>
                        </a:rPr>
                        <a:t>元素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sng">
                          <a:solidFill>
                            <a:srgbClr val="900B09"/>
                          </a:solidFill>
                          <a:effectLst/>
                          <a:hlinkClick r:id="rId4" tooltip="jQuery :even 选择器"/>
                        </a:rPr>
                        <a:t>:even</a:t>
                      </a:r>
                      <a:endParaRPr lang="en-US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$("</a:t>
                      </a:r>
                      <a:r>
                        <a:rPr lang="en-US" dirty="0" err="1">
                          <a:effectLst/>
                        </a:rPr>
                        <a:t>tr:even</a:t>
                      </a:r>
                      <a:r>
                        <a:rPr lang="en-US" dirty="0">
                          <a:effectLst/>
                        </a:rPr>
                        <a:t>")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所有偶数 </a:t>
                      </a:r>
                      <a:r>
                        <a:rPr lang="en-US" altLang="zh-CN" dirty="0">
                          <a:effectLst/>
                        </a:rPr>
                        <a:t>&lt;</a:t>
                      </a:r>
                      <a:r>
                        <a:rPr lang="en-US" altLang="zh-CN" dirty="0" err="1">
                          <a:effectLst/>
                        </a:rPr>
                        <a:t>tr</a:t>
                      </a:r>
                      <a:r>
                        <a:rPr lang="en-US" altLang="zh-CN" dirty="0">
                          <a:effectLst/>
                        </a:rPr>
                        <a:t>&gt; </a:t>
                      </a:r>
                      <a:r>
                        <a:rPr lang="zh-CN" altLang="en-US" dirty="0">
                          <a:effectLst/>
                        </a:rPr>
                        <a:t>元素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sng">
                          <a:solidFill>
                            <a:srgbClr val="900B09"/>
                          </a:solidFill>
                          <a:effectLst/>
                          <a:hlinkClick r:id="rId5" tooltip="jQuery :odd 选择器"/>
                        </a:rPr>
                        <a:t>:odd</a:t>
                      </a:r>
                      <a:endParaRPr lang="en-US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$("tr:odd")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所有奇数 </a:t>
                      </a:r>
                      <a:r>
                        <a:rPr lang="en-US" altLang="zh-CN" dirty="0">
                          <a:effectLst/>
                        </a:rPr>
                        <a:t>&lt;</a:t>
                      </a:r>
                      <a:r>
                        <a:rPr lang="en-US" altLang="zh-CN" dirty="0" err="1">
                          <a:effectLst/>
                        </a:rPr>
                        <a:t>tr</a:t>
                      </a:r>
                      <a:r>
                        <a:rPr lang="en-US" altLang="zh-CN" dirty="0">
                          <a:effectLst/>
                        </a:rPr>
                        <a:t>&gt; </a:t>
                      </a:r>
                      <a:r>
                        <a:rPr lang="zh-CN" altLang="en-US" dirty="0">
                          <a:effectLst/>
                        </a:rPr>
                        <a:t>元素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96692656"/>
              </p:ext>
            </p:extLst>
          </p:nvPr>
        </p:nvGraphicFramePr>
        <p:xfrm>
          <a:off x="1043608" y="3284983"/>
          <a:ext cx="6753225" cy="2867785"/>
        </p:xfrm>
        <a:graphic>
          <a:graphicData uri="http://schemas.openxmlformats.org/drawingml/2006/table">
            <a:tbl>
              <a:tblPr/>
              <a:tblGrid>
                <a:gridCol w="1872208"/>
                <a:gridCol w="2629942"/>
                <a:gridCol w="2251075"/>
              </a:tblGrid>
              <a:tr h="878965">
                <a:tc>
                  <a:txBody>
                    <a:bodyPr/>
                    <a:lstStyle/>
                    <a:p>
                      <a:pPr fontAlgn="t"/>
                      <a:r>
                        <a:rPr lang="en-US" u="sng" dirty="0">
                          <a:solidFill>
                            <a:srgbClr val="900B09"/>
                          </a:solidFill>
                          <a:effectLst/>
                          <a:hlinkClick r:id="rId6" tooltip="jQuery :eq() 选择器"/>
                        </a:rPr>
                        <a:t>:</a:t>
                      </a:r>
                      <a:r>
                        <a:rPr lang="en-US" u="sng" dirty="0" err="1">
                          <a:solidFill>
                            <a:srgbClr val="900B09"/>
                          </a:solidFill>
                          <a:effectLst/>
                          <a:hlinkClick r:id="rId6" tooltip="jQuery :eq() 选择器"/>
                        </a:rPr>
                        <a:t>eq</a:t>
                      </a:r>
                      <a:r>
                        <a:rPr lang="en-US" u="sng" dirty="0">
                          <a:solidFill>
                            <a:srgbClr val="900B09"/>
                          </a:solidFill>
                          <a:effectLst/>
                          <a:hlinkClick r:id="rId6" tooltip="jQuery :eq() 选择器"/>
                        </a:rPr>
                        <a:t>(</a:t>
                      </a:r>
                      <a:r>
                        <a:rPr lang="en-US" i="1" u="sng" dirty="0">
                          <a:solidFill>
                            <a:srgbClr val="900B09"/>
                          </a:solidFill>
                          <a:effectLst/>
                          <a:hlinkClick r:id="rId6" tooltip="jQuery :eq() 选择器"/>
                        </a:rPr>
                        <a:t>index</a:t>
                      </a:r>
                      <a:r>
                        <a:rPr lang="en-US" u="sng" dirty="0">
                          <a:solidFill>
                            <a:srgbClr val="900B09"/>
                          </a:solidFill>
                          <a:effectLst/>
                          <a:hlinkClick r:id="rId6" tooltip="jQuery :eq() 选择器"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$("</a:t>
                      </a:r>
                      <a:r>
                        <a:rPr lang="en-US" dirty="0" err="1">
                          <a:effectLst/>
                        </a:rPr>
                        <a:t>ul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li:eq</a:t>
                      </a:r>
                      <a:r>
                        <a:rPr lang="en-US" dirty="0">
                          <a:effectLst/>
                        </a:rPr>
                        <a:t>(3)")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列表中的第四个元素（</a:t>
                      </a:r>
                      <a:r>
                        <a:rPr lang="en-US" altLang="zh-CN">
                          <a:effectLst/>
                        </a:rPr>
                        <a:t>index </a:t>
                      </a:r>
                      <a:r>
                        <a:rPr lang="zh-CN" altLang="en-US">
                          <a:effectLst/>
                        </a:rPr>
                        <a:t>从 </a:t>
                      </a:r>
                      <a:r>
                        <a:rPr lang="en-US" altLang="zh-CN">
                          <a:effectLst/>
                        </a:rPr>
                        <a:t>0 </a:t>
                      </a:r>
                      <a:r>
                        <a:rPr lang="zh-CN" altLang="en-US">
                          <a:effectLst/>
                        </a:rPr>
                        <a:t>开始）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sng" dirty="0">
                          <a:solidFill>
                            <a:srgbClr val="900B09"/>
                          </a:solidFill>
                          <a:effectLst/>
                          <a:hlinkClick r:id="rId7" tooltip="jQuery :gt 选择器"/>
                        </a:rPr>
                        <a:t>:</a:t>
                      </a:r>
                      <a:r>
                        <a:rPr lang="en-US" u="sng" dirty="0" err="1">
                          <a:solidFill>
                            <a:srgbClr val="900B09"/>
                          </a:solidFill>
                          <a:effectLst/>
                          <a:hlinkClick r:id="rId7" tooltip="jQuery :gt 选择器"/>
                        </a:rPr>
                        <a:t>gt</a:t>
                      </a:r>
                      <a:r>
                        <a:rPr lang="en-US" u="sng" dirty="0">
                          <a:solidFill>
                            <a:srgbClr val="900B09"/>
                          </a:solidFill>
                          <a:effectLst/>
                          <a:hlinkClick r:id="rId7" tooltip="jQuery :gt 选择器"/>
                        </a:rPr>
                        <a:t>(</a:t>
                      </a:r>
                      <a:r>
                        <a:rPr lang="en-US" i="1" u="sng" dirty="0">
                          <a:solidFill>
                            <a:srgbClr val="900B09"/>
                          </a:solidFill>
                          <a:effectLst/>
                          <a:hlinkClick r:id="rId7" tooltip="jQuery :gt 选择器"/>
                        </a:rPr>
                        <a:t>no</a:t>
                      </a:r>
                      <a:r>
                        <a:rPr lang="en-US" u="sng" dirty="0">
                          <a:solidFill>
                            <a:srgbClr val="900B09"/>
                          </a:solidFill>
                          <a:effectLst/>
                          <a:hlinkClick r:id="rId7" tooltip="jQuery :gt 选择器"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$("</a:t>
                      </a:r>
                      <a:r>
                        <a:rPr lang="en-US" dirty="0" err="1">
                          <a:effectLst/>
                        </a:rPr>
                        <a:t>ul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li:gt</a:t>
                      </a:r>
                      <a:r>
                        <a:rPr lang="en-US" dirty="0">
                          <a:effectLst/>
                        </a:rPr>
                        <a:t>(3)")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列出 </a:t>
                      </a:r>
                      <a:r>
                        <a:rPr lang="en-US">
                          <a:effectLst/>
                        </a:rPr>
                        <a:t>index </a:t>
                      </a:r>
                      <a:r>
                        <a:rPr lang="zh-CN" altLang="en-US">
                          <a:effectLst/>
                        </a:rPr>
                        <a:t>大于 </a:t>
                      </a:r>
                      <a:r>
                        <a:rPr lang="en-US" altLang="zh-CN">
                          <a:effectLst/>
                        </a:rPr>
                        <a:t>3 </a:t>
                      </a:r>
                      <a:r>
                        <a:rPr lang="zh-CN" altLang="en-US">
                          <a:effectLst/>
                        </a:rPr>
                        <a:t>的元素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sng">
                          <a:solidFill>
                            <a:srgbClr val="900B09"/>
                          </a:solidFill>
                          <a:effectLst/>
                          <a:hlinkClick r:id="rId8" tooltip="jQuery :lt 选择器"/>
                        </a:rPr>
                        <a:t>:lt(</a:t>
                      </a:r>
                      <a:r>
                        <a:rPr lang="en-US" i="1" u="sng">
                          <a:solidFill>
                            <a:srgbClr val="900B09"/>
                          </a:solidFill>
                          <a:effectLst/>
                          <a:hlinkClick r:id="rId8" tooltip="jQuery :lt 选择器"/>
                        </a:rPr>
                        <a:t>no</a:t>
                      </a:r>
                      <a:r>
                        <a:rPr lang="en-US" u="sng">
                          <a:solidFill>
                            <a:srgbClr val="900B09"/>
                          </a:solidFill>
                          <a:effectLst/>
                          <a:hlinkClick r:id="rId8" tooltip="jQuery :lt 选择器"/>
                        </a:rPr>
                        <a:t>)</a:t>
                      </a:r>
                      <a:endParaRPr lang="en-US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$("</a:t>
                      </a:r>
                      <a:r>
                        <a:rPr lang="en-US" dirty="0" err="1">
                          <a:effectLst/>
                        </a:rPr>
                        <a:t>ul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li:lt</a:t>
                      </a:r>
                      <a:r>
                        <a:rPr lang="en-US" dirty="0">
                          <a:effectLst/>
                        </a:rPr>
                        <a:t>(3)")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列出 </a:t>
                      </a:r>
                      <a:r>
                        <a:rPr lang="en-US" dirty="0">
                          <a:effectLst/>
                        </a:rPr>
                        <a:t>index </a:t>
                      </a:r>
                      <a:r>
                        <a:rPr lang="zh-CN" altLang="en-US" dirty="0">
                          <a:effectLst/>
                        </a:rPr>
                        <a:t>小于 </a:t>
                      </a:r>
                      <a:r>
                        <a:rPr lang="en-US" altLang="zh-CN" dirty="0">
                          <a:effectLst/>
                        </a:rPr>
                        <a:t>3 </a:t>
                      </a:r>
                      <a:r>
                        <a:rPr lang="zh-CN" altLang="en-US" dirty="0">
                          <a:effectLst/>
                        </a:rPr>
                        <a:t>的元素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:not(</a:t>
                      </a:r>
                      <a:r>
                        <a:rPr lang="en-US" i="1" dirty="0">
                          <a:effectLst/>
                        </a:rPr>
                        <a:t>selector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$("</a:t>
                      </a:r>
                      <a:r>
                        <a:rPr lang="en-US" dirty="0" smtClean="0">
                          <a:effectLst/>
                        </a:rPr>
                        <a:t>input  :</a:t>
                      </a:r>
                      <a:r>
                        <a:rPr lang="en-US" dirty="0">
                          <a:effectLst/>
                        </a:rPr>
                        <a:t>not(:empty)")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所有不为空的 </a:t>
                      </a:r>
                      <a:r>
                        <a:rPr lang="en-US" dirty="0">
                          <a:effectLst/>
                        </a:rPr>
                        <a:t>input </a:t>
                      </a:r>
                      <a:r>
                        <a:rPr lang="zh-CN" altLang="en-US" dirty="0">
                          <a:effectLst/>
                        </a:rPr>
                        <a:t>元素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4343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 err="1"/>
              <a:t>jQuery</a:t>
            </a:r>
            <a:r>
              <a:rPr lang="en-US" altLang="zh-CN" b="1" dirty="0"/>
              <a:t> </a:t>
            </a:r>
            <a:r>
              <a:rPr lang="zh-CN" altLang="en-US" b="1" dirty="0"/>
              <a:t>属性选择器</a:t>
            </a:r>
          </a:p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/>
              <a:t>使用 </a:t>
            </a:r>
            <a:r>
              <a:rPr lang="en-US" altLang="zh-CN" dirty="0" err="1"/>
              <a:t>XPath</a:t>
            </a:r>
            <a:r>
              <a:rPr lang="en-US" altLang="zh-CN" dirty="0"/>
              <a:t> </a:t>
            </a:r>
            <a:r>
              <a:rPr lang="zh-CN" altLang="en-US" dirty="0"/>
              <a:t>表达式来选择带有给定属性的元素。</a:t>
            </a:r>
          </a:p>
          <a:p>
            <a:r>
              <a:rPr lang="en-US" altLang="zh-CN" dirty="0"/>
              <a:t>$("[</a:t>
            </a:r>
            <a:r>
              <a:rPr lang="en-US" altLang="zh-CN" dirty="0" err="1"/>
              <a:t>href</a:t>
            </a:r>
            <a:r>
              <a:rPr lang="en-US" altLang="zh-CN" dirty="0"/>
              <a:t>]") </a:t>
            </a:r>
            <a:r>
              <a:rPr lang="zh-CN" altLang="en-US" dirty="0"/>
              <a:t>选取所有带有 </a:t>
            </a:r>
            <a:r>
              <a:rPr lang="en-US" altLang="zh-CN" dirty="0" err="1"/>
              <a:t>href</a:t>
            </a:r>
            <a:r>
              <a:rPr lang="en-US" altLang="zh-CN" dirty="0"/>
              <a:t> </a:t>
            </a:r>
            <a:r>
              <a:rPr lang="zh-CN" altLang="en-US" dirty="0"/>
              <a:t>属性的元素。</a:t>
            </a:r>
          </a:p>
          <a:p>
            <a:r>
              <a:rPr lang="en-US" altLang="zh-CN" dirty="0"/>
              <a:t>$("[</a:t>
            </a:r>
            <a:r>
              <a:rPr lang="en-US" altLang="zh-CN" dirty="0" err="1"/>
              <a:t>href</a:t>
            </a:r>
            <a:r>
              <a:rPr lang="en-US" altLang="zh-CN" dirty="0"/>
              <a:t>='#']") </a:t>
            </a:r>
            <a:r>
              <a:rPr lang="zh-CN" altLang="en-US" dirty="0"/>
              <a:t>选取所有带有 </a:t>
            </a:r>
            <a:r>
              <a:rPr lang="en-US" altLang="zh-CN" dirty="0" err="1"/>
              <a:t>href</a:t>
            </a:r>
            <a:r>
              <a:rPr lang="en-US" altLang="zh-CN" dirty="0"/>
              <a:t> </a:t>
            </a:r>
            <a:r>
              <a:rPr lang="zh-CN" altLang="en-US" dirty="0"/>
              <a:t>值等于 </a:t>
            </a:r>
            <a:r>
              <a:rPr lang="en-US" altLang="zh-CN" dirty="0"/>
              <a:t>"#" </a:t>
            </a:r>
            <a:r>
              <a:rPr lang="zh-CN" altLang="en-US" dirty="0"/>
              <a:t>的元素。</a:t>
            </a:r>
          </a:p>
          <a:p>
            <a:r>
              <a:rPr lang="en-US" altLang="zh-CN" dirty="0"/>
              <a:t>$("[</a:t>
            </a:r>
            <a:r>
              <a:rPr lang="en-US" altLang="zh-CN" dirty="0" err="1"/>
              <a:t>href</a:t>
            </a:r>
            <a:r>
              <a:rPr lang="en-US" altLang="zh-CN" dirty="0"/>
              <a:t>!='#']") </a:t>
            </a:r>
            <a:r>
              <a:rPr lang="zh-CN" altLang="en-US" dirty="0"/>
              <a:t>选取所有带有 </a:t>
            </a:r>
            <a:r>
              <a:rPr lang="en-US" altLang="zh-CN" dirty="0" err="1"/>
              <a:t>href</a:t>
            </a:r>
            <a:r>
              <a:rPr lang="en-US" altLang="zh-CN" dirty="0"/>
              <a:t> </a:t>
            </a:r>
            <a:r>
              <a:rPr lang="zh-CN" altLang="en-US" dirty="0"/>
              <a:t>值不等于 </a:t>
            </a:r>
            <a:r>
              <a:rPr lang="en-US" altLang="zh-CN" dirty="0"/>
              <a:t>"#" </a:t>
            </a:r>
            <a:r>
              <a:rPr lang="zh-CN" altLang="en-US" dirty="0"/>
              <a:t>的元素。</a:t>
            </a:r>
          </a:p>
          <a:p>
            <a:r>
              <a:rPr lang="en-US" altLang="zh-CN" dirty="0"/>
              <a:t>$("[</a:t>
            </a:r>
            <a:r>
              <a:rPr lang="en-US" altLang="zh-CN" dirty="0" err="1"/>
              <a:t>href</a:t>
            </a:r>
            <a:r>
              <a:rPr lang="en-US" altLang="zh-CN" dirty="0"/>
              <a:t>$='.jpg']") </a:t>
            </a:r>
            <a:r>
              <a:rPr lang="zh-CN" altLang="en-US" dirty="0"/>
              <a:t>选取所有 </a:t>
            </a:r>
            <a:r>
              <a:rPr lang="en-US" altLang="zh-CN" dirty="0" err="1"/>
              <a:t>href</a:t>
            </a:r>
            <a:r>
              <a:rPr lang="en-US" altLang="zh-CN" dirty="0"/>
              <a:t> </a:t>
            </a:r>
            <a:r>
              <a:rPr lang="zh-CN" altLang="en-US" dirty="0"/>
              <a:t>值以 </a:t>
            </a:r>
            <a:r>
              <a:rPr lang="en-US" altLang="zh-CN" dirty="0"/>
              <a:t>".jpg" </a:t>
            </a:r>
            <a:r>
              <a:rPr lang="zh-CN" altLang="en-US" dirty="0"/>
              <a:t>结尾的元素。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8572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75884616"/>
              </p:ext>
            </p:extLst>
          </p:nvPr>
        </p:nvGraphicFramePr>
        <p:xfrm>
          <a:off x="2339752" y="44625"/>
          <a:ext cx="4427301" cy="15977508"/>
        </p:xfrm>
        <a:graphic>
          <a:graphicData uri="http://schemas.openxmlformats.org/drawingml/2006/table">
            <a:tbl>
              <a:tblPr/>
              <a:tblGrid>
                <a:gridCol w="1475767"/>
                <a:gridCol w="1475767"/>
                <a:gridCol w="1475767"/>
              </a:tblGrid>
              <a:tr h="2501502">
                <a:tc>
                  <a:txBody>
                    <a:bodyPr/>
                    <a:lstStyle/>
                    <a:p>
                      <a:pPr fontAlgn="t"/>
                      <a:r>
                        <a:rPr lang="en-US" sz="2000" u="sng" dirty="0">
                          <a:solidFill>
                            <a:srgbClr val="900B09"/>
                          </a:solidFill>
                          <a:effectLst/>
                          <a:hlinkClick r:id="rId2" tooltip="jQuery :input 选择器"/>
                        </a:rPr>
                        <a:t>:input</a:t>
                      </a:r>
                      <a:endParaRPr lang="en-US" sz="2000" dirty="0">
                        <a:effectLst/>
                      </a:endParaRPr>
                    </a:p>
                  </a:txBody>
                  <a:tcPr marL="37467" marR="93666" marT="37467" marB="3746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$(":input")</a:t>
                      </a:r>
                    </a:p>
                  </a:txBody>
                  <a:tcPr marL="37467" marR="93666" marT="37467" marB="3746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所有 </a:t>
                      </a:r>
                      <a:r>
                        <a:rPr lang="en-US" altLang="zh-CN" sz="2000">
                          <a:effectLst/>
                        </a:rPr>
                        <a:t>&lt;</a:t>
                      </a:r>
                      <a:r>
                        <a:rPr lang="en-US" sz="2000">
                          <a:effectLst/>
                        </a:rPr>
                        <a:t>input&gt; </a:t>
                      </a:r>
                      <a:r>
                        <a:rPr lang="zh-CN" altLang="en-US" sz="2000">
                          <a:effectLst/>
                        </a:rPr>
                        <a:t>元素</a:t>
                      </a:r>
                    </a:p>
                  </a:txBody>
                  <a:tcPr marL="37467" marR="93666" marT="37467" marB="3746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34612">
                <a:tc>
                  <a:txBody>
                    <a:bodyPr/>
                    <a:lstStyle/>
                    <a:p>
                      <a:pPr fontAlgn="t"/>
                      <a:r>
                        <a:rPr lang="en-US" sz="2000" u="sng">
                          <a:solidFill>
                            <a:srgbClr val="900B09"/>
                          </a:solidFill>
                          <a:effectLst/>
                          <a:hlinkClick r:id="rId3" tooltip="jQuery :text 选择器"/>
                        </a:rPr>
                        <a:t>:text</a:t>
                      </a:r>
                      <a:endParaRPr lang="en-US" sz="2000">
                        <a:effectLst/>
                      </a:endParaRPr>
                    </a:p>
                  </a:txBody>
                  <a:tcPr marL="37467" marR="93666" marT="37467" marB="3746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$(":text")</a:t>
                      </a:r>
                    </a:p>
                  </a:txBody>
                  <a:tcPr marL="37467" marR="93666" marT="37467" marB="3746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effectLst/>
                        </a:rPr>
                        <a:t>所有 </a:t>
                      </a:r>
                      <a:r>
                        <a:rPr lang="en-US" sz="2000" dirty="0">
                          <a:effectLst/>
                        </a:rPr>
                        <a:t>type="text" </a:t>
                      </a:r>
                      <a:r>
                        <a:rPr lang="zh-CN" altLang="en-US" sz="2000" dirty="0">
                          <a:effectLst/>
                        </a:rPr>
                        <a:t>的 </a:t>
                      </a:r>
                      <a:r>
                        <a:rPr lang="en-US" altLang="zh-CN" sz="2000" dirty="0">
                          <a:effectLst/>
                        </a:rPr>
                        <a:t>&lt;</a:t>
                      </a:r>
                      <a:r>
                        <a:rPr lang="en-US" sz="2000" dirty="0">
                          <a:effectLst/>
                        </a:rPr>
                        <a:t>input&gt; </a:t>
                      </a:r>
                      <a:r>
                        <a:rPr lang="zh-CN" altLang="en-US" sz="2000" dirty="0">
                          <a:effectLst/>
                        </a:rPr>
                        <a:t>元素</a:t>
                      </a:r>
                    </a:p>
                  </a:txBody>
                  <a:tcPr marL="37467" marR="93666" marT="37467" marB="3746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614452">
                <a:tc>
                  <a:txBody>
                    <a:bodyPr/>
                    <a:lstStyle/>
                    <a:p>
                      <a:pPr fontAlgn="t"/>
                      <a:r>
                        <a:rPr lang="en-US" sz="2000" u="sng" dirty="0">
                          <a:solidFill>
                            <a:srgbClr val="900B09"/>
                          </a:solidFill>
                          <a:effectLst/>
                          <a:hlinkClick r:id="rId4" tooltip="jQuery :password 选择器"/>
                        </a:rPr>
                        <a:t>:password</a:t>
                      </a:r>
                      <a:endParaRPr lang="en-US" sz="2000" dirty="0">
                        <a:effectLst/>
                      </a:endParaRPr>
                    </a:p>
                  </a:txBody>
                  <a:tcPr marL="37467" marR="93666" marT="37467" marB="3746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$(":password")</a:t>
                      </a:r>
                    </a:p>
                  </a:txBody>
                  <a:tcPr marL="37467" marR="93666" marT="37467" marB="3746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effectLst/>
                        </a:rPr>
                        <a:t>所有 </a:t>
                      </a:r>
                      <a:r>
                        <a:rPr lang="en-US" sz="2000" dirty="0">
                          <a:effectLst/>
                        </a:rPr>
                        <a:t>type="password" </a:t>
                      </a:r>
                      <a:r>
                        <a:rPr lang="zh-CN" altLang="en-US" sz="2000" dirty="0">
                          <a:effectLst/>
                        </a:rPr>
                        <a:t>的 </a:t>
                      </a:r>
                      <a:r>
                        <a:rPr lang="en-US" altLang="zh-CN" sz="2000" dirty="0">
                          <a:effectLst/>
                        </a:rPr>
                        <a:t>&lt;</a:t>
                      </a:r>
                      <a:r>
                        <a:rPr lang="en-US" sz="2000" dirty="0">
                          <a:effectLst/>
                        </a:rPr>
                        <a:t>input&gt; </a:t>
                      </a:r>
                      <a:r>
                        <a:rPr lang="zh-CN" altLang="en-US" sz="2000" dirty="0">
                          <a:effectLst/>
                        </a:rPr>
                        <a:t>元素</a:t>
                      </a:r>
                    </a:p>
                  </a:txBody>
                  <a:tcPr marL="37467" marR="93666" marT="37467" marB="3746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34612">
                <a:tc>
                  <a:txBody>
                    <a:bodyPr/>
                    <a:lstStyle/>
                    <a:p>
                      <a:pPr fontAlgn="t"/>
                      <a:r>
                        <a:rPr lang="en-US" sz="2000" u="sng">
                          <a:solidFill>
                            <a:srgbClr val="900B09"/>
                          </a:solidFill>
                          <a:effectLst/>
                          <a:hlinkClick r:id="rId5" tooltip="jQuery :radio 选择器"/>
                        </a:rPr>
                        <a:t>:radio</a:t>
                      </a:r>
                      <a:endParaRPr lang="en-US" sz="2000">
                        <a:effectLst/>
                      </a:endParaRPr>
                    </a:p>
                  </a:txBody>
                  <a:tcPr marL="37467" marR="93666" marT="37467" marB="3746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$(":radio")</a:t>
                      </a:r>
                    </a:p>
                  </a:txBody>
                  <a:tcPr marL="37467" marR="93666" marT="37467" marB="3746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fontAlgn="t">
                        <a:buFont typeface="+mj-lt"/>
                        <a:buAutoNum type="arabicPeriod"/>
                      </a:pPr>
                      <a:r>
                        <a:rPr lang="zh-CN" altLang="en-US" sz="2000" dirty="0">
                          <a:effectLst/>
                        </a:rPr>
                        <a:t>所有 </a:t>
                      </a:r>
                      <a:r>
                        <a:rPr lang="en-US" sz="2000" dirty="0">
                          <a:effectLst/>
                        </a:rPr>
                        <a:t>type="radio" </a:t>
                      </a:r>
                      <a:r>
                        <a:rPr lang="zh-CN" altLang="en-US" sz="2000" dirty="0">
                          <a:effectLst/>
                        </a:rPr>
                        <a:t>的 </a:t>
                      </a:r>
                      <a:r>
                        <a:rPr lang="en-US" altLang="zh-CN" sz="2000" dirty="0">
                          <a:effectLst/>
                        </a:rPr>
                        <a:t>&lt;</a:t>
                      </a:r>
                      <a:r>
                        <a:rPr lang="en-US" sz="2000" dirty="0">
                          <a:effectLst/>
                        </a:rPr>
                        <a:t>input&gt; </a:t>
                      </a:r>
                      <a:r>
                        <a:rPr lang="zh-CN" altLang="en-US" sz="2000" dirty="0">
                          <a:effectLst/>
                        </a:rPr>
                        <a:t>元素</a:t>
                      </a:r>
                    </a:p>
                  </a:txBody>
                  <a:tcPr marL="37467" marR="93666" marT="37467" marB="3746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614452">
                <a:tc>
                  <a:txBody>
                    <a:bodyPr/>
                    <a:lstStyle/>
                    <a:p>
                      <a:pPr fontAlgn="t"/>
                      <a:r>
                        <a:rPr lang="en-US" sz="2000" u="sng">
                          <a:solidFill>
                            <a:srgbClr val="900B09"/>
                          </a:solidFill>
                          <a:effectLst/>
                          <a:hlinkClick r:id="rId6" tooltip="jQuery :checkbox 选择器"/>
                        </a:rPr>
                        <a:t>:checkbox</a:t>
                      </a:r>
                      <a:endParaRPr lang="en-US" sz="2000">
                        <a:effectLst/>
                      </a:endParaRPr>
                    </a:p>
                  </a:txBody>
                  <a:tcPr marL="37467" marR="93666" marT="37467" marB="3746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$(":checkbox")</a:t>
                      </a:r>
                    </a:p>
                  </a:txBody>
                  <a:tcPr marL="37467" marR="93666" marT="37467" marB="3746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所有 </a:t>
                      </a:r>
                      <a:r>
                        <a:rPr lang="en-US" sz="2000">
                          <a:effectLst/>
                        </a:rPr>
                        <a:t>type="checkbox" </a:t>
                      </a:r>
                      <a:r>
                        <a:rPr lang="zh-CN" altLang="en-US" sz="2000">
                          <a:effectLst/>
                        </a:rPr>
                        <a:t>的 </a:t>
                      </a:r>
                      <a:r>
                        <a:rPr lang="en-US" altLang="zh-CN" sz="2000">
                          <a:effectLst/>
                        </a:rPr>
                        <a:t>&lt;</a:t>
                      </a:r>
                      <a:r>
                        <a:rPr lang="en-US" sz="2000">
                          <a:effectLst/>
                        </a:rPr>
                        <a:t>input&gt; </a:t>
                      </a:r>
                      <a:r>
                        <a:rPr lang="zh-CN" altLang="en-US" sz="2000">
                          <a:effectLst/>
                        </a:rPr>
                        <a:t>元素</a:t>
                      </a:r>
                    </a:p>
                  </a:txBody>
                  <a:tcPr marL="37467" marR="93666" marT="37467" marB="3746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34612">
                <a:tc>
                  <a:txBody>
                    <a:bodyPr/>
                    <a:lstStyle/>
                    <a:p>
                      <a:pPr fontAlgn="t"/>
                      <a:r>
                        <a:rPr lang="en-US" sz="2000" u="sng">
                          <a:solidFill>
                            <a:srgbClr val="900B09"/>
                          </a:solidFill>
                          <a:effectLst/>
                          <a:hlinkClick r:id="rId7" tooltip="jQuery :submit 选择器"/>
                        </a:rPr>
                        <a:t>:submit</a:t>
                      </a:r>
                      <a:endParaRPr lang="en-US" sz="2000">
                        <a:effectLst/>
                      </a:endParaRPr>
                    </a:p>
                  </a:txBody>
                  <a:tcPr marL="37467" marR="93666" marT="37467" marB="3746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$(":submit")</a:t>
                      </a:r>
                    </a:p>
                  </a:txBody>
                  <a:tcPr marL="37467" marR="93666" marT="37467" marB="3746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所有 </a:t>
                      </a:r>
                      <a:r>
                        <a:rPr lang="en-US" sz="2000">
                          <a:effectLst/>
                        </a:rPr>
                        <a:t>type="submit" </a:t>
                      </a:r>
                      <a:r>
                        <a:rPr lang="zh-CN" altLang="en-US" sz="2000">
                          <a:effectLst/>
                        </a:rPr>
                        <a:t>的 </a:t>
                      </a:r>
                      <a:r>
                        <a:rPr lang="en-US" altLang="zh-CN" sz="2000">
                          <a:effectLst/>
                        </a:rPr>
                        <a:t>&lt;</a:t>
                      </a:r>
                      <a:r>
                        <a:rPr lang="en-US" sz="2000">
                          <a:effectLst/>
                        </a:rPr>
                        <a:t>input&gt; </a:t>
                      </a:r>
                      <a:r>
                        <a:rPr lang="zh-CN" altLang="en-US" sz="2000">
                          <a:effectLst/>
                        </a:rPr>
                        <a:t>元素</a:t>
                      </a:r>
                    </a:p>
                  </a:txBody>
                  <a:tcPr marL="37467" marR="93666" marT="37467" marB="3746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34612">
                <a:tc>
                  <a:txBody>
                    <a:bodyPr/>
                    <a:lstStyle/>
                    <a:p>
                      <a:pPr fontAlgn="t"/>
                      <a:r>
                        <a:rPr lang="en-US" sz="2000" u="sng">
                          <a:solidFill>
                            <a:srgbClr val="900B09"/>
                          </a:solidFill>
                          <a:effectLst/>
                          <a:hlinkClick r:id="rId8" tooltip="jQuery :reset 选择器"/>
                        </a:rPr>
                        <a:t>:reset</a:t>
                      </a:r>
                      <a:endParaRPr lang="en-US" sz="2000">
                        <a:effectLst/>
                      </a:endParaRPr>
                    </a:p>
                  </a:txBody>
                  <a:tcPr marL="37467" marR="93666" marT="37467" marB="3746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$(":reset")</a:t>
                      </a:r>
                    </a:p>
                  </a:txBody>
                  <a:tcPr marL="37467" marR="93666" marT="37467" marB="3746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所有 </a:t>
                      </a:r>
                      <a:r>
                        <a:rPr lang="en-US" sz="2000">
                          <a:effectLst/>
                        </a:rPr>
                        <a:t>type="reset" </a:t>
                      </a:r>
                      <a:r>
                        <a:rPr lang="zh-CN" altLang="en-US" sz="2000">
                          <a:effectLst/>
                        </a:rPr>
                        <a:t>的 </a:t>
                      </a:r>
                      <a:r>
                        <a:rPr lang="en-US" altLang="zh-CN" sz="2000">
                          <a:effectLst/>
                        </a:rPr>
                        <a:t>&lt;</a:t>
                      </a:r>
                      <a:r>
                        <a:rPr lang="en-US" sz="2000">
                          <a:effectLst/>
                        </a:rPr>
                        <a:t>input&gt; </a:t>
                      </a:r>
                      <a:r>
                        <a:rPr lang="zh-CN" altLang="en-US" sz="2000">
                          <a:effectLst/>
                        </a:rPr>
                        <a:t>元素</a:t>
                      </a:r>
                    </a:p>
                  </a:txBody>
                  <a:tcPr marL="37467" marR="93666" marT="37467" marB="3746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34612">
                <a:tc>
                  <a:txBody>
                    <a:bodyPr/>
                    <a:lstStyle/>
                    <a:p>
                      <a:pPr fontAlgn="t"/>
                      <a:r>
                        <a:rPr lang="en-US" sz="2000" u="sng">
                          <a:solidFill>
                            <a:srgbClr val="900B09"/>
                          </a:solidFill>
                          <a:effectLst/>
                          <a:hlinkClick r:id="rId9" tooltip="jQuery :button 选择器"/>
                        </a:rPr>
                        <a:t>:button</a:t>
                      </a:r>
                      <a:endParaRPr lang="en-US" sz="2000">
                        <a:effectLst/>
                      </a:endParaRPr>
                    </a:p>
                  </a:txBody>
                  <a:tcPr marL="37467" marR="93666" marT="37467" marB="3746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$(":button")</a:t>
                      </a:r>
                    </a:p>
                  </a:txBody>
                  <a:tcPr marL="37467" marR="93666" marT="37467" marB="3746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所有 </a:t>
                      </a:r>
                      <a:r>
                        <a:rPr lang="en-US" sz="2000">
                          <a:effectLst/>
                        </a:rPr>
                        <a:t>type="button" </a:t>
                      </a:r>
                      <a:r>
                        <a:rPr lang="zh-CN" altLang="en-US" sz="2000">
                          <a:effectLst/>
                        </a:rPr>
                        <a:t>的 </a:t>
                      </a:r>
                      <a:r>
                        <a:rPr lang="en-US" altLang="zh-CN" sz="2000">
                          <a:effectLst/>
                        </a:rPr>
                        <a:t>&lt;</a:t>
                      </a:r>
                      <a:r>
                        <a:rPr lang="en-US" sz="2000">
                          <a:effectLst/>
                        </a:rPr>
                        <a:t>input&gt; </a:t>
                      </a:r>
                      <a:r>
                        <a:rPr lang="zh-CN" altLang="en-US" sz="2000">
                          <a:effectLst/>
                        </a:rPr>
                        <a:t>元素</a:t>
                      </a:r>
                    </a:p>
                  </a:txBody>
                  <a:tcPr marL="37467" marR="93666" marT="37467" marB="3746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34612">
                <a:tc>
                  <a:txBody>
                    <a:bodyPr/>
                    <a:lstStyle/>
                    <a:p>
                      <a:pPr fontAlgn="t"/>
                      <a:r>
                        <a:rPr lang="en-US" sz="2000" u="sng">
                          <a:solidFill>
                            <a:srgbClr val="900B09"/>
                          </a:solidFill>
                          <a:effectLst/>
                          <a:hlinkClick r:id="rId10" tooltip="jQuery :image 选择器"/>
                        </a:rPr>
                        <a:t>:image</a:t>
                      </a:r>
                      <a:endParaRPr lang="en-US" sz="2000">
                        <a:effectLst/>
                      </a:endParaRPr>
                    </a:p>
                  </a:txBody>
                  <a:tcPr marL="37467" marR="93666" marT="37467" marB="3746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$(":image")</a:t>
                      </a:r>
                    </a:p>
                  </a:txBody>
                  <a:tcPr marL="37467" marR="93666" marT="37467" marB="3746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</a:rPr>
                        <a:t>所有 </a:t>
                      </a:r>
                      <a:r>
                        <a:rPr lang="en-US" sz="2000">
                          <a:effectLst/>
                        </a:rPr>
                        <a:t>type="image" </a:t>
                      </a:r>
                      <a:r>
                        <a:rPr lang="zh-CN" altLang="en-US" sz="2000">
                          <a:effectLst/>
                        </a:rPr>
                        <a:t>的 </a:t>
                      </a:r>
                      <a:r>
                        <a:rPr lang="en-US" altLang="zh-CN" sz="2000">
                          <a:effectLst/>
                        </a:rPr>
                        <a:t>&lt;</a:t>
                      </a:r>
                      <a:r>
                        <a:rPr lang="en-US" sz="2000">
                          <a:effectLst/>
                        </a:rPr>
                        <a:t>input&gt; </a:t>
                      </a:r>
                      <a:r>
                        <a:rPr lang="zh-CN" altLang="en-US" sz="2000">
                          <a:effectLst/>
                        </a:rPr>
                        <a:t>元素</a:t>
                      </a:r>
                    </a:p>
                  </a:txBody>
                  <a:tcPr marL="37467" marR="93666" marT="37467" marB="3746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34612">
                <a:tc>
                  <a:txBody>
                    <a:bodyPr/>
                    <a:lstStyle/>
                    <a:p>
                      <a:pPr fontAlgn="t"/>
                      <a:r>
                        <a:rPr lang="en-US" sz="2000" u="sng">
                          <a:solidFill>
                            <a:srgbClr val="900B09"/>
                          </a:solidFill>
                          <a:effectLst/>
                          <a:hlinkClick r:id="rId11" tooltip="jQuery :file 选择器"/>
                        </a:rPr>
                        <a:t>:file</a:t>
                      </a:r>
                      <a:endParaRPr lang="en-US" sz="2000">
                        <a:effectLst/>
                      </a:endParaRPr>
                    </a:p>
                  </a:txBody>
                  <a:tcPr marL="37467" marR="93666" marT="37467" marB="3746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$(":file")</a:t>
                      </a:r>
                    </a:p>
                  </a:txBody>
                  <a:tcPr marL="37467" marR="93666" marT="37467" marB="3746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effectLst/>
                        </a:rPr>
                        <a:t>所有 </a:t>
                      </a:r>
                      <a:r>
                        <a:rPr lang="en-US" sz="2000" dirty="0">
                          <a:effectLst/>
                        </a:rPr>
                        <a:t>type="file" </a:t>
                      </a:r>
                      <a:r>
                        <a:rPr lang="zh-CN" altLang="en-US" sz="2000" dirty="0">
                          <a:effectLst/>
                        </a:rPr>
                        <a:t>的 </a:t>
                      </a:r>
                      <a:r>
                        <a:rPr lang="en-US" altLang="zh-CN" sz="2000" dirty="0">
                          <a:effectLst/>
                        </a:rPr>
                        <a:t>&lt;</a:t>
                      </a:r>
                      <a:r>
                        <a:rPr lang="en-US" sz="2000" dirty="0">
                          <a:effectLst/>
                        </a:rPr>
                        <a:t>input&gt; </a:t>
                      </a:r>
                      <a:r>
                        <a:rPr lang="zh-CN" altLang="en-US" sz="2000" dirty="0">
                          <a:effectLst/>
                        </a:rPr>
                        <a:t>元素</a:t>
                      </a:r>
                    </a:p>
                  </a:txBody>
                  <a:tcPr marL="37467" marR="93666" marT="37467" marB="3746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2464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63408197"/>
              </p:ext>
            </p:extLst>
          </p:nvPr>
        </p:nvGraphicFramePr>
        <p:xfrm>
          <a:off x="1115616" y="1484784"/>
          <a:ext cx="6753225" cy="2681297"/>
        </p:xfrm>
        <a:graphic>
          <a:graphicData uri="http://schemas.openxmlformats.org/drawingml/2006/table">
            <a:tbl>
              <a:tblPr/>
              <a:tblGrid>
                <a:gridCol w="2251075"/>
                <a:gridCol w="2251075"/>
                <a:gridCol w="2251075"/>
              </a:tblGrid>
              <a:tr h="2018357">
                <a:tc>
                  <a:txBody>
                    <a:bodyPr/>
                    <a:lstStyle/>
                    <a:p>
                      <a:pPr fontAlgn="t"/>
                      <a:r>
                        <a:rPr lang="en-US" u="sng" dirty="0">
                          <a:solidFill>
                            <a:srgbClr val="900B09"/>
                          </a:solidFill>
                          <a:effectLst/>
                          <a:hlinkClick r:id="rId2" tooltip="jQuery :selected 选择器"/>
                        </a:rPr>
                        <a:t>:selected</a:t>
                      </a:r>
                      <a:endParaRPr lang="en-US" dirty="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$(":selected")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所有被选取的 </a:t>
                      </a:r>
                      <a:r>
                        <a:rPr lang="en-US" dirty="0">
                          <a:effectLst/>
                        </a:rPr>
                        <a:t>input </a:t>
                      </a:r>
                      <a:r>
                        <a:rPr lang="zh-CN" altLang="en-US" dirty="0">
                          <a:effectLst/>
                        </a:rPr>
                        <a:t>元素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u="sng" dirty="0">
                          <a:solidFill>
                            <a:srgbClr val="900B09"/>
                          </a:solidFill>
                          <a:effectLst/>
                          <a:hlinkClick r:id="rId3" tooltip="jQuery :checked 选择器"/>
                        </a:rPr>
                        <a:t>:checked</a:t>
                      </a:r>
                      <a:endParaRPr lang="en-US" dirty="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$(":checked")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所有被选中的 </a:t>
                      </a:r>
                      <a:r>
                        <a:rPr lang="en-US" dirty="0">
                          <a:effectLst/>
                        </a:rPr>
                        <a:t>input </a:t>
                      </a:r>
                      <a:r>
                        <a:rPr lang="zh-CN" altLang="en-US" dirty="0">
                          <a:effectLst/>
                        </a:rPr>
                        <a:t>元素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7014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</a:t>
            </a:r>
            <a:r>
              <a:rPr lang="zh-CN" altLang="en-US" dirty="0" smtClean="0"/>
              <a:t>的事件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195387" y="2021046"/>
          <a:ext cx="6753226" cy="3684270"/>
        </p:xfrm>
        <a:graphic>
          <a:graphicData uri="http://schemas.openxmlformats.org/drawingml/2006/table">
            <a:tbl>
              <a:tblPr/>
              <a:tblGrid>
                <a:gridCol w="3376613"/>
                <a:gridCol w="3376613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Event </a:t>
                      </a:r>
                      <a:r>
                        <a:rPr lang="zh-CN" altLang="en-US" dirty="0">
                          <a:effectLst/>
                        </a:rPr>
                        <a:t>函数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>
                          <a:effectLst/>
                        </a:rPr>
                        <a:t>绑定函数至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$(document).ready(function)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将函数绑定到文档的就绪事件（当文档完成加载时）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$(selector).click(function)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触发或将函数绑定到被选元素的点击事件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$(selector).</a:t>
                      </a:r>
                      <a:r>
                        <a:rPr lang="en-US" dirty="0" err="1">
                          <a:effectLst/>
                        </a:rPr>
                        <a:t>dblclick</a:t>
                      </a:r>
                      <a:r>
                        <a:rPr lang="en-US" dirty="0">
                          <a:effectLst/>
                        </a:rPr>
                        <a:t>(function)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触发或将函数绑定到被选元素的双击事件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$(selector).focus(function)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触发或将函数绑定到被选元素的获得焦点事件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$(selector).</a:t>
                      </a:r>
                      <a:r>
                        <a:rPr lang="en-US" dirty="0" err="1">
                          <a:effectLst/>
                        </a:rPr>
                        <a:t>mouseover</a:t>
                      </a:r>
                      <a:r>
                        <a:rPr lang="en-US" dirty="0">
                          <a:effectLst/>
                        </a:rPr>
                        <a:t>(function)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触发或将函数绑定到被选元素的鼠标悬停事件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639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</a:t>
            </a:r>
            <a:r>
              <a:rPr lang="zh-CN" altLang="en-US" dirty="0" smtClean="0"/>
              <a:t>的显示隐藏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 smtClean="0"/>
              <a:t>hide() </a:t>
            </a:r>
            <a:r>
              <a:rPr lang="zh-CN" altLang="en-US" b="1" dirty="0" smtClean="0"/>
              <a:t>和 </a:t>
            </a:r>
            <a:r>
              <a:rPr lang="en-US" altLang="zh-CN" b="1" dirty="0" smtClean="0"/>
              <a:t>show() </a:t>
            </a:r>
            <a:r>
              <a:rPr lang="en-US" altLang="zh-CN" b="1" dirty="0" smtClean="0">
                <a:solidFill>
                  <a:srgbClr val="FF0000"/>
                </a:solidFill>
              </a:rPr>
              <a:t>//</a:t>
            </a:r>
            <a:r>
              <a:rPr lang="zh-CN" altLang="en-US" b="1" dirty="0" smtClean="0">
                <a:solidFill>
                  <a:srgbClr val="FF0000"/>
                </a:solidFill>
              </a:rPr>
              <a:t>可以传值，表示速度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/>
              <a:t>toggle</a:t>
            </a:r>
            <a:r>
              <a:rPr lang="en-US" altLang="zh-CN" b="1" dirty="0" smtClean="0"/>
              <a:t>()</a:t>
            </a:r>
            <a:r>
              <a:rPr lang="en-US" altLang="zh-CN" b="1" dirty="0" smtClean="0">
                <a:solidFill>
                  <a:srgbClr val="FF0000"/>
                </a:solidFill>
              </a:rPr>
              <a:t>//</a:t>
            </a:r>
            <a:r>
              <a:rPr lang="zh-CN" altLang="en-US" dirty="0" smtClean="0">
                <a:solidFill>
                  <a:srgbClr val="FF0000"/>
                </a:solidFill>
              </a:rPr>
              <a:t>显示</a:t>
            </a:r>
            <a:r>
              <a:rPr lang="zh-CN" altLang="en-US" dirty="0">
                <a:solidFill>
                  <a:srgbClr val="FF0000"/>
                </a:solidFill>
              </a:rPr>
              <a:t>被隐藏的元素，并隐藏已显示的元素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fadeIn</a:t>
            </a:r>
            <a:r>
              <a:rPr lang="en-US" altLang="zh-CN" dirty="0" smtClean="0"/>
              <a:t>("slow</a:t>
            </a:r>
            <a:r>
              <a:rPr lang="en-US" altLang="zh-CN" dirty="0"/>
              <a:t>"</a:t>
            </a:r>
            <a:r>
              <a:rPr lang="zh-CN" altLang="en-US" dirty="0"/>
              <a:t>、</a:t>
            </a:r>
            <a:r>
              <a:rPr lang="en-US" altLang="zh-CN" dirty="0"/>
              <a:t>"fast" </a:t>
            </a:r>
            <a:r>
              <a:rPr lang="zh-CN" altLang="en-US" dirty="0"/>
              <a:t>或毫秒。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zh-CN" altLang="en-US" dirty="0"/>
              <a:t> </a:t>
            </a:r>
            <a:r>
              <a:rPr lang="zh-CN" altLang="en-US" dirty="0">
                <a:solidFill>
                  <a:srgbClr val="FF0000"/>
                </a:solidFill>
              </a:rPr>
              <a:t>用于淡入已隐藏的元素。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fadeOut</a:t>
            </a:r>
            <a:r>
              <a:rPr lang="en-US" altLang="zh-CN" dirty="0" smtClean="0"/>
              <a:t>()</a:t>
            </a:r>
            <a:r>
              <a:rPr lang="zh-CN" altLang="en-US" dirty="0">
                <a:solidFill>
                  <a:srgbClr val="FF0000"/>
                </a:solidFill>
              </a:rPr>
              <a:t>方法用于淡出可见元素。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fadeToggle</a:t>
            </a:r>
            <a:r>
              <a:rPr lang="en-US" altLang="zh-CN" dirty="0" smtClean="0"/>
              <a:t>()</a:t>
            </a:r>
            <a:r>
              <a:rPr lang="zh-CN" altLang="en-US" dirty="0">
                <a:solidFill>
                  <a:srgbClr val="FF0000"/>
                </a:solidFill>
              </a:rPr>
              <a:t>在 </a:t>
            </a:r>
            <a:r>
              <a:rPr lang="en-US" altLang="zh-CN" dirty="0" err="1">
                <a:solidFill>
                  <a:srgbClr val="FF0000"/>
                </a:solidFill>
              </a:rPr>
              <a:t>fadeIn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zh-CN" altLang="en-US" dirty="0">
                <a:solidFill>
                  <a:srgbClr val="FF0000"/>
                </a:solidFill>
              </a:rPr>
              <a:t>与 </a:t>
            </a:r>
            <a:r>
              <a:rPr lang="en-US" altLang="zh-CN" dirty="0" err="1">
                <a:solidFill>
                  <a:srgbClr val="FF0000"/>
                </a:solidFill>
              </a:rPr>
              <a:t>fadeOut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zh-CN" altLang="en-US" dirty="0">
                <a:solidFill>
                  <a:srgbClr val="FF0000"/>
                </a:solidFill>
              </a:rPr>
              <a:t>方法之间进行切换。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fadeTo</a:t>
            </a:r>
            <a:r>
              <a:rPr lang="en-US" altLang="zh-CN" dirty="0"/>
              <a:t>("slow",0.15)</a:t>
            </a:r>
            <a:r>
              <a:rPr lang="zh-CN" altLang="en-US" dirty="0">
                <a:solidFill>
                  <a:srgbClr val="FF0000"/>
                </a:solidFill>
              </a:rPr>
              <a:t>方法允许渐变为给定的不透明度（值介于 </a:t>
            </a:r>
            <a:r>
              <a:rPr lang="en-US" altLang="zh-CN" dirty="0">
                <a:solidFill>
                  <a:srgbClr val="FF0000"/>
                </a:solidFill>
              </a:rPr>
              <a:t>0 </a:t>
            </a:r>
            <a:r>
              <a:rPr lang="zh-CN" altLang="en-US" dirty="0">
                <a:solidFill>
                  <a:srgbClr val="FF0000"/>
                </a:solidFill>
              </a:rPr>
              <a:t>与 </a:t>
            </a:r>
            <a:r>
              <a:rPr lang="en-US" altLang="zh-CN" dirty="0">
                <a:solidFill>
                  <a:srgbClr val="FF0000"/>
                </a:solidFill>
              </a:rPr>
              <a:t>1 </a:t>
            </a:r>
            <a:r>
              <a:rPr lang="zh-CN" altLang="en-US" dirty="0">
                <a:solidFill>
                  <a:srgbClr val="FF0000"/>
                </a:solidFill>
              </a:rPr>
              <a:t>之间）。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82293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- </a:t>
            </a:r>
            <a:r>
              <a:rPr lang="zh-CN" altLang="en-US" dirty="0"/>
              <a:t>获得内容和属性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获得内容 </a:t>
            </a:r>
            <a:r>
              <a:rPr lang="en-US" altLang="zh-CN" b="1" dirty="0"/>
              <a:t>- text()</a:t>
            </a:r>
            <a:r>
              <a:rPr lang="zh-CN" altLang="en-US" b="1" dirty="0"/>
              <a:t>、</a:t>
            </a:r>
            <a:r>
              <a:rPr lang="en-US" altLang="zh-CN" b="1" dirty="0"/>
              <a:t>html() </a:t>
            </a:r>
            <a:r>
              <a:rPr lang="zh-CN" altLang="en-US" b="1" dirty="0"/>
              <a:t>以及 </a:t>
            </a:r>
            <a:r>
              <a:rPr lang="en-US" altLang="zh-CN" b="1" dirty="0" err="1"/>
              <a:t>val</a:t>
            </a:r>
            <a:r>
              <a:rPr lang="en-US" altLang="zh-CN" b="1" dirty="0"/>
              <a:t>()</a:t>
            </a:r>
          </a:p>
          <a:p>
            <a:r>
              <a:rPr lang="en-US" altLang="zh-CN" dirty="0" err="1"/>
              <a:t>attr</a:t>
            </a:r>
            <a:r>
              <a:rPr lang="en-US" altLang="zh-CN" dirty="0" smtClean="0"/>
              <a:t>(‘class’) </a:t>
            </a:r>
            <a:r>
              <a:rPr lang="zh-CN" altLang="en-US" dirty="0"/>
              <a:t>方法用于获取属性值。</a:t>
            </a:r>
          </a:p>
        </p:txBody>
      </p:sp>
    </p:spTree>
    <p:extLst>
      <p:ext uri="{BB962C8B-B14F-4D97-AF65-F5344CB8AC3E}">
        <p14:creationId xmlns:p14="http://schemas.microsoft.com/office/powerpoint/2010/main" xmlns="" val="155782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设置内容</a:t>
            </a:r>
            <a:r>
              <a:rPr lang="zh-CN" altLang="en-US" dirty="0"/>
              <a:t>和属性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b="1" dirty="0"/>
              <a:t>设置内容 </a:t>
            </a:r>
            <a:r>
              <a:rPr lang="en-US" altLang="zh-CN" b="1" dirty="0"/>
              <a:t>- text()</a:t>
            </a:r>
            <a:r>
              <a:rPr lang="zh-CN" altLang="en-US" b="1" dirty="0"/>
              <a:t>、</a:t>
            </a:r>
            <a:r>
              <a:rPr lang="en-US" altLang="zh-CN" b="1" dirty="0"/>
              <a:t>html() </a:t>
            </a:r>
            <a:r>
              <a:rPr lang="zh-CN" altLang="en-US" b="1" dirty="0"/>
              <a:t>以及 </a:t>
            </a:r>
            <a:r>
              <a:rPr lang="en-US" altLang="zh-CN" b="1" dirty="0" err="1"/>
              <a:t>val</a:t>
            </a:r>
            <a:r>
              <a:rPr lang="en-US" altLang="zh-CN" b="1" dirty="0" smtClean="0"/>
              <a:t>()</a:t>
            </a:r>
          </a:p>
          <a:p>
            <a:r>
              <a:rPr lang="zh-CN" altLang="en-US" dirty="0" smtClean="0"/>
              <a:t>还可以设置回</a:t>
            </a:r>
            <a:r>
              <a:rPr lang="zh-CN" altLang="en-US" dirty="0"/>
              <a:t>调函</a:t>
            </a:r>
            <a:r>
              <a:rPr lang="zh-CN" altLang="en-US" dirty="0" smtClean="0"/>
              <a:t>数，由</a:t>
            </a:r>
            <a:r>
              <a:rPr lang="zh-CN" altLang="en-US" dirty="0"/>
              <a:t>两个参数：被选元素列表中当前元素的下标，以及原始（旧的）值</a:t>
            </a:r>
            <a:endParaRPr lang="en-US" altLang="zh-CN" b="1" dirty="0"/>
          </a:p>
          <a:p>
            <a:r>
              <a:rPr lang="en-US" altLang="zh-CN" dirty="0"/>
              <a:t>$("#btn2").click(function(){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$("#</a:t>
            </a:r>
            <a:r>
              <a:rPr lang="en-US" altLang="zh-CN" dirty="0"/>
              <a:t>test2").html(function(</a:t>
            </a:r>
            <a:r>
              <a:rPr lang="en-US" altLang="zh-CN" dirty="0" err="1"/>
              <a:t>i,origText</a:t>
            </a:r>
            <a:r>
              <a:rPr lang="en-US" altLang="zh-CN" dirty="0"/>
              <a:t>){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return </a:t>
            </a:r>
            <a:r>
              <a:rPr lang="en-US" altLang="zh-CN" dirty="0"/>
              <a:t>"Old html: " + </a:t>
            </a:r>
            <a:r>
              <a:rPr lang="en-US" altLang="zh-CN" dirty="0" err="1"/>
              <a:t>origText</a:t>
            </a:r>
            <a:r>
              <a:rPr lang="en-US" altLang="zh-CN" dirty="0"/>
              <a:t> + " New html: Hello &lt;b&gt;world!&lt;/b&gt; (index: " + i + </a:t>
            </a:r>
            <a:r>
              <a:rPr lang="en-US" altLang="zh-CN" dirty="0" smtClean="0"/>
              <a:t>")";</a:t>
            </a:r>
          </a:p>
          <a:p>
            <a:pPr lvl="1"/>
            <a:r>
              <a:rPr lang="en-US" altLang="zh-CN" dirty="0" smtClean="0"/>
              <a:t> });</a:t>
            </a:r>
          </a:p>
          <a:p>
            <a:r>
              <a:rPr lang="en-US" altLang="zh-CN" dirty="0" smtClean="0"/>
              <a:t> });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09883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464</TotalTime>
  <Words>1272</Words>
  <Application>Microsoft Office PowerPoint</Application>
  <PresentationFormat>全屏显示(4:3)</PresentationFormat>
  <Paragraphs>147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龙腾四海</vt:lpstr>
      <vt:lpstr>幻灯片 1</vt:lpstr>
      <vt:lpstr>幻灯片 2</vt:lpstr>
      <vt:lpstr>幻灯片 3</vt:lpstr>
      <vt:lpstr>幻灯片 4</vt:lpstr>
      <vt:lpstr>幻灯片 5</vt:lpstr>
      <vt:lpstr>Jq的事件</vt:lpstr>
      <vt:lpstr>Jq的显示隐藏</vt:lpstr>
      <vt:lpstr>jQuery - 获得内容和属性 </vt:lpstr>
      <vt:lpstr>jQuery – 设置内容和属性</vt:lpstr>
      <vt:lpstr>attr() 设置/改变属性值。</vt:lpstr>
      <vt:lpstr>幻灯片 11</vt:lpstr>
      <vt:lpstr>jQuery - 添加元素 </vt:lpstr>
      <vt:lpstr>jQuery - 删除元素</vt:lpstr>
      <vt:lpstr>操作css</vt:lpstr>
      <vt:lpstr>jQuery - 尺寸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currentStyle</dc:title>
  <dc:creator>MBENBEN</dc:creator>
  <cp:lastModifiedBy>Administrator</cp:lastModifiedBy>
  <cp:revision>39</cp:revision>
  <dcterms:created xsi:type="dcterms:W3CDTF">2016-11-30T13:58:47Z</dcterms:created>
  <dcterms:modified xsi:type="dcterms:W3CDTF">2017-04-05T10:58:57Z</dcterms:modified>
</cp:coreProperties>
</file>