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899"/>
    <p:restoredTop sz="84988"/>
  </p:normalViewPr>
  <p:slideViewPr>
    <p:cSldViewPr snapToObjects="1">
      <p:cViewPr>
        <p:scale>
          <a:sx n="90" d="100"/>
          <a:sy n="90" d="100"/>
        </p:scale>
        <p:origin x="0" y="0"/>
      </p:cViewPr>
      <p:guideLst>
        <p:guide orient="horz" pos="2156"/>
        <p:guide pos="2878"/>
        <p:guide pos="2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2024-04-20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1.서론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인구 340만 명을 자랑하던 대한민국 제2 도시 부산. 그러나 최근 3년 사이 10만 명 가까이 인구가 급격히 줄었다. 가장 큰 이유는 청년들이 일자리를 이유로 자신들의 고향을 떠나고 있기 때문이다.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가설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부산에 일자리가 별로 없어서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청년들이 부산을 빠져나가고 있고,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청년들은 양질의 일자리를 찾아 서울,경기권으로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이동하고 있다. 이는 부산의 인구 감소로 이어지고 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p4. 수도권과 부산의 일자리 현황을 연도에 따라 살펴본 그래프입니다.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수도권은 2000년에 8735명의 일자리가 있었으며,  2024년에는 12827명으로 증가했습니다.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 데이터를 시각화한 그래프로 표현했을 때, 수도권의 일자리 증가 추세를 명확히 확인할수 있었습니다.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이는 수도권이 경제적으로 성장하고 있음을 볼 수 있습니다.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하지만 부산은 2000년에 1633명의 일자리가 있었으며 2024년에는 1691명으로 일자리 증가가 상대적으로 미미한 것으로 나타났습니다.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이러한 추세는 수도권이 경제적 중심지로서 더 많은 일자리를 제공하고 있다는 것으로 보여집니다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5p. 2020년 상반기부터 2023년 하반기까지 시도별 채용인원수를 평균내어 분석한 결과입니다.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수도권인 서울과 경기도는 각각 26만 3996명, 22만 7788명,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비수도권지역인 부산은 5만 4932명, 대구 4만 318명, 광주 2만 7570명 등 5만명을 넘지 못하는 지역이 대부분입니다.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수도권과 비수도권지역의 채용인원수는 서울-부산: 4.8배, 서울-대구 : 6.5배, 서울-광주: 9.5배 정도의 차이를 보이고 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세종시와 제주도는 6262명, 9531명으로 만명을 넘지 못하고 있습니다.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P6. 위 그래프는 2020년부터 2023년까지의 기간 동안 직종별로 실무에서 일하는 사람들의 평균을 조사하여 분석한 결과를 보여줍니다.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이를 비율로 따져보면, 연구직 및 공학기술직은 부산과 다른 지역 간에 차이가 매우 크다는 것을 확인할 수 있습니다.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1번 직종인 연구직 및 공학기술직은 부산보다 수도권에서 7배에서 11배 정도 많은 것으로 나타났습니다.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또한, 4번 직종인 예술-디자인-방송-스포츠직도 부산과 다른 지역 간에 4배에서 12배까지의 차이가 나타났습니다.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이를 통해 부산의 연구직 및 공학기술직과 예술-디자인-방송-스포츠직이 다른 직종에 비해 수도권과 차이가 크다는 결론을 도출할 수 있습니다.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부산이 해양바이오 분야로의 지원을 강화하고 있는데, 이로 인해 연구직 및 공학기술직의 일자리는 많을까?라는 의문이 들었습니다.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그래서 부산의 지리적 특성과 자원을 활용한 특화된 산업인 해양 분야에서 어떠한 직종들이 있는지 알아보았습니다.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부산의 해양사업체 종사자 현황을 원형그래프로 나타낸 결과, 해운-항만 물류가 가장 많은 비율을 차지하고 있음을 확인할 수 있습니다.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이어서 해양관광, 조선, 수산 등의 직종이 높은 비율을 차지하고 있습니다.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하지만, 해양과학기술 직종은 1.4%로 다른 직종에 비해 상대적으로 낮은 비율을 보이고 있습니다.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이를 통해 아직까지 부산은 수도권에 비해 연구직 및 공학기술직의 일자리가 부족한 상황임을 알 수 있습니다.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7p. 유동인구(전입자-전출자) 그래프는 각 도시별 전입자와 전출자에 차이를 비교하여 시각화한 그래프입니다.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 그래프에서 서울은 2013년에 전입자가 전출자보다 3,944명 많았으며, 점점 늘어나 2023년에는 전입자가 전출자보다 49,363명 많은 것을 볼 수 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경기는 2013년 전입자가 전출자보다 7,155명 많은 것을 볼수 있으며, 점점 증가해 2020년에 전입자가 전출자보다 32,359명 더 많은것을 볼수 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그 이후 2021년 부터는 다시 감소하는 그래프를 볼 수 있는데 그 이유로 부동산 가격을 들 수가 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2020년 상반기부터 2021년 상반기 까지는 상승률이 서울이나 부산과 비슷하게 볼 수 있지만, 2021년도 하반기 부터 급격하게 상승하며 서울과 부산보다 부동산 가격이 급증하는 것을 볼 수 있습니다.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부동산 가격이 급증한다는 이유로 경기로 전입하는 사람이 줄어들어 2021년 이후로 그래프가 감소하고 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부산은 전입자 보다 전출자가 더 많아서 수치가 - 를 띄고있는 것을 볼 수 있습니다. 그 말은 즉 부산에서는 매년 평균적으로 전입하는 사람보다 전출하는 사람이 10,000명 정도 씩은 있습니다.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p8. 왼쪽 그래프는 최근 10년간 서울로 전입한 20-30대 청년들의 전입 사유를 분석한 결과입니다.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직업을 이유로 서울로 전입한 청년들의 수는 11만 308명, 가족, 주거, 교육 등의 이유로 전입한 청년들의 수는 5만명 아래로 2배 이상 차이가 나고있습니다.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오른쪽 그래프는 최근 10년간 직업을 이유로 서울로 전입한 20-30대 청년들의 이동건수를 분석한 결과입니다.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2014년 8만명, 2016년 9만 3천명, 2018년 10만 9천명,  2021년 13만 4천명으로 최고점을 보여주었습니다.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2022년부터는 전입건수가 줄어드는경향을 보이는데 이 사유는 코로나19와 불경기로 추정됩니다.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20-30대 청년들이 비수도권에서 수도권으로 이동하는 주된 이유는 양질의 일자리를 찾기 때문으로, 이러한 이동이 부산의 인구 감소로 이어진다는 결론을 도출할 수 있습니다.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1.가설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부산에 일자리가 별로 없어서 청년들이 부산을 빠져나가고 있고,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청년들은 양질의 일자리를 찾아 서울,경기권으로 이동하고 있다. 이는 부산의 인구 감소로 이어지고 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데이터 분석을 통해서 청년들이 부산을 떠나는 이유가 서울에 비해 양질의 인프라 및 비즈니스 환경 부족임을 알 수 있었습니다.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부산은 청년 유출을 막기 위해서 양질의 일자리를 만들 필요가 있습니다.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부산의 지리적 특성과 자원을 활용한 특화된 산업군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: 해운 및 물류 산업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: 바이오 의약품 산업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: 해양 에너지 산업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생명과학 및 바이오 산업 분야에 특출한 도시로 대전이 주목 받고 있음.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대전이 이 분야에서 특출한 도시로 꼽힐 수 있었던 이유는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: 인프라 및 연구 기반 - 한국과학기술원과 한국바이오기술 연구원 등 대학과 연구소가 집중되어 있음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: 바이오 산업 클러스터 - 대전생명과학진흥원(DCB)을 중심으로 바이오 산업 클러스터가 형성되어 있음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 클러스터는 바이오 기업 + 연구기관 +대학 + 정부기관 등이 협력하여 바이오 산업 생태계를 구축 중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:지원 정책 및 인프라: 다양한 지원이 있음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5. 대전과 부산의 비교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: 인프라 및 연구 기반 - 부산대학교, 부경대학교, 부산해양대학교 등 인프라와 연구기반 확보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: 산업 클러스터 형성 : 아직 없음, 그러나 충분히 산업 클러스터 형성이 가능한 지역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: 지원 정책 및 인프라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: 부산은 풍부한 해양 생물 자원 존재로 '해양' 바이오 산업에 특출한 도시로 발전될 가능성이 높은 지역임.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거대한 해양 바이오 산업 클러스터를 구축하면 지역 경제 발전과 일자리 창출에 충분히 기여할 수 있다는 결론.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 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https://kosis.kr/statHtml/statHtml.do?orgId=101&amp;amp;tblId=DT_1B26B24&amp;amp;conn_path=I3" TargetMode="External" /><Relationship Id="rId4" Type="http://schemas.openxmlformats.org/officeDocument/2006/relationships/hyperlink" Target="https://kosis.kr/statHtml/statHtml.do?orgId=118&amp;amp;tblId=DT_118N_DEN036&amp;amp;conn_path=I3" TargetMode="External" /><Relationship Id="rId5" Type="http://schemas.openxmlformats.org/officeDocument/2006/relationships/hyperlink" Target="https://kosis.kr/statHtml/statHtml.do?orgId=101&amp;amp;tblId=DT_1B26B21&amp;amp;conn_path=I3" TargetMode="External" /><Relationship Id="rId6" Type="http://schemas.openxmlformats.org/officeDocument/2006/relationships/hyperlink" Target="https://kosis.kr/statHtml/statHtml.do?orgId=408&amp;amp;tblId=DT_40803_N0003&amp;amp;conn_path=I2" TargetMode="External" /><Relationship Id="rId7" Type="http://schemas.openxmlformats.org/officeDocument/2006/relationships/hyperlink" Target="https://news.heraldcorp.com/view.php?ud=20240405050135" TargetMode="External" /><Relationship Id="rId8" Type="http://schemas.openxmlformats.org/officeDocument/2006/relationships/hyperlink" Target="https://www.khan.co.kr/local/Busan/article/202306050946001" TargetMode="External" /><Relationship Id="rId9" Type="http://schemas.openxmlformats.org/officeDocument/2006/relationships/hyperlink" Target="https://www.yna.co.kr/view/AKR20220324077000063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3700"/>
              <a:t>부산 일자리와 인구이동 분석 보고서</a:t>
            </a:r>
            <a:endParaRPr lang="ko-KR" altLang="en-US" sz="37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빅데이터 1조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조주연, 홍동현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3300"/>
              <a:t>5.참고자료 및 문헌</a:t>
            </a:r>
            <a:endParaRPr lang="ko-KR" altLang="en-US" sz="33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66"/>
            <a:ext cx="8229600" cy="4641406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 sz="2000"/>
              <a:t>1.시도/연령/전입사유별 1인이동건수,「국내인구이동통계」, 통계청</a:t>
            </a:r>
            <a:endParaRPr lang="ko-KR" altLang="en-US" sz="2000"/>
          </a:p>
          <a:p>
            <a:pPr>
              <a:buNone/>
              <a:defRPr lang="ko-KR" altLang="en-US"/>
            </a:pPr>
            <a:r>
              <a:rPr lang="ko-KR" altLang="en-US" sz="1600">
                <a:hlinkClick r:id="rId3"/>
              </a:rPr>
              <a:t>https://kosis.kr/statHtml/statHtml.do?orgId=101&amp;tblId=DT_1B26B24&amp;conn_path=I3</a:t>
            </a:r>
            <a:endParaRPr lang="ko-KR" altLang="en-US" sz="1600"/>
          </a:p>
          <a:p>
            <a:pPr>
              <a:buNone/>
              <a:defRPr lang="ko-KR" altLang="en-US"/>
            </a:pPr>
            <a:r>
              <a:rPr lang="ko-KR" altLang="en-US" sz="2000"/>
              <a:t>2.직종별·규모별(2020년), 「직종별사업체노동력조사」, 고용노동부</a:t>
            </a:r>
            <a:endParaRPr lang="ko-KR" altLang="en-US" sz="2000"/>
          </a:p>
          <a:p>
            <a:pPr>
              <a:buNone/>
              <a:defRPr lang="ko-KR" altLang="en-US"/>
            </a:pPr>
            <a:r>
              <a:rPr lang="ko-KR" altLang="en-US" sz="1500">
                <a:hlinkClick r:id="rId4"/>
              </a:rPr>
              <a:t>https://kosis.kr/statHtml/statHtml.do?orgId=118&amp;tblId=DT_118N_DEN036&amp;conn_path=I3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2000"/>
              <a:t>3.시군구/전입사유별 이동자수,「국내인구이동통계」, 통계청</a:t>
            </a:r>
            <a:endParaRPr lang="ko-KR" altLang="en-US" sz="2000"/>
          </a:p>
          <a:p>
            <a:pPr>
              <a:buNone/>
              <a:defRPr lang="ko-KR" altLang="en-US"/>
            </a:pPr>
            <a:r>
              <a:rPr lang="ko-KR" altLang="en-US" sz="1500">
                <a:hlinkClick r:id="rId5"/>
              </a:rPr>
              <a:t>https://kosis.kr/statHtml/statHtml.do?orgId=101&amp;tblId=DT_1B26B21&amp;conn_path=I3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2000"/>
              <a:t>4. 규모별 매매가격지수, 한국부동산원,전국주택가격동향조사</a:t>
            </a:r>
            <a:endParaRPr lang="ko-KR" altLang="en-US" sz="2000"/>
          </a:p>
          <a:p>
            <a:pPr>
              <a:buNone/>
              <a:defRPr lang="ko-KR" altLang="en-US"/>
            </a:pPr>
            <a:r>
              <a:rPr lang="ko-KR" altLang="en-US" sz="1500">
                <a:hlinkClick r:id="rId6"/>
              </a:rPr>
              <a:t>https://kosis.kr/statHtml/statHtml.do?orgId=408&amp;tblId=DT_40803_N0003&amp;conn_path=I2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2000"/>
              <a:t>5. 부산을 떠나는 청년들, 헤럴드경제</a:t>
            </a:r>
            <a:endParaRPr lang="ko-KR" altLang="en-US" sz="2000"/>
          </a:p>
          <a:p>
            <a:pPr>
              <a:buNone/>
              <a:defRPr lang="ko-KR" altLang="en-US"/>
            </a:pPr>
            <a:r>
              <a:rPr lang="ko-KR" altLang="en-US" sz="1500">
                <a:hlinkClick r:id="rId7"/>
              </a:rPr>
              <a:t>https://news.heraldcorp.com/view.php?ud=20240405050135</a:t>
            </a:r>
            <a:endParaRPr lang="ko-KR" altLang="en-US" sz="2000"/>
          </a:p>
          <a:p>
            <a:pPr>
              <a:buNone/>
              <a:defRPr lang="ko-KR" altLang="en-US"/>
            </a:pPr>
            <a:r>
              <a:rPr lang="ko-KR" altLang="en-US" sz="2000"/>
              <a:t>6. 해양과학기술 기사</a:t>
            </a:r>
            <a:endParaRPr lang="ko-KR" altLang="en-US" sz="2000"/>
          </a:p>
          <a:p>
            <a:pPr>
              <a:buNone/>
              <a:defRPr lang="ko-KR" altLang="en-US"/>
            </a:pPr>
            <a:r>
              <a:rPr lang="ko-KR" altLang="en-US" sz="1500">
                <a:hlinkClick r:id="rId8"/>
              </a:rPr>
              <a:t>https://www.khan.co.kr/local/Busan/article/202306050946001</a:t>
            </a:r>
            <a:r>
              <a:rPr lang="ko-KR" altLang="en-US" sz="1500"/>
              <a:t>(경향신문)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2000"/>
              <a:t>7. 바이오 산업 육성,창업 지원...'대전바이오창업원'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>
                <a:hlinkClick r:id="rId9"/>
              </a:rPr>
              <a:t>https://www.yna.co.kr/view/AKR20220324077000063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557784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74532"/>
            <a:ext cx="6851142" cy="3254692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>
              <a:lnSpc>
                <a:spcPct val="150000"/>
              </a:lnSpc>
              <a:buNone/>
              <a:defRPr lang="ko-KR" altLang="en-US"/>
            </a:pPr>
            <a:r>
              <a:rPr lang="ko-KR" altLang="en-US" sz="2500" b="0" spc="900">
                <a:solidFill>
                  <a:schemeClr val="tx1"/>
                </a:solidFill>
              </a:rPr>
              <a:t>1. 서론</a:t>
            </a:r>
            <a:endParaRPr lang="ko-KR" altLang="en-US" sz="2500" b="0" spc="9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  <a:defRPr lang="ko-KR" altLang="en-US"/>
            </a:pPr>
            <a:r>
              <a:rPr lang="ko-KR" altLang="en-US" sz="2500" b="0" spc="900">
                <a:solidFill>
                  <a:schemeClr val="tx1"/>
                </a:solidFill>
              </a:rPr>
              <a:t>2. 부산의 일자리 현황 분석</a:t>
            </a:r>
            <a:endParaRPr lang="ko-KR" altLang="en-US" sz="2500" b="0" spc="9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  <a:defRPr lang="ko-KR" altLang="en-US"/>
            </a:pPr>
            <a:r>
              <a:rPr lang="ko-KR" altLang="en-US" sz="2500" b="0" spc="900">
                <a:solidFill>
                  <a:schemeClr val="tx1"/>
                </a:solidFill>
              </a:rPr>
              <a:t>3. 부산 인구이동 분석</a:t>
            </a:r>
            <a:endParaRPr lang="ko-KR" altLang="en-US" sz="2500" b="0" spc="9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  <a:defRPr lang="ko-KR" altLang="en-US"/>
            </a:pPr>
            <a:r>
              <a:rPr lang="ko-KR" altLang="en-US" sz="2500" b="0" spc="900">
                <a:solidFill>
                  <a:schemeClr val="tx1"/>
                </a:solidFill>
              </a:rPr>
              <a:t>4. 가설 검증 및 결론</a:t>
            </a:r>
            <a:endParaRPr lang="ko-KR" altLang="en-US" sz="2500" b="0" spc="9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  <a:defRPr lang="ko-KR" altLang="en-US"/>
            </a:pPr>
            <a:r>
              <a:rPr lang="ko-KR" altLang="en-US" sz="2500" b="0" spc="900">
                <a:solidFill>
                  <a:schemeClr val="tx1"/>
                </a:solidFill>
              </a:rPr>
              <a:t>5. 참고자료 및 문헌</a:t>
            </a:r>
            <a:endParaRPr lang="ko-KR" altLang="en-US" sz="2500" b="0" spc="900">
              <a:solidFill>
                <a:schemeClr val="tx1"/>
              </a:solidFill>
            </a:endParaRPr>
          </a:p>
          <a:p>
            <a:pPr>
              <a:defRPr lang="ko-KR" altLang="en-US"/>
            </a:pPr>
            <a:endParaRPr lang="ko-KR" altLang="en-US" b="0" spc="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3300"/>
              <a:t>1.서론</a:t>
            </a:r>
            <a:endParaRPr lang="ko-KR" altLang="en-US" sz="33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rcRect b="34590"/>
          <a:stretch>
            <a:fillRect/>
          </a:stretch>
        </p:blipFill>
        <p:spPr>
          <a:xfrm>
            <a:off x="457200" y="1146429"/>
            <a:ext cx="2731470" cy="5433505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683513" y="1916810"/>
            <a:ext cx="1728216" cy="144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683513" y="4293108"/>
            <a:ext cx="576072" cy="144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89376" y="1417638"/>
            <a:ext cx="4567047" cy="783836"/>
          </a:xfrm>
          <a:prstGeom prst="rect">
            <a:avLst/>
          </a:prstGeom>
        </p:spPr>
      </p:pic>
      <p:cxnSp>
        <p:nvCxnSpPr>
          <p:cNvPr id="10" name=""/>
          <p:cNvCxnSpPr>
            <a:stCxn id="7" idx="3"/>
            <a:endCxn id="9" idx="1"/>
          </p:cNvCxnSpPr>
          <p:nvPr/>
        </p:nvCxnSpPr>
        <p:spPr>
          <a:xfrm flipV="1">
            <a:off x="2411730" y="1809556"/>
            <a:ext cx="977646" cy="179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14700" y="2492883"/>
            <a:ext cx="2514600" cy="411479"/>
          </a:xfrm>
          <a:prstGeom prst="rect">
            <a:avLst/>
          </a:prstGeom>
        </p:spPr>
      </p:pic>
      <p:cxnSp>
        <p:nvCxnSpPr>
          <p:cNvPr id="13" name=""/>
          <p:cNvCxnSpPr>
            <a:stCxn id="8" idx="3"/>
            <a:endCxn id="11" idx="1"/>
          </p:cNvCxnSpPr>
          <p:nvPr/>
        </p:nvCxnSpPr>
        <p:spPr>
          <a:xfrm flipV="1">
            <a:off x="1259586" y="2698623"/>
            <a:ext cx="2055114" cy="16664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 txBox="1"/>
          <p:nvPr/>
        </p:nvSpPr>
        <p:spPr>
          <a:xfrm>
            <a:off x="3389376" y="3863181"/>
            <a:ext cx="5297424" cy="20118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가설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부산에 일자리가 별로 없어서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청년들이 부산을 빠져나가고 있고,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청년들은 양질의 일자리를 찾아 서울,경기권으로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이동하고 있다. 이는 부산의 인구 감소로 이어지고 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3300"/>
              <a:t>2.부산의 일자리 현황 분석</a:t>
            </a:r>
            <a:endParaRPr lang="ko-KR" altLang="en-US" sz="3300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1519404" y="1597421"/>
            <a:ext cx="6105191" cy="3391773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452619" y="2149411"/>
            <a:ext cx="573021" cy="25850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100"/>
              <a:t>12827</a:t>
            </a:r>
            <a:endParaRPr lang="ko-KR" altLang="en-US" sz="1100"/>
          </a:p>
        </p:txBody>
      </p:sp>
      <p:sp>
        <p:nvSpPr>
          <p:cNvPr id="6" name=""/>
          <p:cNvSpPr txBox="1"/>
          <p:nvPr/>
        </p:nvSpPr>
        <p:spPr>
          <a:xfrm>
            <a:off x="2267711" y="3006415"/>
            <a:ext cx="576072" cy="2587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100"/>
              <a:t>8735</a:t>
            </a:r>
            <a:endParaRPr lang="ko-KR" altLang="en-US" sz="1100"/>
          </a:p>
        </p:txBody>
      </p:sp>
      <p:sp>
        <p:nvSpPr>
          <p:cNvPr id="7" name=""/>
          <p:cNvSpPr txBox="1"/>
          <p:nvPr/>
        </p:nvSpPr>
        <p:spPr>
          <a:xfrm>
            <a:off x="2339720" y="4041838"/>
            <a:ext cx="504063" cy="3585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2303715" y="4138804"/>
            <a:ext cx="540068" cy="261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100"/>
              <a:t>1633</a:t>
            </a:r>
            <a:endParaRPr lang="ko-KR" altLang="en-US" sz="1100"/>
          </a:p>
        </p:txBody>
      </p:sp>
      <p:sp>
        <p:nvSpPr>
          <p:cNvPr id="9" name=""/>
          <p:cNvSpPr txBox="1"/>
          <p:nvPr/>
        </p:nvSpPr>
        <p:spPr>
          <a:xfrm>
            <a:off x="6552248" y="4140518"/>
            <a:ext cx="612076" cy="2598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100"/>
              <a:t>1691</a:t>
            </a:r>
            <a:endParaRPr lang="ko-KR" altLang="en-US" sz="1100"/>
          </a:p>
        </p:txBody>
      </p:sp>
      <p:sp>
        <p:nvSpPr>
          <p:cNvPr id="10" name=""/>
          <p:cNvSpPr txBox="1"/>
          <p:nvPr/>
        </p:nvSpPr>
        <p:spPr>
          <a:xfrm>
            <a:off x="827531" y="5229225"/>
            <a:ext cx="7704965" cy="6362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수도권 일자리 수는 매년 증가하는 반면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부산의 일자리 수는 변화가 없는 모습을 보이고 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3300"/>
              <a:t>2.부산의 일자리 현황 분석</a:t>
            </a:r>
            <a:endParaRPr lang="ko-KR" altLang="en-US" sz="3300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645914" y="1417638"/>
            <a:ext cx="5852171" cy="4389128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259585" y="5949315"/>
            <a:ext cx="6912865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채용인원 수가 수도권에 집중분포 되어있다. 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1493615" y="3062097"/>
            <a:ext cx="540067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2313241" y="1782222"/>
            <a:ext cx="396049" cy="25203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4450175" y="2205704"/>
            <a:ext cx="396049" cy="25203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2587466" y="4293108"/>
            <a:ext cx="396049" cy="25203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3300"/>
              <a:t>2.부산의 일자리 현황 분석</a:t>
            </a:r>
            <a:endParaRPr lang="ko-KR" altLang="en-US" sz="3300"/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84336" y="1600200"/>
            <a:ext cx="3699628" cy="221977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752596" y="1552037"/>
            <a:ext cx="3779900" cy="226793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4336" y="3938620"/>
            <a:ext cx="3699627" cy="221977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232743" y="3938620"/>
            <a:ext cx="3299753" cy="211375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219883" y="1925335"/>
            <a:ext cx="5065424" cy="3789282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4752596" y="4797171"/>
            <a:ext cx="827530" cy="198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3300"/>
              <a:t>3.부산의 인구이동 분석</a:t>
            </a:r>
            <a:endParaRPr lang="ko-KR" altLang="en-US" sz="3300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493770" y="2204847"/>
            <a:ext cx="4078229" cy="305867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443979" y="2204847"/>
            <a:ext cx="4088517" cy="3066388"/>
          </a:xfrm>
          <a:prstGeom prst="rect">
            <a:avLst/>
          </a:prstGeom>
        </p:spPr>
      </p:pic>
      <p:cxnSp>
        <p:nvCxnSpPr>
          <p:cNvPr id="8" name=""/>
          <p:cNvCxnSpPr/>
          <p:nvPr/>
        </p:nvCxnSpPr>
        <p:spPr>
          <a:xfrm>
            <a:off x="3112770" y="3582543"/>
            <a:ext cx="792099" cy="7920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rot="5400000" flipH="1" flipV="1">
            <a:off x="5076062" y="3284982"/>
            <a:ext cx="1368171" cy="10801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2959227" y="2564892"/>
            <a:ext cx="1224153" cy="1944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5076063" y="2852928"/>
            <a:ext cx="1872234" cy="2016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3300"/>
              <a:t>3.부산의 인구이동 분석</a:t>
            </a:r>
            <a:endParaRPr lang="ko-KR" altLang="en-US" sz="3300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4654295" y="1885949"/>
            <a:ext cx="4114799" cy="30861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39496" y="1885950"/>
            <a:ext cx="4114799" cy="3086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70605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3300"/>
              <a:t>4.결론</a:t>
            </a:r>
            <a:endParaRPr lang="ko-KR" altLang="en-US" sz="33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9009"/>
            <a:ext cx="8229600" cy="4525963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 sz="2000"/>
              <a:t>1. 가설 검증: 청년들이 부산을 떠나는 이유</a:t>
            </a:r>
            <a:endParaRPr lang="ko-KR" altLang="en-US" sz="2000"/>
          </a:p>
          <a:p>
            <a:pPr>
              <a:buNone/>
              <a:defRPr lang="ko-KR" altLang="en-US"/>
            </a:pPr>
            <a:r>
              <a:rPr lang="ko-KR" altLang="en-US" sz="2000"/>
              <a:t> </a:t>
            </a:r>
            <a:r>
              <a:rPr lang="ko-KR" altLang="en-US" sz="1800"/>
              <a:t>인프라 및 비즈니스 환경 부족 =&gt; 부산은 양질의 일자리를 만들어야 한다</a:t>
            </a:r>
            <a:endParaRPr lang="ko-KR" altLang="en-US" sz="1800"/>
          </a:p>
          <a:p>
            <a:pPr>
              <a:buNone/>
              <a:defRPr lang="ko-KR" altLang="en-US"/>
            </a:pPr>
            <a:endParaRPr lang="ko-KR" altLang="en-US" sz="2000"/>
          </a:p>
          <a:p>
            <a:pPr>
              <a:buNone/>
              <a:defRPr lang="ko-KR" altLang="en-US"/>
            </a:pPr>
            <a:r>
              <a:rPr lang="ko-KR" altLang="en-US" sz="2000"/>
              <a:t>2. 부산의 지리적 특성과 자원을 활용한 특화된 산업군</a:t>
            </a:r>
            <a:endParaRPr lang="ko-KR" altLang="en-US" sz="2000"/>
          </a:p>
          <a:p>
            <a:pPr>
              <a:buNone/>
              <a:defRPr lang="ko-KR" altLang="en-US"/>
            </a:pPr>
            <a:r>
              <a:rPr lang="ko-KR" altLang="en-US" sz="1800"/>
              <a:t> 해운 및 물류 산업/ 해양 바이오 의약품 산업/해양 에너지 산업 </a:t>
            </a:r>
            <a:endParaRPr lang="ko-KR" altLang="en-US" sz="1800"/>
          </a:p>
          <a:p>
            <a:pPr>
              <a:buNone/>
              <a:defRPr lang="ko-KR" altLang="en-US"/>
            </a:pPr>
            <a:endParaRPr lang="ko-KR" altLang="en-US" sz="2000"/>
          </a:p>
          <a:p>
            <a:pPr>
              <a:buNone/>
              <a:defRPr lang="ko-KR" altLang="en-US"/>
            </a:pPr>
            <a:r>
              <a:rPr lang="ko-KR" altLang="en-US" sz="2000"/>
              <a:t>3. 생명과학 및 바이오 산업</a:t>
            </a:r>
            <a:endParaRPr lang="ko-KR" altLang="en-US" sz="2000"/>
          </a:p>
          <a:p>
            <a:pPr>
              <a:buNone/>
              <a:defRPr lang="ko-KR" altLang="en-US"/>
            </a:pPr>
            <a:r>
              <a:rPr lang="ko-KR" altLang="en-US" sz="1800"/>
              <a:t>-&gt; 특출한 도시로 꼽힐 수 있었던 이유</a:t>
            </a:r>
            <a:endParaRPr lang="ko-KR" altLang="en-US" sz="1800"/>
          </a:p>
          <a:p>
            <a:pPr>
              <a:buNone/>
              <a:defRPr lang="ko-KR" altLang="en-US"/>
            </a:pPr>
            <a:endParaRPr lang="ko-KR" altLang="en-US" sz="1800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611505" y="4447886"/>
          <a:ext cx="4114799" cy="171288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23321"/>
                <a:gridCol w="1391478"/>
              </a:tblGrid>
              <a:tr h="33675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대전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4840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인프라 및 연구 기반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4840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바이오 산업 클러스터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4840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지원 정책 및 인프라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849749" y="4447886"/>
          <a:ext cx="1378458" cy="171288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78458"/>
              </a:tblGrid>
              <a:tr h="3811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부산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439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439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439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6516243" y="5251011"/>
            <a:ext cx="576072" cy="3600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5538978" y="3673365"/>
            <a:ext cx="689229" cy="663413"/>
          </a:xfrm>
          <a:prstGeom prst="mathPlus">
            <a:avLst>
              <a:gd name="adj1" fmla="val 2352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6228207" y="3822573"/>
            <a:ext cx="1944243" cy="3665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해양자원 존재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7308342" y="4975213"/>
            <a:ext cx="1378458" cy="90975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양질의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일자리 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창출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1" animBg="1"/>
      <p:bldP spid="6" grpId="2" animBg="1"/>
      <p:bldP spid="10" grpId="3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190</ep:Words>
  <ep:PresentationFormat>화면 슬라이드 쇼(4:3)</ep:PresentationFormat>
  <ep:Paragraphs>53</ep:Paragraphs>
  <ep:Slides>10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부산 일자리와 인구이동 분석 보고서</vt:lpstr>
      <vt:lpstr>목차</vt:lpstr>
      <vt:lpstr>1.서론</vt:lpstr>
      <vt:lpstr>2.부산의 일자리 현황 분석</vt:lpstr>
      <vt:lpstr>2.부산의 일자리 현황 분석</vt:lpstr>
      <vt:lpstr>2.부산의 일자리 현황 분석</vt:lpstr>
      <vt:lpstr>3.부산의 인구이동 분석</vt:lpstr>
      <vt:lpstr>3.부산의 인구이동 분석</vt:lpstr>
      <vt:lpstr>4.결론</vt:lpstr>
      <vt:lpstr>5.참고자료 및 문헌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2024-04-13T05:22:33.309</dcterms:created>
  <dc:creator>USER</dc:creator>
  <cp:lastModifiedBy>USER</cp:lastModifiedBy>
  <dcterms:modified xsi:type="dcterms:W3CDTF">2024-04-20T05:56:51.408</dcterms:modified>
  <cp:revision>47</cp:revision>
  <dc:title>부산 일자리와 인구이동 분석 보고서</dc:title>
</cp:coreProperties>
</file>