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4bb77829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4bb77829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4bb7782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4bb7782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4bb77829d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4bb77829d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4bb77829d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4bb77829d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4bb77829d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4bb77829d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4bb77829d_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4bb77829d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u"/>
              <a:t>Robotics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Our team</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lnSpc>
                <a:spcPct val="200000"/>
              </a:lnSpc>
              <a:spcBef>
                <a:spcPts val="0"/>
              </a:spcBef>
              <a:spcAft>
                <a:spcPts val="0"/>
              </a:spcAft>
              <a:buSzPts val="2100"/>
              <a:buChar char="●"/>
            </a:pPr>
            <a:r>
              <a:rPr lang="ru" sz="2100"/>
              <a:t>V. Chernikov</a:t>
            </a:r>
            <a:endParaRPr sz="2100"/>
          </a:p>
          <a:p>
            <a:pPr indent="-361950" lvl="0" marL="457200" rtl="0" algn="l">
              <a:lnSpc>
                <a:spcPct val="200000"/>
              </a:lnSpc>
              <a:spcBef>
                <a:spcPts val="0"/>
              </a:spcBef>
              <a:spcAft>
                <a:spcPts val="0"/>
              </a:spcAft>
              <a:buSzPts val="2100"/>
              <a:buChar char="●"/>
            </a:pPr>
            <a:r>
              <a:rPr lang="ru" sz="2100"/>
              <a:t>O. Markelov</a:t>
            </a:r>
            <a:endParaRPr sz="2100"/>
          </a:p>
          <a:p>
            <a:pPr indent="-361950" lvl="0" marL="457200" rtl="0" algn="l">
              <a:lnSpc>
                <a:spcPct val="200000"/>
              </a:lnSpc>
              <a:spcBef>
                <a:spcPts val="0"/>
              </a:spcBef>
              <a:spcAft>
                <a:spcPts val="0"/>
              </a:spcAft>
              <a:buSzPts val="2100"/>
              <a:buChar char="●"/>
            </a:pPr>
            <a:r>
              <a:rPr lang="ru" sz="2100"/>
              <a:t>S. Morozov</a:t>
            </a:r>
            <a:endParaRPr sz="2100"/>
          </a:p>
          <a:p>
            <a:pPr indent="-361950" lvl="0" marL="457200" rtl="0" algn="l">
              <a:lnSpc>
                <a:spcPct val="200000"/>
              </a:lnSpc>
              <a:spcBef>
                <a:spcPts val="0"/>
              </a:spcBef>
              <a:spcAft>
                <a:spcPts val="0"/>
              </a:spcAft>
              <a:buSzPts val="2100"/>
              <a:buChar char="●"/>
            </a:pPr>
            <a:r>
              <a:rPr lang="ru" sz="2100"/>
              <a:t>I. Shatalov</a:t>
            </a:r>
            <a:endParaRPr sz="2100"/>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Our goal</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ru"/>
              <a:t>To gain experience in software development, including:</a:t>
            </a:r>
            <a:endParaRPr/>
          </a:p>
          <a:p>
            <a:pPr indent="-317500" lvl="1" marL="914400" rtl="0" algn="l">
              <a:lnSpc>
                <a:spcPct val="200000"/>
              </a:lnSpc>
              <a:spcBef>
                <a:spcPts val="0"/>
              </a:spcBef>
              <a:spcAft>
                <a:spcPts val="0"/>
              </a:spcAft>
              <a:buSzPts val="1400"/>
              <a:buChar char="○"/>
            </a:pPr>
            <a:r>
              <a:rPr lang="ru"/>
              <a:t>Working in a team</a:t>
            </a:r>
            <a:endParaRPr/>
          </a:p>
          <a:p>
            <a:pPr indent="-317500" lvl="1" marL="914400" rtl="0" algn="l">
              <a:lnSpc>
                <a:spcPct val="200000"/>
              </a:lnSpc>
              <a:spcBef>
                <a:spcPts val="0"/>
              </a:spcBef>
              <a:spcAft>
                <a:spcPts val="0"/>
              </a:spcAft>
              <a:buSzPts val="1400"/>
              <a:buChar char="○"/>
            </a:pPr>
            <a:r>
              <a:rPr lang="ru"/>
              <a:t>Setting requirements for the project</a:t>
            </a:r>
            <a:endParaRPr/>
          </a:p>
          <a:p>
            <a:pPr indent="-317500" lvl="1" marL="914400" rtl="0" algn="l">
              <a:lnSpc>
                <a:spcPct val="200000"/>
              </a:lnSpc>
              <a:spcBef>
                <a:spcPts val="0"/>
              </a:spcBef>
              <a:spcAft>
                <a:spcPts val="0"/>
              </a:spcAft>
              <a:buSzPts val="1400"/>
              <a:buChar char="○"/>
            </a:pPr>
            <a:r>
              <a:rPr lang="ru"/>
              <a:t>Defining project architecture</a:t>
            </a:r>
            <a:endParaRPr/>
          </a:p>
          <a:p>
            <a:pPr indent="-317500" lvl="1" marL="914400" rtl="0" algn="l">
              <a:lnSpc>
                <a:spcPct val="200000"/>
              </a:lnSpc>
              <a:spcBef>
                <a:spcPts val="0"/>
              </a:spcBef>
              <a:spcAft>
                <a:spcPts val="0"/>
              </a:spcAft>
              <a:buSzPts val="1400"/>
              <a:buChar char="○"/>
            </a:pPr>
            <a:r>
              <a:rPr lang="ru"/>
              <a:t>Researching technologies required for the project</a:t>
            </a:r>
            <a:endParaRPr/>
          </a:p>
          <a:p>
            <a:pPr indent="-317500" lvl="1" marL="914400" rtl="0" algn="l">
              <a:lnSpc>
                <a:spcPct val="200000"/>
              </a:lnSpc>
              <a:spcBef>
                <a:spcPts val="0"/>
              </a:spcBef>
              <a:spcAft>
                <a:spcPts val="0"/>
              </a:spcAft>
              <a:buSzPts val="1400"/>
              <a:buChar char="○"/>
            </a:pPr>
            <a:r>
              <a:rPr lang="ru"/>
              <a:t>Implementing the solution</a:t>
            </a:r>
            <a:endParaRPr/>
          </a:p>
          <a:p>
            <a:pPr indent="-317500" lvl="1" marL="914400" rtl="0" algn="l">
              <a:lnSpc>
                <a:spcPct val="200000"/>
              </a:lnSpc>
              <a:spcBef>
                <a:spcPts val="0"/>
              </a:spcBef>
              <a:spcAft>
                <a:spcPts val="0"/>
              </a:spcAft>
              <a:buSzPts val="1400"/>
              <a:buChar char="○"/>
            </a:pPr>
            <a:r>
              <a:rPr lang="ru"/>
              <a:t>Presenting the project</a:t>
            </a:r>
            <a:endParaRPr/>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Project objective</a:t>
            </a:r>
            <a:endParaRPr/>
          </a:p>
        </p:txBody>
      </p:sp>
      <p:sp>
        <p:nvSpPr>
          <p:cNvPr id="75" name="Google Shape;75;p16"/>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To create</a:t>
            </a:r>
            <a:r>
              <a:rPr lang="ru"/>
              <a:t> a system for people with little experience in programming to practice their skills. A student can write code for a robot that exists on a level in order to achieve a level goal once the code is executed on the server. The code has access to the robot’s sensor readings and can use them to choose future actions of the robot. New levels can be added by teachers.</a:t>
            </a:r>
            <a:endParaRPr/>
          </a:p>
        </p:txBody>
      </p:sp>
      <p:sp>
        <p:nvSpPr>
          <p:cNvPr id="76" name="Google Shape;7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77" name="Google Shape;77;p16"/>
          <p:cNvPicPr preferRelativeResize="0"/>
          <p:nvPr/>
        </p:nvPicPr>
        <p:blipFill>
          <a:blip r:embed="rId3">
            <a:alphaModFix/>
          </a:blip>
          <a:stretch>
            <a:fillRect/>
          </a:stretch>
        </p:blipFill>
        <p:spPr>
          <a:xfrm>
            <a:off x="4724400" y="1170125"/>
            <a:ext cx="4267201" cy="2405360"/>
          </a:xfrm>
          <a:prstGeom prst="rect">
            <a:avLst/>
          </a:prstGeom>
          <a:noFill/>
          <a:ln>
            <a:noFill/>
          </a:ln>
        </p:spPr>
      </p:pic>
      <p:sp>
        <p:nvSpPr>
          <p:cNvPr id="78" name="Google Shape;78;p16"/>
          <p:cNvSpPr txBox="1"/>
          <p:nvPr/>
        </p:nvSpPr>
        <p:spPr>
          <a:xfrm>
            <a:off x="5986650" y="3575475"/>
            <a:ext cx="1742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Example of a robot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Why is this application relevant?</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ru"/>
              <a:t>Help people gain problem solving skills</a:t>
            </a:r>
            <a:endParaRPr/>
          </a:p>
          <a:p>
            <a:pPr indent="-342900" lvl="0" marL="457200" rtl="0" algn="l">
              <a:lnSpc>
                <a:spcPct val="200000"/>
              </a:lnSpc>
              <a:spcBef>
                <a:spcPts val="0"/>
              </a:spcBef>
              <a:spcAft>
                <a:spcPts val="0"/>
              </a:spcAft>
              <a:buSzPts val="1800"/>
              <a:buChar char="●"/>
            </a:pPr>
            <a:r>
              <a:rPr lang="ru"/>
              <a:t>Make programming accessible</a:t>
            </a:r>
            <a:endParaRPr/>
          </a:p>
          <a:p>
            <a:pPr indent="-342900" lvl="0" marL="457200" rtl="0" algn="l">
              <a:lnSpc>
                <a:spcPct val="200000"/>
              </a:lnSpc>
              <a:spcBef>
                <a:spcPts val="0"/>
              </a:spcBef>
              <a:spcAft>
                <a:spcPts val="0"/>
              </a:spcAft>
              <a:buSzPts val="1800"/>
              <a:buChar char="●"/>
            </a:pPr>
            <a:r>
              <a:rPr lang="ru"/>
              <a:t>Create a learning environment</a:t>
            </a:r>
            <a:endParaRPr/>
          </a:p>
          <a:p>
            <a:pPr indent="-342900" lvl="0" marL="457200" rtl="0" algn="l">
              <a:lnSpc>
                <a:spcPct val="200000"/>
              </a:lnSpc>
              <a:spcBef>
                <a:spcPts val="0"/>
              </a:spcBef>
              <a:spcAft>
                <a:spcPts val="0"/>
              </a:spcAft>
              <a:buSzPts val="1800"/>
              <a:buChar char="●"/>
            </a:pPr>
            <a:r>
              <a:rPr lang="ru"/>
              <a:t>Develop a platform for monitoring of learning achievements</a:t>
            </a:r>
            <a:endParaRPr/>
          </a:p>
        </p:txBody>
      </p:sp>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Software </a:t>
            </a:r>
            <a:r>
              <a:rPr lang="ru"/>
              <a:t>Requirements</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u"/>
              <a:t>The system must be able to process user solutions and provide a meaningful report</a:t>
            </a:r>
            <a:endParaRPr/>
          </a:p>
          <a:p>
            <a:pPr indent="-342900" lvl="0" marL="457200" rtl="0" algn="l">
              <a:spcBef>
                <a:spcPts val="0"/>
              </a:spcBef>
              <a:spcAft>
                <a:spcPts val="0"/>
              </a:spcAft>
              <a:buSzPts val="1800"/>
              <a:buChar char="●"/>
            </a:pPr>
            <a:r>
              <a:rPr lang="ru"/>
              <a:t>Teachers should be able to create and modify tasks</a:t>
            </a:r>
            <a:endParaRPr/>
          </a:p>
          <a:p>
            <a:pPr indent="-342900" lvl="0" marL="457200" rtl="0" algn="l">
              <a:spcBef>
                <a:spcPts val="0"/>
              </a:spcBef>
              <a:spcAft>
                <a:spcPts val="0"/>
              </a:spcAft>
              <a:buSzPts val="1800"/>
              <a:buChar char="●"/>
            </a:pPr>
            <a:r>
              <a:rPr lang="ru"/>
              <a:t>The system should be scalable, using several processor cores or dedicated machines</a:t>
            </a:r>
            <a:endParaRPr/>
          </a:p>
          <a:p>
            <a:pPr indent="-342900" lvl="0" marL="457200" rtl="0" algn="l">
              <a:spcBef>
                <a:spcPts val="0"/>
              </a:spcBef>
              <a:spcAft>
                <a:spcPts val="0"/>
              </a:spcAft>
              <a:buSzPts val="1800"/>
              <a:buChar char="●"/>
            </a:pPr>
            <a:r>
              <a:rPr lang="ru"/>
              <a:t>User's code and results should be stored and accessible by the teacher</a:t>
            </a:r>
            <a:endParaRPr/>
          </a:p>
        </p:txBody>
      </p:sp>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Stages of development</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ru"/>
              <a:t>Vision</a:t>
            </a:r>
            <a:endParaRPr/>
          </a:p>
          <a:p>
            <a:pPr indent="-342900" lvl="0" marL="457200" rtl="0" algn="l">
              <a:lnSpc>
                <a:spcPct val="150000"/>
              </a:lnSpc>
              <a:spcBef>
                <a:spcPts val="0"/>
              </a:spcBef>
              <a:spcAft>
                <a:spcPts val="0"/>
              </a:spcAft>
              <a:buSzPts val="1800"/>
              <a:buChar char="●"/>
            </a:pPr>
            <a:r>
              <a:rPr lang="ru"/>
              <a:t>Software Requirements</a:t>
            </a:r>
            <a:endParaRPr/>
          </a:p>
          <a:p>
            <a:pPr indent="-342900" lvl="0" marL="457200" rtl="0" algn="l">
              <a:lnSpc>
                <a:spcPct val="150000"/>
              </a:lnSpc>
              <a:spcBef>
                <a:spcPts val="0"/>
              </a:spcBef>
              <a:spcAft>
                <a:spcPts val="0"/>
              </a:spcAft>
              <a:buSzPts val="1800"/>
              <a:buChar char="●"/>
            </a:pPr>
            <a:r>
              <a:rPr lang="ru"/>
              <a:t>Prototyping</a:t>
            </a:r>
            <a:endParaRPr/>
          </a:p>
          <a:p>
            <a:pPr indent="-342900" lvl="0" marL="457200" rtl="0" algn="l">
              <a:lnSpc>
                <a:spcPct val="150000"/>
              </a:lnSpc>
              <a:spcBef>
                <a:spcPts val="0"/>
              </a:spcBef>
              <a:spcAft>
                <a:spcPts val="0"/>
              </a:spcAft>
              <a:buSzPts val="1800"/>
              <a:buChar char="●"/>
            </a:pPr>
            <a:r>
              <a:rPr lang="ru"/>
              <a:t>Architecture Design</a:t>
            </a:r>
            <a:endParaRPr/>
          </a:p>
          <a:p>
            <a:pPr indent="-342900" lvl="0" marL="457200" rtl="0" algn="l">
              <a:lnSpc>
                <a:spcPct val="150000"/>
              </a:lnSpc>
              <a:spcBef>
                <a:spcPts val="0"/>
              </a:spcBef>
              <a:spcAft>
                <a:spcPts val="0"/>
              </a:spcAft>
              <a:buSzPts val="1800"/>
              <a:buChar char="●"/>
            </a:pPr>
            <a:r>
              <a:rPr lang="ru"/>
              <a:t>Implementation</a:t>
            </a:r>
            <a:endParaRPr/>
          </a:p>
          <a:p>
            <a:pPr indent="-342900" lvl="0" marL="457200" rtl="0" algn="l">
              <a:lnSpc>
                <a:spcPct val="150000"/>
              </a:lnSpc>
              <a:spcBef>
                <a:spcPts val="0"/>
              </a:spcBef>
              <a:spcAft>
                <a:spcPts val="0"/>
              </a:spcAft>
              <a:buSzPts val="1800"/>
              <a:buChar char="●"/>
            </a:pPr>
            <a:r>
              <a:rPr lang="ru"/>
              <a:t>Testing</a:t>
            </a:r>
            <a:endParaRPr/>
          </a:p>
        </p:txBody>
      </p:sp>
      <p:sp>
        <p:nvSpPr>
          <p:cNvPr id="99" name="Google Shape;9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