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7" r:id="rId3"/>
    <p:sldId id="259" r:id="rId4"/>
    <p:sldId id="276" r:id="rId5"/>
    <p:sldId id="268" r:id="rId6"/>
    <p:sldId id="277" r:id="rId7"/>
    <p:sldId id="260" r:id="rId8"/>
    <p:sldId id="279" r:id="rId9"/>
    <p:sldId id="281" r:id="rId10"/>
    <p:sldId id="293" r:id="rId12"/>
    <p:sldId id="280" r:id="rId13"/>
  </p:sldIdLst>
  <p:sldSz cx="9144000" cy="5143500" type="screen16x9"/>
  <p:notesSz cx="6858000" cy="9144000"/>
  <p:custDataLst>
    <p:tags r:id="rId17"/>
  </p:custDataLst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34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DD1C3E"/>
    <a:srgbClr val="1E2327"/>
    <a:srgbClr val="707B87"/>
    <a:srgbClr val="5B6974"/>
    <a:srgbClr val="424A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8" autoAdjust="0"/>
    <p:restoredTop sz="89762" autoAdjust="0"/>
  </p:normalViewPr>
  <p:slideViewPr>
    <p:cSldViewPr snapToGrid="0" snapToObjects="1" showGuides="1">
      <p:cViewPr>
        <p:scale>
          <a:sx n="50" d="100"/>
          <a:sy n="50" d="100"/>
        </p:scale>
        <p:origin x="1884" y="582"/>
      </p:cViewPr>
      <p:guideLst>
        <p:guide orient="horz" pos="163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gs" Target="tags/tag2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CA0D7C-8621-428A-B0B5-BA7C6087A1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CBE46F-27DC-4F8B-B05C-C2243011B22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BE46F-27DC-4F8B-B05C-C2243011B2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BE46F-27DC-4F8B-B05C-C2243011B2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bg>
      <p:bgPr>
        <a:solidFill>
          <a:srgbClr val="DD1C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Pr>
        <a:solidFill>
          <a:srgbClr val="424A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bg>
      <p:bgPr>
        <a:solidFill>
          <a:srgbClr val="5B69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bg>
      <p:bgPr>
        <a:solidFill>
          <a:srgbClr val="707B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2327">
              <a:alpha val="62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0"/>
            <a:ext cx="237067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8906933" y="0"/>
            <a:ext cx="237067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 rot="5400000">
            <a:off x="4453467" y="-4453466"/>
            <a:ext cx="237067" cy="914400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 rot="5400000">
            <a:off x="4453467" y="452966"/>
            <a:ext cx="237067" cy="914400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-1" y="2254250"/>
            <a:ext cx="1270001" cy="635000"/>
          </a:xfrm>
          <a:prstGeom prst="rect">
            <a:avLst/>
          </a:prstGeom>
          <a:solidFill>
            <a:srgbClr val="DD1C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873999" y="2254250"/>
            <a:ext cx="1270001" cy="635000"/>
          </a:xfrm>
          <a:prstGeom prst="rect">
            <a:avLst/>
          </a:prstGeom>
          <a:solidFill>
            <a:srgbClr val="DD1C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400197" y="2080634"/>
            <a:ext cx="4337824" cy="68199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kumimoji="1" lang="zh-CN" altLang="en-US" sz="3200" b="1" dirty="0" smtClean="0">
                <a:solidFill>
                  <a:srgbClr val="FFFFFF"/>
                </a:solidFill>
              </a:rPr>
              <a:t>以太坊实验指导</a:t>
            </a:r>
            <a:endParaRPr kumimoji="1" lang="en-US" altLang="zh-CN" sz="3200" b="1" dirty="0">
              <a:solidFill>
                <a:srgbClr val="FFFFFF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870966" y="3840203"/>
            <a:ext cx="1402080" cy="27559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kumimoji="1" lang="zh-CN" altLang="en-US" sz="1200" dirty="0" smtClean="0">
                <a:solidFill>
                  <a:srgbClr val="FFFFFF"/>
                </a:solidFill>
              </a:rPr>
              <a:t>区块链技术及应用</a:t>
            </a:r>
            <a:endParaRPr kumimoji="1" lang="zh-CN" altLang="en-US" sz="12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22251"/>
            <a:ext cx="262467" cy="658283"/>
          </a:xfrm>
          <a:prstGeom prst="rect">
            <a:avLst/>
          </a:prstGeom>
          <a:solidFill>
            <a:srgbClr val="DD1C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1E2327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62466" y="160360"/>
            <a:ext cx="3746826" cy="565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800" b="1" dirty="0">
                <a:solidFill>
                  <a:srgbClr val="1E2327"/>
                </a:solidFill>
              </a:rPr>
              <a:t>攻击</a:t>
            </a:r>
            <a:r>
              <a:rPr kumimoji="1" lang="zh-CN" altLang="en-US" sz="2800" b="1" dirty="0">
                <a:solidFill>
                  <a:srgbClr val="1E2327"/>
                </a:solidFill>
              </a:rPr>
              <a:t>合约</a:t>
            </a:r>
            <a:endParaRPr kumimoji="1" lang="zh-CN" altLang="en-US" sz="2800" b="1" dirty="0">
              <a:solidFill>
                <a:srgbClr val="1E2327"/>
              </a:solidFill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5955323" y="618274"/>
            <a:ext cx="0" cy="4525226"/>
          </a:xfrm>
          <a:prstGeom prst="line">
            <a:avLst/>
          </a:prstGeom>
          <a:ln w="38100"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6459855" y="2016125"/>
            <a:ext cx="2444750" cy="1476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b="1" dirty="0" smtClean="0"/>
              <a:t>当受害合约因为提款向攻击者合约付款时，会</a:t>
            </a:r>
            <a:r>
              <a:rPr lang="zh-CN" altLang="en-US" b="1" dirty="0" smtClean="0">
                <a:highlight>
                  <a:srgbClr val="FFFF00"/>
                </a:highlight>
              </a:rPr>
              <a:t>递归进行提款操作，直至将受害合约中的代币全部</a:t>
            </a:r>
            <a:r>
              <a:rPr lang="zh-CN" altLang="en-US" b="1" dirty="0" smtClean="0">
                <a:highlight>
                  <a:srgbClr val="FFFF00"/>
                </a:highlight>
              </a:rPr>
              <a:t>提出</a:t>
            </a:r>
            <a:endParaRPr lang="zh-CN" altLang="en-US" b="1" dirty="0" smtClean="0">
              <a:highlight>
                <a:srgbClr val="FFFF00"/>
              </a:highlight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1560" y="823595"/>
            <a:ext cx="4398645" cy="3860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2327">
              <a:alpha val="62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6" name="组 5"/>
          <p:cNvGrpSpPr/>
          <p:nvPr/>
        </p:nvGrpSpPr>
        <p:grpSpPr>
          <a:xfrm>
            <a:off x="523747" y="1122401"/>
            <a:ext cx="3432220" cy="2657138"/>
            <a:chOff x="1440256" y="1277530"/>
            <a:chExt cx="3432220" cy="2657138"/>
          </a:xfrm>
        </p:grpSpPr>
        <p:sp>
          <p:nvSpPr>
            <p:cNvPr id="3" name="文本框 2"/>
            <p:cNvSpPr txBox="1"/>
            <p:nvPr/>
          </p:nvSpPr>
          <p:spPr>
            <a:xfrm>
              <a:off x="3046335" y="1751674"/>
              <a:ext cx="18261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3200" b="1" dirty="0" smtClean="0">
                  <a:solidFill>
                    <a:schemeClr val="bg1"/>
                  </a:solidFill>
                </a:rPr>
                <a:t>实验</a:t>
              </a:r>
              <a:r>
                <a:rPr kumimoji="1" lang="zh-CN" altLang="en-US" sz="3200" b="1" dirty="0" smtClean="0">
                  <a:solidFill>
                    <a:srgbClr val="DD1C3E"/>
                  </a:solidFill>
                </a:rPr>
                <a:t>简介</a:t>
              </a:r>
              <a:endParaRPr kumimoji="1" lang="zh-CN" altLang="en-US" sz="3200" b="1" dirty="0">
                <a:solidFill>
                  <a:srgbClr val="DD1C3E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440256" y="1277530"/>
              <a:ext cx="1606079" cy="265713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kumimoji="1" lang="en-US" altLang="zh-CN" sz="20000" dirty="0" smtClean="0">
                  <a:solidFill>
                    <a:schemeClr val="bg1"/>
                  </a:solidFill>
                </a:rPr>
                <a:t>1</a:t>
              </a:r>
              <a:endParaRPr kumimoji="1" lang="zh-CN" altLang="en-US" sz="200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/>
          <p:nvPr/>
        </p:nvGrpSpPr>
        <p:grpSpPr>
          <a:xfrm>
            <a:off x="0" y="994190"/>
            <a:ext cx="5620912" cy="4149310"/>
            <a:chOff x="0" y="994190"/>
            <a:chExt cx="4749024" cy="3769316"/>
          </a:xfrm>
        </p:grpSpPr>
        <p:sp>
          <p:nvSpPr>
            <p:cNvPr id="14" name="等腰三角形 13"/>
            <p:cNvSpPr/>
            <p:nvPr/>
          </p:nvSpPr>
          <p:spPr>
            <a:xfrm>
              <a:off x="0" y="994190"/>
              <a:ext cx="4749024" cy="3769316"/>
            </a:xfrm>
            <a:prstGeom prst="triangle">
              <a:avLst/>
            </a:prstGeom>
            <a:solidFill>
              <a:srgbClr val="DD1C3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cxnSp>
          <p:nvCxnSpPr>
            <p:cNvPr id="21" name="直接连接符 20"/>
            <p:cNvCxnSpPr/>
            <p:nvPr/>
          </p:nvCxnSpPr>
          <p:spPr>
            <a:xfrm>
              <a:off x="1683129" y="2071331"/>
              <a:ext cx="1382765" cy="0"/>
            </a:xfrm>
            <a:prstGeom prst="line">
              <a:avLst/>
            </a:prstGeom>
            <a:ln w="76200">
              <a:solidFill>
                <a:srgbClr val="F6F5F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865241" y="3421450"/>
              <a:ext cx="3018540" cy="0"/>
            </a:xfrm>
            <a:prstGeom prst="line">
              <a:avLst/>
            </a:prstGeom>
            <a:ln w="76200">
              <a:solidFill>
                <a:srgbClr val="F6F5F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文本框 12"/>
          <p:cNvSpPr txBox="1"/>
          <p:nvPr/>
        </p:nvSpPr>
        <p:spPr>
          <a:xfrm>
            <a:off x="262467" y="160360"/>
            <a:ext cx="1607345" cy="531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800" b="1" dirty="0" smtClean="0">
                <a:solidFill>
                  <a:srgbClr val="1E2327"/>
                </a:solidFill>
              </a:rPr>
              <a:t>实验流程</a:t>
            </a:r>
            <a:endParaRPr kumimoji="1" lang="zh-CN" altLang="en-US" sz="2800" b="1" dirty="0">
              <a:solidFill>
                <a:srgbClr val="1E2327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0" y="222251"/>
            <a:ext cx="262467" cy="658283"/>
          </a:xfrm>
          <a:prstGeom prst="rect">
            <a:avLst/>
          </a:prstGeom>
          <a:solidFill>
            <a:srgbClr val="DD1C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1E2327"/>
              </a:solidFill>
            </a:endParaRPr>
          </a:p>
        </p:txBody>
      </p:sp>
      <p:sp>
        <p:nvSpPr>
          <p:cNvPr id="18" name="剪去对角的矩形 17"/>
          <p:cNvSpPr/>
          <p:nvPr/>
        </p:nvSpPr>
        <p:spPr>
          <a:xfrm>
            <a:off x="2538988" y="1288849"/>
            <a:ext cx="2696737" cy="657145"/>
          </a:xfrm>
          <a:prstGeom prst="snip2DiagRect">
            <a:avLst/>
          </a:prstGeom>
          <a:solidFill>
            <a:srgbClr val="002060">
              <a:alpha val="80000"/>
            </a:srgbClr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96776" tIns="196776" rIns="196776" bIns="196776" numCol="1" spcCol="1270" anchor="ctr" anchorCtr="0">
            <a:noAutofit/>
          </a:bodyPr>
          <a:lstStyle/>
          <a:p>
            <a:pPr algn="ctr"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800" b="1" dirty="0" smtClean="0">
                <a:solidFill>
                  <a:schemeClr val="bg1"/>
                </a:solidFill>
                <a:ea typeface="微软雅黑" panose="020B0503020204020204" charset="-122"/>
              </a:rPr>
              <a:t>实验结果提交</a:t>
            </a:r>
            <a:endParaRPr lang="en-US" altLang="zh-CN" sz="2800" b="1" dirty="0">
              <a:solidFill>
                <a:schemeClr val="bg1"/>
              </a:solidFill>
              <a:ea typeface="微软雅黑" panose="020B0503020204020204" charset="-122"/>
            </a:endParaRPr>
          </a:p>
        </p:txBody>
      </p:sp>
      <p:sp>
        <p:nvSpPr>
          <p:cNvPr id="19" name="剪去对角的矩形 18"/>
          <p:cNvSpPr/>
          <p:nvPr/>
        </p:nvSpPr>
        <p:spPr>
          <a:xfrm>
            <a:off x="2258652" y="2628133"/>
            <a:ext cx="3064997" cy="746494"/>
          </a:xfrm>
          <a:prstGeom prst="snip2DiagRect">
            <a:avLst/>
          </a:prstGeom>
          <a:solidFill>
            <a:srgbClr val="002060">
              <a:alpha val="80000"/>
            </a:srgbClr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96776" tIns="196776" rIns="196776" bIns="196776" numCol="1" spcCol="1270" anchor="ctr" anchorCtr="0">
            <a:noAutofit/>
          </a:bodyPr>
          <a:lstStyle/>
          <a:p>
            <a:pPr algn="ctr"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3200" b="1" dirty="0" smtClean="0">
                <a:solidFill>
                  <a:schemeClr val="bg1"/>
                </a:solidFill>
                <a:ea typeface="微软雅黑" panose="020B0503020204020204" charset="-122"/>
              </a:rPr>
              <a:t>复现重入</a:t>
            </a:r>
            <a:r>
              <a:rPr lang="zh-CN" altLang="en-US" sz="3200" b="1" dirty="0" smtClean="0">
                <a:solidFill>
                  <a:schemeClr val="bg1"/>
                </a:solidFill>
                <a:ea typeface="微软雅黑" panose="020B0503020204020204" charset="-122"/>
              </a:rPr>
              <a:t>漏洞</a:t>
            </a:r>
            <a:endParaRPr lang="zh-CN" altLang="en-US" sz="3200" b="1" dirty="0" smtClean="0">
              <a:solidFill>
                <a:schemeClr val="bg1"/>
              </a:solidFill>
              <a:ea typeface="微软雅黑" panose="020B0503020204020204" charset="-122"/>
            </a:endParaRPr>
          </a:p>
        </p:txBody>
      </p:sp>
      <p:sp>
        <p:nvSpPr>
          <p:cNvPr id="20" name="剪去对角的矩形 19"/>
          <p:cNvSpPr/>
          <p:nvPr/>
        </p:nvSpPr>
        <p:spPr>
          <a:xfrm>
            <a:off x="2207071" y="3926300"/>
            <a:ext cx="3116578" cy="1126345"/>
          </a:xfrm>
          <a:prstGeom prst="snip2DiagRect">
            <a:avLst/>
          </a:prstGeom>
          <a:solidFill>
            <a:srgbClr val="002060">
              <a:alpha val="80000"/>
            </a:srgbClr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96776" tIns="196776" rIns="196776" bIns="196776" numCol="1" spcCol="1270" anchor="ctr" anchorCtr="0">
            <a:noAutofit/>
          </a:bodyPr>
          <a:lstStyle/>
          <a:p>
            <a:pPr algn="ctr"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3200" b="1" dirty="0" smtClean="0">
                <a:solidFill>
                  <a:srgbClr val="F6F5F3"/>
                </a:solidFill>
              </a:rPr>
              <a:t>以太坊</a:t>
            </a:r>
            <a:r>
              <a:rPr lang="zh-CN" altLang="en-US" sz="3200" b="1" dirty="0" smtClean="0">
                <a:solidFill>
                  <a:srgbClr val="F6F5F3"/>
                </a:solidFill>
              </a:rPr>
              <a:t>私有网络</a:t>
            </a:r>
            <a:r>
              <a:rPr lang="zh-CN" altLang="en-US" sz="3200" b="1" dirty="0" smtClean="0">
                <a:solidFill>
                  <a:srgbClr val="F6F5F3"/>
                </a:solidFill>
              </a:rPr>
              <a:t>搭建</a:t>
            </a:r>
            <a:endParaRPr lang="zh-CN" altLang="en-US" sz="3200" b="1" dirty="0" smtClean="0">
              <a:solidFill>
                <a:srgbClr val="F6F5F3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288523" y="1208882"/>
            <a:ext cx="403304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zh-CN" sz="2400" b="1" dirty="0"/>
              <a:t>根据本实验指导书完成实验</a:t>
            </a:r>
            <a:r>
              <a:rPr lang="zh-CN" altLang="zh-CN" sz="2400" b="1" dirty="0" smtClean="0"/>
              <a:t>内容</a:t>
            </a:r>
            <a:r>
              <a:rPr lang="zh-CN" altLang="en-US" sz="2400" b="1" dirty="0" smtClean="0"/>
              <a:t>，并</a:t>
            </a:r>
            <a:r>
              <a:rPr lang="zh-CN" altLang="zh-CN" sz="2400" b="1" dirty="0" smtClean="0"/>
              <a:t>提交实验报告</a:t>
            </a:r>
            <a:endParaRPr lang="zh-CN" altLang="zh-CN" b="1" dirty="0"/>
          </a:p>
        </p:txBody>
      </p:sp>
      <p:sp>
        <p:nvSpPr>
          <p:cNvPr id="24" name="矩形 23"/>
          <p:cNvSpPr/>
          <p:nvPr/>
        </p:nvSpPr>
        <p:spPr>
          <a:xfrm>
            <a:off x="5459211" y="2475082"/>
            <a:ext cx="3529967" cy="15297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2400" b="1" dirty="0"/>
              <a:t>熟悉如何在</a:t>
            </a:r>
            <a:r>
              <a:rPr lang="zh-CN" altLang="en-US" sz="2400" b="1" dirty="0"/>
              <a:t>以太坊</a:t>
            </a:r>
            <a:r>
              <a:rPr lang="zh-CN" altLang="zh-CN" sz="2400" b="1" dirty="0"/>
              <a:t>中使用</a:t>
            </a:r>
            <a:r>
              <a:rPr lang="en-US" altLang="zh-CN" sz="2400" b="1" dirty="0"/>
              <a:t>solidity</a:t>
            </a:r>
            <a:r>
              <a:rPr lang="zh-CN" altLang="zh-CN" sz="2400" b="1" dirty="0"/>
              <a:t>语言编写智能合约，并复现重入</a:t>
            </a:r>
            <a:r>
              <a:rPr lang="zh-CN" altLang="zh-CN" sz="2400" b="1" dirty="0"/>
              <a:t>攻击。</a:t>
            </a:r>
            <a:endParaRPr lang="zh-CN" altLang="zh-CN" sz="2400" b="1" dirty="0"/>
          </a:p>
        </p:txBody>
      </p:sp>
      <p:sp>
        <p:nvSpPr>
          <p:cNvPr id="25" name="矩形 24"/>
          <p:cNvSpPr/>
          <p:nvPr/>
        </p:nvSpPr>
        <p:spPr>
          <a:xfrm>
            <a:off x="5523601" y="4191394"/>
            <a:ext cx="3303876" cy="755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zh-CN" sz="2400" b="1" dirty="0"/>
              <a:t>了解</a:t>
            </a:r>
            <a:r>
              <a:rPr lang="zh-CN" altLang="en-US" sz="2400" b="1" dirty="0"/>
              <a:t>以太坊</a:t>
            </a:r>
            <a:r>
              <a:rPr lang="zh-CN" altLang="zh-CN" sz="2400" b="1" dirty="0"/>
              <a:t>的运行流程与原理</a:t>
            </a:r>
            <a:endParaRPr lang="en-US" altLang="zh-CN" sz="4400" b="1" dirty="0"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8"/>
          <p:cNvSpPr txBox="1"/>
          <p:nvPr/>
        </p:nvSpPr>
        <p:spPr>
          <a:xfrm>
            <a:off x="536575" y="2223770"/>
            <a:ext cx="3393440" cy="1889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zh-CN" b="1" dirty="0">
                <a:solidFill>
                  <a:srgbClr val="000000"/>
                </a:solidFill>
              </a:rPr>
              <a:t>根据实验指导，在</a:t>
            </a:r>
            <a:r>
              <a:rPr lang="en-US" altLang="zh-CN" b="1" dirty="0">
                <a:solidFill>
                  <a:srgbClr val="000000"/>
                </a:solidFill>
              </a:rPr>
              <a:t>Seedubuntu</a:t>
            </a:r>
            <a:r>
              <a:rPr lang="zh-CN" altLang="en-US" b="1" dirty="0">
                <a:solidFill>
                  <a:srgbClr val="000000"/>
                </a:solidFill>
              </a:rPr>
              <a:t>中搭建以太坊</a:t>
            </a:r>
            <a:r>
              <a:rPr lang="en-US" altLang="zh-CN" b="1" dirty="0">
                <a:solidFill>
                  <a:srgbClr val="000000"/>
                </a:solidFill>
              </a:rPr>
              <a:t>Geth</a:t>
            </a:r>
            <a:r>
              <a:rPr lang="zh-CN" altLang="en-US" b="1" dirty="0">
                <a:solidFill>
                  <a:srgbClr val="000000"/>
                </a:solidFill>
              </a:rPr>
              <a:t>环境，并且搭建一个多节点私有网络，掌握其中的基本命令和交易、合约调用</a:t>
            </a:r>
            <a:r>
              <a:rPr lang="zh-CN" altLang="en-US" b="1" dirty="0">
                <a:solidFill>
                  <a:srgbClr val="000000"/>
                </a:solidFill>
              </a:rPr>
              <a:t>方法。</a:t>
            </a:r>
            <a:endParaRPr lang="zh-CN" altLang="en-US" b="1" dirty="0">
              <a:solidFill>
                <a:srgbClr val="000000"/>
              </a:solidFill>
            </a:endParaRPr>
          </a:p>
        </p:txBody>
      </p:sp>
      <p:sp>
        <p:nvSpPr>
          <p:cNvPr id="3" name="文本框 8"/>
          <p:cNvSpPr txBox="1"/>
          <p:nvPr/>
        </p:nvSpPr>
        <p:spPr>
          <a:xfrm>
            <a:off x="5209929" y="2125298"/>
            <a:ext cx="35257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b="1" dirty="0">
                <a:solidFill>
                  <a:srgbClr val="000000"/>
                </a:solidFill>
              </a:rPr>
              <a:t>在完成前一个任务的前提下，使用</a:t>
            </a:r>
            <a:r>
              <a:rPr lang="en-US" altLang="zh-CN" b="1" dirty="0">
                <a:solidFill>
                  <a:srgbClr val="000000"/>
                </a:solidFill>
              </a:rPr>
              <a:t>Solidity</a:t>
            </a:r>
            <a:r>
              <a:rPr lang="zh-CN" altLang="zh-CN" b="1" dirty="0">
                <a:solidFill>
                  <a:srgbClr val="000000"/>
                </a:solidFill>
              </a:rPr>
              <a:t>语言编写攻击和受害合约，并完重入攻击的</a:t>
            </a:r>
            <a:r>
              <a:rPr lang="zh-CN" altLang="zh-CN" b="1" dirty="0">
                <a:solidFill>
                  <a:srgbClr val="000000"/>
                </a:solidFill>
              </a:rPr>
              <a:t>复现。</a:t>
            </a:r>
            <a:endParaRPr lang="zh-CN" altLang="zh-CN" b="1" dirty="0">
              <a:solidFill>
                <a:srgbClr val="000000"/>
              </a:solidFill>
            </a:endParaRPr>
          </a:p>
        </p:txBody>
      </p:sp>
      <p:sp>
        <p:nvSpPr>
          <p:cNvPr id="5" name="五边形 4"/>
          <p:cNvSpPr/>
          <p:nvPr/>
        </p:nvSpPr>
        <p:spPr>
          <a:xfrm>
            <a:off x="1237335" y="1259160"/>
            <a:ext cx="1991587" cy="677108"/>
          </a:xfrm>
          <a:prstGeom prst="homePlate">
            <a:avLst/>
          </a:prstGeom>
          <a:solidFill>
            <a:srgbClr val="DD1C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zh-CN" sz="1400" dirty="0" smtClean="0">
              <a:solidFill>
                <a:schemeClr val="bg1"/>
              </a:solidFill>
            </a:endParaRPr>
          </a:p>
        </p:txBody>
      </p:sp>
      <p:sp>
        <p:nvSpPr>
          <p:cNvPr id="6" name="五边形 5"/>
          <p:cNvSpPr/>
          <p:nvPr/>
        </p:nvSpPr>
        <p:spPr>
          <a:xfrm>
            <a:off x="6052018" y="1233696"/>
            <a:ext cx="1991587" cy="677108"/>
          </a:xfrm>
          <a:prstGeom prst="homePlate">
            <a:avLst/>
          </a:prstGeom>
          <a:solidFill>
            <a:srgbClr val="DD1C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en-US" altLang="zh-CN" sz="1400" dirty="0" smtClean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36488" y="2051426"/>
            <a:ext cx="3393280" cy="231336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184510" y="2059412"/>
            <a:ext cx="3551155" cy="231336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0" y="222251"/>
            <a:ext cx="262467" cy="658283"/>
          </a:xfrm>
          <a:prstGeom prst="rect">
            <a:avLst/>
          </a:prstGeom>
          <a:solidFill>
            <a:srgbClr val="DD1C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1E2327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62467" y="285453"/>
            <a:ext cx="1660265" cy="531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800" b="1" dirty="0" smtClean="0">
                <a:solidFill>
                  <a:srgbClr val="1E2327"/>
                </a:solidFill>
              </a:rPr>
              <a:t>实验要求</a:t>
            </a:r>
            <a:endParaRPr kumimoji="1" lang="zh-CN" altLang="en-US" sz="2800" b="1" dirty="0">
              <a:solidFill>
                <a:srgbClr val="1E2327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237335" y="1256487"/>
            <a:ext cx="16727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3600" b="1" dirty="0" smtClean="0">
                <a:solidFill>
                  <a:srgbClr val="FFFFFF"/>
                </a:solidFill>
              </a:rPr>
              <a:t>实验</a:t>
            </a:r>
            <a:r>
              <a:rPr lang="zh-CN" altLang="en-US" sz="3600" b="1" dirty="0">
                <a:solidFill>
                  <a:srgbClr val="FFFFFF"/>
                </a:solidFill>
              </a:rPr>
              <a:t>一</a:t>
            </a:r>
            <a:endParaRPr lang="en-US" altLang="zh-CN" sz="3600" b="1" dirty="0">
              <a:solidFill>
                <a:srgbClr val="FFFFFF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077438" y="1241022"/>
            <a:ext cx="16727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3600" b="1" dirty="0" smtClean="0">
                <a:solidFill>
                  <a:srgbClr val="FFFFFF"/>
                </a:solidFill>
              </a:rPr>
              <a:t>实验二</a:t>
            </a:r>
            <a:endParaRPr lang="en-US" altLang="zh-CN" sz="36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0" y="222251"/>
            <a:ext cx="262467" cy="658283"/>
          </a:xfrm>
          <a:prstGeom prst="rect">
            <a:avLst/>
          </a:prstGeom>
          <a:solidFill>
            <a:srgbClr val="DD1C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1E2327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62467" y="160360"/>
            <a:ext cx="1660265" cy="531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800" b="1" dirty="0" smtClean="0">
                <a:solidFill>
                  <a:srgbClr val="1E2327"/>
                </a:solidFill>
              </a:rPr>
              <a:t>实验环境</a:t>
            </a:r>
            <a:endParaRPr kumimoji="1" lang="zh-CN" altLang="en-US" sz="2800" b="1" dirty="0">
              <a:solidFill>
                <a:srgbClr val="1E2327"/>
              </a:solidFill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895794" y="2770353"/>
            <a:ext cx="6769792" cy="565372"/>
            <a:chOff x="498774" y="1100778"/>
            <a:chExt cx="2004196" cy="677107"/>
          </a:xfrm>
        </p:grpSpPr>
        <p:sp>
          <p:nvSpPr>
            <p:cNvPr id="28" name="五边形 27"/>
            <p:cNvSpPr/>
            <p:nvPr/>
          </p:nvSpPr>
          <p:spPr>
            <a:xfrm>
              <a:off x="511383" y="1100778"/>
              <a:ext cx="1991587" cy="677107"/>
            </a:xfrm>
            <a:prstGeom prst="homePlate">
              <a:avLst/>
            </a:prstGeom>
            <a:solidFill>
              <a:srgbClr val="DD1C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zh-CN" sz="14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498774" y="1195073"/>
              <a:ext cx="1919957" cy="4410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1"/>
              <a:r>
                <a:rPr lang="en-US" b="1" dirty="0">
                  <a:solidFill>
                    <a:schemeClr val="bg1"/>
                  </a:solidFill>
                </a:rPr>
                <a:t>Seed  Ubuntu20.04</a:t>
              </a:r>
              <a:r>
                <a:rPr lang="zh-CN" altLang="zh-CN" b="1" dirty="0">
                  <a:solidFill>
                    <a:schemeClr val="bg1"/>
                  </a:solidFill>
                </a:rPr>
                <a:t>（版本非必须）的</a:t>
              </a:r>
              <a:r>
                <a:rPr lang="en-US" altLang="zh-CN" b="1" dirty="0">
                  <a:solidFill>
                    <a:schemeClr val="bg1"/>
                  </a:solidFill>
                </a:rPr>
                <a:t>VMware</a:t>
              </a:r>
              <a:r>
                <a:rPr lang="zh-CN" altLang="zh-CN" b="1" dirty="0">
                  <a:solidFill>
                    <a:schemeClr val="bg1"/>
                  </a:solidFill>
                </a:rPr>
                <a:t>虚拟机</a:t>
              </a:r>
              <a:endParaRPr lang="zh-CN" altLang="zh-CN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895668" y="1555084"/>
            <a:ext cx="6809748" cy="506767"/>
            <a:chOff x="497895" y="1292424"/>
            <a:chExt cx="1992480" cy="677108"/>
          </a:xfrm>
        </p:grpSpPr>
        <p:sp>
          <p:nvSpPr>
            <p:cNvPr id="34" name="五边形 33"/>
            <p:cNvSpPr/>
            <p:nvPr/>
          </p:nvSpPr>
          <p:spPr>
            <a:xfrm>
              <a:off x="498788" y="1292424"/>
              <a:ext cx="1991587" cy="677108"/>
            </a:xfrm>
            <a:prstGeom prst="homePlate">
              <a:avLst/>
            </a:prstGeom>
            <a:solidFill>
              <a:srgbClr val="DD1C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zh-CN" sz="14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497895" y="1415848"/>
              <a:ext cx="1919957" cy="4920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1"/>
              <a:r>
                <a:rPr lang="en-US" altLang="zh-CN" b="1" dirty="0">
                  <a:solidFill>
                    <a:schemeClr val="bg1"/>
                  </a:solidFill>
                </a:rPr>
                <a:t>Go programming language 1.18.5</a:t>
              </a:r>
              <a:endParaRPr lang="zh-CN" altLang="zh-CN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895794" y="4004793"/>
            <a:ext cx="6769792" cy="565372"/>
            <a:chOff x="498774" y="1100778"/>
            <a:chExt cx="2004196" cy="677107"/>
          </a:xfrm>
        </p:grpSpPr>
        <p:sp>
          <p:nvSpPr>
            <p:cNvPr id="3" name="五边形 2"/>
            <p:cNvSpPr/>
            <p:nvPr/>
          </p:nvSpPr>
          <p:spPr>
            <a:xfrm>
              <a:off x="511383" y="1100778"/>
              <a:ext cx="1991587" cy="677107"/>
            </a:xfrm>
            <a:prstGeom prst="homePlate">
              <a:avLst/>
            </a:prstGeom>
            <a:solidFill>
              <a:srgbClr val="DD1C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p>
              <a:endParaRPr lang="en-US" altLang="zh-CN" sz="14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498774" y="1195073"/>
              <a:ext cx="1919957" cy="441087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1"/>
              <a:r>
                <a:rPr lang="en-US" altLang="zh-CN" b="1" dirty="0">
                  <a:solidFill>
                    <a:schemeClr val="bg1"/>
                  </a:solidFill>
                </a:rPr>
                <a:t>Geth1.10.25  </a:t>
              </a:r>
              <a:r>
                <a:rPr lang="en-US" altLang="zh-CN" b="1" dirty="0">
                  <a:solidFill>
                    <a:schemeClr val="bg1"/>
                  </a:solidFill>
                </a:rPr>
                <a:t>stable</a:t>
              </a:r>
              <a:endParaRPr lang="en-US" altLang="zh-CN" b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2327">
              <a:alpha val="62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6" name="组 5"/>
          <p:cNvGrpSpPr/>
          <p:nvPr/>
        </p:nvGrpSpPr>
        <p:grpSpPr>
          <a:xfrm>
            <a:off x="523747" y="1122401"/>
            <a:ext cx="4222951" cy="2657138"/>
            <a:chOff x="1440256" y="1277530"/>
            <a:chExt cx="4222951" cy="2657138"/>
          </a:xfrm>
        </p:grpSpPr>
        <p:sp>
          <p:nvSpPr>
            <p:cNvPr id="3" name="文本框 2"/>
            <p:cNvSpPr txBox="1"/>
            <p:nvPr/>
          </p:nvSpPr>
          <p:spPr>
            <a:xfrm>
              <a:off x="3041927" y="1751674"/>
              <a:ext cx="2621280" cy="583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3200" b="1" dirty="0" err="1" smtClean="0">
                  <a:solidFill>
                    <a:schemeClr val="bg1"/>
                  </a:solidFill>
                </a:rPr>
                <a:t>重入漏洞</a:t>
              </a:r>
              <a:r>
                <a:rPr kumimoji="1" lang="zh-CN" altLang="en-US" sz="3200" b="1" dirty="0" err="1" smtClean="0">
                  <a:solidFill>
                    <a:schemeClr val="bg1"/>
                  </a:solidFill>
                </a:rPr>
                <a:t>原理</a:t>
              </a:r>
              <a:endParaRPr kumimoji="1" lang="zh-CN" altLang="en-US" sz="3200" b="1" dirty="0" err="1" smtClean="0">
                <a:solidFill>
                  <a:schemeClr val="bg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440256" y="1277530"/>
              <a:ext cx="1606079" cy="265713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kumimoji="1" lang="en-US" altLang="zh-CN" sz="20000" dirty="0" smtClean="0">
                  <a:solidFill>
                    <a:schemeClr val="bg1"/>
                  </a:solidFill>
                </a:rPr>
                <a:t>2</a:t>
              </a:r>
              <a:endParaRPr kumimoji="1" lang="zh-CN" altLang="en-US" sz="200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22251"/>
            <a:ext cx="262467" cy="658283"/>
          </a:xfrm>
          <a:prstGeom prst="rect">
            <a:avLst/>
          </a:prstGeom>
          <a:solidFill>
            <a:srgbClr val="DD1C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1E2327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62466" y="160360"/>
            <a:ext cx="2703472" cy="565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800" b="1" dirty="0">
                <a:solidFill>
                  <a:srgbClr val="1E2327"/>
                </a:solidFill>
              </a:rPr>
              <a:t>重入漏洞</a:t>
            </a:r>
            <a:endParaRPr kumimoji="1" lang="zh-CN" altLang="en-US" sz="2800" b="1" dirty="0">
              <a:solidFill>
                <a:srgbClr val="1E2327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5930" y="968375"/>
            <a:ext cx="79889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 latinLnBrk="1"/>
            <a:r>
              <a:rPr lang="zh-CN" altLang="en-US"/>
              <a:t>以太坊中的</a:t>
            </a:r>
            <a:r>
              <a:rPr lang="zh-CN" altLang="en-US">
                <a:highlight>
                  <a:srgbClr val="FFFF00"/>
                </a:highlight>
              </a:rPr>
              <a:t>三种交易调用方式（</a:t>
            </a:r>
            <a:r>
              <a:rPr lang="en-US" altLang="zh-CN">
                <a:highlight>
                  <a:srgbClr val="FFFF00"/>
                </a:highlight>
              </a:rPr>
              <a:t>call</a:t>
            </a:r>
            <a:r>
              <a:rPr lang="zh-CN" altLang="en-US">
                <a:highlight>
                  <a:srgbClr val="FFFF00"/>
                </a:highlight>
              </a:rPr>
              <a:t>，</a:t>
            </a:r>
            <a:r>
              <a:rPr lang="en-US" altLang="zh-CN">
                <a:highlight>
                  <a:srgbClr val="FFFF00"/>
                </a:highlight>
              </a:rPr>
              <a:t>send</a:t>
            </a:r>
            <a:r>
              <a:rPr lang="zh-CN" altLang="en-US">
                <a:highlight>
                  <a:srgbClr val="FFFF00"/>
                </a:highlight>
              </a:rPr>
              <a:t>，</a:t>
            </a:r>
            <a:r>
              <a:rPr lang="en-US" altLang="zh-CN">
                <a:highlight>
                  <a:srgbClr val="FFFF00"/>
                </a:highlight>
              </a:rPr>
              <a:t>transfer)</a:t>
            </a:r>
            <a:r>
              <a:rPr lang="zh-CN" altLang="en-US">
                <a:highlight>
                  <a:srgbClr val="FFFF00"/>
                </a:highlight>
              </a:rPr>
              <a:t>中</a:t>
            </a:r>
            <a:r>
              <a:rPr lang="zh-CN" altLang="en-US"/>
              <a:t>，</a:t>
            </a:r>
            <a:r>
              <a:rPr lang="en-US" altLang="zh-CN"/>
              <a:t>call</a:t>
            </a:r>
            <a:r>
              <a:rPr lang="zh-CN" altLang="en-US"/>
              <a:t>()在调用时会发送所有的 gas，当发送失败时不会抛出异常，只会返回布尔值 false，后面的代码将会继续</a:t>
            </a:r>
            <a:r>
              <a:rPr lang="zh-CN" altLang="en-US"/>
              <a:t>执行，不能有效的防止重入攻击。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55930" y="2132965"/>
            <a:ext cx="81946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highlight>
                  <a:srgbClr val="FFFF00"/>
                </a:highlight>
              </a:rPr>
              <a:t>回退函数 (fallback function)</a:t>
            </a:r>
            <a:r>
              <a:rPr lang="zh-CN" altLang="en-US"/>
              <a:t>：回退函数是每个合约中有且仅有一个没有名字的函数，并且该函数</a:t>
            </a:r>
            <a:r>
              <a:rPr lang="zh-CN" altLang="en-US">
                <a:highlight>
                  <a:srgbClr val="FFFF00"/>
                </a:highlight>
              </a:rPr>
              <a:t>无参数，无返回值</a:t>
            </a:r>
            <a:r>
              <a:rPr lang="zh-CN" altLang="en-US"/>
              <a:t>，如下所示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6" name="图片 -2147482560" descr="IMG_2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98613" y="2758758"/>
            <a:ext cx="5572125" cy="847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文本框 6"/>
          <p:cNvSpPr txBox="1"/>
          <p:nvPr/>
        </p:nvSpPr>
        <p:spPr>
          <a:xfrm>
            <a:off x="474345" y="3606800"/>
            <a:ext cx="819467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回退函数在以下几种情况中被执行：</a:t>
            </a:r>
            <a:endParaRPr lang="zh-CN" altLang="en-US"/>
          </a:p>
          <a:p>
            <a:r>
              <a:rPr lang="en-US" altLang="zh-CN"/>
              <a:t>1.</a:t>
            </a:r>
            <a:r>
              <a:rPr lang="zh-CN" altLang="en-US"/>
              <a:t>调用合约时没有匹配到任何一个函数；</a:t>
            </a:r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没有传数据；</a:t>
            </a:r>
            <a:endParaRPr lang="zh-CN" altLang="en-US"/>
          </a:p>
          <a:p>
            <a:r>
              <a:rPr lang="en-US" altLang="zh-CN"/>
              <a:t>3.</a:t>
            </a:r>
            <a:r>
              <a:rPr lang="zh-CN" altLang="en-US">
                <a:highlight>
                  <a:srgbClr val="FFFF00"/>
                </a:highlight>
              </a:rPr>
              <a:t>智能合约收到以太币</a:t>
            </a:r>
            <a:r>
              <a:rPr lang="zh-CN" altLang="en-US"/>
              <a:t>（为了接受以太币，fallback 函数</a:t>
            </a:r>
            <a:r>
              <a:rPr lang="zh-CN" altLang="en-US"/>
              <a:t>必须被标记为 payable）。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22251"/>
            <a:ext cx="262467" cy="658283"/>
          </a:xfrm>
          <a:prstGeom prst="rect">
            <a:avLst/>
          </a:prstGeom>
          <a:solidFill>
            <a:srgbClr val="DD1C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1E2327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14866" y="288371"/>
            <a:ext cx="4239196" cy="565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800" b="1" dirty="0">
                <a:solidFill>
                  <a:srgbClr val="1E2327"/>
                </a:solidFill>
              </a:rPr>
              <a:t>重入</a:t>
            </a:r>
            <a:r>
              <a:rPr kumimoji="1" lang="zh-CN" altLang="en-US" sz="2800" b="1" dirty="0">
                <a:solidFill>
                  <a:srgbClr val="1E2327"/>
                </a:solidFill>
              </a:rPr>
              <a:t>漏洞</a:t>
            </a:r>
            <a:endParaRPr kumimoji="1" lang="zh-CN" altLang="en-US" sz="2800" b="1" dirty="0">
              <a:solidFill>
                <a:srgbClr val="1E2327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49680" y="1845310"/>
            <a:ext cx="655574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当</a:t>
            </a:r>
            <a:r>
              <a:rPr lang="zh-CN" altLang="en-US">
                <a:highlight>
                  <a:srgbClr val="FFFF00"/>
                </a:highlight>
              </a:rPr>
              <a:t>合约将以太币发送到一个未知地址</a:t>
            </a:r>
            <a:r>
              <a:rPr lang="zh-CN" altLang="en-US"/>
              <a:t>时，可能会发生这种攻击。</a:t>
            </a:r>
            <a:r>
              <a:rPr lang="zh-CN" altLang="en-US">
                <a:highlight>
                  <a:srgbClr val="FFFF00"/>
                </a:highlight>
              </a:rPr>
              <a:t>攻击者可以在一个外部地址构造一个合约，该合约在回退函数中包含恶意代码</a:t>
            </a:r>
            <a:r>
              <a:rPr lang="zh-CN" altLang="en-US"/>
              <a:t>。因此，当一个合约将以太发送到这个地址时，它将调用恶意代码（</a:t>
            </a:r>
            <a:r>
              <a:rPr lang="zh-CN" altLang="en-US">
                <a:highlight>
                  <a:srgbClr val="FFFF00"/>
                </a:highlight>
              </a:rPr>
              <a:t>直到</a:t>
            </a:r>
            <a:r>
              <a:rPr lang="en-US" altLang="zh-CN">
                <a:highlight>
                  <a:srgbClr val="FFFF00"/>
                </a:highlight>
              </a:rPr>
              <a:t>Gas</a:t>
            </a:r>
            <a:r>
              <a:rPr lang="zh-CN" altLang="en-US">
                <a:highlight>
                  <a:srgbClr val="FFFF00"/>
                </a:highlight>
              </a:rPr>
              <a:t>耗尽</a:t>
            </a:r>
            <a:r>
              <a:rPr lang="zh-CN" altLang="en-US"/>
              <a:t>）。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22251"/>
            <a:ext cx="262467" cy="658283"/>
          </a:xfrm>
          <a:prstGeom prst="rect">
            <a:avLst/>
          </a:prstGeom>
          <a:solidFill>
            <a:srgbClr val="DD1C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1E2327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14866" y="288371"/>
            <a:ext cx="4239196" cy="565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800" b="1" dirty="0" smtClean="0">
                <a:solidFill>
                  <a:srgbClr val="1E2327"/>
                </a:solidFill>
              </a:rPr>
              <a:t>受害</a:t>
            </a:r>
            <a:r>
              <a:rPr kumimoji="1" lang="zh-CN" altLang="en-US" sz="2800" b="1" dirty="0" smtClean="0">
                <a:solidFill>
                  <a:srgbClr val="1E2327"/>
                </a:solidFill>
              </a:rPr>
              <a:t>合约</a:t>
            </a:r>
            <a:endParaRPr kumimoji="1" lang="zh-CN" altLang="en-US" sz="2800" b="1" dirty="0" smtClean="0">
              <a:solidFill>
                <a:srgbClr val="1E2327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71245" y="808355"/>
            <a:ext cx="6858000" cy="41624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PLACING_PICTURE_USER_VIEWPORT" val="{&quot;height&quot;:6555,&quot;width&quot;:10800}"/>
</p:tagLst>
</file>

<file path=ppt/tags/tag2.xml><?xml version="1.0" encoding="utf-8"?>
<p:tagLst xmlns:p="http://schemas.openxmlformats.org/presentationml/2006/main">
  <p:tag name="KSO_WPP_MARK_KEY" val="6cd2a741-5c26-4ca9-a1ea-3451aebc8556"/>
  <p:tag name="COMMONDATA" val="eyJoZGlkIjoiMzM1YmMyNGY0MjJmMTM1OWQyODEzMDUyMmIyNTE4MDgifQ=="/>
  <p:tag name="commondata" val="eyJoZGlkIjoiZDViZWJjMzViZjUzOTdjZWVjOWU2MWI0ZGM4NjIwZjcifQ=="/>
</p:tagLst>
</file>

<file path=ppt/theme/theme1.xml><?xml version="1.0" encoding="utf-8"?>
<a:theme xmlns:a="http://schemas.openxmlformats.org/drawingml/2006/main" name="Office 主题">
  <a:themeElements>
    <a:clrScheme name="像素">
      <a:dk1>
        <a:srgbClr val="103154"/>
      </a:dk1>
      <a:lt1>
        <a:srgbClr val="FFFFFF"/>
      </a:lt1>
      <a:dk2>
        <a:srgbClr val="00BFC3"/>
      </a:dk2>
      <a:lt2>
        <a:srgbClr val="0096FF"/>
      </a:lt2>
      <a:accent1>
        <a:srgbClr val="FF7F01"/>
      </a:accent1>
      <a:accent2>
        <a:srgbClr val="F1B015"/>
      </a:accent2>
      <a:accent3>
        <a:srgbClr val="FBEC85"/>
      </a:accent3>
      <a:accent4>
        <a:srgbClr val="D2C2F1"/>
      </a:accent4>
      <a:accent5>
        <a:srgbClr val="DA5AF4"/>
      </a:accent5>
      <a:accent6>
        <a:srgbClr val="9D09D1"/>
      </a:accent6>
      <a:hlink>
        <a:srgbClr val="1286C9"/>
      </a:hlink>
      <a:folHlink>
        <a:srgbClr val="A8C2E7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755</Words>
  <Application>WPS 演示</Application>
  <PresentationFormat>全屏显示(16:9)</PresentationFormat>
  <Paragraphs>66</Paragraphs>
  <Slides>10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Arial</vt:lpstr>
      <vt:lpstr>宋体</vt:lpstr>
      <vt:lpstr>Wingdings</vt:lpstr>
      <vt:lpstr>Arial</vt:lpstr>
      <vt:lpstr>微软雅黑</vt:lpstr>
      <vt:lpstr>Century Gothic</vt:lpstr>
      <vt:lpstr>Arial Unicode MS</vt:lpstr>
      <vt:lpstr>等线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liuyao L</dc:creator>
  <cp:lastModifiedBy>啊呜呼哀</cp:lastModifiedBy>
  <cp:revision>98</cp:revision>
  <dcterms:created xsi:type="dcterms:W3CDTF">2015-04-26T00:57:00Z</dcterms:created>
  <dcterms:modified xsi:type="dcterms:W3CDTF">2023-11-28T19:00:10Z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DB09248565FD4073A6319ED6870E8ADA</vt:lpwstr>
  </property>
  <property fmtid="{D5CDD505-2E9C-101B-9397-08002B2CF9AE}" pid="3" name="KSOProductBuildVer">
    <vt:lpwstr>2052-12.1.0.15712</vt:lpwstr>
  </property>
</Properties>
</file>