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690" r:id="rId4"/>
    <p:sldId id="700" r:id="rId6"/>
    <p:sldId id="663" r:id="rId7"/>
    <p:sldId id="699" r:id="rId8"/>
    <p:sldId id="698" r:id="rId9"/>
    <p:sldId id="701" r:id="rId10"/>
    <p:sldId id="702" r:id="rId11"/>
    <p:sldId id="704" r:id="rId12"/>
    <p:sldId id="703" r:id="rId13"/>
    <p:sldId id="697" r:id="rId14"/>
    <p:sldId id="696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0679" autoAdjust="0"/>
  </p:normalViewPr>
  <p:slideViewPr>
    <p:cSldViewPr showGuides="1">
      <p:cViewPr varScale="1">
        <p:scale>
          <a:sx n="85" d="100"/>
          <a:sy n="85" d="100"/>
        </p:scale>
        <p:origin x="1207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53AE0ED4-C5B7-4BB8-895E-55998A2DC23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image" Target="../media/image3.png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0" y="633413"/>
          <a:ext cx="31146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2" imgW="4241800" imgH="5397500" progId="">
                  <p:embed/>
                </p:oleObj>
              </mc:Choice>
              <mc:Fallback>
                <p:oleObj name="Image" r:id="rId2" imgW="4241800" imgH="5397500" progId="">
                  <p:embed/>
                  <p:pic>
                    <p:nvPicPr>
                      <p:cNvPr id="0" name="图片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413"/>
                        <a:ext cx="311467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6172200" y="633413"/>
          <a:ext cx="29718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4" imgW="3263900" imgH="4864100" progId="">
                  <p:embed/>
                </p:oleObj>
              </mc:Choice>
              <mc:Fallback>
                <p:oleObj name="Image" r:id="rId4" imgW="3263900" imgH="4864100" progId="">
                  <p:embed/>
                  <p:pic>
                    <p:nvPicPr>
                      <p:cNvPr id="0" name="图片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33413"/>
                        <a:ext cx="29718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108325" y="633413"/>
          <a:ext cx="30638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6" imgW="3492500" imgH="4927600" progId="">
                  <p:embed/>
                </p:oleObj>
              </mc:Choice>
              <mc:Fallback>
                <p:oleObj name="Image" r:id="rId6" imgW="3492500" imgH="4927600" progId="">
                  <p:embed/>
                  <p:pic>
                    <p:nvPicPr>
                      <p:cNvPr id="0" name="图片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633413"/>
                        <a:ext cx="306387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28A0DEFE-93F7-474A-80F1-0827C427A7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3713"/>
            <a:ext cx="2057400" cy="55991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3713"/>
            <a:ext cx="60198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FBD8D-EB8B-41CB-BFD5-D0AF4B82D8A1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5B4EA-D032-4ECC-8AEB-F672458BB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4A68-F249-4AEF-AD6E-93D9103BEC8E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64843-552E-46E8-9BF3-02BC6DA1ED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35719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06775-C2EE-43D0-AA53-8FEA68DD75EB}" type="datetime2">
              <a:rPr lang="zh-CN" altLang="en-US"/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0DF4B0-7E88-423F-B3F8-0538E77AF4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2137"/>
          </a:xfrm>
        </p:spPr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400"/>
            </a:lvl2pPr>
            <a:lvl3pPr>
              <a:lnSpc>
                <a:spcPct val="120000"/>
              </a:lnSpc>
              <a:defRPr sz="2000"/>
            </a:lvl3pPr>
            <a:lvl4pPr>
              <a:lnSpc>
                <a:spcPct val="120000"/>
              </a:lnSpc>
              <a:defRPr sz="20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078" y="88660"/>
            <a:ext cx="6215106" cy="35719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78606-6569-4B50-8A30-B88710B32B9A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0CBFB-73B9-4F45-8B28-D656C9FE49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316"/>
            <a:ext cx="6715140" cy="395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17670-107E-4923-A4F8-F73A55E856FA}" type="datetime2">
              <a:rPr lang="zh-CN" altLang="en-US"/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D96308-09CB-4E61-AE5A-91BDB0794F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8DA-9833-4711-9B26-8177EE070712}" type="datetime2">
              <a:rPr lang="zh-CN" altLang="en-US"/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23147C-8087-4891-999E-4657B2572C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7513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00E3F-8C47-430D-8A74-672216757C77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AC2331-B586-400A-AF92-3AB6549E2D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B6704-80A3-44DF-879A-4A7DE59855EA}" type="datetime2">
              <a:rPr lang="zh-CN" altLang="en-US"/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75090D-0C4D-4F79-92FB-09C9B703F2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A3A0E-57DD-4AAA-B5FF-AE062CE48C2B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209B0F-0D3D-4478-A19F-87DECED616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E52C1-AE52-4A18-8206-D962F8816B50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D440A-811A-4914-B892-F4E060302F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0E1B-8F91-474E-BB5B-6BD3072B46B0}" type="datetime2">
              <a:rPr lang="zh-CN" altLang="en-US"/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D7DC8-E8DA-4061-A4DE-D7D99D7541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B7A9B-F881-40D7-8510-38CA95B327C8}" type="datetime2">
              <a:rPr lang="zh-CN" altLang="en-US"/>
            </a:fld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6CF86-BEA9-4C9A-B845-7C0B18C8F0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7FDB4-A1A9-4DD0-9B35-F88CDED2BF58}" type="datetime2">
              <a:rPr lang="zh-CN" altLang="en-US"/>
            </a:fld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00BB37-4A05-4B11-9D91-2034396C7C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F2C98-D778-4D51-8E98-33FE3B0631FC}" type="datetime2">
              <a:rPr lang="zh-CN" altLang="en-US"/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96546E-323A-45D5-B366-DE7144B0C8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2B675-982C-4E05-A78C-EAA091CB4998}" type="datetime2">
              <a:rPr lang="zh-CN" altLang="en-US"/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D3754-7DB6-4A60-A093-7CB48304F0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80D3D-CDB8-4B8B-875C-6C2B3007F884}" type="datetime2">
              <a:rPr lang="zh-CN" altLang="en-US"/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47F1C9-376C-4958-973F-89944B075D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vmlDrawing" Target="../drawings/vmlDrawing2.vml"/><Relationship Id="rId25" Type="http://schemas.openxmlformats.org/officeDocument/2006/relationships/image" Target="../media/image3.png"/><Relationship Id="rId24" Type="http://schemas.openxmlformats.org/officeDocument/2006/relationships/oleObject" Target="../embeddings/oleObject6.bin"/><Relationship Id="rId23" Type="http://schemas.openxmlformats.org/officeDocument/2006/relationships/image" Target="../media/image2.png"/><Relationship Id="rId22" Type="http://schemas.openxmlformats.org/officeDocument/2006/relationships/oleObject" Target="../embeddings/oleObject5.bin"/><Relationship Id="rId21" Type="http://schemas.openxmlformats.org/officeDocument/2006/relationships/image" Target="../media/image1.png"/><Relationship Id="rId20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600">
                <a:latin typeface="+mj-lt"/>
              </a:defRPr>
            </a:lvl1pPr>
          </a:lstStyle>
          <a:p>
            <a:pPr>
              <a:defRPr/>
            </a:pPr>
            <a:fld id="{13F82D44-8949-4D66-8EBD-CA551B9C0051}" type="datetime2">
              <a:rPr lang="zh-CN" altLang="en-US"/>
            </a:fld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600">
                <a:latin typeface="Garamond" panose="02020404030301010803" pitchFamily="18" charset="0"/>
              </a:defRPr>
            </a:lvl1pPr>
          </a:lstStyle>
          <a:p>
            <a:fld id="{A5E1CD83-D750-4400-B446-45A0BC46DB10}" type="slidenum">
              <a:rPr lang="en-US" altLang="zh-CN"/>
            </a:fld>
            <a:endParaRPr lang="en-US" altLang="zh-CN"/>
          </a:p>
        </p:txBody>
      </p:sp>
      <p:sp>
        <p:nvSpPr>
          <p:cNvPr id="1029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5000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0" name="Group 17"/>
          <p:cNvGrpSpPr/>
          <p:nvPr/>
        </p:nvGrpSpPr>
        <p:grpSpPr bwMode="auto">
          <a:xfrm>
            <a:off x="6729413" y="-11113"/>
            <a:ext cx="2414587" cy="511176"/>
            <a:chOff x="0" y="390"/>
            <a:chExt cx="5760" cy="2202"/>
          </a:xfrm>
        </p:grpSpPr>
        <p:graphicFrame>
          <p:nvGraphicFramePr>
            <p:cNvPr id="1032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Image" r:id="rId20" imgW="4241800" imgH="5397500" progId="">
                    <p:embed/>
                  </p:oleObj>
                </mc:Choice>
                <mc:Fallback>
                  <p:oleObj name="Image" r:id="rId20" imgW="4241800" imgH="539750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Image" r:id="rId22" imgW="3263900" imgH="4864100" progId="">
                    <p:embed/>
                  </p:oleObj>
                </mc:Choice>
                <mc:Fallback>
                  <p:oleObj name="Image" r:id="rId22" imgW="3263900" imgH="486410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Image" r:id="rId24" imgW="3492500" imgH="4927600" progId="">
                    <p:embed/>
                  </p:oleObj>
                </mc:Choice>
                <mc:Fallback>
                  <p:oleObj name="Image" r:id="rId24" imgW="3492500" imgH="492760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1" name="标题占位符 15"/>
          <p:cNvSpPr>
            <a:spLocks noGrp="1"/>
          </p:cNvSpPr>
          <p:nvPr>
            <p:ph type="title"/>
          </p:nvPr>
        </p:nvSpPr>
        <p:spPr bwMode="auto">
          <a:xfrm>
            <a:off x="285750" y="11113"/>
            <a:ext cx="63579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sz="3200">
          <a:solidFill>
            <a:srgbClr val="00331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69925" indent="-32575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800">
          <a:solidFill>
            <a:srgbClr val="33339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22350" indent="-35115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39850" indent="-3162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200">
          <a:solidFill>
            <a:srgbClr val="9973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681480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0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4357688"/>
            <a:ext cx="8229600" cy="1519584"/>
          </a:xfrm>
        </p:spPr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计算机通信与网络实验</a:t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eNSP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的仿真组网实验</a:t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9982" y="565767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/>
              <a:t>华中科技大学</a:t>
            </a:r>
            <a:endParaRPr lang="en-US" altLang="zh-CN" b="1" dirty="0"/>
          </a:p>
          <a:p>
            <a:pPr algn="r"/>
            <a:r>
              <a:rPr lang="zh-CN" altLang="en-US" b="1" dirty="0"/>
              <a:t>网络空间安全学院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—ACL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74838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[AR2220-1]</a:t>
            </a:r>
            <a:r>
              <a:rPr lang="en-US" altLang="zh-CN" sz="1800" b="1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3001    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新建一条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高级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2000-2999,</a:t>
            </a:r>
            <a:r>
              <a:rPr lang="zh-CN" altLang="en-US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basic</a:t>
            </a:r>
            <a:r>
              <a:rPr lang="zh-CN" altLang="en-US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3000-3999</a:t>
            </a:r>
            <a:r>
              <a:rPr lang="zh-CN" altLang="en-US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为高级规则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，高级规则内容更多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[AR2220-1-acl-adv-3001]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rule deny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source 192.168.1.0 0.0.0.255 [destination 192.168.2.0 0.0.0.255]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增加规则内容，则拒绝所有来自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192.168.1.0/24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，带上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destination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，则表示拒绝从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192.168.1.0/24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192.168.2.0/24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endParaRPr lang="en-US" altLang="zh-CN" sz="1800" kern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kern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[AR2220-1-acl-adv-3001]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rule permit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source any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增加第二条规则内容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[AR2220-1-acl-adv-3001]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g0/0/0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在接口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g/0/0/0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上应用</a:t>
            </a: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3001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-GigabitEthernet0/0/1]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traffic-filter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inbound|outbound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3001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在入方向上应用该规则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ffectLst/>
              <a:latin typeface="PingFang SC"/>
            </a:endParaRP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highlight>
                  <a:srgbClr val="FFFF00"/>
                </a:highlight>
              </a:rPr>
              <a:t>路由器的接口分为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路由接口</a:t>
            </a:r>
            <a:r>
              <a:rPr lang="zh-CN" altLang="en-US" sz="2400" b="1" dirty="0">
                <a:highlight>
                  <a:srgbClr val="FFFF00"/>
                </a:highlight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交换接口</a:t>
            </a:r>
            <a:r>
              <a:rPr lang="zh-CN" altLang="en-US" sz="2400" b="1" dirty="0">
                <a:highlight>
                  <a:srgbClr val="FFFF00"/>
                </a:highlight>
              </a:rPr>
              <a:t>，在连线的时候选择</a:t>
            </a:r>
            <a:r>
              <a:rPr lang="en-US" altLang="zh-CN" sz="2400" b="1" dirty="0">
                <a:highlight>
                  <a:srgbClr val="FFFF00"/>
                </a:highlight>
              </a:rPr>
              <a:t>GE</a:t>
            </a:r>
            <a:r>
              <a:rPr lang="zh-CN" altLang="en-US" sz="2400" b="1" dirty="0">
                <a:highlight>
                  <a:srgbClr val="FFFF00"/>
                </a:highlight>
              </a:rPr>
              <a:t>接口（路由接口），</a:t>
            </a:r>
            <a:r>
              <a:rPr lang="en-US" altLang="zh-CN" sz="2400" b="1" dirty="0">
                <a:highlight>
                  <a:srgbClr val="FFFF00"/>
                </a:highlight>
              </a:rPr>
              <a:t>Ethernet</a:t>
            </a:r>
            <a:r>
              <a:rPr lang="zh-CN" altLang="en-US" sz="2400" b="1" dirty="0">
                <a:highlight>
                  <a:srgbClr val="FFFF00"/>
                </a:highlight>
              </a:rPr>
              <a:t>接口为交换口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highlight>
                  <a:srgbClr val="FFFF00"/>
                </a:highlight>
              </a:rPr>
              <a:t>路由接口可以直接配置</a:t>
            </a:r>
            <a:r>
              <a:rPr lang="en-US" altLang="zh-CN" sz="2400" dirty="0" err="1">
                <a:highlight>
                  <a:srgbClr val="FFFF00"/>
                </a:highlight>
              </a:rPr>
              <a:t>ip</a:t>
            </a:r>
            <a:r>
              <a:rPr lang="zh-CN" altLang="en-US" sz="2400" dirty="0">
                <a:highlight>
                  <a:srgbClr val="FFFF00"/>
                </a:highlight>
              </a:rPr>
              <a:t>地址，交换口不能配置</a:t>
            </a:r>
            <a:r>
              <a:rPr lang="en-US" altLang="zh-CN" sz="2400" dirty="0" err="1">
                <a:highlight>
                  <a:srgbClr val="FFFF00"/>
                </a:highlight>
              </a:rPr>
              <a:t>ip</a:t>
            </a:r>
            <a:r>
              <a:rPr lang="zh-CN" altLang="en-US" sz="2400" dirty="0">
                <a:highlight>
                  <a:srgbClr val="FFFF00"/>
                </a:highlight>
              </a:rPr>
              <a:t>，只能加入</a:t>
            </a:r>
            <a:r>
              <a:rPr lang="en-US" altLang="zh-CN" sz="2400" dirty="0" err="1">
                <a:highlight>
                  <a:srgbClr val="FFFF00"/>
                </a:highlight>
              </a:rPr>
              <a:t>vlan</a:t>
            </a:r>
            <a:r>
              <a:rPr lang="zh-CN" altLang="en-US" sz="2400" dirty="0">
                <a:highlight>
                  <a:srgbClr val="FFFF00"/>
                </a:highlight>
              </a:rPr>
              <a:t>，在</a:t>
            </a:r>
            <a:r>
              <a:rPr lang="en-US" altLang="zh-CN" sz="2400" dirty="0" err="1">
                <a:highlight>
                  <a:srgbClr val="FFFF00"/>
                </a:highlight>
              </a:rPr>
              <a:t>vlan</a:t>
            </a:r>
            <a:r>
              <a:rPr lang="zh-CN" altLang="en-US" sz="2400" dirty="0">
                <a:highlight>
                  <a:srgbClr val="FFFF00"/>
                </a:highlight>
              </a:rPr>
              <a:t>接口上配置</a:t>
            </a:r>
            <a:r>
              <a:rPr lang="en-US" altLang="zh-CN" sz="2400" dirty="0" err="1">
                <a:highlight>
                  <a:srgbClr val="FFFF00"/>
                </a:highlight>
              </a:rPr>
              <a:t>ip</a:t>
            </a:r>
            <a:r>
              <a:rPr lang="zh-CN" altLang="en-US" sz="2400" dirty="0">
                <a:highlight>
                  <a:srgbClr val="FFFF00"/>
                </a:highlight>
              </a:rPr>
              <a:t>。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highlight>
                  <a:srgbClr val="FFFF00"/>
                </a:highlight>
              </a:rPr>
              <a:t>当路由器配置界面上不断出现</a:t>
            </a:r>
            <a:r>
              <a:rPr lang="en-US" altLang="zh-CN" sz="2400" dirty="0">
                <a:highlight>
                  <a:srgbClr val="FFFF00"/>
                </a:highlight>
              </a:rPr>
              <a:t>######</a:t>
            </a:r>
            <a:r>
              <a:rPr lang="zh-CN" altLang="en-US" sz="2400" dirty="0">
                <a:highlight>
                  <a:srgbClr val="FFFF00"/>
                </a:highlight>
              </a:rPr>
              <a:t>，无法配置的情况下，此种情况可能是因为机器资源不够导致的，请将路由器由</a:t>
            </a:r>
            <a:r>
              <a:rPr lang="en-US" altLang="zh-CN" sz="2400" dirty="0">
                <a:highlight>
                  <a:srgbClr val="FFFF00"/>
                </a:highlight>
              </a:rPr>
              <a:t>AR</a:t>
            </a:r>
            <a:r>
              <a:rPr lang="zh-CN" altLang="en-US" sz="2400" dirty="0">
                <a:highlight>
                  <a:srgbClr val="FFFF00"/>
                </a:highlight>
              </a:rPr>
              <a:t>设备改为</a:t>
            </a:r>
            <a:r>
              <a:rPr lang="en-US" altLang="zh-CN" sz="2400" dirty="0">
                <a:highlight>
                  <a:srgbClr val="FFFF00"/>
                </a:highlight>
              </a:rPr>
              <a:t>Router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sz="2400" dirty="0">
                <a:highlight>
                  <a:srgbClr val="FFFF00"/>
                </a:highlight>
              </a:rPr>
              <a:t>Router</a:t>
            </a:r>
            <a:r>
              <a:rPr lang="zh-CN" altLang="en-US" sz="2400" dirty="0">
                <a:highlight>
                  <a:srgbClr val="FFFF00"/>
                </a:highlight>
              </a:rPr>
              <a:t>占用的资源更少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endParaRPr lang="zh-CN" altLang="en-US" dirty="0"/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排错方法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检查</a:t>
            </a:r>
            <a:r>
              <a:rPr lang="zh-CN" altLang="en-US" sz="2400" dirty="0">
                <a:solidFill>
                  <a:srgbClr val="FF0000"/>
                </a:solidFill>
              </a:rPr>
              <a:t>连线的接口</a:t>
            </a:r>
            <a:r>
              <a:rPr lang="zh-CN" altLang="en-US" sz="2400" dirty="0"/>
              <a:t>跟</a:t>
            </a:r>
            <a:r>
              <a:rPr lang="zh-CN" altLang="en-US" sz="2400" dirty="0">
                <a:solidFill>
                  <a:srgbClr val="FF0000"/>
                </a:solidFill>
              </a:rPr>
              <a:t>配置的接口</a:t>
            </a:r>
            <a:r>
              <a:rPr lang="zh-CN" altLang="en-US" sz="2400" dirty="0"/>
              <a:t>是否一致；</a:t>
            </a:r>
            <a:endParaRPr lang="zh-CN" altLang="en-US" sz="2400" dirty="0"/>
          </a:p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检查接口的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地址、掩码、网关</a:t>
            </a:r>
            <a:r>
              <a:rPr lang="zh-CN" altLang="en-US" sz="2400" dirty="0"/>
              <a:t>是否配置正确；</a:t>
            </a:r>
            <a:endParaRPr lang="zh-CN" altLang="en-US" sz="2400" dirty="0"/>
          </a:p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检查从源到目的的路径上所有设备是否有到</a:t>
            </a:r>
            <a:r>
              <a:rPr lang="zh-CN" altLang="en-US" sz="2400" dirty="0">
                <a:solidFill>
                  <a:srgbClr val="FF0000"/>
                </a:solidFill>
              </a:rPr>
              <a:t>目的网络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源网络</a:t>
            </a:r>
            <a:r>
              <a:rPr lang="zh-CN" altLang="en-US" sz="2400" dirty="0"/>
              <a:t>的路由；</a:t>
            </a:r>
            <a:endParaRPr lang="zh-CN" altLang="en-US" sz="2400" dirty="0"/>
          </a:p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依次测试从源到目的主机的路径上的设备是否通，测到哪个设备不通的，然后重点检查该设备的配置和连线。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13" name="矩形 12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6147" y="4820747"/>
            <a:ext cx="6779096" cy="14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组网需求：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/>
              <a:t>PC1</a:t>
            </a:r>
            <a:r>
              <a:rPr lang="zh-CN" altLang="en-US" dirty="0"/>
              <a:t>：</a:t>
            </a:r>
            <a:r>
              <a:rPr lang="en-US" altLang="zh-CN" dirty="0"/>
              <a:t>192.168.1.0/24</a:t>
            </a:r>
            <a:r>
              <a:rPr lang="zh-CN" altLang="en-US" dirty="0"/>
              <a:t>网段；</a:t>
            </a:r>
            <a:r>
              <a:rPr lang="en-US" altLang="zh-CN" dirty="0"/>
              <a:t>PC2</a:t>
            </a:r>
            <a:r>
              <a:rPr lang="zh-CN" altLang="en-US" dirty="0"/>
              <a:t>：</a:t>
            </a:r>
            <a:r>
              <a:rPr lang="en-US" altLang="zh-CN" dirty="0"/>
              <a:t>192.168.2.0/24</a:t>
            </a:r>
            <a:r>
              <a:rPr lang="zh-CN" altLang="en-US" dirty="0"/>
              <a:t>网段；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PC3</a:t>
            </a:r>
            <a:r>
              <a:rPr lang="zh-CN" altLang="en-US" dirty="0"/>
              <a:t>：</a:t>
            </a:r>
            <a:r>
              <a:rPr lang="en-US" altLang="zh-CN" dirty="0"/>
              <a:t>192.168.3.0/24</a:t>
            </a:r>
            <a:r>
              <a:rPr lang="zh-CN" altLang="en-US" dirty="0"/>
              <a:t>网段；</a:t>
            </a:r>
            <a:r>
              <a:rPr lang="en-US" altLang="zh-CN" dirty="0"/>
              <a:t>PC4</a:t>
            </a:r>
            <a:r>
              <a:rPr lang="zh-CN" altLang="en-US" dirty="0"/>
              <a:t>：</a:t>
            </a:r>
            <a:r>
              <a:rPr lang="en-US" altLang="zh-CN" dirty="0"/>
              <a:t>192.168.4.0/24</a:t>
            </a:r>
            <a:r>
              <a:rPr lang="zh-CN" altLang="en-US" dirty="0"/>
              <a:t>网段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路由器上配置</a:t>
            </a:r>
            <a:r>
              <a:rPr lang="en-US" altLang="zh-CN" dirty="0">
                <a:solidFill>
                  <a:srgbClr val="FF0000"/>
                </a:solidFill>
              </a:rPr>
              <a:t>RIP/OSPF</a:t>
            </a:r>
            <a:r>
              <a:rPr lang="zh-CN" altLang="en-US" dirty="0"/>
              <a:t>协议，使各</a:t>
            </a:r>
            <a:r>
              <a:rPr lang="en-US" altLang="zh-CN" dirty="0"/>
              <a:t>PC</a:t>
            </a:r>
            <a:r>
              <a:rPr lang="zh-CN" altLang="en-US" dirty="0"/>
              <a:t>机能互相访问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67" y="1438048"/>
            <a:ext cx="5429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实验一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路由器组网入门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13" name="矩形 12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67" y="1438048"/>
            <a:ext cx="5429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实验一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路由器组网入门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98056" y="5039796"/>
            <a:ext cx="6048672" cy="1094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组网需求：</a:t>
            </a:r>
            <a:r>
              <a:rPr lang="zh-CN" altLang="en-US" dirty="0"/>
              <a:t>对路由器</a:t>
            </a:r>
            <a:r>
              <a:rPr lang="en-US" altLang="zh-CN" dirty="0"/>
              <a:t>1</a:t>
            </a:r>
            <a:r>
              <a:rPr lang="zh-CN" altLang="en-US" dirty="0"/>
              <a:t>进行访问控制配置：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使得</a:t>
            </a:r>
            <a:r>
              <a:rPr lang="en-US" altLang="zh-CN" dirty="0"/>
              <a:t>PC1</a:t>
            </a:r>
            <a:r>
              <a:rPr lang="zh-CN" altLang="en-US" dirty="0"/>
              <a:t>无法访问其它</a:t>
            </a:r>
            <a:r>
              <a:rPr lang="en-US" altLang="zh-CN" dirty="0"/>
              <a:t>PC</a:t>
            </a:r>
            <a:r>
              <a:rPr lang="zh-CN" altLang="en-US" dirty="0"/>
              <a:t>，也不能被其它</a:t>
            </a:r>
            <a:r>
              <a:rPr lang="en-US" altLang="zh-CN" dirty="0"/>
              <a:t>PC</a:t>
            </a:r>
            <a:r>
              <a:rPr lang="zh-CN" altLang="en-US" dirty="0"/>
              <a:t>机访问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使得</a:t>
            </a:r>
            <a:r>
              <a:rPr lang="en-US" altLang="zh-CN" dirty="0"/>
              <a:t>PC1</a:t>
            </a:r>
            <a:r>
              <a:rPr lang="zh-CN" altLang="en-US" dirty="0"/>
              <a:t>不能访问</a:t>
            </a:r>
            <a:r>
              <a:rPr lang="en-US" altLang="zh-CN" dirty="0"/>
              <a:t>PC2</a:t>
            </a:r>
            <a:r>
              <a:rPr lang="zh-CN" altLang="en-US" dirty="0"/>
              <a:t>，但能访问其它</a:t>
            </a:r>
            <a:r>
              <a:rPr lang="en-US" altLang="zh-CN" dirty="0"/>
              <a:t>PC</a:t>
            </a:r>
            <a:r>
              <a:rPr lang="zh-CN" altLang="en-US" dirty="0"/>
              <a:t>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校园网综合组网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5"/>
            <a:ext cx="8229600" cy="471345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2667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实验背景：</a:t>
            </a:r>
            <a:endParaRPr lang="zh-CN" altLang="en-US" sz="2000" kern="100" dirty="0">
              <a:effectLst/>
              <a:latin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某学校申请了一个前缀为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211.69.4.0/22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的地址块，准备将整个学校连入网络。该学校有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个学院，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个图书馆，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个学生宿舍。每个学院有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台主机，图书馆有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台主机，每个学生宿舍拥有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台主机。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组网需求：</a:t>
            </a:r>
            <a:endParaRPr lang="zh-CN" altLang="en-US" sz="2000" kern="100" dirty="0"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学院之间可以相互访问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学生宿舍之间可以相互访问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学院和学生宿舍之间不能相互访问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学院和学生宿舍皆可访问图书馆。</a:t>
            </a:r>
            <a:endParaRPr lang="zh-CN" altLang="en-US" sz="20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校园网综合组网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网络拓扑结构的设计并在仿真软件上进行绘制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要求具有</a:t>
            </a:r>
            <a:r>
              <a:rPr lang="zh-CN" altLang="en-US" sz="2000" dirty="0">
                <a:solidFill>
                  <a:srgbClr val="FF0000"/>
                </a:solidFill>
              </a:rPr>
              <a:t>足够但最少的设备</a:t>
            </a:r>
            <a:r>
              <a:rPr lang="zh-CN" altLang="en-US" sz="2000" dirty="0"/>
              <a:t>，不需要考虑设备冗余备份的问题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对全网的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地址进行合理的分配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在绘制的网络拓扑结构图上对各类设备进行配置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测试是否满足组网需求，如有无法满足之处，请结合理论给出解释和说明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实验要求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熟悉</a:t>
            </a:r>
            <a:r>
              <a:rPr lang="en-US" altLang="zh-CN" sz="2400" kern="0" dirty="0" err="1"/>
              <a:t>eNSP</a:t>
            </a:r>
            <a:r>
              <a:rPr lang="zh-CN" altLang="en-US" sz="2400" kern="0" dirty="0"/>
              <a:t>仿真软件。</a:t>
            </a:r>
            <a:endParaRPr lang="zh-CN" altLang="en-US" sz="2400" kern="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利用</a:t>
            </a:r>
            <a:r>
              <a:rPr lang="en-US" altLang="zh-CN" sz="2400" kern="0" dirty="0" err="1"/>
              <a:t>eNSP</a:t>
            </a:r>
            <a:r>
              <a:rPr lang="zh-CN" altLang="en-US" sz="2400" kern="0" dirty="0"/>
              <a:t>仿真软件画出网络拓扑图，并进行网络、</a:t>
            </a:r>
            <a:r>
              <a:rPr lang="en-US" altLang="zh-CN" sz="2400" kern="0" dirty="0"/>
              <a:t>IP</a:t>
            </a:r>
            <a:r>
              <a:rPr lang="zh-CN" altLang="en-US" sz="2400" kern="0" dirty="0"/>
              <a:t>地址规划</a:t>
            </a:r>
            <a:endParaRPr lang="en-US" altLang="zh-CN" sz="2400" kern="0" dirty="0"/>
          </a:p>
          <a:p>
            <a:pPr marR="0"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和真实设备、套接字编程实验一起提交实验报告纸质档和电子档。</a:t>
            </a:r>
            <a:endParaRPr lang="zh-CN" altLang="en-US" sz="2400" kern="0" dirty="0"/>
          </a:p>
          <a:p>
            <a:pPr marR="0"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基于自己的实验设计报告，通过实验课的上机实验，演示给实验指导教师检查</a:t>
            </a:r>
            <a:endParaRPr lang="zh-CN" altLang="en-US" sz="2400" kern="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—OSPF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980605" y="1495256"/>
            <a:ext cx="7679196" cy="470088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" y="1370013"/>
            <a:ext cx="9052533" cy="407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—OSPF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74838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800" dirty="0">
              <a:solidFill>
                <a:schemeClr val="tx1"/>
              </a:solidFill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system-view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进入配置模式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1 router-id 192.168.1.1	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,1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为进程号，</a:t>
            </a:r>
            <a:r>
              <a:rPr lang="en-US" altLang="zh-CN" sz="18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192.168.1.1</a:t>
            </a:r>
            <a:r>
              <a:rPr lang="zh-CN" altLang="en-US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zh-CN" altLang="en-US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router-id</a:t>
            </a:r>
            <a:r>
              <a:rPr lang="zh-CN" altLang="en-US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每个路由器的</a:t>
            </a:r>
            <a:r>
              <a:rPr lang="en-US" altLang="zh-CN" sz="18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router-id</a:t>
            </a:r>
            <a:r>
              <a:rPr lang="zh-CN" altLang="en-US" sz="18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都必须不一样</a:t>
            </a:r>
            <a:endParaRPr lang="zh-CN" altLang="en-US" sz="1800" dirty="0">
              <a:solidFill>
                <a:srgbClr val="FF0000"/>
              </a:solidFill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area 0		</a:t>
            </a:r>
            <a:r>
              <a:rPr lang="en-US" altLang="zh-CN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创建区域</a:t>
            </a:r>
            <a:r>
              <a:rPr lang="en-US" altLang="zh-CN" sz="1800" kern="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-ospf-1-area-0.0.0.0]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192.168.1.0 0.0.0.255	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-ospf-1-area-0.0.0.0]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192.168.4.0 0.0.0.255	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-ospf-1-area-0.0.0.0]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peer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routing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routing-table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查看系统路由表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ffectLst/>
              <a:latin typeface="PingFang SC"/>
            </a:endParaRP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eNSP</a:t>
            </a:r>
            <a:r>
              <a:rPr lang="zh-CN" altLang="en-US" dirty="0"/>
              <a:t>的仿真组网实验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7"/>
          <p:cNvGrpSpPr/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/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/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—RIP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74838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system-view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进入配置模式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 [1|2]			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RIPv1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-rip-1]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192.168.1.0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工作网络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-rip-1]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192.168.4.0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工作网络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-rip-1]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rip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routing-table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查看系统路由表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ffectLst/>
              <a:latin typeface="PingFang SC"/>
            </a:endParaRP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5a35e80d-ad4b-4414-a5fb-7f2d802250e1"/>
  <p:tag name="COMMONDATA" val="eyJoZGlkIjoiYzI5ODZmM2FhMWQ3YzI4MTE4OGE1ODczY2MyZWNiN2MifQ=="/>
</p:tagLst>
</file>

<file path=ppt/theme/theme1.xml><?xml version="1.0" encoding="utf-8"?>
<a:theme xmlns:a="http://schemas.openxmlformats.org/drawingml/2006/main" name="1_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2452</Words>
  <Application>WPS 演示</Application>
  <PresentationFormat>全屏显示(4:3)</PresentationFormat>
  <Paragraphs>172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Garamond</vt:lpstr>
      <vt:lpstr>微软雅黑</vt:lpstr>
      <vt:lpstr>Times New Roman</vt:lpstr>
      <vt:lpstr>PingFang SC</vt:lpstr>
      <vt:lpstr>Segoe Print</vt:lpstr>
      <vt:lpstr>Arial Unicode MS</vt:lpstr>
      <vt:lpstr>1_1</vt:lpstr>
      <vt:lpstr>计算机通信与网络实验 ——基于eNSP的仿真组网实验 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  <vt:lpstr>基于eNSP的仿真组网实验</vt:lpstr>
    </vt:vector>
  </TitlesOfParts>
  <Company>HuaZhong Univ. of Sci.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KCHEN</dc:creator>
  <cp:lastModifiedBy>啊呜呼哀</cp:lastModifiedBy>
  <cp:revision>426</cp:revision>
  <dcterms:created xsi:type="dcterms:W3CDTF">2006-03-01T02:13:00Z</dcterms:created>
  <dcterms:modified xsi:type="dcterms:W3CDTF">2023-09-03T04:09:59Z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98BC921AF69A4B69903692F874660524_12</vt:lpwstr>
  </property>
  <property fmtid="{D5CDD505-2E9C-101B-9397-08002B2CF9AE}" pid="3" name="KSOProductBuildVer">
    <vt:lpwstr>2052-11.1.0.14309</vt:lpwstr>
  </property>
</Properties>
</file>