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  <p:sldMasterId id="2147483696" r:id="rId5"/>
  </p:sldMasterIdLst>
  <p:notesMasterIdLst>
    <p:notesMasterId r:id="rId9"/>
  </p:notesMasterIdLst>
  <p:handoutMasterIdLst>
    <p:handoutMasterId r:id="rId41"/>
  </p:handoutMasterIdLst>
  <p:sldIdLst>
    <p:sldId id="657" r:id="rId6"/>
    <p:sldId id="257" r:id="rId7"/>
    <p:sldId id="548" r:id="rId8"/>
    <p:sldId id="549" r:id="rId10"/>
    <p:sldId id="585" r:id="rId11"/>
    <p:sldId id="649" r:id="rId12"/>
    <p:sldId id="654" r:id="rId13"/>
    <p:sldId id="372" r:id="rId14"/>
    <p:sldId id="635" r:id="rId15"/>
    <p:sldId id="655" r:id="rId16"/>
    <p:sldId id="308" r:id="rId17"/>
    <p:sldId id="309" r:id="rId18"/>
    <p:sldId id="636" r:id="rId19"/>
    <p:sldId id="311" r:id="rId20"/>
    <p:sldId id="312" r:id="rId21"/>
    <p:sldId id="461" r:id="rId22"/>
    <p:sldId id="405" r:id="rId23"/>
    <p:sldId id="406" r:id="rId24"/>
    <p:sldId id="622" r:id="rId25"/>
    <p:sldId id="640" r:id="rId26"/>
    <p:sldId id="641" r:id="rId27"/>
    <p:sldId id="621" r:id="rId28"/>
    <p:sldId id="642" r:id="rId29"/>
    <p:sldId id="515" r:id="rId30"/>
    <p:sldId id="520" r:id="rId31"/>
    <p:sldId id="644" r:id="rId32"/>
    <p:sldId id="427" r:id="rId33"/>
    <p:sldId id="645" r:id="rId34"/>
    <p:sldId id="646" r:id="rId35"/>
    <p:sldId id="653" r:id="rId36"/>
    <p:sldId id="650" r:id="rId37"/>
    <p:sldId id="651" r:id="rId38"/>
    <p:sldId id="652" r:id="rId39"/>
    <p:sldId id="633" r:id="rId40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1DCF5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87977" autoAdjust="0"/>
  </p:normalViewPr>
  <p:slideViewPr>
    <p:cSldViewPr showGuides="1">
      <p:cViewPr varScale="1">
        <p:scale>
          <a:sx n="104" d="100"/>
          <a:sy n="104" d="100"/>
        </p:scale>
        <p:origin x="753" y="60"/>
      </p:cViewPr>
      <p:guideLst>
        <p:guide orient="horz" pos="2108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Seed</a:t>
            </a:r>
            <a:r>
              <a:rPr lang="zh-CN" altLang="en-US" dirty="0"/>
              <a:t>是美国雪城大学教授杜文亮教授课题组花费</a:t>
            </a:r>
            <a:r>
              <a:rPr lang="en-US" altLang="zh-CN" dirty="0"/>
              <a:t>20</a:t>
            </a:r>
            <a:r>
              <a:rPr lang="zh-CN" altLang="en-US" dirty="0"/>
              <a:t>年时间开发和设计的一系列实验，</a:t>
            </a:r>
            <a:r>
              <a:rPr lang="en-US" altLang="zh-CN" dirty="0"/>
              <a:t>seed</a:t>
            </a:r>
            <a:r>
              <a:rPr lang="zh-CN" altLang="en-US" dirty="0"/>
              <a:t>虚拟机里面包含了所有这些实验需要的环境，里面内置了很多工具、服务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8C91FD-B5C6-4D9F-9D02-D9B250A8641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0F089D-65BF-4478-839B-26560028B7A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E2FF-3CA6-4EE9-8442-510E5E938F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57E2FF-3CA6-4EE9-8442-510E5E938F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Man-In-The-Middle</a:t>
            </a:r>
            <a:r>
              <a:rPr lang="zh-CN" altLang="en-US" dirty="0"/>
              <a:t>： </a:t>
            </a:r>
            <a:r>
              <a:rPr lang="en-US" altLang="zh-CN" dirty="0"/>
              <a:t>MITM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容器运行的系统没有图形界面，只有命令行，因此，我们需要使用</a:t>
            </a:r>
            <a:r>
              <a:rPr lang="en-US" altLang="zh-CN" dirty="0" err="1"/>
              <a:t>linux</a:t>
            </a:r>
            <a:r>
              <a:rPr lang="zh-CN" altLang="en-US" dirty="0"/>
              <a:t>的命令行来完成实验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0C7FAD-263C-4596-A789-F55B2EB33241}" type="slidenum">
              <a:rPr lang="en-US" altLang="zh-CN" smtClean="0"/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25909-C6C2-4EF1-901F-1261D0D38E85}" type="slidenum">
              <a:rPr lang="en-US" altLang="zh-CN" smtClean="0"/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EEC6AF-F6DB-434D-A5E5-60641816B5AC}" type="slidenum">
              <a:rPr lang="en-US" altLang="zh-CN" smtClean="0"/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56A54B-21B4-4553-A9DA-7593CC829094}" type="slidenum">
              <a:rPr lang="en-US" altLang="zh-CN" smtClean="0"/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A7AC89-3E6C-4333-82AF-02B04DF0FA0F}" type="slidenum">
              <a:rPr lang="en-US" altLang="zh-CN" smtClean="0"/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A66FD9-114D-400E-8E86-05B2FB686329}" type="slidenum">
              <a:rPr lang="en-US" altLang="zh-CN" smtClean="0"/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5623" y="4406903"/>
            <a:ext cx="7908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5623" y="2906713"/>
            <a:ext cx="7908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5992" y="1600203"/>
            <a:ext cx="411626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2936" y="1600203"/>
            <a:ext cx="41177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5992" y="1535113"/>
            <a:ext cx="411040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92" y="2174875"/>
            <a:ext cx="411040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27332" y="1535113"/>
            <a:ext cx="41133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7332" y="2174875"/>
            <a:ext cx="411333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2" y="273050"/>
            <a:ext cx="30611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38552" y="273053"/>
            <a:ext cx="52021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5992" y="1435103"/>
            <a:ext cx="30611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406" y="4800600"/>
            <a:ext cx="558311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4406" y="612775"/>
            <a:ext cx="5583115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4406" y="5367338"/>
            <a:ext cx="558311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5993" y="274638"/>
            <a:ext cx="8374674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3" y="1600203"/>
            <a:ext cx="837467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8098" y="274641"/>
            <a:ext cx="209256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5994" y="274641"/>
            <a:ext cx="614142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93" y="-26988"/>
            <a:ext cx="8374674" cy="1143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5992" y="1268416"/>
            <a:ext cx="4116266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2936" y="1268416"/>
            <a:ext cx="4117731" cy="5113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7525" y="2130428"/>
            <a:ext cx="791014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6513" y="3886200"/>
            <a:ext cx="6513634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04B24-60D2-446D-B065-0A02FABA7E8B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B6E3C9-8566-4FB2-AE31-C0B3FE1AA04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7675" marR="0" lvl="0" indent="-4476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D57B3-BE74-49F9-B9A5-BD8DC959FEC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cs typeface="Tahoma" panose="020B0604030504040204" pitchFamily="34" charset="0"/>
              </a:rPr>
            </a:fld>
            <a:endParaRPr lang="en-US" altLang="zh-CN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8" Type="http://schemas.openxmlformats.org/officeDocument/2006/relationships/theme" Target="../theme/theme4.xml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6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7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6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7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ubbar"/>
          <p:cNvPicPr>
            <a:picLocks noChangeAspect="1"/>
          </p:cNvPicPr>
          <p:nvPr/>
        </p:nvPicPr>
        <p:blipFill>
          <a:blip r:embed="rId16">
            <a:lum bright="-35999"/>
          </a:blip>
          <a:srcRect l="189" r="267"/>
          <a:stretch>
            <a:fillRect/>
          </a:stretch>
        </p:blipFill>
        <p:spPr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57" name="Rectangle 9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>
    <p:pull dir="ru"/>
  </p:transition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Tahoma" panose="020B060403050404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34" charset="-127"/>
          <a:ea typeface="굴림" pitchFamily="34" charset="-127"/>
          <a:cs typeface="Tahoma" panose="020B0604030504040204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Ø"/>
        <a:defRPr kumimoji="1" sz="32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889000" indent="-440055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Blip>
          <a:blip r:embed="rId17"/>
        </a:buBlip>
        <a:defRPr kumimoji="1" sz="28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294130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l"/>
        <a:defRPr kumimoji="1" sz="24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81480" indent="-386080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u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anose="05020102010507070707" pitchFamily="18" charset="2"/>
        <a:buChar char="ò"/>
        <a:defRPr kumimoji="1" sz="2000">
          <a:solidFill>
            <a:srgbClr val="333399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ctrTitle"/>
          </p:nvPr>
        </p:nvSpPr>
        <p:spPr/>
        <p:txBody>
          <a:bodyPr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800" dirty="0"/>
              <a:t>ARP</a:t>
            </a:r>
            <a:r>
              <a:rPr lang="zh-CN" altLang="en-US" sz="4800" dirty="0"/>
              <a:t>缓存中毒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46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/>
          <p:nvPr/>
        </p:nvSpPr>
        <p:spPr>
          <a:xfrm>
            <a:off x="1692275" y="3357563"/>
            <a:ext cx="5759450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5896" y="378776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王美珍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以太帧举例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以太帧包含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以太帧包含</a:t>
            </a:r>
            <a:r>
              <a:rPr lang="en-US" altLang="zh-CN" dirty="0"/>
              <a:t>ARP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255759"/>
            <a:ext cx="6262733" cy="1771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37112"/>
            <a:ext cx="6234158" cy="2019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5616" y="2636912"/>
            <a:ext cx="2016224" cy="36933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4869160"/>
            <a:ext cx="2016224" cy="36933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b="1"/>
              <a:t>MAC</a:t>
            </a:r>
            <a:r>
              <a:rPr lang="zh-CN" altLang="en-US" b="1"/>
              <a:t>地址（</a:t>
            </a:r>
            <a:r>
              <a:rPr lang="en-US" altLang="zh-CN" b="1"/>
              <a:t>LAN</a:t>
            </a:r>
            <a:r>
              <a:rPr lang="zh-CN" altLang="en-US" b="1"/>
              <a:t>地址，物理地址）</a:t>
            </a:r>
            <a:endParaRPr lang="zh-CN" altLang="en-US" b="1"/>
          </a:p>
          <a:p>
            <a:pPr lvl="1" eaLnBrk="1" hangingPunct="1"/>
            <a:r>
              <a:rPr lang="zh-CN" altLang="en-US"/>
              <a:t>作用</a:t>
            </a:r>
            <a:endParaRPr lang="zh-CN" altLang="en-US"/>
          </a:p>
          <a:p>
            <a:pPr lvl="2" eaLnBrk="1" hangingPunct="1"/>
            <a:r>
              <a:rPr lang="zh-CN" altLang="en-US"/>
              <a:t>在数据链路层标识每块网络适配器，使得能够在广播信道上寻址目标节点</a:t>
            </a:r>
            <a:endParaRPr lang="zh-CN" altLang="en-US"/>
          </a:p>
          <a:p>
            <a:pPr lvl="1" eaLnBrk="1" hangingPunct="1"/>
            <a:r>
              <a:rPr lang="zh-CN" altLang="en-US"/>
              <a:t>组成</a:t>
            </a:r>
            <a:endParaRPr lang="zh-CN" altLang="en-US"/>
          </a:p>
          <a:p>
            <a:pPr lvl="2" eaLnBrk="1" hangingPunct="1"/>
            <a:r>
              <a:rPr lang="en-US" altLang="zh-CN"/>
              <a:t>48bit</a:t>
            </a: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个字节）</a:t>
            </a:r>
            <a:endParaRPr lang="en-US" altLang="zh-CN"/>
          </a:p>
          <a:p>
            <a:pPr lvl="2" eaLnBrk="1" hangingPunct="1"/>
            <a:r>
              <a:rPr lang="zh-CN" altLang="en-US"/>
              <a:t>前</a:t>
            </a:r>
            <a:r>
              <a:rPr lang="en-US" altLang="zh-CN"/>
              <a:t>24bit</a:t>
            </a:r>
            <a:r>
              <a:rPr lang="zh-CN" altLang="en-US"/>
              <a:t>由</a:t>
            </a:r>
            <a:r>
              <a:rPr lang="en-US" altLang="zh-CN"/>
              <a:t>IEEE</a:t>
            </a:r>
            <a:r>
              <a:rPr lang="zh-CN" altLang="en-US"/>
              <a:t>分配管理</a:t>
            </a:r>
            <a:r>
              <a:rPr lang="en-US" altLang="zh-CN"/>
              <a:t>——OUI</a:t>
            </a:r>
            <a:r>
              <a:rPr lang="zh-CN" altLang="en-US"/>
              <a:t>号</a:t>
            </a:r>
            <a:endParaRPr lang="zh-CN" altLang="en-US"/>
          </a:p>
          <a:p>
            <a:pPr lvl="2" eaLnBrk="1" hangingPunct="1"/>
            <a:r>
              <a:rPr lang="zh-CN" altLang="en-US"/>
              <a:t>后</a:t>
            </a:r>
            <a:r>
              <a:rPr lang="en-US" altLang="zh-CN"/>
              <a:t>24bit</a:t>
            </a:r>
            <a:r>
              <a:rPr lang="zh-CN" altLang="en-US"/>
              <a:t>由厂商自行分配</a:t>
            </a:r>
            <a:endParaRPr lang="en-US" altLang="zh-CN"/>
          </a:p>
          <a:p>
            <a:pPr lvl="2" eaLnBrk="1" hangingPunct="1"/>
            <a:r>
              <a:rPr lang="en-US" altLang="zh-CN"/>
              <a:t>IEEE</a:t>
            </a:r>
            <a:r>
              <a:rPr lang="zh-CN" altLang="en-US"/>
              <a:t>管理</a:t>
            </a:r>
            <a:r>
              <a:rPr lang="en-US" altLang="zh-CN"/>
              <a:t>MAC</a:t>
            </a:r>
            <a:r>
              <a:rPr lang="zh-CN" altLang="en-US"/>
              <a:t>地址空间（象征性收费）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特别注意：</a:t>
            </a:r>
            <a:r>
              <a:rPr lang="en-US" altLang="zh-CN">
                <a:highlight>
                  <a:srgbClr val="FFFF00"/>
                </a:highlight>
              </a:rPr>
              <a:t>MAC</a:t>
            </a:r>
            <a:r>
              <a:rPr lang="zh-CN" altLang="en-US">
                <a:highlight>
                  <a:srgbClr val="FFFF00"/>
                </a:highlight>
              </a:rPr>
              <a:t>地址烧入网络适配器的</a:t>
            </a:r>
            <a:r>
              <a:rPr lang="en-US" altLang="zh-CN">
                <a:highlight>
                  <a:srgbClr val="FFFF00"/>
                </a:highlight>
              </a:rPr>
              <a:t>ROM</a:t>
            </a:r>
            <a:r>
              <a:rPr lang="zh-CN" altLang="en-US">
                <a:highlight>
                  <a:srgbClr val="FFFF00"/>
                </a:highlight>
              </a:rPr>
              <a:t>中，</a:t>
            </a:r>
            <a:r>
              <a:rPr lang="zh-CN" altLang="en-US" b="1">
                <a:solidFill>
                  <a:srgbClr val="C00000"/>
                </a:solidFill>
                <a:highlight>
                  <a:srgbClr val="FFFF00"/>
                </a:highlight>
              </a:rPr>
              <a:t>不可更改</a:t>
            </a:r>
            <a:r>
              <a:rPr lang="zh-CN" altLang="en-US">
                <a:solidFill>
                  <a:srgbClr val="0000FF"/>
                </a:solidFill>
              </a:rPr>
              <a:t>（软件可改）</a:t>
            </a:r>
            <a:endParaRPr lang="en-US" altLang="zh-CN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链路层寻址和</a:t>
            </a:r>
            <a:r>
              <a:rPr lang="en-US" altLang="zh-CN" dirty="0"/>
              <a:t>ARP</a:t>
            </a:r>
            <a:endParaRPr lang="zh-CN" alt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/>
              <a:t>与</a:t>
            </a:r>
            <a:r>
              <a:rPr lang="en-US" altLang="zh-CN"/>
              <a:t>IP</a:t>
            </a:r>
            <a:r>
              <a:rPr lang="zh-CN" altLang="en-US"/>
              <a:t>地址的比较</a:t>
            </a:r>
            <a:endParaRPr lang="zh-CN" altLang="en-US"/>
          </a:p>
          <a:p>
            <a:pPr lvl="2"/>
            <a:r>
              <a:rPr lang="en-US" altLang="zh-CN">
                <a:highlight>
                  <a:srgbClr val="FFFF00"/>
                </a:highlight>
              </a:rPr>
              <a:t>MAC</a:t>
            </a:r>
            <a:r>
              <a:rPr lang="zh-CN" altLang="en-US">
                <a:highlight>
                  <a:srgbClr val="FFFF00"/>
                </a:highlight>
              </a:rPr>
              <a:t>地址是平面地址，类似于身份证号</a:t>
            </a:r>
            <a:endParaRPr lang="zh-CN" altLang="en-US">
              <a:highlight>
                <a:srgbClr val="FFFF00"/>
              </a:highlight>
            </a:endParaRPr>
          </a:p>
          <a:p>
            <a:pPr marL="503555" lvl="2" indent="0">
              <a:buNone/>
            </a:pPr>
            <a:r>
              <a:rPr lang="zh-CN" altLang="en-US">
                <a:highlight>
                  <a:srgbClr val="FFFF00"/>
                </a:highlight>
              </a:rPr>
              <a:t>    </a:t>
            </a:r>
            <a:r>
              <a:rPr lang="en-US" altLang="zh-CN">
                <a:highlight>
                  <a:srgbClr val="FFFF00"/>
                </a:highlight>
              </a:rPr>
              <a:t>IP</a:t>
            </a:r>
            <a:r>
              <a:rPr lang="zh-CN" altLang="en-US">
                <a:highlight>
                  <a:srgbClr val="FFFF00"/>
                </a:highlight>
              </a:rPr>
              <a:t>地址是层次地址，类似于邮政通信地址</a:t>
            </a:r>
            <a:endParaRPr lang="zh-CN" altLang="en-US">
              <a:highlight>
                <a:srgbClr val="FFFF00"/>
              </a:highlight>
            </a:endParaRPr>
          </a:p>
          <a:p>
            <a:pPr lvl="2"/>
            <a:r>
              <a:rPr lang="en-US" altLang="zh-CN">
                <a:highlight>
                  <a:srgbClr val="FFFF00"/>
                </a:highlight>
              </a:rPr>
              <a:t>MAC</a:t>
            </a:r>
            <a:r>
              <a:rPr lang="zh-CN" altLang="en-US">
                <a:highlight>
                  <a:srgbClr val="FFFF00"/>
                </a:highlight>
              </a:rPr>
              <a:t>地址在不同的网络间迁移时，不会改变</a:t>
            </a:r>
            <a:endParaRPr lang="zh-CN" altLang="en-US">
              <a:highlight>
                <a:srgbClr val="FFFF00"/>
              </a:highlight>
            </a:endParaRPr>
          </a:p>
          <a:p>
            <a:pPr marL="503555" lvl="2" indent="0">
              <a:buNone/>
            </a:pPr>
            <a:r>
              <a:rPr lang="zh-CN" altLang="en-US">
                <a:highlight>
                  <a:srgbClr val="FFFF00"/>
                </a:highlight>
              </a:rPr>
              <a:t>    </a:t>
            </a:r>
            <a:r>
              <a:rPr lang="en-US" altLang="zh-CN">
                <a:highlight>
                  <a:srgbClr val="FFFF00"/>
                </a:highlight>
              </a:rPr>
              <a:t>IP</a:t>
            </a:r>
            <a:r>
              <a:rPr lang="zh-CN" altLang="en-US">
                <a:highlight>
                  <a:srgbClr val="FFFF00"/>
                </a:highlight>
              </a:rPr>
              <a:t>地址在不同的网络间迁移时，需要改变以适应新的网络配置</a:t>
            </a:r>
            <a:endParaRPr lang="zh-CN" altLang="en-US">
              <a:highlight>
                <a:srgbClr val="FFFF00"/>
              </a:highlight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特别注意：</a:t>
            </a:r>
            <a:r>
              <a:rPr lang="zh-CN" altLang="en-US"/>
              <a:t>无线网络中进行漫游时，如果在不同的网络间切换时，改变网络设置，会导致连接中断，为维持连接正常工作，参见教材第</a:t>
            </a:r>
            <a:r>
              <a:rPr lang="en-US" altLang="zh-CN"/>
              <a:t>7</a:t>
            </a:r>
            <a:r>
              <a:rPr lang="zh-CN" altLang="en-US"/>
              <a:t>章无线移动管理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45744"/>
            <a:ext cx="7952684" cy="43475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6056" y="1844824"/>
            <a:ext cx="230425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链路层寻址和</a:t>
            </a:r>
            <a:r>
              <a:rPr lang="en-US" altLang="zh-CN" dirty="0"/>
              <a:t>ARP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地址解析协议（</a:t>
            </a:r>
            <a:r>
              <a:rPr lang="en-US" altLang="zh-CN" dirty="0"/>
              <a:t>ARP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目标</a:t>
            </a:r>
            <a:endParaRPr lang="zh-CN" altLang="en-US" dirty="0"/>
          </a:p>
          <a:p>
            <a:pPr lvl="2"/>
            <a:r>
              <a:rPr lang="zh-CN" altLang="en-US" dirty="0"/>
              <a:t>根据目标的</a:t>
            </a:r>
            <a:r>
              <a:rPr lang="en-US" altLang="zh-CN" dirty="0"/>
              <a:t>IP</a:t>
            </a:r>
            <a:r>
              <a:rPr lang="zh-CN" altLang="en-US" dirty="0"/>
              <a:t>地址获取其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ARP</a:t>
            </a:r>
            <a:r>
              <a:rPr lang="zh-CN" altLang="en-US" dirty="0">
                <a:highlight>
                  <a:srgbClr val="FFFF00"/>
                </a:highlight>
              </a:rPr>
              <a:t>高速缓存（</a:t>
            </a:r>
            <a:r>
              <a:rPr lang="en-US" altLang="zh-CN" dirty="0">
                <a:highlight>
                  <a:srgbClr val="FFFF00"/>
                </a:highlight>
              </a:rPr>
              <a:t>ARP</a:t>
            </a:r>
            <a:r>
              <a:rPr lang="zh-CN" altLang="en-US" dirty="0">
                <a:highlight>
                  <a:srgbClr val="FFFF00"/>
                </a:highlight>
              </a:rPr>
              <a:t>表）</a:t>
            </a:r>
            <a:endParaRPr lang="en-US" altLang="zh-CN" dirty="0"/>
          </a:p>
          <a:p>
            <a:pPr lvl="2"/>
            <a:r>
              <a:rPr lang="zh-CN" altLang="en-US" dirty="0"/>
              <a:t>每一个</a:t>
            </a:r>
            <a:r>
              <a:rPr lang="en-US" altLang="zh-CN" dirty="0"/>
              <a:t>IP</a:t>
            </a:r>
            <a:r>
              <a:rPr lang="zh-CN" altLang="en-US" dirty="0"/>
              <a:t>节点（主机、路由器）都有</a:t>
            </a:r>
            <a:r>
              <a:rPr lang="en-US" altLang="zh-CN" dirty="0"/>
              <a:t>ARP</a:t>
            </a:r>
            <a:r>
              <a:rPr lang="zh-CN" altLang="en-US" dirty="0"/>
              <a:t>表</a:t>
            </a:r>
            <a:endParaRPr lang="zh-CN" altLang="en-US" dirty="0"/>
          </a:p>
          <a:p>
            <a:pPr lvl="2"/>
            <a:r>
              <a:rPr lang="zh-CN" altLang="en-US" dirty="0">
                <a:highlight>
                  <a:srgbClr val="FFFF00"/>
                </a:highlight>
              </a:rPr>
              <a:t>局域网节点的</a:t>
            </a:r>
            <a:r>
              <a:rPr lang="en-US" altLang="zh-CN" dirty="0">
                <a:highlight>
                  <a:srgbClr val="FFFF00"/>
                </a:highlight>
              </a:rPr>
              <a:t>IP/MAC</a:t>
            </a:r>
            <a:r>
              <a:rPr lang="zh-CN" altLang="en-US" dirty="0">
                <a:highlight>
                  <a:srgbClr val="FFFF00"/>
                </a:highlight>
              </a:rPr>
              <a:t>地址映射</a:t>
            </a:r>
            <a:r>
              <a:rPr lang="en-US" altLang="zh-CN" dirty="0">
                <a:highlight>
                  <a:srgbClr val="FFFF00"/>
                </a:highlight>
              </a:rPr>
              <a:t>&lt;IP;MAC;TTL&gt;</a:t>
            </a:r>
            <a:endParaRPr lang="en-US" altLang="zh-CN" dirty="0">
              <a:highlight>
                <a:srgbClr val="FFFF00"/>
              </a:highlight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TTL(Time To Live)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：超过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TTL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的地址映射会被删除（一般为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20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分钟）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链路层寻址和</a:t>
            </a:r>
            <a:r>
              <a:rPr lang="en-US" altLang="zh-CN" dirty="0"/>
              <a:t>ARP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ARP</a:t>
            </a:r>
            <a:r>
              <a:rPr lang="zh-CN" altLang="en-US"/>
              <a:t>协议：同一局域网内工作流程</a:t>
            </a:r>
            <a:endParaRPr lang="zh-CN" altLang="en-US"/>
          </a:p>
        </p:txBody>
      </p:sp>
      <p:grpSp>
        <p:nvGrpSpPr>
          <p:cNvPr id="30" name="Group 4"/>
          <p:cNvGrpSpPr/>
          <p:nvPr/>
        </p:nvGrpSpPr>
        <p:grpSpPr bwMode="auto">
          <a:xfrm>
            <a:off x="899593" y="2392601"/>
            <a:ext cx="7416824" cy="3700695"/>
            <a:chOff x="612" y="1253"/>
            <a:chExt cx="4717" cy="2631"/>
          </a:xfrm>
        </p:grpSpPr>
        <p:pic>
          <p:nvPicPr>
            <p:cNvPr id="31" name="Picture 5" descr="BS00094_[1]"/>
            <p:cNvPicPr preferRelativeResize="0"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" y="1455"/>
              <a:ext cx="503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BS00094_[1]"/>
            <p:cNvPicPr preferRelativeResize="0"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" y="1455"/>
              <a:ext cx="500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612" y="2976"/>
              <a:ext cx="4717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66" y="2296"/>
              <a:ext cx="0" cy="68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5057" y="2296"/>
              <a:ext cx="0" cy="68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610" y="2251"/>
              <a:ext cx="1950" cy="635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701" y="2432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80808"/>
                  </a:solidFill>
                  <a:latin typeface="Tahoma" panose="020B0604030504040204" pitchFamily="34" charset="0"/>
                </a:rPr>
                <a:t>广播</a:t>
              </a:r>
              <a:endParaRPr lang="zh-CN" altLang="en-US" sz="2000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2154" y="2251"/>
              <a:ext cx="0" cy="63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245" y="2341"/>
              <a:ext cx="1224" cy="497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Z      </a:t>
              </a: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Z</a:t>
              </a:r>
              <a:endParaRPr lang="en-US" altLang="zh-CN">
                <a:solidFill>
                  <a:srgbClr val="080808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MAC?         IP</a:t>
              </a:r>
              <a:endParaRPr lang="en-US" altLang="zh-CN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835" y="2341"/>
              <a:ext cx="0" cy="499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247" y="2659"/>
              <a:ext cx="2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610" y="1933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ARP</a:t>
              </a: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请求</a:t>
              </a:r>
              <a:endParaRPr lang="zh-CN" altLang="en-US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2608" y="3249"/>
              <a:ext cx="1950" cy="635"/>
            </a:xfrm>
            <a:prstGeom prst="rect">
              <a:avLst/>
            </a:prstGeom>
            <a:noFill/>
            <a:ln w="9525">
              <a:solidFill>
                <a:srgbClr val="080808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608" y="3339"/>
              <a:ext cx="7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  <a:latin typeface="Tahoma" panose="020B0604030504040204" pitchFamily="34" charset="0"/>
                </a:rPr>
                <a:t>    </a:t>
              </a:r>
              <a:r>
                <a:rPr lang="zh-CN" altLang="en-US" sz="2000">
                  <a:solidFill>
                    <a:srgbClr val="080808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 sz="2000">
                  <a:solidFill>
                    <a:srgbClr val="080808"/>
                  </a:solidFill>
                  <a:latin typeface="Tahoma" panose="020B0604030504040204" pitchFamily="34" charset="0"/>
                </a:rPr>
                <a:t>Y</a:t>
              </a:r>
              <a:endParaRPr lang="en-US" altLang="zh-CN" sz="2000">
                <a:solidFill>
                  <a:srgbClr val="080808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80808"/>
                  </a:solidFill>
                  <a:latin typeface="Tahoma" panose="020B0604030504040204" pitchFamily="34" charset="0"/>
                </a:rPr>
                <a:t>     MAC</a:t>
              </a:r>
              <a:endParaRPr lang="en-US" altLang="zh-CN" sz="2000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515" y="3249"/>
              <a:ext cx="0" cy="63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3696" y="3339"/>
              <a:ext cx="681" cy="4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80808"/>
              </a:solidFill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  </a:t>
              </a:r>
              <a:r>
                <a:rPr lang="zh-CN" altLang="en-US">
                  <a:solidFill>
                    <a:srgbClr val="FF0000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Z      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   MAC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653" y="3018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ARP</a:t>
              </a: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应答</a:t>
              </a:r>
              <a:endParaRPr lang="zh-CN" altLang="en-US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5193" y="2432"/>
              <a:ext cx="0" cy="1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 flipH="1">
              <a:off x="4649" y="3612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748" y="1253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Y</a:t>
              </a:r>
              <a:endParaRPr lang="en-US" altLang="zh-CN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558" y="1253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80808"/>
                  </a:solidFill>
                  <a:latin typeface="Tahoma" panose="020B0604030504040204" pitchFamily="34" charset="0"/>
                </a:rPr>
                <a:t>主机</a:t>
              </a:r>
              <a:r>
                <a:rPr lang="en-US" altLang="zh-CN">
                  <a:solidFill>
                    <a:srgbClr val="080808"/>
                  </a:solidFill>
                  <a:latin typeface="Tahoma" panose="020B0604030504040204" pitchFamily="34" charset="0"/>
                </a:rPr>
                <a:t>Z</a:t>
              </a:r>
              <a:endParaRPr lang="en-US" altLang="zh-CN">
                <a:solidFill>
                  <a:srgbClr val="080808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041C5A-68FA-4A5C-ADE3-48B69CC4C856}" type="datetime2">
              <a:rPr lang="zh-CN" altLang="en-US"/>
            </a:fld>
            <a:endParaRPr lang="zh-CN" altLang="zh-CN"/>
          </a:p>
        </p:txBody>
      </p:sp>
      <p:sp>
        <p:nvSpPr>
          <p:cNvPr id="10649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5673A0-9DC3-4A97-B0F8-7B8CE12B6EB7}" type="slidenum">
              <a:rPr lang="en-US" altLang="zh-CN" smtClean="0">
                <a:latin typeface="Garamond" panose="02020404030301010803" pitchFamily="18" charset="0"/>
              </a:rPr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1143000" y="1139169"/>
            <a:ext cx="6858000" cy="26253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6501" name="Group 3"/>
          <p:cNvGrpSpPr/>
          <p:nvPr/>
        </p:nvGrpSpPr>
        <p:grpSpPr bwMode="auto">
          <a:xfrm>
            <a:off x="3920730" y="4734857"/>
            <a:ext cx="1193006" cy="322660"/>
            <a:chOff x="249" y="663"/>
            <a:chExt cx="1002" cy="271"/>
          </a:xfrm>
        </p:grpSpPr>
        <p:sp>
          <p:nvSpPr>
            <p:cNvPr id="106561" name="AutoShape 4"/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62" name="Text Box 5"/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7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500">
                  <a:solidFill>
                    <a:srgbClr val="333399"/>
                  </a:solidFill>
                  <a:ea typeface="黑体" panose="02010609060101010101" pitchFamily="2" charset="-122"/>
                </a:rPr>
                <a:t>ARP </a:t>
              </a:r>
              <a:r>
                <a:rPr kumimoji="1" lang="zh-CN" altLang="en-US" sz="1500">
                  <a:solidFill>
                    <a:srgbClr val="333399"/>
                  </a:solidFill>
                  <a:ea typeface="黑体" panose="02010609060101010101" pitchFamily="2" charset="-122"/>
                </a:rPr>
                <a:t>响应</a:t>
              </a:r>
              <a:endPara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106502" name="Line 6"/>
          <p:cNvSpPr>
            <a:spLocks noChangeShapeType="1"/>
          </p:cNvSpPr>
          <p:nvPr/>
        </p:nvSpPr>
        <p:spPr bwMode="auto">
          <a:xfrm rot="5400000">
            <a:off x="2475310" y="2872720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rot="5400000">
            <a:off x="3986808" y="2866171"/>
            <a:ext cx="441722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rot="5400000">
            <a:off x="5286376" y="2872720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rot="5400000">
            <a:off x="6818710" y="2872720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rot="5400000">
            <a:off x="1494235" y="2872720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6507" name="Picture 1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3447"/>
            <a:ext cx="377429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8" name="Picture 1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94" y="2983447"/>
            <a:ext cx="3762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9" name="Picture 1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2" y="2983447"/>
            <a:ext cx="37742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10" name="Picture 1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92" y="2983447"/>
            <a:ext cx="37742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1143001" y="2652455"/>
            <a:ext cx="6437710" cy="1547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2844403" y="3035836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A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4336257" y="2942967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Y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1849041" y="2942967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X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5641182" y="3035836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B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178278" y="2942967"/>
            <a:ext cx="3016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Z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372757" name="Text Box 21"/>
          <p:cNvSpPr txBox="1">
            <a:spLocks noChangeArrowheads="1"/>
          </p:cNvSpPr>
          <p:nvPr/>
        </p:nvSpPr>
        <p:spPr bwMode="auto">
          <a:xfrm>
            <a:off x="1743696" y="3981193"/>
            <a:ext cx="1877566" cy="5909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主机 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B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向 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A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发送</a:t>
            </a:r>
            <a:endParaRPr kumimoji="1" lang="zh-CN" altLang="en-US">
              <a:solidFill>
                <a:srgbClr val="333399"/>
              </a:solidFill>
              <a:ea typeface="黑体" panose="02010609060101010101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ARP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响应分组 </a:t>
            </a:r>
            <a:endParaRPr kumimoji="1" lang="zh-CN" altLang="en-US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372758" name="Text Box 22"/>
          <p:cNvSpPr txBox="1">
            <a:spLocks noChangeArrowheads="1"/>
          </p:cNvSpPr>
          <p:nvPr/>
        </p:nvSpPr>
        <p:spPr bwMode="auto">
          <a:xfrm>
            <a:off x="1297856" y="1303477"/>
            <a:ext cx="1826270" cy="59093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主机 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A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广播发送</a:t>
            </a:r>
            <a:endParaRPr kumimoji="1" lang="zh-CN" altLang="en-US">
              <a:solidFill>
                <a:srgbClr val="333399"/>
              </a:solidFill>
              <a:ea typeface="黑体" panose="02010609060101010101" pitchFamily="2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ea typeface="黑体" panose="02010609060101010101" pitchFamily="2" charset="-122"/>
              </a:rPr>
              <a:t>ARP 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2" charset="-122"/>
              </a:rPr>
              <a:t>请求分组 </a:t>
            </a:r>
            <a:endParaRPr kumimoji="1" lang="zh-CN" altLang="en-US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3048001" y="2244070"/>
            <a:ext cx="1014765" cy="32316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ARP </a:t>
            </a:r>
            <a:r>
              <a: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rPr>
              <a:t>请求</a:t>
            </a:r>
            <a:endParaRPr kumimoji="1" lang="zh-CN" altLang="en-US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20" name="AutoShape 24"/>
          <p:cNvSpPr>
            <a:spLocks noChangeArrowheads="1"/>
          </p:cNvSpPr>
          <p:nvPr/>
        </p:nvSpPr>
        <p:spPr bwMode="auto">
          <a:xfrm>
            <a:off x="4030267" y="2316699"/>
            <a:ext cx="163115" cy="153590"/>
          </a:xfrm>
          <a:prstGeom prst="rightArrow">
            <a:avLst>
              <a:gd name="adj1" fmla="val 50000"/>
              <a:gd name="adj2" fmla="val 265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491039" y="2244070"/>
            <a:ext cx="1014765" cy="32316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ARP </a:t>
            </a:r>
            <a:r>
              <a: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rPr>
              <a:t>请求</a:t>
            </a:r>
            <a:endParaRPr kumimoji="1" lang="zh-CN" altLang="en-US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22" name="AutoShape 26"/>
          <p:cNvSpPr>
            <a:spLocks noChangeArrowheads="1"/>
          </p:cNvSpPr>
          <p:nvPr/>
        </p:nvSpPr>
        <p:spPr bwMode="auto">
          <a:xfrm>
            <a:off x="5450681" y="2335747"/>
            <a:ext cx="163116" cy="16549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5905501" y="2244070"/>
            <a:ext cx="1014765" cy="32316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ARP </a:t>
            </a:r>
            <a:r>
              <a: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rPr>
              <a:t>请求</a:t>
            </a:r>
            <a:endParaRPr kumimoji="1" lang="zh-CN" altLang="en-US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24" name="AutoShape 28"/>
          <p:cNvSpPr>
            <a:spLocks noChangeArrowheads="1"/>
          </p:cNvSpPr>
          <p:nvPr/>
        </p:nvSpPr>
        <p:spPr bwMode="auto">
          <a:xfrm>
            <a:off x="6880624" y="2308364"/>
            <a:ext cx="163115" cy="16549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6525" name="Group 29"/>
          <p:cNvGrpSpPr/>
          <p:nvPr/>
        </p:nvGrpSpPr>
        <p:grpSpPr bwMode="auto">
          <a:xfrm>
            <a:off x="1439467" y="2253595"/>
            <a:ext cx="1193006" cy="322660"/>
            <a:chOff x="249" y="663"/>
            <a:chExt cx="1002" cy="271"/>
          </a:xfrm>
        </p:grpSpPr>
        <p:sp>
          <p:nvSpPr>
            <p:cNvPr id="106559" name="AutoShape 30"/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60" name="Text Box 31"/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7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500">
                  <a:solidFill>
                    <a:srgbClr val="333399"/>
                  </a:solidFill>
                  <a:ea typeface="黑体" panose="02010609060101010101" pitchFamily="2" charset="-122"/>
                </a:rPr>
                <a:t>ARP </a:t>
              </a:r>
              <a:r>
                <a:rPr kumimoji="1" lang="zh-CN" altLang="en-US" sz="1500">
                  <a:solidFill>
                    <a:srgbClr val="333399"/>
                  </a:solidFill>
                  <a:ea typeface="黑体" panose="02010609060101010101" pitchFamily="2" charset="-122"/>
                </a:rPr>
                <a:t>请求</a:t>
              </a:r>
              <a:endPara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106526" name="Text Box 32"/>
          <p:cNvSpPr txBox="1">
            <a:spLocks noChangeArrowheads="1"/>
          </p:cNvSpPr>
          <p:nvPr/>
        </p:nvSpPr>
        <p:spPr bwMode="auto">
          <a:xfrm>
            <a:off x="2722961" y="2820333"/>
            <a:ext cx="9877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209.0.0.5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27" name="Text Box 33"/>
          <p:cNvSpPr txBox="1">
            <a:spLocks noChangeArrowheads="1"/>
          </p:cNvSpPr>
          <p:nvPr/>
        </p:nvSpPr>
        <p:spPr bwMode="auto">
          <a:xfrm>
            <a:off x="5476876" y="2740561"/>
            <a:ext cx="9877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209.0.0.6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28" name="Text Box 34"/>
          <p:cNvSpPr txBox="1">
            <a:spLocks noChangeArrowheads="1"/>
          </p:cNvSpPr>
          <p:nvPr/>
        </p:nvSpPr>
        <p:spPr bwMode="auto">
          <a:xfrm>
            <a:off x="1871663" y="3359686"/>
            <a:ext cx="18790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00-00-C0-15-AD-18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372771" name="Text Box 35"/>
          <p:cNvSpPr txBox="1">
            <a:spLocks noChangeArrowheads="1"/>
          </p:cNvSpPr>
          <p:nvPr/>
        </p:nvSpPr>
        <p:spPr bwMode="auto">
          <a:xfrm>
            <a:off x="4680348" y="5817136"/>
            <a:ext cx="18774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08-00-2B-00-EE-0A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30" name="AutoShape 36"/>
          <p:cNvSpPr>
            <a:spLocks noChangeArrowheads="1"/>
          </p:cNvSpPr>
          <p:nvPr/>
        </p:nvSpPr>
        <p:spPr bwMode="auto">
          <a:xfrm>
            <a:off x="3430192" y="1583274"/>
            <a:ext cx="4441031" cy="496490"/>
          </a:xfrm>
          <a:prstGeom prst="wedgeRoundRectCallout">
            <a:avLst>
              <a:gd name="adj1" fmla="val -51181"/>
              <a:gd name="adj2" fmla="val 8597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31" name="Text Box 37"/>
          <p:cNvSpPr txBox="1">
            <a:spLocks noChangeArrowheads="1"/>
          </p:cNvSpPr>
          <p:nvPr/>
        </p:nvSpPr>
        <p:spPr bwMode="auto">
          <a:xfrm>
            <a:off x="3483769" y="1558270"/>
            <a:ext cx="4326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 dirty="0">
                <a:solidFill>
                  <a:srgbClr val="333399"/>
                </a:solidFill>
                <a:ea typeface="黑体" panose="02010609060101010101" pitchFamily="2" charset="-122"/>
              </a:rPr>
              <a:t>我是 </a:t>
            </a:r>
            <a:r>
              <a:rPr kumimoji="1" lang="en-US" altLang="zh-CN" sz="1500" dirty="0">
                <a:solidFill>
                  <a:srgbClr val="333399"/>
                </a:solidFill>
                <a:ea typeface="黑体" panose="02010609060101010101" pitchFamily="2" charset="-122"/>
              </a:rPr>
              <a:t>209.0.0.5</a:t>
            </a:r>
            <a:r>
              <a:rPr kumimoji="1" lang="zh-CN" altLang="en-US" sz="1500" dirty="0">
                <a:solidFill>
                  <a:srgbClr val="333399"/>
                </a:solidFill>
                <a:ea typeface="黑体" panose="02010609060101010101" pitchFamily="2" charset="-122"/>
              </a:rPr>
              <a:t>，硬件地址是 </a:t>
            </a:r>
            <a:r>
              <a:rPr kumimoji="1" lang="en-US" altLang="zh-CN" sz="1500" dirty="0">
                <a:solidFill>
                  <a:srgbClr val="333399"/>
                </a:solidFill>
                <a:ea typeface="黑体" panose="02010609060101010101" pitchFamily="2" charset="-122"/>
              </a:rPr>
              <a:t>00-00-C0-15-AD-18</a:t>
            </a:r>
            <a:endParaRPr kumimoji="1" lang="en-US" altLang="zh-CN" sz="1500" dirty="0">
              <a:solidFill>
                <a:srgbClr val="333399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kumimoji="1" lang="zh-CN" altLang="en-US" sz="1500" dirty="0">
                <a:solidFill>
                  <a:srgbClr val="333399"/>
                </a:solidFill>
                <a:ea typeface="黑体" panose="02010609060101010101" pitchFamily="2" charset="-122"/>
              </a:rPr>
              <a:t>我想知道主机 </a:t>
            </a:r>
            <a:r>
              <a:rPr kumimoji="1" lang="en-US" altLang="zh-CN" sz="1500" dirty="0">
                <a:solidFill>
                  <a:srgbClr val="333399"/>
                </a:solidFill>
                <a:ea typeface="黑体" panose="02010609060101010101" pitchFamily="2" charset="-122"/>
              </a:rPr>
              <a:t>209.0.0.6 </a:t>
            </a:r>
            <a:r>
              <a:rPr kumimoji="1" lang="zh-CN" altLang="en-US" sz="1500" dirty="0">
                <a:solidFill>
                  <a:srgbClr val="333399"/>
                </a:solidFill>
                <a:ea typeface="黑体" panose="02010609060101010101" pitchFamily="2" charset="-122"/>
              </a:rPr>
              <a:t>的硬件地址</a:t>
            </a:r>
            <a:endParaRPr kumimoji="1" lang="zh-CN" altLang="en-US" sz="1500" dirty="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32" name="AutoShape 38"/>
          <p:cNvSpPr>
            <a:spLocks noChangeArrowheads="1"/>
          </p:cNvSpPr>
          <p:nvPr/>
        </p:nvSpPr>
        <p:spPr bwMode="auto">
          <a:xfrm>
            <a:off x="4787503" y="4089539"/>
            <a:ext cx="2919413" cy="545306"/>
          </a:xfrm>
          <a:prstGeom prst="wedgeRoundRectCallout">
            <a:avLst>
              <a:gd name="adj1" fmla="val -44574"/>
              <a:gd name="adj2" fmla="val 8165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500" b="1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33" name="Text Box 39"/>
          <p:cNvSpPr txBox="1">
            <a:spLocks noChangeArrowheads="1"/>
          </p:cNvSpPr>
          <p:nvPr/>
        </p:nvSpPr>
        <p:spPr bwMode="auto">
          <a:xfrm>
            <a:off x="4835129" y="4089538"/>
            <a:ext cx="2922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rPr>
              <a:t>我是 </a:t>
            </a:r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209.0.0.6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  <a:p>
            <a:pPr eaLnBrk="1" hangingPunct="1"/>
            <a:r>
              <a:rPr kumimoji="1" lang="zh-CN" altLang="en-US" sz="1500">
                <a:solidFill>
                  <a:srgbClr val="333399"/>
                </a:solidFill>
                <a:ea typeface="黑体" panose="02010609060101010101" pitchFamily="2" charset="-122"/>
              </a:rPr>
              <a:t>硬件地址是 </a:t>
            </a:r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08-00-2B-00-EE-0A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pic>
        <p:nvPicPr>
          <p:cNvPr id="106534" name="Picture 4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48" y="2983447"/>
            <a:ext cx="37742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35" name="Line 41"/>
          <p:cNvSpPr>
            <a:spLocks noChangeShapeType="1"/>
          </p:cNvSpPr>
          <p:nvPr/>
        </p:nvSpPr>
        <p:spPr bwMode="auto">
          <a:xfrm rot="5400000">
            <a:off x="2490789" y="5355173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6" name="Line 42"/>
          <p:cNvSpPr>
            <a:spLocks noChangeShapeType="1"/>
          </p:cNvSpPr>
          <p:nvPr/>
        </p:nvSpPr>
        <p:spPr bwMode="auto">
          <a:xfrm rot="5400000">
            <a:off x="4002287" y="5348624"/>
            <a:ext cx="441722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7" name="Line 43"/>
          <p:cNvSpPr>
            <a:spLocks noChangeShapeType="1"/>
          </p:cNvSpPr>
          <p:nvPr/>
        </p:nvSpPr>
        <p:spPr bwMode="auto">
          <a:xfrm rot="5400000">
            <a:off x="5301854" y="5355173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8" name="Line 44"/>
          <p:cNvSpPr>
            <a:spLocks noChangeShapeType="1"/>
          </p:cNvSpPr>
          <p:nvPr/>
        </p:nvSpPr>
        <p:spPr bwMode="auto">
          <a:xfrm rot="5400000">
            <a:off x="6834189" y="5355173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9" name="Line 45"/>
          <p:cNvSpPr>
            <a:spLocks noChangeShapeType="1"/>
          </p:cNvSpPr>
          <p:nvPr/>
        </p:nvSpPr>
        <p:spPr bwMode="auto">
          <a:xfrm rot="5400000">
            <a:off x="1509714" y="5355173"/>
            <a:ext cx="44053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6540" name="Picture 4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80" y="5465900"/>
            <a:ext cx="37742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1" name="Picture 4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172" y="5465900"/>
            <a:ext cx="3762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2" name="Picture 4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19" y="5465900"/>
            <a:ext cx="377429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3" name="Picture 4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9" y="5465900"/>
            <a:ext cx="377429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44" name="Line 50"/>
          <p:cNvSpPr>
            <a:spLocks noChangeShapeType="1"/>
          </p:cNvSpPr>
          <p:nvPr/>
        </p:nvSpPr>
        <p:spPr bwMode="auto">
          <a:xfrm>
            <a:off x="1158479" y="5134906"/>
            <a:ext cx="6437709" cy="15479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5" name="Text Box 51"/>
          <p:cNvSpPr txBox="1">
            <a:spLocks noChangeArrowheads="1"/>
          </p:cNvSpPr>
          <p:nvPr/>
        </p:nvSpPr>
        <p:spPr bwMode="auto">
          <a:xfrm>
            <a:off x="2859881" y="551828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A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46" name="Text Box 52"/>
          <p:cNvSpPr txBox="1">
            <a:spLocks noChangeArrowheads="1"/>
          </p:cNvSpPr>
          <p:nvPr/>
        </p:nvSpPr>
        <p:spPr bwMode="auto">
          <a:xfrm>
            <a:off x="4351735" y="5425420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Y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47" name="Text Box 53"/>
          <p:cNvSpPr txBox="1">
            <a:spLocks noChangeArrowheads="1"/>
          </p:cNvSpPr>
          <p:nvPr/>
        </p:nvSpPr>
        <p:spPr bwMode="auto">
          <a:xfrm>
            <a:off x="1864519" y="5425420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X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48" name="Text Box 54"/>
          <p:cNvSpPr txBox="1">
            <a:spLocks noChangeArrowheads="1"/>
          </p:cNvSpPr>
          <p:nvPr/>
        </p:nvSpPr>
        <p:spPr bwMode="auto">
          <a:xfrm>
            <a:off x="5656660" y="551828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B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49" name="Text Box 55"/>
          <p:cNvSpPr txBox="1">
            <a:spLocks noChangeArrowheads="1"/>
          </p:cNvSpPr>
          <p:nvPr/>
        </p:nvSpPr>
        <p:spPr bwMode="auto">
          <a:xfrm>
            <a:off x="7193757" y="5425420"/>
            <a:ext cx="3016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Z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50" name="Text Box 56"/>
          <p:cNvSpPr txBox="1">
            <a:spLocks noChangeArrowheads="1"/>
          </p:cNvSpPr>
          <p:nvPr/>
        </p:nvSpPr>
        <p:spPr bwMode="auto">
          <a:xfrm>
            <a:off x="2738439" y="5302786"/>
            <a:ext cx="9877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209.0.0.5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51" name="Text Box 57"/>
          <p:cNvSpPr txBox="1">
            <a:spLocks noChangeArrowheads="1"/>
          </p:cNvSpPr>
          <p:nvPr/>
        </p:nvSpPr>
        <p:spPr bwMode="auto">
          <a:xfrm>
            <a:off x="5492355" y="5223014"/>
            <a:ext cx="9877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209.0.0.6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106552" name="Text Box 58"/>
          <p:cNvSpPr txBox="1">
            <a:spLocks noChangeArrowheads="1"/>
          </p:cNvSpPr>
          <p:nvPr/>
        </p:nvSpPr>
        <p:spPr bwMode="auto">
          <a:xfrm>
            <a:off x="2030017" y="5842139"/>
            <a:ext cx="18790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>
                <a:solidFill>
                  <a:srgbClr val="333399"/>
                </a:solidFill>
                <a:ea typeface="黑体" panose="02010609060101010101" pitchFamily="2" charset="-122"/>
              </a:rPr>
              <a:t>00-00-C0-15-AD-18</a:t>
            </a:r>
            <a:endParaRPr kumimoji="1" lang="en-US" altLang="zh-CN" sz="150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pic>
        <p:nvPicPr>
          <p:cNvPr id="106553" name="Picture 5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465900"/>
            <a:ext cx="377429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96" name="Freeform 60"/>
          <p:cNvSpPr/>
          <p:nvPr/>
        </p:nvSpPr>
        <p:spPr bwMode="auto">
          <a:xfrm>
            <a:off x="2682479" y="2710794"/>
            <a:ext cx="1457325" cy="515541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7" name="Freeform 61"/>
          <p:cNvSpPr/>
          <p:nvPr/>
        </p:nvSpPr>
        <p:spPr bwMode="auto">
          <a:xfrm>
            <a:off x="2681289" y="2710794"/>
            <a:ext cx="2755106" cy="515541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8" name="Freeform 62"/>
          <p:cNvSpPr/>
          <p:nvPr/>
        </p:nvSpPr>
        <p:spPr bwMode="auto">
          <a:xfrm>
            <a:off x="2681289" y="2710794"/>
            <a:ext cx="4375547" cy="515541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799" name="Freeform 63"/>
          <p:cNvSpPr/>
          <p:nvPr/>
        </p:nvSpPr>
        <p:spPr bwMode="auto">
          <a:xfrm flipH="1">
            <a:off x="1656161" y="2710794"/>
            <a:ext cx="1025128" cy="515541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2800" name="Freeform 64"/>
          <p:cNvSpPr/>
          <p:nvPr/>
        </p:nvSpPr>
        <p:spPr bwMode="auto">
          <a:xfrm flipH="1">
            <a:off x="2681289" y="5194438"/>
            <a:ext cx="2755106" cy="515541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4"/>
              <a:gd name="T28" fmla="*/ 0 h 433"/>
              <a:gd name="T29" fmla="*/ 1224 w 1224"/>
              <a:gd name="T30" fmla="*/ 433 h 4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标题 1"/>
          <p:cNvSpPr>
            <a:spLocks noGrp="1"/>
          </p:cNvSpPr>
          <p:nvPr>
            <p:ph type="title"/>
          </p:nvPr>
        </p:nvSpPr>
        <p:spPr>
          <a:xfrm>
            <a:off x="624656" y="220046"/>
            <a:ext cx="8001000" cy="699502"/>
          </a:xfrm>
        </p:spPr>
        <p:txBody>
          <a:bodyPr/>
          <a:lstStyle/>
          <a:p>
            <a:r>
              <a:rPr lang="en-US" altLang="zh-CN" dirty="0"/>
              <a:t>ARP: IP</a:t>
            </a:r>
            <a:r>
              <a:rPr lang="zh-CN" altLang="en-US" dirty="0"/>
              <a:t>地址到</a:t>
            </a:r>
            <a:r>
              <a:rPr lang="en-US" altLang="zh-CN" dirty="0"/>
              <a:t>MAC</a:t>
            </a:r>
            <a:r>
              <a:rPr lang="zh-CN" altLang="en-US" dirty="0"/>
              <a:t>地址的转换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7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7" grpId="0" animBg="1"/>
      <p:bldP spid="372758" grpId="0" animBg="1"/>
      <p:bldP spid="3727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41C5A-68FA-4A5C-ADE3-48B69CC4C856}" type="datetime2">
              <a:rPr lang="zh-CN" altLang="en-US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</a:rPr>
            </a:fld>
            <a:endParaRPr lang="zh-CN" altLang="zh-CN">
              <a:solidFill>
                <a:srgbClr val="000000"/>
              </a:solidFill>
              <a:latin typeface="Garamond" panose="02020404030301010803"/>
              <a:ea typeface="宋体" panose="02010600030101010101" pitchFamily="2" charset="-122"/>
            </a:endParaRPr>
          </a:p>
        </p:txBody>
      </p:sp>
      <p:sp>
        <p:nvSpPr>
          <p:cNvPr id="10240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EB7FF5-B349-4749-96BD-92E016CBA085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75806"/>
            <a:ext cx="8229600" cy="3439118"/>
          </a:xfrm>
        </p:spPr>
        <p:txBody>
          <a:bodyPr/>
          <a:lstStyle/>
          <a:p>
            <a:pPr lvl="2" eaLnBrk="1" hangingPunct="1"/>
            <a:r>
              <a:rPr lang="zh-CN" altLang="en-US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建立</a:t>
            </a:r>
            <a:r>
              <a:rPr lang="en-US" altLang="zh-CN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</a:t>
            </a:r>
            <a:endParaRPr lang="zh-CN" altLang="en-US" b="1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广播发送该</a:t>
            </a:r>
            <a:r>
              <a:rPr lang="en-US" altLang="zh-CN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b="1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</a:t>
            </a:r>
            <a:endParaRPr lang="zh-CN" altLang="en-US" b="1" dirty="0">
              <a:solidFill>
                <a:srgbClr val="080808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39552" y="904062"/>
            <a:ext cx="4612537" cy="35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ARP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771" y="2747957"/>
            <a:ext cx="7772457" cy="1362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041C5A-68FA-4A5C-ADE3-48B69CC4C856}" type="datetime2">
              <a:rPr lang="zh-CN" altLang="en-US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</a:rPr>
            </a:fld>
            <a:endParaRPr lang="zh-CN" altLang="zh-CN" dirty="0">
              <a:solidFill>
                <a:srgbClr val="000000"/>
              </a:solidFill>
              <a:latin typeface="Garamond" panose="02020404030301010803"/>
              <a:ea typeface="宋体" panose="02010600030101010101" pitchFamily="2" charset="-122"/>
            </a:endParaRPr>
          </a:p>
        </p:txBody>
      </p:sp>
      <p:sp>
        <p:nvSpPr>
          <p:cNvPr id="1044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9111CE-02E1-449B-AF7F-8E96C5DE14EE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</a:rPr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67123"/>
            <a:ext cx="8229600" cy="3447801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目的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209.0.0.6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接收到该</a:t>
            </a:r>
            <a:r>
              <a:rPr lang="en-US" altLang="zh-CN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请求包，</a:t>
            </a:r>
            <a:r>
              <a:rPr lang="zh-CN" altLang="en-US" dirty="0">
                <a:solidFill>
                  <a:srgbClr val="080808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建立包含自己</a:t>
            </a:r>
            <a:r>
              <a:rPr lang="en-US" altLang="zh-CN" dirty="0">
                <a:solidFill>
                  <a:srgbClr val="080808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MAC</a:t>
            </a:r>
            <a:r>
              <a:rPr lang="zh-CN" altLang="en-US" dirty="0">
                <a:solidFill>
                  <a:srgbClr val="080808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地址的</a:t>
            </a:r>
            <a:r>
              <a:rPr lang="en-US" altLang="zh-CN" dirty="0">
                <a:solidFill>
                  <a:srgbClr val="080808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solidFill>
                  <a:srgbClr val="080808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应答包</a:t>
            </a:r>
            <a:r>
              <a:rPr lang="zh-CN" altLang="en-US" dirty="0">
                <a:solidFill>
                  <a:srgbClr val="080808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请注意，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应答包和请求包的源、目标是不一致的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 eaLnBrk="1" hangingPunct="1"/>
            <a:endParaRPr lang="en-US" altLang="zh-CN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直接向源</a:t>
            </a:r>
            <a:r>
              <a:rPr lang="en-US" altLang="zh-CN" dirty="0"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209.0.0.5</a:t>
            </a:r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发送该</a:t>
            </a:r>
            <a:r>
              <a:rPr lang="en-US" altLang="zh-CN" dirty="0"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ARP</a:t>
            </a:r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应答包</a:t>
            </a:r>
            <a:endParaRPr lang="zh-CN" altLang="en-US" dirty="0">
              <a:highlight>
                <a:srgbClr val="FFFF00"/>
              </a:highligh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9600" y="864989"/>
            <a:ext cx="4226719" cy="35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ARP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应答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21521" y="3356357"/>
          <a:ext cx="6443980" cy="10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031"/>
                <a:gridCol w="1479665"/>
                <a:gridCol w="916478"/>
                <a:gridCol w="1014323"/>
                <a:gridCol w="1331252"/>
              </a:tblGrid>
              <a:tr h="3219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MAC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ARP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应答报文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我的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MAC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地址是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…….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目标</a:t>
                      </a:r>
                      <a:endParaRPr lang="zh-CN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源</a:t>
                      </a:r>
                      <a:endParaRPr lang="zh-CN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目标</a:t>
                      </a:r>
                      <a:endParaRPr lang="zh-CN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源</a:t>
                      </a:r>
                      <a:endParaRPr lang="zh-CN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393296">
                <a:tc>
                  <a:txBody>
                    <a:bodyPr/>
                    <a:lstStyle/>
                    <a:p>
                      <a:r>
                        <a:rPr kumimoji="1" lang="en-US" altLang="zh-CN" sz="1200" b="1" dirty="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00-00-C0-15-AD-18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80808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08-00-02-89-90-80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80808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209.0.0.5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080808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209.0.0.6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的报文格式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44" y="2386689"/>
            <a:ext cx="8111236" cy="284251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 bwMode="white">
          <a:xfrm>
            <a:off x="609600" y="1012884"/>
            <a:ext cx="662940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zh-CN" sz="3600" kern="0" dirty="0">
                <a:solidFill>
                  <a:schemeClr val="tx1"/>
                </a:solidFill>
              </a:rPr>
              <a:t>ARP</a:t>
            </a:r>
            <a:r>
              <a:rPr lang="zh-CN" altLang="en-US" sz="3600" kern="0" dirty="0">
                <a:solidFill>
                  <a:schemeClr val="tx1"/>
                </a:solidFill>
              </a:rPr>
              <a:t>报文格式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3968" y="3501008"/>
            <a:ext cx="4104456" cy="8640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  <a:endParaRPr lang="zh-CN" altLang="en-US" dirty="0"/>
          </a:p>
          <a:p>
            <a:pPr eaLnBrk="1" hangingPunct="1"/>
            <a:r>
              <a:rPr lang="en-US" altLang="zh-CN" dirty="0">
                <a:sym typeface="+mn-ea"/>
              </a:rPr>
              <a:t>ARP</a:t>
            </a:r>
            <a:r>
              <a:rPr lang="zh-CN" altLang="en-US" dirty="0">
                <a:sym typeface="+mn-ea"/>
              </a:rPr>
              <a:t>缓存中毒攻击</a:t>
            </a:r>
            <a:endParaRPr lang="zh-CN" altLang="en-US" dirty="0">
              <a:sym typeface="+mn-ea"/>
            </a:endParaRPr>
          </a:p>
          <a:p>
            <a:pPr eaLnBrk="1" hangingPunct="1"/>
            <a:r>
              <a:rPr lang="zh-CN" altLang="en-US" dirty="0"/>
              <a:t>利用</a:t>
            </a:r>
            <a:r>
              <a:rPr lang="en-US" altLang="zh-CN" dirty="0"/>
              <a:t>ARP</a:t>
            </a:r>
            <a:r>
              <a:rPr lang="zh-CN" altLang="en-US" dirty="0"/>
              <a:t>缓存中毒实施中间人攻击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10.0.2.4 ping 10.0.1.15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99" y="2348879"/>
            <a:ext cx="7070435" cy="37444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700808"/>
            <a:ext cx="6788548" cy="45323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3848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en-US" altLang="zh-CN" dirty="0">
                <a:solidFill>
                  <a:srgbClr val="FF0000"/>
                </a:solidFill>
              </a:rPr>
              <a:t>10.0.2.15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zh-CN" altLang="en-US" dirty="0">
                <a:solidFill>
                  <a:srgbClr val="FF0000"/>
                </a:solidFill>
              </a:rPr>
              <a:t>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331640" y="3037602"/>
            <a:ext cx="187220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31640" y="4149080"/>
            <a:ext cx="1872208" cy="31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3848" y="38111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网络访问</a:t>
            </a:r>
            <a:r>
              <a:rPr lang="en-US" altLang="zh-CN" dirty="0">
                <a:solidFill>
                  <a:srgbClr val="FF0000"/>
                </a:solidFill>
              </a:rPr>
              <a:t>10.0.2.15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15616" y="5805264"/>
            <a:ext cx="41764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60032" y="515719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自动增加了</a:t>
            </a:r>
            <a:r>
              <a:rPr lang="en-US" altLang="zh-CN" dirty="0">
                <a:solidFill>
                  <a:srgbClr val="FF0000"/>
                </a:solidFill>
              </a:rPr>
              <a:t>10.0.2.15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zh-CN" altLang="en-US" dirty="0">
                <a:solidFill>
                  <a:srgbClr val="FF0000"/>
                </a:solidFill>
              </a:rPr>
              <a:t>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ARP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eaLnBrk="1" hangingPunct="1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Blip>
                <a:blip r:embed="rId1"/>
              </a:buBlip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一台不可信赖的计算机会发出假冒的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查询或应答信息，并将所有流向它的数据流转移。这样，它就可以伪装成某台机器，或修改数据流。这种攻击叫做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欺骗攻击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lvl="2" indent="0" eaLnBrk="1" hangingPunct="1">
              <a:lnSpc>
                <a:spcPct val="120000"/>
              </a:lnSpc>
              <a:spcAft>
                <a:spcPts val="45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C--------------------------------------B  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lvl="2" eaLnBrk="1" hangingPunct="1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Blip>
                <a:blip r:embed="rId1"/>
              </a:buBlip>
            </a:pPr>
            <a:endParaRPr lang="zh-CN" altLang="en-US" sz="24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67893" y="3683578"/>
            <a:ext cx="3588424" cy="1023659"/>
          </a:xfrm>
          <a:prstGeom prst="line">
            <a:avLst/>
          </a:prstGeom>
          <a:ln w="34925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57337" y="4847464"/>
            <a:ext cx="203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假冒成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，用</a:t>
            </a:r>
            <a:r>
              <a:rPr lang="en-US" altLang="zh-CN" dirty="0"/>
              <a:t>IP-C</a:t>
            </a:r>
            <a:r>
              <a:rPr lang="zh-CN" altLang="en-US" dirty="0"/>
              <a:t>和</a:t>
            </a:r>
            <a:r>
              <a:rPr lang="en-US" altLang="zh-CN" dirty="0"/>
              <a:t>MAC-A</a:t>
            </a:r>
            <a:r>
              <a:rPr lang="zh-CN" altLang="en-US" dirty="0"/>
              <a:t>作为源</a:t>
            </a:r>
            <a:r>
              <a:rPr lang="en-US" altLang="zh-CN" dirty="0"/>
              <a:t>IP</a:t>
            </a:r>
            <a:r>
              <a:rPr lang="zh-CN" altLang="en-US" dirty="0"/>
              <a:t>和源</a:t>
            </a:r>
            <a:r>
              <a:rPr lang="en-US" altLang="zh-CN" dirty="0"/>
              <a:t>MAC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22168" y="3764756"/>
            <a:ext cx="1988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IP-C       MAC-A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0" y="4317454"/>
            <a:ext cx="145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伪造</a:t>
            </a:r>
            <a:r>
              <a:rPr lang="en-US" altLang="zh-CN" dirty="0"/>
              <a:t>ARP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56317" y="4381501"/>
            <a:ext cx="173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发送给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的数据就发到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这里了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缓存中毒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52600"/>
            <a:ext cx="8640960" cy="4267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请求包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并发送给主机</a:t>
            </a:r>
            <a:endParaRPr lang="en-US" altLang="zh-CN" sz="2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并发送给主机</a:t>
            </a:r>
            <a:endParaRPr lang="en-US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使用免费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ARP——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当主机需要向所有其他机器的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缓存更新过期信息时使用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源和目的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地址均为发布免费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的主机地址</a:t>
            </a:r>
            <a:endParaRPr lang="en-US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头部和以太帧头部的目的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地址都是广播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地址（</a:t>
            </a:r>
            <a:r>
              <a:rPr lang="en-US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FF:FF:FF:FF:FF:FF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利用</a:t>
            </a:r>
            <a:r>
              <a:rPr lang="en-US" altLang="zh-CN" dirty="0" err="1"/>
              <a:t>scapy</a:t>
            </a:r>
            <a:r>
              <a:rPr lang="zh-CN" altLang="en-US" dirty="0"/>
              <a:t>构造</a:t>
            </a:r>
            <a:r>
              <a:rPr lang="en-US" altLang="zh-CN" dirty="0"/>
              <a:t>ARP</a:t>
            </a:r>
            <a:r>
              <a:rPr lang="zh-CN" altLang="en-US" dirty="0"/>
              <a:t>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构造</a:t>
            </a:r>
            <a:r>
              <a:rPr lang="en-US" altLang="zh-CN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报文</a:t>
            </a:r>
            <a:endParaRPr lang="en-US" altLang="zh-CN" sz="2100" dirty="0">
              <a:solidFill>
                <a:srgbClr val="121212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sendp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(Ether(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iface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='eth0’)</a:t>
            </a:r>
            <a:endParaRPr lang="en-US" altLang="zh-CN" sz="135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可以分成两条命令（构造和发送）</a:t>
            </a:r>
            <a:endParaRPr lang="en-US" altLang="zh-CN" sz="21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Ether(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’</a:t>
            </a:r>
            <a:endParaRPr lang="en-US" altLang="zh-CN" sz="15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1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ls(</a:t>
            </a:r>
            <a:r>
              <a:rPr lang="en-US" altLang="zh-CN" sz="2100" dirty="0" err="1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</a:t>
            </a:r>
            <a:r>
              <a:rPr lang="en-US" altLang="zh-CN" sz="21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zh-CN" altLang="en-US" sz="21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查看报文的信息</a:t>
            </a:r>
            <a:endParaRPr lang="en-US" altLang="zh-CN" sz="21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修改某些字段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比如：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arp.op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=2</a:t>
            </a:r>
            <a:endParaRPr lang="en-US" altLang="zh-CN" sz="15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dirty="0"/>
              <a:t>发送报文</a:t>
            </a:r>
            <a:endParaRPr lang="en-US" altLang="zh-CN" dirty="0"/>
          </a:p>
          <a:p>
            <a:pPr lvl="1"/>
            <a:r>
              <a:rPr lang="en-US" altLang="zh-CN" sz="1800" dirty="0" err="1">
                <a:solidFill>
                  <a:srgbClr val="0000FF"/>
                </a:solidFill>
              </a:rPr>
              <a:t>sendp</a:t>
            </a:r>
            <a:r>
              <a:rPr lang="en-US" altLang="zh-CN" sz="1800" dirty="0">
                <a:solidFill>
                  <a:srgbClr val="0000FF"/>
                </a:solidFill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arp,iface</a:t>
            </a:r>
            <a:r>
              <a:rPr lang="en-US" altLang="zh-CN" sz="1800" dirty="0">
                <a:solidFill>
                  <a:srgbClr val="0000FF"/>
                </a:solidFill>
              </a:rPr>
              <a:t>=‘eth0’)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4F1C3F-4AB5-4F9F-A60E-D25DFC635F80}" type="datetime2">
              <a:rPr lang="zh-CN" altLang="en-US" smtClean="0"/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7AC4BAEB-7108-44E7-8DF0-C0C087CDE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scapy</a:t>
            </a:r>
            <a:r>
              <a:rPr lang="en-US" altLang="zh-CN" dirty="0"/>
              <a:t>——</a:t>
            </a:r>
            <a:r>
              <a:rPr lang="zh-CN" altLang="en-US" dirty="0"/>
              <a:t>接收二层报文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发送和接收二层报文</a:t>
            </a:r>
            <a:r>
              <a:rPr lang="en-US" altLang="zh-CN" sz="21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srp</a:t>
            </a:r>
            <a:r>
              <a:rPr lang="en-US" altLang="zh-CN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2100" dirty="0">
              <a:solidFill>
                <a:srgbClr val="121212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srp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(Ether(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') / ARP(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hwsrc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'00:0c:29:72:b2:b5',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psrc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'192.168.2.20',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hwdst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ff:ff:ff:ff:ff:ff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pdst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'192.168.2.21') / '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abc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5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iface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='eth0’)</a:t>
            </a:r>
            <a:endParaRPr lang="en-US" altLang="zh-CN" sz="15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应答包列表</a:t>
            </a:r>
            <a:r>
              <a:rPr lang="en-US" altLang="zh-CN" sz="21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响应报文）</a:t>
            </a:r>
            <a:r>
              <a:rPr lang="en-US" altLang="zh-CN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100" dirty="0" err="1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unans</a:t>
            </a:r>
            <a:r>
              <a:rPr lang="zh-CN" altLang="en-US" sz="2100" dirty="0">
                <a:solidFill>
                  <a:srgbClr val="1212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（未响应报文）</a:t>
            </a:r>
            <a:endParaRPr lang="fr-FR" altLang="zh-CN" sz="2100" dirty="0">
              <a:solidFill>
                <a:srgbClr val="121212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fr-F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ans, unans = sr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fr-FR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…)</a:t>
            </a:r>
            <a:endParaRPr lang="fr-FR" altLang="zh-CN" sz="18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1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查看响应报文的信息</a:t>
            </a:r>
            <a:r>
              <a:rPr lang="en-US" altLang="zh-CN" sz="1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Show()</a:t>
            </a:r>
            <a:r>
              <a:rPr lang="zh-CN" altLang="en-US" sz="1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summary(), </a:t>
            </a:r>
            <a:r>
              <a:rPr lang="en-US" altLang="zh-CN" sz="1800" dirty="0" err="1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nsummary</a:t>
            </a:r>
            <a:r>
              <a:rPr lang="en-US" altLang="zh-CN" sz="1800" dirty="0">
                <a:solidFill>
                  <a:schemeClr val="accent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2400" dirty="0">
              <a:solidFill>
                <a:schemeClr val="accent4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ans.show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unans.show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ans.summary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(),</a:t>
            </a:r>
            <a:r>
              <a:rPr lang="zh-CN" altLang="en-US" sz="1500" dirty="0">
                <a:latin typeface="Consolas" panose="020B0609020204030204" pitchFamily="49" charset="0"/>
                <a:ea typeface="宋体" panose="02010600030101010101" pitchFamily="2" charset="-122"/>
              </a:rPr>
              <a:t>有多个报文序列的话，还可以用数组下标来具体看每个报文的信息，比如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[0], 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[1]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[0][0](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1500" dirty="0">
                <a:latin typeface="Consolas" panose="020B0609020204030204" pitchFamily="49" charset="0"/>
                <a:ea typeface="宋体" panose="02010600030101010101" pitchFamily="2" charset="-122"/>
              </a:rPr>
              <a:t>的请求报文）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[0][1]</a:t>
            </a:r>
            <a:r>
              <a:rPr lang="zh-CN" altLang="en-US" sz="1500" dirty="0"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1500" dirty="0" err="1">
                <a:latin typeface="Consolas" panose="020B0609020204030204" pitchFamily="49" charset="0"/>
                <a:ea typeface="宋体" panose="02010600030101010101" pitchFamily="2" charset="-122"/>
              </a:rPr>
              <a:t>ans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[0]</a:t>
            </a:r>
            <a:r>
              <a:rPr lang="zh-CN" altLang="en-US" sz="1500" dirty="0">
                <a:latin typeface="Consolas" panose="020B0609020204030204" pitchFamily="49" charset="0"/>
                <a:ea typeface="宋体" panose="02010600030101010101" pitchFamily="2" charset="-122"/>
              </a:rPr>
              <a:t>的响应报文</a:t>
            </a: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564F1C3F-4AB5-4F9F-A60E-D25DFC635F80}" type="datetime2">
              <a:rPr lang="zh-CN" altLang="en-US">
                <a:solidFill>
                  <a:srgbClr val="000000"/>
                </a:solidFill>
                <a:latin typeface="Garamond" panose="02020404030301010803"/>
                <a:ea typeface="宋体" panose="02010600030101010101" pitchFamily="2" charset="-122"/>
              </a:rPr>
            </a:fld>
            <a:endParaRPr lang="zh-CN" altLang="zh-CN" dirty="0">
              <a:solidFill>
                <a:srgbClr val="000000"/>
              </a:solidFill>
              <a:latin typeface="Garamond" panose="02020404030301010803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7AC4BAEB-7108-44E7-8DF0-C0C087CDE832}" type="slidenum">
              <a:rPr lang="en-US" altLang="zh-CN">
                <a:solidFill>
                  <a:srgbClr val="00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ARP</a:t>
            </a:r>
            <a:r>
              <a:rPr lang="zh-CN" altLang="en-US" sz="2800" dirty="0"/>
              <a:t>缓存中毒攻击 </a:t>
            </a:r>
            <a:r>
              <a:rPr lang="en-US" altLang="zh-CN" sz="2400" dirty="0"/>
              <a:t>(arp_request.py)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72816"/>
            <a:ext cx="551743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/>
              <a:t>#!/usr/bin/python3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from </a:t>
            </a:r>
            <a:r>
              <a:rPr lang="en-US" altLang="zh-CN" sz="1100" dirty="0" err="1"/>
              <a:t>scapy.all</a:t>
            </a:r>
            <a:r>
              <a:rPr lang="en-US" altLang="zh-CN" sz="1100" dirty="0"/>
              <a:t> import *</a:t>
            </a: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IP_victim</a:t>
            </a:r>
            <a:r>
              <a:rPr lang="en-US" altLang="zh-CN" sz="1100" dirty="0"/>
              <a:t>    = ""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MAC_victim</a:t>
            </a:r>
            <a:r>
              <a:rPr lang="en-US" altLang="zh-CN" sz="1100" dirty="0"/>
              <a:t>   = ""</a:t>
            </a: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IP_spoofed</a:t>
            </a:r>
            <a:r>
              <a:rPr lang="en-US" altLang="zh-CN" sz="1100" dirty="0"/>
              <a:t>      = ""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MAC_spoofed</a:t>
            </a:r>
            <a:r>
              <a:rPr lang="en-US" altLang="zh-CN" sz="1100" dirty="0"/>
              <a:t>     = ""</a:t>
            </a: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print("SENDING SPOOFED ARP REQUEST......")</a:t>
            </a: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ether = Ether()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ether.dst</a:t>
            </a:r>
            <a:r>
              <a:rPr lang="en-US" altLang="zh-CN" sz="1100" dirty="0"/>
              <a:t> =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ether.src</a:t>
            </a:r>
            <a:r>
              <a:rPr lang="en-US" altLang="zh-CN" sz="1100" dirty="0"/>
              <a:t> = </a:t>
            </a: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arp</a:t>
            </a:r>
            <a:r>
              <a:rPr lang="en-US" altLang="zh-CN" sz="1100" dirty="0"/>
              <a:t> = ARP()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arp.psrc</a:t>
            </a:r>
            <a:r>
              <a:rPr lang="en-US" altLang="zh-CN" sz="1100" dirty="0"/>
              <a:t>  =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arp.hwsrc</a:t>
            </a:r>
            <a:r>
              <a:rPr lang="en-US" altLang="zh-CN" sz="1100" dirty="0"/>
              <a:t> =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arp.pdst</a:t>
            </a:r>
            <a:r>
              <a:rPr lang="en-US" altLang="zh-CN" sz="1100" dirty="0"/>
              <a:t>  =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arp.op</a:t>
            </a:r>
            <a:r>
              <a:rPr lang="en-US" altLang="zh-CN" sz="1100" dirty="0"/>
              <a:t> = 1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frame = ether/</a:t>
            </a:r>
            <a:r>
              <a:rPr lang="en-US" altLang="zh-CN" sz="1100" dirty="0" err="1"/>
              <a:t>arp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sendp</a:t>
            </a:r>
            <a:r>
              <a:rPr lang="en-US" altLang="zh-CN" sz="1100" dirty="0"/>
              <a:t>(frame)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8104" y="4076016"/>
            <a:ext cx="26642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三种方式：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构造</a:t>
            </a:r>
            <a:r>
              <a:rPr lang="en-US" altLang="zh-CN" sz="2400" dirty="0">
                <a:solidFill>
                  <a:srgbClr val="FF0000"/>
                </a:solidFill>
              </a:rPr>
              <a:t>ARP</a:t>
            </a:r>
            <a:r>
              <a:rPr lang="zh-CN" altLang="en-US" sz="2400" dirty="0">
                <a:solidFill>
                  <a:srgbClr val="FF0000"/>
                </a:solidFill>
              </a:rPr>
              <a:t>请求报文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构造</a:t>
            </a:r>
            <a:r>
              <a:rPr lang="en-US" altLang="zh-CN" sz="2400" dirty="0">
                <a:solidFill>
                  <a:srgbClr val="FF0000"/>
                </a:solidFill>
              </a:rPr>
              <a:t>ARP</a:t>
            </a:r>
            <a:r>
              <a:rPr lang="zh-CN" altLang="en-US" sz="2400" dirty="0">
                <a:solidFill>
                  <a:srgbClr val="FF0000"/>
                </a:solidFill>
              </a:rPr>
              <a:t>响应报文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构造免费</a:t>
            </a:r>
            <a:r>
              <a:rPr lang="en-US" altLang="zh-CN" sz="2400" dirty="0">
                <a:solidFill>
                  <a:srgbClr val="FF0000"/>
                </a:solidFill>
              </a:rPr>
              <a:t>ARP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60032" y="220486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任务</a:t>
            </a:r>
            <a:r>
              <a:rPr lang="zh-CN" altLang="en-US" b="1" dirty="0"/>
              <a:t>：</a:t>
            </a:r>
            <a:r>
              <a:rPr lang="en-US" altLang="zh-CN" b="1" dirty="0" err="1">
                <a:highlight>
                  <a:srgbClr val="FFFF00"/>
                </a:highlight>
              </a:rPr>
              <a:t>HostM</a:t>
            </a:r>
            <a:r>
              <a:rPr lang="zh-CN" altLang="en-US" b="1" dirty="0">
                <a:highlight>
                  <a:srgbClr val="FFFF00"/>
                </a:highlight>
              </a:rPr>
              <a:t>冒充</a:t>
            </a:r>
            <a:r>
              <a:rPr lang="en-US" altLang="zh-CN" b="1" dirty="0" err="1">
                <a:highlight>
                  <a:srgbClr val="FFFF00"/>
                </a:highlight>
              </a:rPr>
              <a:t>HostB</a:t>
            </a:r>
            <a:r>
              <a:rPr lang="zh-CN" altLang="en-US" b="1" dirty="0">
                <a:highlight>
                  <a:srgbClr val="FFFF00"/>
                </a:highlight>
              </a:rPr>
              <a:t>给</a:t>
            </a:r>
            <a:r>
              <a:rPr lang="en-US" altLang="zh-CN" b="1" dirty="0" err="1">
                <a:highlight>
                  <a:srgbClr val="FFFF00"/>
                </a:highlight>
              </a:rPr>
              <a:t>HostA</a:t>
            </a:r>
            <a:r>
              <a:rPr lang="zh-CN" altLang="en-US" b="1" dirty="0">
                <a:highlight>
                  <a:srgbClr val="FFFF00"/>
                </a:highlight>
              </a:rPr>
              <a:t>发送伪造</a:t>
            </a:r>
            <a:r>
              <a:rPr lang="en-US" altLang="zh-CN" b="1" dirty="0">
                <a:highlight>
                  <a:srgbClr val="FFFF00"/>
                </a:highlight>
              </a:rPr>
              <a:t>ARP</a:t>
            </a:r>
            <a:r>
              <a:rPr lang="zh-CN" altLang="en-US" b="1" dirty="0">
                <a:highlight>
                  <a:srgbClr val="FFFF00"/>
                </a:highlight>
              </a:rPr>
              <a:t>报文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591398"/>
            <a:ext cx="6300380" cy="4791125"/>
          </a:xfrm>
          <a:prstGeom prst="rect">
            <a:avLst/>
          </a:prstGeom>
        </p:spPr>
      </p:pic>
      <p:sp>
        <p:nvSpPr>
          <p:cNvPr id="2253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A9F921-30DB-4732-A33C-242F879781DF}" type="slidenum">
              <a:rPr lang="en-US" altLang="zh-CN"/>
            </a:fld>
            <a:endParaRPr lang="en-US" altLang="zh-CN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中间人攻击</a:t>
            </a:r>
            <a:r>
              <a:rPr lang="en-US" altLang="zh-CN" dirty="0"/>
              <a:t>(MITM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849900" y="1598088"/>
            <a:ext cx="24479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3. M</a:t>
            </a:r>
            <a:r>
              <a:rPr lang="zh-CN" altLang="en-US" dirty="0">
                <a:solidFill>
                  <a:srgbClr val="00B050"/>
                </a:solidFill>
              </a:rPr>
              <a:t>假冒网关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发送</a:t>
            </a:r>
            <a:r>
              <a:rPr lang="en-US" altLang="zh-CN" dirty="0">
                <a:solidFill>
                  <a:srgbClr val="00B050"/>
                </a:solidFill>
              </a:rPr>
              <a:t>ARP</a:t>
            </a:r>
            <a:r>
              <a:rPr lang="zh-CN" altLang="en-US" dirty="0">
                <a:solidFill>
                  <a:srgbClr val="00B050"/>
                </a:solidFill>
              </a:rPr>
              <a:t>报文（</a:t>
            </a:r>
            <a:r>
              <a:rPr lang="en-US" altLang="zh-CN" dirty="0" err="1">
                <a:solidFill>
                  <a:srgbClr val="00B050"/>
                </a:solidFill>
              </a:rPr>
              <a:t>arpredirect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84438" y="2636838"/>
            <a:ext cx="24479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5. A</a:t>
            </a:r>
            <a:r>
              <a:rPr lang="zh-CN" altLang="en-US" dirty="0">
                <a:solidFill>
                  <a:srgbClr val="0000FF"/>
                </a:solidFill>
              </a:rPr>
              <a:t>所有和外网联系的报文都会首先发送给</a:t>
            </a:r>
            <a:r>
              <a:rPr lang="en-US" altLang="zh-CN" dirty="0">
                <a:solidFill>
                  <a:srgbClr val="0000FF"/>
                </a:solidFill>
              </a:rPr>
              <a:t>M</a:t>
            </a:r>
            <a:endParaRPr lang="en-US" altLang="zh-CN" dirty="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109321" y="5802526"/>
            <a:ext cx="2749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注意三台机器的</a:t>
            </a:r>
            <a:r>
              <a:rPr lang="en-US" altLang="zh-CN" dirty="0">
                <a:solidFill>
                  <a:srgbClr val="0000FF"/>
                </a:solidFill>
              </a:rPr>
              <a:t>IP</a:t>
            </a:r>
            <a:r>
              <a:rPr lang="zh-CN" altLang="en-US" dirty="0">
                <a:solidFill>
                  <a:srgbClr val="0000FF"/>
                </a:solidFill>
              </a:rPr>
              <a:t>和名字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24613" y="1809750"/>
            <a:ext cx="2686050" cy="923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1.</a:t>
            </a:r>
            <a:r>
              <a:rPr lang="zh-CN" altLang="en-US" dirty="0">
                <a:solidFill>
                  <a:srgbClr val="0000FF"/>
                </a:solidFill>
              </a:rPr>
              <a:t>打开内核的</a:t>
            </a:r>
            <a:r>
              <a:rPr lang="en-US" altLang="zh-CN" dirty="0">
                <a:solidFill>
                  <a:srgbClr val="0000FF"/>
                </a:solidFill>
              </a:rPr>
              <a:t>IP</a:t>
            </a:r>
            <a:r>
              <a:rPr lang="zh-CN" altLang="en-US" dirty="0">
                <a:solidFill>
                  <a:srgbClr val="0000FF"/>
                </a:solidFill>
              </a:rPr>
              <a:t>转发或</a:t>
            </a:r>
            <a:r>
              <a:rPr lang="en-US" altLang="zh-CN" dirty="0" err="1">
                <a:solidFill>
                  <a:srgbClr val="0000FF"/>
                </a:solidFill>
              </a:rPr>
              <a:t>fragrouter</a:t>
            </a:r>
            <a:r>
              <a:rPr lang="zh-CN" altLang="en-US" dirty="0">
                <a:solidFill>
                  <a:srgbClr val="0000FF"/>
                </a:solidFill>
              </a:rPr>
              <a:t>之类的产品来转发网络包</a:t>
            </a:r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27813" y="3086100"/>
            <a:ext cx="204787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2.</a:t>
            </a:r>
            <a:r>
              <a:rPr lang="zh-CN" altLang="en-US" dirty="0">
                <a:solidFill>
                  <a:srgbClr val="0000FF"/>
                </a:solidFill>
              </a:rPr>
              <a:t>运行监听软件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827629" y="2271712"/>
            <a:ext cx="244792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49900" y="2420888"/>
            <a:ext cx="24479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V="1">
            <a:off x="4425603" y="3238452"/>
            <a:ext cx="1556459" cy="1497013"/>
          </a:xfrm>
          <a:prstGeom prst="bentConnector3">
            <a:avLst>
              <a:gd name="adj1" fmla="val -828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534527" y="3341569"/>
            <a:ext cx="1763118" cy="1620480"/>
          </a:xfrm>
          <a:prstGeom prst="bentConnector3">
            <a:avLst>
              <a:gd name="adj1" fmla="val -406"/>
            </a:avLst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-90489" y="1809750"/>
            <a:ext cx="2308225" cy="646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ARP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10.1.1.1  MAC_M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09822" y="4735466"/>
            <a:ext cx="15780" cy="1369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13589" y="5033368"/>
            <a:ext cx="0" cy="1032527"/>
          </a:xfrm>
          <a:prstGeom prst="straightConnector1">
            <a:avLst/>
          </a:prstGeom>
          <a:ln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96037" y="4013255"/>
            <a:ext cx="24479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4. M</a:t>
            </a:r>
            <a:r>
              <a:rPr lang="zh-CN" altLang="en-US" dirty="0">
                <a:solidFill>
                  <a:srgbClr val="00B050"/>
                </a:solidFill>
              </a:rPr>
              <a:t>假冒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发送</a:t>
            </a:r>
            <a:r>
              <a:rPr lang="en-US" altLang="zh-CN" dirty="0">
                <a:solidFill>
                  <a:srgbClr val="00B050"/>
                </a:solidFill>
              </a:rPr>
              <a:t>ARP</a:t>
            </a:r>
            <a:r>
              <a:rPr lang="zh-CN" altLang="en-US" dirty="0">
                <a:solidFill>
                  <a:srgbClr val="00B050"/>
                </a:solidFill>
              </a:rPr>
              <a:t>应答（</a:t>
            </a:r>
            <a:r>
              <a:rPr lang="en-US" altLang="zh-CN" dirty="0" err="1">
                <a:solidFill>
                  <a:srgbClr val="00B050"/>
                </a:solidFill>
              </a:rPr>
              <a:t>arpredirect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4351492" y="3167375"/>
            <a:ext cx="2454483" cy="1691761"/>
          </a:xfrm>
          <a:prstGeom prst="bentConnector3">
            <a:avLst>
              <a:gd name="adj1" fmla="val 100021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475470" y="2960003"/>
            <a:ext cx="345616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352593" y="4917331"/>
            <a:ext cx="253460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ARP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10.1.1.18  MAC_M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8" grpId="0"/>
      <p:bldP spid="9" grpId="0"/>
      <p:bldP spid="30" grpId="0"/>
      <p:bldP spid="20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：将流量重定向到中间人</a:t>
            </a:r>
            <a:br>
              <a:rPr lang="en-US" altLang="zh-CN" sz="28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arp_poisoning_mitm.py</a:t>
            </a:r>
            <a:r>
              <a:rPr lang="zh-CN" altLang="en-US" sz="2400" dirty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66154"/>
            <a:ext cx="3738590" cy="3795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88" y="1765443"/>
            <a:ext cx="3895753" cy="2419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中间人控制流量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转发流量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sysctl</a:t>
            </a:r>
            <a:r>
              <a:rPr lang="en-US" altLang="zh-CN" sz="2400" dirty="0"/>
              <a:t> net.ipv4.ip_forward=1 </a:t>
            </a:r>
            <a:endParaRPr lang="en-US" altLang="zh-CN" sz="2400" dirty="0"/>
          </a:p>
          <a:p>
            <a:pPr lvl="1"/>
            <a:r>
              <a:rPr lang="en-US" altLang="zh-CN" sz="2400" dirty="0"/>
              <a:t>echo 1 &gt;/proc/sys/net/ipv4/</a:t>
            </a:r>
            <a:r>
              <a:rPr lang="en-US" altLang="zh-CN" sz="2400" dirty="0" err="1"/>
              <a:t>ip_forward</a:t>
            </a:r>
            <a:endParaRPr lang="en-US" altLang="zh-CN" sz="2400" dirty="0"/>
          </a:p>
          <a:p>
            <a:r>
              <a:rPr lang="zh-CN" altLang="en-US" sz="2800" dirty="0"/>
              <a:t>拦截流量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sysctl</a:t>
            </a:r>
            <a:r>
              <a:rPr lang="en-US" altLang="zh-CN" sz="2400" dirty="0"/>
              <a:t> net.ipv4.ip_forward=0 </a:t>
            </a:r>
            <a:endParaRPr lang="en-US" altLang="zh-CN" sz="2400" dirty="0"/>
          </a:p>
          <a:p>
            <a:pPr lvl="1"/>
            <a:r>
              <a:rPr lang="en-US" altLang="zh-CN" sz="2400" dirty="0"/>
              <a:t>echo 0 &gt;/proc/sys/net/ipv4/</a:t>
            </a:r>
            <a:r>
              <a:rPr lang="en-US" altLang="zh-CN" sz="2400" dirty="0" err="1"/>
              <a:t>ip_forward</a:t>
            </a:r>
            <a:endParaRPr lang="en-US" altLang="zh-CN" sz="2400" dirty="0"/>
          </a:p>
          <a:p>
            <a:r>
              <a:rPr lang="zh-CN" altLang="en-US" sz="2800" dirty="0"/>
              <a:t>修改流量</a:t>
            </a:r>
            <a:endParaRPr lang="en-US" altLang="zh-CN" sz="2800" dirty="0"/>
          </a:p>
          <a:p>
            <a:r>
              <a:rPr lang="zh-CN" altLang="en-US" sz="2800" dirty="0"/>
              <a:t>进入容器命令：</a:t>
            </a:r>
            <a:endParaRPr lang="en-US" altLang="zh-CN" sz="28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docker exec –it </a:t>
            </a:r>
            <a:r>
              <a:rPr lang="en-US" altLang="zh-CN" sz="2400" dirty="0" err="1"/>
              <a:t>HostM</a:t>
            </a:r>
            <a:r>
              <a:rPr lang="en-US" altLang="zh-CN" sz="2400" dirty="0"/>
              <a:t> /bin/bash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实验环境</a:t>
            </a:r>
            <a:endParaRPr lang="en-US" altLang="zh-CN" dirty="0"/>
          </a:p>
        </p:txBody>
      </p:sp>
      <p:sp>
        <p:nvSpPr>
          <p:cNvPr id="8194" name="Rectangle 4"/>
          <p:cNvSpPr>
            <a:spLocks noGrp="1"/>
          </p:cNvSpPr>
          <p:nvPr>
            <p:ph idx="1"/>
          </p:nvPr>
        </p:nvSpPr>
        <p:spPr>
          <a:xfrm>
            <a:off x="260350" y="1752600"/>
            <a:ext cx="8307705" cy="4267200"/>
          </a:xfrm>
        </p:spPr>
        <p:txBody>
          <a:bodyPr wrap="square" lIns="91440" tIns="45720" rIns="91440" bIns="45720" anchor="t"/>
          <a:lstStyle/>
          <a:p>
            <a:pPr lvl="1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Ubuntu Seed</a:t>
            </a:r>
            <a:r>
              <a:rPr lang="zh-CN" altLang="en-US" sz="2800" dirty="0">
                <a:sym typeface="+mn-ea"/>
              </a:rPr>
              <a:t>虚拟机下载地址：</a:t>
            </a:r>
            <a:endParaRPr lang="en-US" altLang="zh-CN" sz="2800" dirty="0">
              <a:sym typeface="+mn-ea"/>
            </a:endParaRPr>
          </a:p>
          <a:p>
            <a:pPr lvl="2"/>
            <a:r>
              <a:rPr lang="en-US" altLang="zh-CN" sz="2500" dirty="0">
                <a:sym typeface="+mn-ea"/>
              </a:rPr>
              <a:t>QQ</a:t>
            </a:r>
            <a:r>
              <a:rPr lang="zh-CN" altLang="en-US" sz="2500" dirty="0">
                <a:sym typeface="+mn-ea"/>
              </a:rPr>
              <a:t>群空间</a:t>
            </a:r>
            <a:endParaRPr lang="en-US" altLang="zh-CN" sz="2500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虚拟机软件：</a:t>
            </a:r>
            <a:r>
              <a:rPr lang="en-US" altLang="zh-CN" sz="2800" dirty="0" err="1">
                <a:sym typeface="+mn-ea"/>
              </a:rPr>
              <a:t>vmware</a:t>
            </a:r>
            <a:r>
              <a:rPr lang="en-US" altLang="zh-CN" sz="2800" dirty="0">
                <a:sym typeface="+mn-ea"/>
              </a:rPr>
              <a:t> (15.5.0</a:t>
            </a:r>
            <a:r>
              <a:rPr lang="zh-CN" altLang="en-US" sz="2800" dirty="0">
                <a:sym typeface="+mn-ea"/>
              </a:rPr>
              <a:t>及兼容版本</a:t>
            </a:r>
            <a:r>
              <a:rPr lang="en-US" altLang="zh-CN" sz="2800" dirty="0">
                <a:sym typeface="+mn-ea"/>
              </a:rPr>
              <a:t>) + </a:t>
            </a:r>
            <a:r>
              <a:rPr lang="en-US" altLang="zh-CN" sz="2800" dirty="0" err="1">
                <a:sym typeface="+mn-ea"/>
              </a:rPr>
              <a:t>vmware</a:t>
            </a:r>
            <a:r>
              <a:rPr lang="en-US" altLang="zh-CN" sz="2800" dirty="0">
                <a:sym typeface="+mn-ea"/>
              </a:rPr>
              <a:t> tools</a:t>
            </a:r>
            <a:endParaRPr lang="en-US" altLang="zh-CN" sz="2800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sym typeface="+mn-ea"/>
              </a:rPr>
              <a:t>ubuntu</a:t>
            </a:r>
            <a:r>
              <a:rPr lang="zh-CN" altLang="en-US" sz="2800" dirty="0">
                <a:sym typeface="+mn-ea"/>
              </a:rPr>
              <a:t>系统的用户密码</a:t>
            </a:r>
            <a:endParaRPr lang="en-US" altLang="zh-CN" sz="2800" dirty="0">
              <a:sym typeface="+mn-ea"/>
            </a:endParaRPr>
          </a:p>
          <a:p>
            <a:pPr marL="471170" lvl="1" indent="0">
              <a:lnSpc>
                <a:spcPct val="100000"/>
              </a:lnSpc>
              <a:buNone/>
            </a:pPr>
            <a:r>
              <a:rPr lang="en-US" altLang="zh-CN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普通用户： </a:t>
            </a:r>
            <a:r>
              <a:rPr lang="en-US" altLang="zh-CN" sz="2800" dirty="0">
                <a:sym typeface="+mn-ea"/>
              </a:rPr>
              <a:t>seed </a:t>
            </a:r>
            <a:r>
              <a:rPr lang="zh-CN" altLang="en-US" sz="2800" dirty="0">
                <a:sym typeface="+mn-ea"/>
              </a:rPr>
              <a:t> 密码</a:t>
            </a:r>
            <a:r>
              <a:rPr lang="en-US" altLang="zh-CN" sz="2800" dirty="0">
                <a:sym typeface="+mn-ea"/>
              </a:rPr>
              <a:t>:</a:t>
            </a:r>
            <a:r>
              <a:rPr lang="en-US" altLang="zh-CN" sz="2800" dirty="0" err="1">
                <a:sym typeface="+mn-ea"/>
              </a:rPr>
              <a:t>dees</a:t>
            </a:r>
            <a:endParaRPr lang="en-US" altLang="zh-CN" sz="2800" dirty="0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 超级用户：root  </a:t>
            </a:r>
            <a:r>
              <a:rPr lang="zh-CN" altLang="en-US" sz="2800" noProof="1">
                <a:cs typeface="+mn-ea"/>
              </a:rPr>
              <a:t>密码：</a:t>
            </a: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seedubuntu</a:t>
            </a:r>
            <a:endParaRPr kumimoji="0" lang="zh-CN" altLang="en-US" sz="280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9271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0" lang="zh-CN" altLang="en-US" sz="280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</a:t>
            </a:r>
            <a:r>
              <a:rPr lang="zh-CN" altLang="en-US" sz="2800" noProof="1">
                <a:cs typeface="+mn-ea"/>
              </a:rPr>
              <a:t>采用一个虚拟机，多个容器来完成</a:t>
            </a:r>
            <a:endParaRPr lang="en-US" altLang="zh-CN" sz="2800" noProof="1"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lang="en-US" altLang="zh-CN" sz="2800" noProof="1"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kumimoji="0" lang="en-US" altLang="zh-CN" sz="28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endParaRPr kumimoji="0" lang="en-US" altLang="zh-CN" sz="26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900" marR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endParaRPr kumimoji="0" lang="en-US" altLang="zh-CN" sz="30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 err="1"/>
              <a:t>netcat</a:t>
            </a:r>
            <a:r>
              <a:rPr lang="zh-CN" altLang="en-US" dirty="0"/>
              <a:t>的中间人攻击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对主机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ARP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缓存中毒攻击。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上打开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IP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转发。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从主机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 </a:t>
            </a:r>
            <a:r>
              <a:rPr lang="en-US" altLang="zh-CN" sz="2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nc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到主机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nc</a:t>
            </a:r>
            <a:r>
              <a:rPr lang="zh-CN" altLang="en-US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连接后，关闭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IP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转发。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 进行嗅探和欺骗攻击。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：针对</a:t>
            </a:r>
            <a:r>
              <a:rPr lang="en-US" altLang="zh-CN" dirty="0"/>
              <a:t>telnet</a:t>
            </a:r>
            <a:r>
              <a:rPr lang="zh-CN" altLang="en-US" dirty="0"/>
              <a:t>的中间人攻击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1700808"/>
            <a:ext cx="51845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spoof_pkt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(pkt):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print("Original Packet.........")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print("Source IP : ", pkt[IP].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print("Destination IP :", pkt[IP].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IP()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TCP()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pkt[TCP].payload </a:t>
            </a:r>
            <a:endParaRPr lang="en-US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a/b/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newdata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print("Spoofed Packet.........")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print("Source IP : ",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[IP].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print("Destination IP :", 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[IP].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send(</a:t>
            </a:r>
            <a:r>
              <a:rPr lang="en-US" altLang="zh-CN" sz="12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newpkt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1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'</a:t>
            </a:r>
            <a:r>
              <a:rPr lang="en-US" altLang="zh-CN" sz="1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(ether </a:t>
            </a:r>
            <a:r>
              <a:rPr lang="en-US" altLang="zh-CN" sz="1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+ MAC_A +  ' or ' + \</a:t>
            </a:r>
            <a:endParaRPr lang="en-US" altLang="zh-CN" sz="1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'ether </a:t>
            </a:r>
            <a:r>
              <a:rPr lang="en-US" altLang="zh-CN" sz="1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+ MAC_B +  ' )’</a:t>
            </a:r>
            <a:endParaRPr lang="en-US" altLang="zh-CN" sz="1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 = sniff(filter=f, prn=</a:t>
            </a:r>
            <a:r>
              <a:rPr lang="en-US" altLang="zh-CN" sz="1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spoof_pkt</a:t>
            </a:r>
            <a:r>
              <a:rPr lang="en-US" altLang="zh-CN" sz="1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0" y="3059668"/>
            <a:ext cx="30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单个字符的替换：</a:t>
            </a:r>
            <a:r>
              <a:rPr lang="en-US" altLang="zh-CN" dirty="0" err="1">
                <a:solidFill>
                  <a:srgbClr val="FF0000"/>
                </a:solidFill>
              </a:rPr>
              <a:t>re.sub</a:t>
            </a:r>
            <a:r>
              <a:rPr lang="en-US" altLang="zh-CN" dirty="0">
                <a:solidFill>
                  <a:srgbClr val="FF0000"/>
                </a:solidFill>
              </a:rPr>
              <a:t>( 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39937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newdata = re.sub(r'[0-9a-zA-Z]', r'A', data.decode())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：针对</a:t>
            </a:r>
            <a:r>
              <a:rPr lang="en-US" altLang="zh-CN" dirty="0" err="1"/>
              <a:t>netcat</a:t>
            </a:r>
            <a:r>
              <a:rPr lang="zh-CN" altLang="en-US" dirty="0"/>
              <a:t>的中间人攻击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4168" y="3239869"/>
            <a:ext cx="225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将输入的字符串修改为 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名字拼音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798523"/>
            <a:ext cx="6629448" cy="13954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8083" y="3408682"/>
            <a:ext cx="49685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spoof_pkt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(pkt):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</a:rPr>
              <a:t>         ……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data = 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pkt[TCP].payload 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</a:rPr>
              <a:t>         </a:t>
            </a:r>
            <a:r>
              <a:rPr lang="en-US" altLang="zh-CN" sz="1200" b="1" dirty="0" err="1">
                <a:latin typeface="宋体" panose="02010600030101010101" pitchFamily="2" charset="-122"/>
              </a:rPr>
              <a:t>newpkt</a:t>
            </a:r>
            <a:r>
              <a:rPr lang="en-US" altLang="zh-CN" sz="1200" b="1" dirty="0">
                <a:latin typeface="宋体" panose="02010600030101010101" pitchFamily="2" charset="-122"/>
              </a:rPr>
              <a:t> = 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""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print("*** %s, length: %d" % (data,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(data)))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newdata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data.replace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b'kevin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',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b'AAAAA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’)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send(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newpkt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newdata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f = '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and (ether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' + MAC_A +  ' or ' + \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'ether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' + MAC_B +  ' )'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pkt = sniff(filter=f, prn=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spoof_pkt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以太帧和</a:t>
            </a:r>
            <a:r>
              <a:rPr lang="en-US" altLang="zh-CN" dirty="0"/>
              <a:t>MAC</a:t>
            </a:r>
            <a:r>
              <a:rPr lang="zh-CN" altLang="en-US" dirty="0"/>
              <a:t>头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地址和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  <a:endParaRPr lang="zh-CN" altLang="en-US" dirty="0"/>
          </a:p>
          <a:p>
            <a:pPr eaLnBrk="1" hangingPunct="1"/>
            <a:r>
              <a:rPr lang="en-US" altLang="zh-CN" dirty="0">
                <a:sym typeface="+mn-ea"/>
              </a:rPr>
              <a:t>ARP</a:t>
            </a:r>
            <a:r>
              <a:rPr lang="zh-CN" altLang="en-US" dirty="0">
                <a:sym typeface="+mn-ea"/>
              </a:rPr>
              <a:t>缓存中毒攻击</a:t>
            </a:r>
            <a:endParaRPr lang="zh-CN" altLang="en-US" dirty="0">
              <a:sym typeface="+mn-ea"/>
            </a:endParaRPr>
          </a:p>
          <a:p>
            <a:pPr eaLnBrk="1" hangingPunct="1"/>
            <a:r>
              <a:rPr lang="zh-CN" altLang="en-US" dirty="0"/>
              <a:t>利用</a:t>
            </a:r>
            <a:r>
              <a:rPr lang="en-US" altLang="zh-CN" dirty="0"/>
              <a:t>ARP</a:t>
            </a:r>
            <a:r>
              <a:rPr lang="zh-CN" altLang="en-US" dirty="0"/>
              <a:t>缓存中毒实施中间人攻击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按照指导手册进行实验，完成问题，在超星平台提交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4" y="1700808"/>
            <a:ext cx="8101781" cy="5616624"/>
          </a:xfrm>
        </p:spPr>
        <p:txBody>
          <a:bodyPr/>
          <a:lstStyle/>
          <a:p>
            <a:r>
              <a:rPr lang="zh-CN" altLang="en-US" sz="2000" dirty="0"/>
              <a:t>容器查看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</a:t>
            </a:r>
            <a:r>
              <a:rPr lang="en-US" altLang="zh-CN" sz="1800" dirty="0" err="1"/>
              <a:t>ps</a:t>
            </a:r>
            <a:r>
              <a:rPr lang="en-US" altLang="zh-CN" sz="1800" dirty="0"/>
              <a:t> –a</a:t>
            </a:r>
            <a:r>
              <a:rPr lang="zh-CN" altLang="en-US" sz="1800" dirty="0"/>
              <a:t>，可以看到已有一个</a:t>
            </a:r>
            <a:r>
              <a:rPr lang="en-US" altLang="zh-CN" sz="1800" dirty="0"/>
              <a:t>server</a:t>
            </a:r>
            <a:endParaRPr lang="en-US" altLang="zh-CN" sz="1800" dirty="0"/>
          </a:p>
          <a:p>
            <a:r>
              <a:rPr lang="zh-CN" altLang="en-US" sz="2000" dirty="0"/>
              <a:t>容器创建</a:t>
            </a:r>
            <a:endParaRPr lang="en-US" altLang="zh-CN" sz="2000" dirty="0"/>
          </a:p>
          <a:p>
            <a:pPr lvl="1"/>
            <a:r>
              <a:rPr lang="en-US" altLang="zh-CN" sz="1600" dirty="0"/>
              <a:t>docker run -it --name=</a:t>
            </a:r>
            <a:r>
              <a:rPr lang="en-US" altLang="zh-CN" sz="1600" dirty="0">
                <a:solidFill>
                  <a:srgbClr val="FF0000"/>
                </a:solidFill>
              </a:rPr>
              <a:t>user</a:t>
            </a:r>
            <a:r>
              <a:rPr lang="en-US" altLang="zh-CN" sz="1600" dirty="0"/>
              <a:t> --hostname=</a:t>
            </a:r>
            <a:r>
              <a:rPr lang="en-US" altLang="zh-CN" sz="1600" dirty="0">
                <a:solidFill>
                  <a:srgbClr val="FF0000"/>
                </a:solidFill>
              </a:rPr>
              <a:t>user</a:t>
            </a:r>
            <a:r>
              <a:rPr lang="en-US" altLang="zh-CN" sz="1600" dirty="0"/>
              <a:t> --privileged “</a:t>
            </a:r>
            <a:r>
              <a:rPr lang="en-US" altLang="zh-CN" sz="1600" dirty="0" err="1"/>
              <a:t>seedubuntu</a:t>
            </a:r>
            <a:r>
              <a:rPr lang="en-US" altLang="zh-CN" sz="1600" dirty="0"/>
              <a:t>” /bin/bash</a:t>
            </a:r>
            <a:endParaRPr lang="en-US" altLang="zh-CN" sz="1600" dirty="0"/>
          </a:p>
          <a:p>
            <a:r>
              <a:rPr lang="zh-CN" altLang="en-US" sz="2000" dirty="0"/>
              <a:t>容器启用</a:t>
            </a:r>
            <a:r>
              <a:rPr lang="en-US" altLang="zh-CN" sz="2000" dirty="0"/>
              <a:t>/</a:t>
            </a:r>
            <a:r>
              <a:rPr lang="zh-CN" altLang="en-US" sz="2000" dirty="0"/>
              <a:t>停止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start/stop </a:t>
            </a:r>
            <a:r>
              <a:rPr lang="zh-CN" altLang="en-US" sz="1800" dirty="0">
                <a:solidFill>
                  <a:srgbClr val="FF0000"/>
                </a:solidFill>
              </a:rPr>
              <a:t>容器名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进入容器的命令行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exec –it </a:t>
            </a:r>
            <a:r>
              <a:rPr lang="zh-CN" altLang="en-US" sz="1800" dirty="0">
                <a:solidFill>
                  <a:srgbClr val="FF0000"/>
                </a:solidFill>
              </a:rPr>
              <a:t>容器名 </a:t>
            </a:r>
            <a:r>
              <a:rPr lang="en-US" altLang="zh-CN" sz="1800" dirty="0">
                <a:solidFill>
                  <a:srgbClr val="FF0000"/>
                </a:solidFill>
              </a:rPr>
              <a:t>/bin/bash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删除容器</a:t>
            </a:r>
            <a:r>
              <a:rPr lang="en-US" altLang="zh-CN" sz="2000" dirty="0"/>
              <a:t>(</a:t>
            </a:r>
            <a:r>
              <a:rPr lang="zh-CN" altLang="en-US" sz="2000" dirty="0"/>
              <a:t>实验未完成前不要删除）</a:t>
            </a:r>
            <a:endParaRPr lang="en-US" altLang="zh-CN" sz="2000" dirty="0"/>
          </a:p>
          <a:p>
            <a:pPr lvl="1"/>
            <a:r>
              <a:rPr lang="en-US" altLang="zh-CN" sz="1800" dirty="0"/>
              <a:t>docker rm </a:t>
            </a:r>
            <a:r>
              <a:rPr lang="zh-CN" altLang="en-US" sz="1800" dirty="0"/>
              <a:t>容器名</a:t>
            </a:r>
            <a:endParaRPr lang="en-US" altLang="zh-CN" sz="2400" dirty="0"/>
          </a:p>
          <a:p>
            <a:r>
              <a:rPr lang="zh-CN" altLang="en-US" sz="2000" dirty="0"/>
              <a:t>虚拟机和容器之间互拷数据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sudo</a:t>
            </a:r>
            <a:r>
              <a:rPr lang="en-US" altLang="zh-CN" sz="1600" dirty="0"/>
              <a:t> docker cp </a:t>
            </a:r>
            <a:r>
              <a:rPr lang="zh-CN" altLang="en-US" sz="1600" b="1" dirty="0">
                <a:solidFill>
                  <a:srgbClr val="FF0000"/>
                </a:solidFill>
              </a:rPr>
              <a:t>文件名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</a:rPr>
              <a:t>容器名</a:t>
            </a:r>
            <a:r>
              <a:rPr lang="en-US" altLang="zh-CN" sz="1600" b="1" dirty="0">
                <a:solidFill>
                  <a:srgbClr val="FF0000"/>
                </a:solidFill>
              </a:rPr>
              <a:t>:/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err="1"/>
              <a:t>sudo</a:t>
            </a:r>
            <a:r>
              <a:rPr lang="en-US" altLang="zh-CN" sz="1600" dirty="0"/>
              <a:t> docker cp </a:t>
            </a:r>
            <a:r>
              <a:rPr lang="zh-CN" altLang="en-US" sz="1600" b="1" dirty="0">
                <a:solidFill>
                  <a:srgbClr val="FF0000"/>
                </a:solidFill>
              </a:rPr>
              <a:t>容器名</a:t>
            </a:r>
            <a:r>
              <a:rPr lang="en-US" altLang="zh-CN" sz="1600" b="1" dirty="0">
                <a:solidFill>
                  <a:srgbClr val="FF0000"/>
                </a:solidFill>
              </a:rPr>
              <a:t>:/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文件名  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路径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文件名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网络环境搭建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39552" y="1700808"/>
            <a:ext cx="7704856" cy="35283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378904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64288" y="4941168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80312" y="285293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5576" y="5512549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问题：</a:t>
            </a:r>
            <a:r>
              <a:rPr lang="en-US" altLang="zh-CN" sz="2000" b="1" dirty="0" err="1">
                <a:solidFill>
                  <a:srgbClr val="FF0000"/>
                </a:solidFill>
              </a:rPr>
              <a:t>HostA</a:t>
            </a:r>
            <a:r>
              <a:rPr lang="zh-CN" altLang="en-US" sz="2000" b="1" dirty="0">
                <a:solidFill>
                  <a:srgbClr val="FF0000"/>
                </a:solidFill>
              </a:rPr>
              <a:t>跟</a:t>
            </a:r>
            <a:r>
              <a:rPr lang="en-US" altLang="zh-CN" sz="2000" b="1" dirty="0">
                <a:solidFill>
                  <a:srgbClr val="FF0000"/>
                </a:solidFill>
              </a:rPr>
              <a:t>Server2</a:t>
            </a:r>
            <a:r>
              <a:rPr lang="zh-CN" altLang="en-US" sz="2000" b="1" dirty="0">
                <a:solidFill>
                  <a:srgbClr val="FF0000"/>
                </a:solidFill>
              </a:rPr>
              <a:t>的通信，</a:t>
            </a:r>
            <a:r>
              <a:rPr lang="en-US" altLang="zh-CN" sz="2000" b="1" dirty="0" err="1">
                <a:solidFill>
                  <a:srgbClr val="FF0000"/>
                </a:solidFill>
              </a:rPr>
              <a:t>HostM</a:t>
            </a:r>
            <a:r>
              <a:rPr lang="zh-CN" altLang="en-US" sz="2000" b="1" dirty="0">
                <a:solidFill>
                  <a:srgbClr val="FF0000"/>
                </a:solidFill>
              </a:rPr>
              <a:t>是否能监听到报文？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网络环境搭建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0" indent="-285750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上创建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extranet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network create --subnet=10.0.2.0/24 --gateway=10.0.2.8 --opt "com.docker.network.bridge.name"="docker1" 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extranet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上创建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intranet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network create --subnet=192.168.60.0/24 --gateway=192.168.60.1 --opt "com.docker.network.bridge.name"="docker2" 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intranet </a:t>
            </a:r>
            <a:endParaRPr lang="zh-CN" altLang="zh-CN" sz="1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Server2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Server2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--hostname=Server2 --net=extranet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=10.0.2.7 --privileged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 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--net=intranet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=192.168.60.2 --privileged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55650" indent="-285750">
              <a:spcBef>
                <a:spcPts val="1200"/>
              </a:spcBef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VM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上新开一个终端，创建并运行容器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docker run -it --name=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--hostname=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--net=intranet --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=192.168.60.3 --privileged 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seedubuntu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/bin/bash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环境其它配置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568" y="2204864"/>
            <a:ext cx="6243683" cy="2024077"/>
          </a:xfrm>
        </p:spPr>
      </p:pic>
      <p:sp>
        <p:nvSpPr>
          <p:cNvPr id="7" name="文本框 6"/>
          <p:cNvSpPr txBox="1"/>
          <p:nvPr/>
        </p:nvSpPr>
        <p:spPr>
          <a:xfrm>
            <a:off x="611560" y="1700808"/>
            <a:ext cx="8424936" cy="425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latin typeface="+mn-lt"/>
                <a:ea typeface="+mn-ea"/>
              </a:rPr>
              <a:t>容器中</a:t>
            </a:r>
            <a:r>
              <a:rPr lang="en-US" altLang="zh-CN" sz="2600" b="1" dirty="0" err="1">
                <a:latin typeface="+mn-lt"/>
                <a:ea typeface="+mn-ea"/>
              </a:rPr>
              <a:t>tcpdump</a:t>
            </a:r>
            <a:r>
              <a:rPr lang="zh-CN" altLang="en-US" sz="2600" b="1" dirty="0">
                <a:latin typeface="+mn-lt"/>
                <a:ea typeface="+mn-ea"/>
              </a:rPr>
              <a:t>执行错误的解决</a:t>
            </a: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2600" b="1" dirty="0">
              <a:latin typeface="+mn-lt"/>
              <a:ea typeface="+mn-ea"/>
            </a:endParaRPr>
          </a:p>
          <a:p>
            <a:pPr marL="469900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latin typeface="+mn-lt"/>
                <a:ea typeface="+mn-ea"/>
              </a:rPr>
              <a:t>虚拟机清空防火墙配置</a:t>
            </a:r>
            <a:endParaRPr lang="en-US" altLang="zh-CN" sz="2600" b="1" dirty="0">
              <a:latin typeface="+mn-lt"/>
              <a:ea typeface="+mn-ea"/>
            </a:endParaRP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latin typeface="+mn-lt"/>
                <a:ea typeface="+mn-ea"/>
              </a:rPr>
              <a:t>iptables –F</a:t>
            </a:r>
            <a:endParaRPr lang="en-US" altLang="zh-CN" sz="2400" b="1" dirty="0">
              <a:latin typeface="+mn-lt"/>
              <a:ea typeface="+mn-ea"/>
            </a:endParaRPr>
          </a:p>
          <a:p>
            <a:pPr marL="927100" lvl="1" indent="-469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latin typeface="+mn-lt"/>
                <a:ea typeface="+mn-ea"/>
              </a:rPr>
              <a:t>iptables –L  </a:t>
            </a:r>
            <a:r>
              <a:rPr lang="zh-CN" altLang="en-US" sz="2400" b="1" dirty="0">
                <a:latin typeface="+mn-lt"/>
                <a:ea typeface="+mn-ea"/>
              </a:rPr>
              <a:t>查看防火墙配置，应该均为</a:t>
            </a:r>
            <a:r>
              <a:rPr lang="en-US" altLang="zh-CN" sz="2400" b="1" dirty="0">
                <a:latin typeface="+mn-lt"/>
                <a:ea typeface="+mn-ea"/>
              </a:rPr>
              <a:t>ACCEPT</a:t>
            </a:r>
            <a:endParaRPr lang="en-US" altLang="zh-CN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报文传输过程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Hop-by-hop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传输（逐跳传输）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 flipH="1" flipV="1">
            <a:off x="7835900" y="3981946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 flipH="1" flipV="1">
            <a:off x="6743700" y="3677146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 flipV="1">
            <a:off x="5854700" y="3664446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 flipV="1">
            <a:off x="4787900" y="3740646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721100" y="3816846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578100" y="3588246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Freeform 10"/>
          <p:cNvSpPr/>
          <p:nvPr/>
        </p:nvSpPr>
        <p:spPr bwMode="auto">
          <a:xfrm>
            <a:off x="774700" y="3626346"/>
            <a:ext cx="1752600" cy="508000"/>
          </a:xfrm>
          <a:custGeom>
            <a:avLst/>
            <a:gdLst>
              <a:gd name="T0" fmla="*/ 0 w 1104"/>
              <a:gd name="T1" fmla="*/ 2147483646 h 320"/>
              <a:gd name="T2" fmla="*/ 2147483646 w 1104"/>
              <a:gd name="T3" fmla="*/ 2147483646 h 320"/>
              <a:gd name="T4" fmla="*/ 2147483646 w 1104"/>
              <a:gd name="T5" fmla="*/ 0 h 320"/>
              <a:gd name="T6" fmla="*/ 0 60000 65536"/>
              <a:gd name="T7" fmla="*/ 0 60000 65536"/>
              <a:gd name="T8" fmla="*/ 0 60000 65536"/>
              <a:gd name="T9" fmla="*/ 0 w 1104"/>
              <a:gd name="T10" fmla="*/ 0 h 320"/>
              <a:gd name="T11" fmla="*/ 1104 w 1104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3" name="Group 11"/>
          <p:cNvGrpSpPr/>
          <p:nvPr/>
        </p:nvGrpSpPr>
        <p:grpSpPr bwMode="auto">
          <a:xfrm>
            <a:off x="1130300" y="3435846"/>
            <a:ext cx="1128713" cy="781050"/>
            <a:chOff x="1680" y="240"/>
            <a:chExt cx="2529" cy="1270"/>
          </a:xfrm>
        </p:grpSpPr>
        <p:sp>
          <p:nvSpPr>
            <p:cNvPr id="10810" name="Oval 12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1" name="Oval 13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2" name="Oval 14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3" name="Oval 15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4" name="Oval 16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5" name="Oval 17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6" name="Oval 18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7" name="Oval 19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18" name="Oval 20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54" name="Group 21"/>
          <p:cNvGrpSpPr/>
          <p:nvPr/>
        </p:nvGrpSpPr>
        <p:grpSpPr bwMode="auto">
          <a:xfrm>
            <a:off x="3035300" y="3435846"/>
            <a:ext cx="1128713" cy="781050"/>
            <a:chOff x="1680" y="240"/>
            <a:chExt cx="2529" cy="1270"/>
          </a:xfrm>
        </p:grpSpPr>
        <p:sp>
          <p:nvSpPr>
            <p:cNvPr id="10801" name="Oval 22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2" name="Oval 23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3" name="Oval 24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4" name="Oval 25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5" name="Oval 26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6" name="Oval 27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7" name="Oval 28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8" name="Oval 29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9" name="Oval 30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55" name="Text Box 31"/>
          <p:cNvSpPr txBox="1">
            <a:spLocks noChangeArrowheads="1"/>
          </p:cNvSpPr>
          <p:nvPr/>
        </p:nvSpPr>
        <p:spPr bwMode="auto">
          <a:xfrm>
            <a:off x="3225800" y="3624758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局域网</a:t>
            </a:r>
            <a:endParaRPr kumimoji="1" lang="zh-CN" altLang="en-US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56" name="Picture 3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3467596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3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664446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3727946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3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515221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60" name="Group 36"/>
          <p:cNvGrpSpPr/>
          <p:nvPr/>
        </p:nvGrpSpPr>
        <p:grpSpPr bwMode="auto">
          <a:xfrm>
            <a:off x="5168900" y="3435846"/>
            <a:ext cx="1128713" cy="781050"/>
            <a:chOff x="1680" y="240"/>
            <a:chExt cx="2529" cy="1270"/>
          </a:xfrm>
        </p:grpSpPr>
        <p:sp>
          <p:nvSpPr>
            <p:cNvPr id="10792" name="Oval 3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3" name="Oval 3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4" name="Oval 3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5" name="Oval 4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6" name="Oval 4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7" name="Oval 4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8" name="Oval 4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799" name="Oval 4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00" name="Oval 4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61" name="Text Box 46"/>
          <p:cNvSpPr txBox="1">
            <a:spLocks noChangeArrowheads="1"/>
          </p:cNvSpPr>
          <p:nvPr/>
        </p:nvSpPr>
        <p:spPr bwMode="auto">
          <a:xfrm>
            <a:off x="5334000" y="3624758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广域网</a:t>
            </a:r>
            <a:endParaRPr kumimoji="1" lang="zh-CN" altLang="en-US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2" name="Text Box 47"/>
          <p:cNvSpPr txBox="1">
            <a:spLocks noChangeArrowheads="1"/>
          </p:cNvSpPr>
          <p:nvPr/>
        </p:nvSpPr>
        <p:spPr bwMode="auto">
          <a:xfrm>
            <a:off x="319088" y="3289796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kumimoji="1" lang="en-US" altLang="zh-CN" b="1" baseline="-2500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3" name="Text Box 48"/>
          <p:cNvSpPr txBox="1">
            <a:spLocks noChangeArrowheads="1"/>
          </p:cNvSpPr>
          <p:nvPr/>
        </p:nvSpPr>
        <p:spPr bwMode="auto">
          <a:xfrm>
            <a:off x="8024813" y="3408858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主机</a:t>
            </a:r>
            <a:r>
              <a:rPr kumimoji="1" lang="zh-CN" altLang="en-US" sz="1400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kumimoji="1" lang="en-US" altLang="zh-CN" b="1" baseline="-2500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4" name="Text Box 49"/>
          <p:cNvSpPr txBox="1">
            <a:spLocks noChangeArrowheads="1"/>
          </p:cNvSpPr>
          <p:nvPr/>
        </p:nvSpPr>
        <p:spPr bwMode="auto">
          <a:xfrm>
            <a:off x="2047875" y="3105646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kumimoji="1" lang="en-US" altLang="zh-CN" b="1" baseline="-2500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5" name="Text Box 50"/>
          <p:cNvSpPr txBox="1">
            <a:spLocks noChangeArrowheads="1"/>
          </p:cNvSpPr>
          <p:nvPr/>
        </p:nvSpPr>
        <p:spPr bwMode="auto">
          <a:xfrm>
            <a:off x="4206875" y="3302496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kumimoji="1" lang="en-US" altLang="zh-CN" b="1" baseline="-2500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6" name="Text Box 51"/>
          <p:cNvSpPr txBox="1">
            <a:spLocks noChangeArrowheads="1"/>
          </p:cNvSpPr>
          <p:nvPr/>
        </p:nvSpPr>
        <p:spPr bwMode="auto">
          <a:xfrm>
            <a:off x="6151563" y="3162796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kumimoji="1" lang="en-US" altLang="zh-CN" b="1" baseline="-2500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67" name="Text Box 52"/>
          <p:cNvSpPr txBox="1">
            <a:spLocks noChangeArrowheads="1"/>
          </p:cNvSpPr>
          <p:nvPr/>
        </p:nvSpPr>
        <p:spPr bwMode="auto">
          <a:xfrm>
            <a:off x="1282700" y="3637458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电话网</a:t>
            </a:r>
            <a:endParaRPr kumimoji="1" lang="zh-CN" altLang="en-US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268" name="Group 53"/>
          <p:cNvGrpSpPr/>
          <p:nvPr/>
        </p:nvGrpSpPr>
        <p:grpSpPr bwMode="auto">
          <a:xfrm>
            <a:off x="368300" y="3664446"/>
            <a:ext cx="665163" cy="546100"/>
            <a:chOff x="624" y="2968"/>
            <a:chExt cx="1331" cy="920"/>
          </a:xfrm>
        </p:grpSpPr>
        <p:sp>
          <p:nvSpPr>
            <p:cNvPr id="10340" name="Freeform 54"/>
            <p:cNvSpPr/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 w 1426"/>
                <a:gd name="T1" fmla="*/ 0 h 2309"/>
                <a:gd name="T2" fmla="*/ 1 w 1426"/>
                <a:gd name="T3" fmla="*/ 0 h 2309"/>
                <a:gd name="T4" fmla="*/ 0 w 1426"/>
                <a:gd name="T5" fmla="*/ 0 h 2309"/>
                <a:gd name="T6" fmla="*/ 1 w 1426"/>
                <a:gd name="T7" fmla="*/ 0 h 2309"/>
                <a:gd name="T8" fmla="*/ 1 w 1426"/>
                <a:gd name="T9" fmla="*/ 0 h 2309"/>
                <a:gd name="T10" fmla="*/ 1 w 1426"/>
                <a:gd name="T11" fmla="*/ 0 h 2309"/>
                <a:gd name="T12" fmla="*/ 1 w 1426"/>
                <a:gd name="T13" fmla="*/ 0 h 2309"/>
                <a:gd name="T14" fmla="*/ 1 w 1426"/>
                <a:gd name="T15" fmla="*/ 0 h 2309"/>
                <a:gd name="T16" fmla="*/ 1 w 1426"/>
                <a:gd name="T17" fmla="*/ 0 h 2309"/>
                <a:gd name="T18" fmla="*/ 1 w 1426"/>
                <a:gd name="T19" fmla="*/ 0 h 2309"/>
                <a:gd name="T20" fmla="*/ 1 w 1426"/>
                <a:gd name="T21" fmla="*/ 0 h 2309"/>
                <a:gd name="T22" fmla="*/ 1 w 1426"/>
                <a:gd name="T23" fmla="*/ 0 h 2309"/>
                <a:gd name="T24" fmla="*/ 1 w 1426"/>
                <a:gd name="T25" fmla="*/ 0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6"/>
                <a:gd name="T40" fmla="*/ 0 h 2309"/>
                <a:gd name="T41" fmla="*/ 1426 w 1426"/>
                <a:gd name="T42" fmla="*/ 2309 h 23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55"/>
            <p:cNvSpPr/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0 w 573"/>
                <a:gd name="T1" fmla="*/ 0 h 1980"/>
                <a:gd name="T2" fmla="*/ 0 w 573"/>
                <a:gd name="T3" fmla="*/ 0 h 1980"/>
                <a:gd name="T4" fmla="*/ 0 w 573"/>
                <a:gd name="T5" fmla="*/ 0 h 1980"/>
                <a:gd name="T6" fmla="*/ 0 w 573"/>
                <a:gd name="T7" fmla="*/ 0 h 1980"/>
                <a:gd name="T8" fmla="*/ 0 w 573"/>
                <a:gd name="T9" fmla="*/ 0 h 1980"/>
                <a:gd name="T10" fmla="*/ 0 w 573"/>
                <a:gd name="T11" fmla="*/ 0 h 1980"/>
                <a:gd name="T12" fmla="*/ 0 w 573"/>
                <a:gd name="T13" fmla="*/ 0 h 1980"/>
                <a:gd name="T14" fmla="*/ 0 w 573"/>
                <a:gd name="T15" fmla="*/ 0 h 1980"/>
                <a:gd name="T16" fmla="*/ 0 w 573"/>
                <a:gd name="T17" fmla="*/ 0 h 1980"/>
                <a:gd name="T18" fmla="*/ 0 w 573"/>
                <a:gd name="T19" fmla="*/ 0 h 1980"/>
                <a:gd name="T20" fmla="*/ 0 w 573"/>
                <a:gd name="T21" fmla="*/ 0 h 1980"/>
                <a:gd name="T22" fmla="*/ 0 w 573"/>
                <a:gd name="T23" fmla="*/ 0 h 1980"/>
                <a:gd name="T24" fmla="*/ 0 w 573"/>
                <a:gd name="T25" fmla="*/ 0 h 1980"/>
                <a:gd name="T26" fmla="*/ 0 w 573"/>
                <a:gd name="T27" fmla="*/ 0 h 1980"/>
                <a:gd name="T28" fmla="*/ 0 w 573"/>
                <a:gd name="T29" fmla="*/ 0 h 1980"/>
                <a:gd name="T30" fmla="*/ 0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3"/>
                <a:gd name="T49" fmla="*/ 0 h 1980"/>
                <a:gd name="T50" fmla="*/ 573 w 573"/>
                <a:gd name="T51" fmla="*/ 1980 h 19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56"/>
            <p:cNvSpPr/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 w 1045"/>
                <a:gd name="T7" fmla="*/ 0 h 441"/>
                <a:gd name="T8" fmla="*/ 1 w 1045"/>
                <a:gd name="T9" fmla="*/ 0 h 441"/>
                <a:gd name="T10" fmla="*/ 1 w 1045"/>
                <a:gd name="T11" fmla="*/ 0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441"/>
                <a:gd name="T23" fmla="*/ 1045 w 1045"/>
                <a:gd name="T24" fmla="*/ 441 h 4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57"/>
            <p:cNvSpPr/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 w 955"/>
                <a:gd name="T1" fmla="*/ 0 h 1719"/>
                <a:gd name="T2" fmla="*/ 0 w 955"/>
                <a:gd name="T3" fmla="*/ 0 h 1719"/>
                <a:gd name="T4" fmla="*/ 1 w 955"/>
                <a:gd name="T5" fmla="*/ 0 h 1719"/>
                <a:gd name="T6" fmla="*/ 1 w 955"/>
                <a:gd name="T7" fmla="*/ 0 h 1719"/>
                <a:gd name="T8" fmla="*/ 1 w 955"/>
                <a:gd name="T9" fmla="*/ 0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5"/>
                <a:gd name="T16" fmla="*/ 0 h 1719"/>
                <a:gd name="T17" fmla="*/ 955 w 955"/>
                <a:gd name="T18" fmla="*/ 1719 h 17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58"/>
            <p:cNvSpPr/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1 w 862"/>
                <a:gd name="T1" fmla="*/ 0 h 1587"/>
                <a:gd name="T2" fmla="*/ 0 w 862"/>
                <a:gd name="T3" fmla="*/ 0 h 1587"/>
                <a:gd name="T4" fmla="*/ 1 w 862"/>
                <a:gd name="T5" fmla="*/ 0 h 1587"/>
                <a:gd name="T6" fmla="*/ 1 w 862"/>
                <a:gd name="T7" fmla="*/ 0 h 1587"/>
                <a:gd name="T8" fmla="*/ 1 w 86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587"/>
                <a:gd name="T17" fmla="*/ 862 w 86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59"/>
            <p:cNvSpPr/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0 w 408"/>
                <a:gd name="T1" fmla="*/ 0 h 1480"/>
                <a:gd name="T2" fmla="*/ 0 w 408"/>
                <a:gd name="T3" fmla="*/ 0 h 1480"/>
                <a:gd name="T4" fmla="*/ 0 w 408"/>
                <a:gd name="T5" fmla="*/ 0 h 1480"/>
                <a:gd name="T6" fmla="*/ 0 w 408"/>
                <a:gd name="T7" fmla="*/ 0 h 1480"/>
                <a:gd name="T8" fmla="*/ 0 w 408"/>
                <a:gd name="T9" fmla="*/ 0 h 1480"/>
                <a:gd name="T10" fmla="*/ 0 w 408"/>
                <a:gd name="T11" fmla="*/ 0 h 1480"/>
                <a:gd name="T12" fmla="*/ 0 w 408"/>
                <a:gd name="T13" fmla="*/ 0 h 1480"/>
                <a:gd name="T14" fmla="*/ 0 w 408"/>
                <a:gd name="T15" fmla="*/ 0 h 1480"/>
                <a:gd name="T16" fmla="*/ 0 w 408"/>
                <a:gd name="T17" fmla="*/ 0 h 1480"/>
                <a:gd name="T18" fmla="*/ 0 w 408"/>
                <a:gd name="T19" fmla="*/ 0 h 1480"/>
                <a:gd name="T20" fmla="*/ 0 w 408"/>
                <a:gd name="T21" fmla="*/ 0 h 1480"/>
                <a:gd name="T22" fmla="*/ 0 w 408"/>
                <a:gd name="T23" fmla="*/ 0 h 1480"/>
                <a:gd name="T24" fmla="*/ 0 w 408"/>
                <a:gd name="T25" fmla="*/ 0 h 1480"/>
                <a:gd name="T26" fmla="*/ 0 w 408"/>
                <a:gd name="T27" fmla="*/ 0 h 1480"/>
                <a:gd name="T28" fmla="*/ 0 w 408"/>
                <a:gd name="T29" fmla="*/ 0 h 1480"/>
                <a:gd name="T30" fmla="*/ 0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8"/>
                <a:gd name="T49" fmla="*/ 0 h 1480"/>
                <a:gd name="T50" fmla="*/ 408 w 408"/>
                <a:gd name="T51" fmla="*/ 1480 h 14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60"/>
            <p:cNvSpPr/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0 w 1065"/>
                <a:gd name="T1" fmla="*/ 0 h 963"/>
                <a:gd name="T2" fmla="*/ 0 w 1065"/>
                <a:gd name="T3" fmla="*/ 0 h 963"/>
                <a:gd name="T4" fmla="*/ 0 w 1065"/>
                <a:gd name="T5" fmla="*/ 0 h 963"/>
                <a:gd name="T6" fmla="*/ 0 w 1065"/>
                <a:gd name="T7" fmla="*/ 0 h 963"/>
                <a:gd name="T8" fmla="*/ 0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0 w 1065"/>
                <a:gd name="T17" fmla="*/ 0 h 963"/>
                <a:gd name="T18" fmla="*/ 0 w 1065"/>
                <a:gd name="T19" fmla="*/ 0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5"/>
                <a:gd name="T31" fmla="*/ 0 h 963"/>
                <a:gd name="T32" fmla="*/ 1065 w 1065"/>
                <a:gd name="T33" fmla="*/ 963 h 9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61"/>
            <p:cNvSpPr/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 w 1969"/>
                <a:gd name="T3" fmla="*/ 0 h 862"/>
                <a:gd name="T4" fmla="*/ 1 w 1969"/>
                <a:gd name="T5" fmla="*/ 0 h 862"/>
                <a:gd name="T6" fmla="*/ 1 w 1969"/>
                <a:gd name="T7" fmla="*/ 0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9"/>
                <a:gd name="T16" fmla="*/ 0 h 862"/>
                <a:gd name="T17" fmla="*/ 1969 w 1969"/>
                <a:gd name="T18" fmla="*/ 862 h 8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62"/>
            <p:cNvSpPr/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1 w 1777"/>
                <a:gd name="T5" fmla="*/ 0 h 297"/>
                <a:gd name="T6" fmla="*/ 1 w 1777"/>
                <a:gd name="T7" fmla="*/ 0 h 297"/>
                <a:gd name="T8" fmla="*/ 1 w 1777"/>
                <a:gd name="T9" fmla="*/ 0 h 297"/>
                <a:gd name="T10" fmla="*/ 1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7"/>
                <a:gd name="T22" fmla="*/ 0 h 297"/>
                <a:gd name="T23" fmla="*/ 1777 w 1777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63"/>
            <p:cNvSpPr/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0 w 513"/>
                <a:gd name="T5" fmla="*/ 0 h 1106"/>
                <a:gd name="T6" fmla="*/ 0 w 513"/>
                <a:gd name="T7" fmla="*/ 0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1106"/>
                <a:gd name="T17" fmla="*/ 513 w 513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64"/>
            <p:cNvSpPr/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1 w 262"/>
                <a:gd name="T5" fmla="*/ 0 h 25"/>
                <a:gd name="T6" fmla="*/ 1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5"/>
                <a:gd name="T17" fmla="*/ 262 w 2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65"/>
            <p:cNvSpPr/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1 w 561"/>
                <a:gd name="T1" fmla="*/ 0 h 836"/>
                <a:gd name="T2" fmla="*/ 0 w 561"/>
                <a:gd name="T3" fmla="*/ 0 h 836"/>
                <a:gd name="T4" fmla="*/ 1 w 561"/>
                <a:gd name="T5" fmla="*/ 0 h 836"/>
                <a:gd name="T6" fmla="*/ 1 w 561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836"/>
                <a:gd name="T14" fmla="*/ 561 w 561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2" name="Group 66"/>
            <p:cNvGrpSpPr/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0378" name="Group 67"/>
              <p:cNvGrpSpPr/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0789" name="Freeform 68"/>
                <p:cNvSpPr/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7"/>
                    <a:gd name="T17" fmla="*/ 22 w 2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0" name="Freeform 69"/>
                <p:cNvSpPr/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1" name="Freeform 70"/>
                <p:cNvSpPr/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79" name="Group 71"/>
              <p:cNvGrpSpPr/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0786" name="Freeform 72"/>
                <p:cNvSpPr/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7" name="Freeform 73"/>
                <p:cNvSpPr/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1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8" name="Freeform 74"/>
                <p:cNvSpPr/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80" name="Freeform 75"/>
              <p:cNvSpPr/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1" name="Freeform 76"/>
              <p:cNvSpPr/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2" name="Freeform 77"/>
              <p:cNvSpPr/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0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30"/>
                  <a:gd name="T29" fmla="*/ 70 w 7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3" name="Freeform 78"/>
              <p:cNvSpPr/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84" name="Group 79"/>
              <p:cNvGrpSpPr/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0783" name="Freeform 80"/>
                <p:cNvSpPr/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4" name="Freeform 81"/>
                <p:cNvSpPr/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0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5" name="Freeform 82"/>
                <p:cNvSpPr/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5" name="Group 83"/>
              <p:cNvGrpSpPr/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0780" name="Freeform 84"/>
                <p:cNvSpPr/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1" name="Freeform 85"/>
                <p:cNvSpPr/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2" name="Freeform 86"/>
                <p:cNvSpPr/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6" name="Group 87"/>
              <p:cNvGrpSpPr/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0777" name="Freeform 88"/>
                <p:cNvSpPr/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8" name="Freeform 89"/>
                <p:cNvSpPr/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9" name="Freeform 90"/>
                <p:cNvSpPr/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7" name="Group 91"/>
              <p:cNvGrpSpPr/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0774" name="Freeform 92"/>
                <p:cNvSpPr/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5" name="Freeform 93"/>
                <p:cNvSpPr/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1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6" name="Freeform 94"/>
                <p:cNvSpPr/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8" name="Group 95"/>
              <p:cNvGrpSpPr/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0754" name="Group 96"/>
                <p:cNvGrpSpPr/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0771" name="Freeform 97"/>
                  <p:cNvSpPr/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72" name="Freeform 98"/>
                  <p:cNvSpPr/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73" name="Freeform 99"/>
                  <p:cNvSpPr/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1 w 82"/>
                      <a:gd name="T9" fmla="*/ 0 h 37"/>
                      <a:gd name="T10" fmla="*/ 1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7"/>
                      <a:gd name="T23" fmla="*/ 82 w 82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5" name="Group 100"/>
                <p:cNvGrpSpPr/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0768" name="Freeform 101"/>
                  <p:cNvSpPr/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9" name="Freeform 102"/>
                  <p:cNvSpPr/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70" name="Freeform 103"/>
                  <p:cNvSpPr/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6" name="Group 104"/>
                <p:cNvGrpSpPr/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0765" name="Freeform 105"/>
                  <p:cNvSpPr/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6" name="Freeform 106"/>
                  <p:cNvSpPr/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7" name="Freeform 107"/>
                  <p:cNvSpPr/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7" name="Group 108"/>
                <p:cNvGrpSpPr/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0762" name="Freeform 109"/>
                  <p:cNvSpPr/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3" name="Freeform 110"/>
                  <p:cNvSpPr/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4" name="Freeform 111"/>
                  <p:cNvSpPr/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8" name="Group 112"/>
                <p:cNvGrpSpPr/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0759" name="Freeform 113"/>
                  <p:cNvSpPr/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0" name="Freeform 114"/>
                  <p:cNvSpPr/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1" name="Freeform 115"/>
                  <p:cNvSpPr/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89" name="Group 116"/>
              <p:cNvGrpSpPr/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0734" name="Group 117"/>
                <p:cNvGrpSpPr/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0751" name="Freeform 118"/>
                  <p:cNvSpPr/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2" name="Freeform 119"/>
                  <p:cNvSpPr/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3" name="Freeform 120"/>
                  <p:cNvSpPr/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5" name="Group 121"/>
                <p:cNvGrpSpPr/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0748" name="Freeform 122"/>
                  <p:cNvSpPr/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9" name="Freeform 123"/>
                  <p:cNvSpPr/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0" name="Freeform 124"/>
                  <p:cNvSpPr/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0 w 83"/>
                      <a:gd name="T9" fmla="*/ 0 h 37"/>
                      <a:gd name="T10" fmla="*/ 0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7"/>
                      <a:gd name="T23" fmla="*/ 83 w 83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6" name="Group 125"/>
                <p:cNvGrpSpPr/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0745" name="Freeform 126"/>
                  <p:cNvSpPr/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6" name="Freeform 127"/>
                  <p:cNvSpPr/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7" name="Freeform 128"/>
                  <p:cNvSpPr/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7" name="Group 129"/>
                <p:cNvGrpSpPr/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0742" name="Freeform 130"/>
                  <p:cNvSpPr/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3" name="Freeform 131"/>
                  <p:cNvSpPr/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4" name="Freeform 132"/>
                  <p:cNvSpPr/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8" name="Group 133"/>
                <p:cNvGrpSpPr/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0739" name="Freeform 134"/>
                  <p:cNvSpPr/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0" name="Freeform 135"/>
                  <p:cNvSpPr/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1" name="Freeform 136"/>
                  <p:cNvSpPr/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90" name="Group 137"/>
              <p:cNvGrpSpPr/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0731" name="Freeform 138"/>
                <p:cNvSpPr/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2" name="Freeform 139"/>
                <p:cNvSpPr/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0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3" name="Freeform 140"/>
                <p:cNvSpPr/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1" name="Group 141"/>
              <p:cNvGrpSpPr/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0728" name="Freeform 142"/>
                <p:cNvSpPr/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9" name="Freeform 143"/>
                <p:cNvSpPr/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0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0" name="Freeform 144"/>
                <p:cNvSpPr/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2" name="Group 145"/>
              <p:cNvGrpSpPr/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0725" name="Freeform 146"/>
                <p:cNvSpPr/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6" name="Freeform 147"/>
                <p:cNvSpPr/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7" name="Freeform 148"/>
                <p:cNvSpPr/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93" name="Freeform 149"/>
              <p:cNvSpPr/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8"/>
                  <a:gd name="T17" fmla="*/ 23 w 23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4" name="Freeform 150"/>
              <p:cNvSpPr/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1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27"/>
                  <a:gd name="T29" fmla="*/ 71 w 71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5" name="Freeform 151"/>
              <p:cNvSpPr/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0 w 82"/>
                  <a:gd name="T9" fmla="*/ 0 h 36"/>
                  <a:gd name="T10" fmla="*/ 0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6"/>
                  <a:gd name="T23" fmla="*/ 82 w 82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6" name="Group 152"/>
              <p:cNvGrpSpPr/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0722" name="Freeform 153"/>
                <p:cNvSpPr/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3" name="Freeform 154"/>
                <p:cNvSpPr/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4" name="Freeform 155"/>
                <p:cNvSpPr/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7" name="Group 156"/>
              <p:cNvGrpSpPr/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0719" name="Freeform 157"/>
                <p:cNvSpPr/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0" name="Freeform 158"/>
                <p:cNvSpPr/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1" name="Freeform 159"/>
                <p:cNvSpPr/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8" name="Group 160"/>
              <p:cNvGrpSpPr/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0716" name="Freeform 161"/>
                <p:cNvSpPr/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7" name="Freeform 162"/>
                <p:cNvSpPr/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8" name="Freeform 163"/>
                <p:cNvSpPr/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9" name="Group 164"/>
              <p:cNvGrpSpPr/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0713" name="Freeform 165"/>
                <p:cNvSpPr/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4" name="Freeform 166"/>
                <p:cNvSpPr/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5" name="Freeform 167"/>
                <p:cNvSpPr/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0" name="Group 168"/>
              <p:cNvGrpSpPr/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0693" name="Group 169"/>
                <p:cNvGrpSpPr/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0710" name="Freeform 170"/>
                  <p:cNvSpPr/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70"/>
                      <a:gd name="T17" fmla="*/ 23 w 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11" name="Freeform 171"/>
                  <p:cNvSpPr/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12" name="Freeform 172"/>
                  <p:cNvSpPr/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0 w 83"/>
                      <a:gd name="T9" fmla="*/ 0 h 38"/>
                      <a:gd name="T10" fmla="*/ 0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8"/>
                      <a:gd name="T23" fmla="*/ 83 w 83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4" name="Group 173"/>
                <p:cNvGrpSpPr/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0707" name="Freeform 174"/>
                  <p:cNvSpPr/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8" name="Freeform 175"/>
                  <p:cNvSpPr/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0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9" name="Freeform 176"/>
                  <p:cNvSpPr/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5" name="Group 177"/>
                <p:cNvGrpSpPr/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0704" name="Freeform 178"/>
                  <p:cNvSpPr/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5" name="Freeform 179"/>
                  <p:cNvSpPr/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6" name="Freeform 180"/>
                  <p:cNvSpPr/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6" name="Group 181"/>
                <p:cNvGrpSpPr/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0701" name="Freeform 182"/>
                  <p:cNvSpPr/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2" name="Freeform 183"/>
                  <p:cNvSpPr/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3" name="Freeform 184"/>
                  <p:cNvSpPr/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7" name="Group 185"/>
                <p:cNvGrpSpPr/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0698" name="Freeform 186"/>
                  <p:cNvSpPr/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9" name="Freeform 187"/>
                  <p:cNvSpPr/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0" name="Freeform 188"/>
                  <p:cNvSpPr/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01" name="Group 189"/>
              <p:cNvGrpSpPr/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0673" name="Group 190"/>
                <p:cNvGrpSpPr/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0690" name="Freeform 191"/>
                  <p:cNvSpPr/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1" name="Freeform 192"/>
                  <p:cNvSpPr/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2" name="Freeform 193"/>
                  <p:cNvSpPr/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4" name="Group 194"/>
                <p:cNvGrpSpPr/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0687" name="Freeform 195"/>
                  <p:cNvSpPr/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8" name="Freeform 196"/>
                  <p:cNvSpPr/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9" name="Freeform 197"/>
                  <p:cNvSpPr/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5" name="Group 198"/>
                <p:cNvGrpSpPr/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0684" name="Freeform 199"/>
                  <p:cNvSpPr/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5" name="Freeform 200"/>
                  <p:cNvSpPr/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6" name="Freeform 201"/>
                  <p:cNvSpPr/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6" name="Group 202"/>
                <p:cNvGrpSpPr/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0681" name="Freeform 203"/>
                  <p:cNvSpPr/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2" name="Freeform 204"/>
                  <p:cNvSpPr/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3" name="Freeform 205"/>
                  <p:cNvSpPr/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7" name="Group 206"/>
                <p:cNvGrpSpPr/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0678" name="Freeform 207"/>
                  <p:cNvSpPr/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79" name="Freeform 208"/>
                  <p:cNvSpPr/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0" name="Freeform 209"/>
                  <p:cNvSpPr/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02" name="Group 210"/>
              <p:cNvGrpSpPr/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0670" name="Freeform 211"/>
                <p:cNvSpPr/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1" name="Freeform 212"/>
                <p:cNvSpPr/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2" name="Freeform 213"/>
                <p:cNvSpPr/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3" name="Group 214"/>
              <p:cNvGrpSpPr/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0667" name="Freeform 215"/>
                <p:cNvSpPr/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8" name="Freeform 216"/>
                <p:cNvSpPr/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" name="Freeform 217"/>
                <p:cNvSpPr/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4" name="Group 218"/>
              <p:cNvGrpSpPr/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0664" name="Freeform 219"/>
                <p:cNvSpPr/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5" name="Freeform 220"/>
                <p:cNvSpPr/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" name="Freeform 221"/>
                <p:cNvSpPr/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05" name="Freeform 222"/>
              <p:cNvSpPr/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6" name="Freeform 223"/>
              <p:cNvSpPr/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1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31"/>
                  <a:gd name="T29" fmla="*/ 72 w 72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7" name="Freeform 224"/>
              <p:cNvSpPr/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0 w 83"/>
                  <a:gd name="T9" fmla="*/ 0 h 36"/>
                  <a:gd name="T10" fmla="*/ 0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8" name="Group 225"/>
              <p:cNvGrpSpPr/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0661" name="Freeform 226"/>
                <p:cNvSpPr/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2" name="Freeform 227"/>
                <p:cNvSpPr/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3" name="Freeform 228"/>
                <p:cNvSpPr/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9" name="Group 229"/>
              <p:cNvGrpSpPr/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0658" name="Freeform 230"/>
                <p:cNvSpPr/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9" name="Freeform 231"/>
                <p:cNvSpPr/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0" name="Freeform 232"/>
                <p:cNvSpPr/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0 w 83"/>
                    <a:gd name="T9" fmla="*/ 0 h 35"/>
                    <a:gd name="T10" fmla="*/ 0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0" name="Group 233"/>
              <p:cNvGrpSpPr/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0655" name="Freeform 234"/>
                <p:cNvSpPr/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6" name="Freeform 235"/>
                <p:cNvSpPr/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" name="Freeform 236"/>
                <p:cNvSpPr/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1" name="Group 237"/>
              <p:cNvGrpSpPr/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0652" name="Freeform 238"/>
                <p:cNvSpPr/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" name="Freeform 239"/>
                <p:cNvSpPr/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" name="Freeform 240"/>
                <p:cNvSpPr/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2" name="Group 241"/>
              <p:cNvGrpSpPr/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0632" name="Group 242"/>
                <p:cNvGrpSpPr/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0649" name="Freeform 243"/>
                  <p:cNvSpPr/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0" name="Freeform 244"/>
                  <p:cNvSpPr/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1" name="Freeform 245"/>
                  <p:cNvSpPr/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3" name="Group 246"/>
                <p:cNvGrpSpPr/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0646" name="Freeform 247"/>
                  <p:cNvSpPr/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7" name="Freeform 248"/>
                  <p:cNvSpPr/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1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2"/>
                      <a:gd name="T29" fmla="*/ 73 w 73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8" name="Freeform 249"/>
                  <p:cNvSpPr/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4" name="Group 250"/>
                <p:cNvGrpSpPr/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0643" name="Freeform 251"/>
                  <p:cNvSpPr/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4" name="Freeform 252"/>
                  <p:cNvSpPr/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5" name="Freeform 253"/>
                  <p:cNvSpPr/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5" name="Group 254"/>
                <p:cNvGrpSpPr/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0640" name="Freeform 255"/>
                  <p:cNvSpPr/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1" name="Freeform 256"/>
                  <p:cNvSpPr/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2" name="Freeform 257"/>
                  <p:cNvSpPr/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6" name="Group 258"/>
                <p:cNvGrpSpPr/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0637" name="Freeform 259"/>
                  <p:cNvSpPr/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8" name="Freeform 260"/>
                  <p:cNvSpPr/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9" name="Freeform 261"/>
                  <p:cNvSpPr/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3" name="Group 262"/>
              <p:cNvGrpSpPr/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0612" name="Group 263"/>
                <p:cNvGrpSpPr/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0629" name="Freeform 264"/>
                  <p:cNvSpPr/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0" name="Freeform 265"/>
                  <p:cNvSpPr/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1" name="Freeform 266"/>
                  <p:cNvSpPr/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3" name="Group 267"/>
                <p:cNvGrpSpPr/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0626" name="Freeform 268"/>
                  <p:cNvSpPr/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7" name="Freeform 269"/>
                  <p:cNvSpPr/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8" name="Freeform 270"/>
                  <p:cNvSpPr/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1 w 81"/>
                      <a:gd name="T9" fmla="*/ 0 h 38"/>
                      <a:gd name="T10" fmla="*/ 1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8"/>
                      <a:gd name="T23" fmla="*/ 81 w 81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4" name="Group 271"/>
                <p:cNvGrpSpPr/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0623" name="Freeform 272"/>
                  <p:cNvSpPr/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4" name="Freeform 273"/>
                  <p:cNvSpPr/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5" name="Freeform 274"/>
                  <p:cNvSpPr/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5" name="Group 275"/>
                <p:cNvGrpSpPr/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0620" name="Freeform 276"/>
                  <p:cNvSpPr/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1" name="Freeform 277"/>
                  <p:cNvSpPr/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2" name="Freeform 278"/>
                  <p:cNvSpPr/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6" name="Group 279"/>
                <p:cNvGrpSpPr/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0617" name="Freeform 280"/>
                  <p:cNvSpPr/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8" name="Freeform 281"/>
                  <p:cNvSpPr/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9" name="Freeform 282"/>
                  <p:cNvSpPr/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4" name="Group 283"/>
              <p:cNvGrpSpPr/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0609" name="Freeform 284"/>
                <p:cNvSpPr/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0" name="Freeform 285"/>
                <p:cNvSpPr/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1" name="Freeform 286"/>
                <p:cNvSpPr/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5" name="Group 287"/>
              <p:cNvGrpSpPr/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0606" name="Freeform 288"/>
                <p:cNvSpPr/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7" name="Freeform 289"/>
                <p:cNvSpPr/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1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1"/>
                    <a:gd name="T29" fmla="*/ 75 w 75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8" name="Freeform 290"/>
                <p:cNvSpPr/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6" name="Group 291"/>
              <p:cNvGrpSpPr/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0603" name="Freeform 292"/>
                <p:cNvSpPr/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4" name="Freeform 293"/>
                <p:cNvSpPr/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5" name="Freeform 294"/>
                <p:cNvSpPr/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7" name="Group 295"/>
              <p:cNvGrpSpPr/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0600" name="Freeform 296"/>
                <p:cNvSpPr/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1" name="Freeform 297"/>
                <p:cNvSpPr/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2" name="Freeform 298"/>
                <p:cNvSpPr/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8" name="Group 299"/>
              <p:cNvGrpSpPr/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0597" name="Freeform 300"/>
                <p:cNvSpPr/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8" name="Freeform 301"/>
                <p:cNvSpPr/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9" name="Freeform 302"/>
                <p:cNvSpPr/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9" name="Group 303"/>
              <p:cNvGrpSpPr/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0577" name="Group 304"/>
                <p:cNvGrpSpPr/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0594" name="Freeform 305"/>
                  <p:cNvSpPr/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5" name="Freeform 306"/>
                  <p:cNvSpPr/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6" name="Freeform 307"/>
                  <p:cNvSpPr/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0 w 82"/>
                      <a:gd name="T9" fmla="*/ 0 h 38"/>
                      <a:gd name="T10" fmla="*/ 0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8" name="Group 308"/>
                <p:cNvGrpSpPr/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0591" name="Freeform 309"/>
                  <p:cNvSpPr/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2" name="Freeform 310"/>
                  <p:cNvSpPr/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1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3" name="Freeform 311"/>
                  <p:cNvSpPr/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9" name="Group 312"/>
                <p:cNvGrpSpPr/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0588" name="Freeform 313"/>
                  <p:cNvSpPr/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9" name="Freeform 314"/>
                  <p:cNvSpPr/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0" name="Freeform 315"/>
                  <p:cNvSpPr/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80" name="Group 316"/>
                <p:cNvGrpSpPr/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0585" name="Freeform 317"/>
                  <p:cNvSpPr/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6" name="Freeform 318"/>
                  <p:cNvSpPr/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7" name="Freeform 319"/>
                  <p:cNvSpPr/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81" name="Group 320"/>
                <p:cNvGrpSpPr/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0582" name="Freeform 321"/>
                  <p:cNvSpPr/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3" name="Freeform 322"/>
                  <p:cNvSpPr/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4" name="Freeform 323"/>
                  <p:cNvSpPr/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0" name="Group 324"/>
              <p:cNvGrpSpPr/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0557" name="Group 325"/>
                <p:cNvGrpSpPr/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0574" name="Freeform 326"/>
                  <p:cNvSpPr/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5" name="Freeform 327"/>
                  <p:cNvSpPr/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6" name="Freeform 328"/>
                  <p:cNvSpPr/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8" name="Group 329"/>
                <p:cNvGrpSpPr/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0571" name="Freeform 330"/>
                  <p:cNvSpPr/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2" name="Freeform 331"/>
                  <p:cNvSpPr/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3" name="Freeform 332"/>
                  <p:cNvSpPr/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9" name="Group 333"/>
                <p:cNvGrpSpPr/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0568" name="Freeform 334"/>
                  <p:cNvSpPr/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9" name="Freeform 335"/>
                  <p:cNvSpPr/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0" name="Freeform 336"/>
                  <p:cNvSpPr/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0" name="Group 337"/>
                <p:cNvGrpSpPr/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0565" name="Freeform 338"/>
                  <p:cNvSpPr/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6" name="Freeform 339"/>
                  <p:cNvSpPr/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7" name="Freeform 340"/>
                  <p:cNvSpPr/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61" name="Group 341"/>
                <p:cNvGrpSpPr/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0562" name="Freeform 342"/>
                  <p:cNvSpPr/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3" name="Freeform 343"/>
                  <p:cNvSpPr/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4" name="Freeform 344"/>
                  <p:cNvSpPr/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1" name="Group 345"/>
              <p:cNvGrpSpPr/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0554" name="Freeform 346"/>
                <p:cNvSpPr/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5" name="Freeform 347"/>
                <p:cNvSpPr/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6" name="Freeform 348"/>
                <p:cNvSpPr/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2" name="Group 349"/>
              <p:cNvGrpSpPr/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0551" name="Freeform 350"/>
                <p:cNvSpPr/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9"/>
                    <a:gd name="T17" fmla="*/ 38 w 3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2" name="Freeform 351"/>
                <p:cNvSpPr/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" name="Freeform 352"/>
                <p:cNvSpPr/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0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1"/>
                    <a:gd name="T17" fmla="*/ 65 w 6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3" name="Group 353"/>
              <p:cNvGrpSpPr/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0548" name="Freeform 354"/>
                <p:cNvSpPr/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9" name="Freeform 355"/>
                <p:cNvSpPr/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" name="Freeform 356"/>
                <p:cNvSpPr/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4" name="Group 357"/>
              <p:cNvGrpSpPr/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0545" name="Freeform 358"/>
                <p:cNvSpPr/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6" name="Freeform 359"/>
                <p:cNvSpPr/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3"/>
                    <a:gd name="T17" fmla="*/ 63 w 63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7" name="Freeform 360"/>
                <p:cNvSpPr/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5" name="Group 361"/>
              <p:cNvGrpSpPr/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0542" name="Freeform 362"/>
                <p:cNvSpPr/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3" name="Freeform 363"/>
                <p:cNvSpPr/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0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5"/>
                    <a:gd name="T17" fmla="*/ 65 w 65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4" name="Freeform 364"/>
                <p:cNvSpPr/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6" name="Group 365"/>
              <p:cNvGrpSpPr/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0526" name="Group 366"/>
                <p:cNvGrpSpPr/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0539" name="Freeform 367"/>
                  <p:cNvSpPr/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0" name="Freeform 368"/>
                  <p:cNvSpPr/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0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2"/>
                      <a:gd name="T17" fmla="*/ 66 w 66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1" name="Freeform 369"/>
                  <p:cNvSpPr/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1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7" name="Group 370"/>
                <p:cNvGrpSpPr/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0536" name="Freeform 371"/>
                  <p:cNvSpPr/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7" name="Freeform 372"/>
                  <p:cNvSpPr/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1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5"/>
                      <a:gd name="T17" fmla="*/ 66 w 6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8" name="Freeform 373"/>
                  <p:cNvSpPr/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8" name="Group 374"/>
                <p:cNvGrpSpPr/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0533" name="Freeform 375"/>
                  <p:cNvSpPr/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4" name="Freeform 376"/>
                  <p:cNvSpPr/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5" name="Freeform 377"/>
                  <p:cNvSpPr/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0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9" name="Group 378"/>
                <p:cNvGrpSpPr/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0530" name="Freeform 379"/>
                  <p:cNvSpPr/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1" name="Freeform 380"/>
                  <p:cNvSpPr/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2" name="Freeform 381"/>
                  <p:cNvSpPr/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7" name="Group 382"/>
              <p:cNvGrpSpPr/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0510" name="Group 383"/>
                <p:cNvGrpSpPr/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0523" name="Freeform 384"/>
                  <p:cNvSpPr/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4" name="Freeform 385"/>
                  <p:cNvSpPr/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1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5" name="Freeform 386"/>
                  <p:cNvSpPr/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11" name="Group 387"/>
                <p:cNvGrpSpPr/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0520" name="Freeform 388"/>
                  <p:cNvSpPr/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1" name="Freeform 389"/>
                  <p:cNvSpPr/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2" name="Freeform 390"/>
                  <p:cNvSpPr/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0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12" name="Group 391"/>
                <p:cNvGrpSpPr/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0517" name="Freeform 392"/>
                  <p:cNvSpPr/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8" name="Freeform 393"/>
                  <p:cNvSpPr/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9" name="Freeform 394"/>
                  <p:cNvSpPr/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13" name="Group 395"/>
                <p:cNvGrpSpPr/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0514" name="Freeform 396"/>
                  <p:cNvSpPr/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70"/>
                      <a:gd name="T17" fmla="*/ 41 w 41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5" name="Freeform 397"/>
                  <p:cNvSpPr/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0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4"/>
                      <a:gd name="T17" fmla="*/ 65 w 65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6" name="Freeform 398"/>
                  <p:cNvSpPr/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0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8" name="Group 399"/>
              <p:cNvGrpSpPr/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0507" name="Freeform 400"/>
                <p:cNvSpPr/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70"/>
                    <a:gd name="T17" fmla="*/ 39 w 39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8" name="Freeform 401"/>
                <p:cNvSpPr/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5"/>
                    <a:gd name="T17" fmla="*/ 63 w 6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9" name="Freeform 402"/>
                <p:cNvSpPr/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1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0"/>
                    <a:gd name="T17" fmla="*/ 64 w 6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9" name="Group 403"/>
              <p:cNvGrpSpPr/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0504" name="Freeform 404"/>
                <p:cNvSpPr/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5" name="Freeform 405"/>
                <p:cNvSpPr/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6" name="Freeform 406"/>
                <p:cNvSpPr/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1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0" name="Group 407"/>
              <p:cNvGrpSpPr/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0501" name="Freeform 408"/>
                <p:cNvSpPr/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2" name="Freeform 409"/>
                <p:cNvSpPr/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2"/>
                    <a:gd name="T17" fmla="*/ 63 w 6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3" name="Freeform 410"/>
                <p:cNvSpPr/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1" name="Group 411"/>
              <p:cNvGrpSpPr/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0498" name="Freeform 412"/>
                <p:cNvSpPr/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9" name="Freeform 413"/>
                <p:cNvSpPr/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0" name="Freeform 414"/>
                <p:cNvSpPr/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0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2" name="Group 415"/>
              <p:cNvGrpSpPr/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0495" name="Freeform 416"/>
                <p:cNvSpPr/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9"/>
                    <a:gd name="T17" fmla="*/ 40 w 40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6" name="Freeform 417"/>
                <p:cNvSpPr/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7" name="Freeform 418"/>
                <p:cNvSpPr/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0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3" name="Group 419"/>
              <p:cNvGrpSpPr/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0492" name="Freeform 420"/>
                <p:cNvSpPr/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3" name="Freeform 421"/>
                <p:cNvSpPr/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4" name="Freeform 422"/>
                <p:cNvSpPr/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1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9"/>
                    <a:gd name="T17" fmla="*/ 66 w 66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4" name="Group 423"/>
              <p:cNvGrpSpPr/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0489" name="Freeform 424"/>
                <p:cNvSpPr/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0" name="Freeform 425"/>
                <p:cNvSpPr/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3"/>
                    <a:gd name="T17" fmla="*/ 64 w 64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1" name="Freeform 426"/>
                <p:cNvSpPr/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35" name="Freeform 427"/>
              <p:cNvSpPr/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6" name="Freeform 428"/>
              <p:cNvSpPr/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7" name="Freeform 429"/>
              <p:cNvSpPr/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1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6"/>
                  <a:gd name="T17" fmla="*/ 78 w 7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8" name="Freeform 430"/>
              <p:cNvSpPr/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9" name="Freeform 431"/>
              <p:cNvSpPr/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0" name="Freeform 432"/>
              <p:cNvSpPr/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1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5"/>
                  <a:gd name="T17" fmla="*/ 79 w 7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1" name="Freeform 433"/>
              <p:cNvSpPr/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2" name="Freeform 434"/>
              <p:cNvSpPr/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3" name="Freeform 435"/>
              <p:cNvSpPr/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4" name="Freeform 436"/>
              <p:cNvSpPr/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" name="Freeform 437"/>
              <p:cNvSpPr/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0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46" name="Group 438"/>
              <p:cNvGrpSpPr/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0486" name="Freeform 439"/>
                <p:cNvSpPr/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7" name="Freeform 440"/>
                <p:cNvSpPr/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1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8" name="Freeform 441"/>
                <p:cNvSpPr/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" name="Group 442"/>
              <p:cNvGrpSpPr/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0483" name="Freeform 443"/>
                <p:cNvSpPr/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7"/>
                    <a:gd name="T17" fmla="*/ 24 w 2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4" name="Freeform 444"/>
                <p:cNvSpPr/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5" name="Freeform 445"/>
                <p:cNvSpPr/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1 w 81"/>
                    <a:gd name="T9" fmla="*/ 0 h 35"/>
                    <a:gd name="T10" fmla="*/ 1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5"/>
                    <a:gd name="T23" fmla="*/ 81 w 8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" name="Group 446"/>
              <p:cNvGrpSpPr/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0480" name="Freeform 447"/>
                <p:cNvSpPr/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1" name="Freeform 448"/>
                <p:cNvSpPr/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2" name="Freeform 449"/>
                <p:cNvSpPr/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9" name="Group 450"/>
              <p:cNvGrpSpPr/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0477" name="Freeform 451"/>
                <p:cNvSpPr/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8" name="Freeform 452"/>
                <p:cNvSpPr/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9" name="Freeform 453"/>
                <p:cNvSpPr/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0" name="Group 454"/>
              <p:cNvGrpSpPr/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0474" name="Freeform 455"/>
                <p:cNvSpPr/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1 w 182"/>
                    <a:gd name="T7" fmla="*/ 0 h 314"/>
                    <a:gd name="T8" fmla="*/ 1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314"/>
                    <a:gd name="T17" fmla="*/ 182 w 182"/>
                    <a:gd name="T18" fmla="*/ 314 h 3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5" name="Freeform 456"/>
                <p:cNvSpPr/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1 w 235"/>
                    <a:gd name="T7" fmla="*/ 0 h 281"/>
                    <a:gd name="T8" fmla="*/ 1 w 235"/>
                    <a:gd name="T9" fmla="*/ 0 h 281"/>
                    <a:gd name="T10" fmla="*/ 1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5"/>
                    <a:gd name="T28" fmla="*/ 0 h 281"/>
                    <a:gd name="T29" fmla="*/ 235 w 235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6" name="Freeform 457"/>
                <p:cNvSpPr/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0 w 95"/>
                    <a:gd name="T9" fmla="*/ 0 h 36"/>
                    <a:gd name="T10" fmla="*/ 0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"/>
                    <a:gd name="T22" fmla="*/ 0 h 36"/>
                    <a:gd name="T23" fmla="*/ 95 w 95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1" name="Group 458"/>
              <p:cNvGrpSpPr/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0471" name="Freeform 459"/>
                <p:cNvSpPr/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2" name="Freeform 460"/>
                <p:cNvSpPr/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3" name="Freeform 461"/>
                <p:cNvSpPr/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1 w 81"/>
                    <a:gd name="T9" fmla="*/ 0 h 34"/>
                    <a:gd name="T10" fmla="*/ 1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4"/>
                    <a:gd name="T23" fmla="*/ 81 w 81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2" name="Group 462"/>
              <p:cNvGrpSpPr/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0468" name="Freeform 463"/>
                <p:cNvSpPr/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9" name="Freeform 464"/>
                <p:cNvSpPr/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0" name="Freeform 465"/>
                <p:cNvSpPr/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3" name="Group 466"/>
              <p:cNvGrpSpPr/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0465" name="Freeform 467"/>
                <p:cNvSpPr/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9"/>
                    <a:gd name="T17" fmla="*/ 22 w 2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6" name="Freeform 468"/>
                <p:cNvSpPr/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7" name="Freeform 469"/>
                <p:cNvSpPr/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4" name="Group 470"/>
              <p:cNvGrpSpPr/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0462" name="Freeform 471"/>
                <p:cNvSpPr/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3" name="Freeform 472"/>
                <p:cNvSpPr/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4" name="Freeform 473"/>
                <p:cNvSpPr/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5" name="Group 474"/>
              <p:cNvGrpSpPr/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0459" name="Freeform 475"/>
                <p:cNvSpPr/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0" name="Freeform 476"/>
                <p:cNvSpPr/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1" name="Freeform 477"/>
                <p:cNvSpPr/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6" name="Freeform 478"/>
              <p:cNvSpPr/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128"/>
                  <a:gd name="T23" fmla="*/ 51 w 51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7" name="Freeform 479"/>
              <p:cNvSpPr/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0 w 183"/>
                  <a:gd name="T3" fmla="*/ 0 h 85"/>
                  <a:gd name="T4" fmla="*/ 0 w 183"/>
                  <a:gd name="T5" fmla="*/ 0 h 85"/>
                  <a:gd name="T6" fmla="*/ 0 w 183"/>
                  <a:gd name="T7" fmla="*/ 0 h 85"/>
                  <a:gd name="T8" fmla="*/ 0 w 183"/>
                  <a:gd name="T9" fmla="*/ 0 h 85"/>
                  <a:gd name="T10" fmla="*/ 0 w 183"/>
                  <a:gd name="T11" fmla="*/ 0 h 85"/>
                  <a:gd name="T12" fmla="*/ 0 w 183"/>
                  <a:gd name="T13" fmla="*/ 0 h 85"/>
                  <a:gd name="T14" fmla="*/ 0 w 183"/>
                  <a:gd name="T15" fmla="*/ 0 h 85"/>
                  <a:gd name="T16" fmla="*/ 0 w 183"/>
                  <a:gd name="T17" fmla="*/ 0 h 85"/>
                  <a:gd name="T18" fmla="*/ 0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3"/>
                  <a:gd name="T37" fmla="*/ 0 h 85"/>
                  <a:gd name="T38" fmla="*/ 183 w 183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8" name="Freeform 480"/>
              <p:cNvSpPr/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1 w 160"/>
                  <a:gd name="T9" fmla="*/ 0 h 36"/>
                  <a:gd name="T10" fmla="*/ 1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"/>
                  <a:gd name="T22" fmla="*/ 0 h 36"/>
                  <a:gd name="T23" fmla="*/ 160 w 16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53" name="Group 481"/>
            <p:cNvGrpSpPr/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0374" name="Freeform 482"/>
              <p:cNvSpPr/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 w 825"/>
                  <a:gd name="T15" fmla="*/ 0 h 151"/>
                  <a:gd name="T16" fmla="*/ 1 w 825"/>
                  <a:gd name="T17" fmla="*/ 0 h 151"/>
                  <a:gd name="T18" fmla="*/ 1 w 825"/>
                  <a:gd name="T19" fmla="*/ 0 h 151"/>
                  <a:gd name="T20" fmla="*/ 1 w 825"/>
                  <a:gd name="T21" fmla="*/ 0 h 151"/>
                  <a:gd name="T22" fmla="*/ 1 w 825"/>
                  <a:gd name="T23" fmla="*/ 0 h 151"/>
                  <a:gd name="T24" fmla="*/ 1 w 825"/>
                  <a:gd name="T25" fmla="*/ 0 h 151"/>
                  <a:gd name="T26" fmla="*/ 1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25"/>
                  <a:gd name="T46" fmla="*/ 0 h 151"/>
                  <a:gd name="T47" fmla="*/ 825 w 82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5" name="Freeform 483"/>
              <p:cNvSpPr/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1 w 658"/>
                  <a:gd name="T5" fmla="*/ 0 h 79"/>
                  <a:gd name="T6" fmla="*/ 1 w 658"/>
                  <a:gd name="T7" fmla="*/ 0 h 79"/>
                  <a:gd name="T8" fmla="*/ 1 w 658"/>
                  <a:gd name="T9" fmla="*/ 0 h 79"/>
                  <a:gd name="T10" fmla="*/ 1 w 658"/>
                  <a:gd name="T11" fmla="*/ 0 h 79"/>
                  <a:gd name="T12" fmla="*/ 1 w 658"/>
                  <a:gd name="T13" fmla="*/ 0 h 79"/>
                  <a:gd name="T14" fmla="*/ 1 w 658"/>
                  <a:gd name="T15" fmla="*/ 0 h 79"/>
                  <a:gd name="T16" fmla="*/ 1 w 658"/>
                  <a:gd name="T17" fmla="*/ 0 h 79"/>
                  <a:gd name="T18" fmla="*/ 1 w 658"/>
                  <a:gd name="T19" fmla="*/ 0 h 79"/>
                  <a:gd name="T20" fmla="*/ 1 w 658"/>
                  <a:gd name="T21" fmla="*/ 0 h 79"/>
                  <a:gd name="T22" fmla="*/ 1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8"/>
                  <a:gd name="T40" fmla="*/ 0 h 79"/>
                  <a:gd name="T41" fmla="*/ 658 w 658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6" name="Rectangle 484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377" name="Rectangle 485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54" name="Group 486"/>
            <p:cNvGrpSpPr/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0355" name="Freeform 487"/>
              <p:cNvSpPr/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0 w 191"/>
                  <a:gd name="T1" fmla="*/ 0 h 200"/>
                  <a:gd name="T2" fmla="*/ 0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0 w 191"/>
                  <a:gd name="T17" fmla="*/ 0 h 200"/>
                  <a:gd name="T18" fmla="*/ 0 w 191"/>
                  <a:gd name="T19" fmla="*/ 0 h 200"/>
                  <a:gd name="T20" fmla="*/ 0 w 191"/>
                  <a:gd name="T21" fmla="*/ 0 h 200"/>
                  <a:gd name="T22" fmla="*/ 0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1"/>
                  <a:gd name="T37" fmla="*/ 0 h 200"/>
                  <a:gd name="T38" fmla="*/ 191 w 191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6" name="Freeform 488"/>
              <p:cNvSpPr/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0 w 860"/>
                  <a:gd name="T3" fmla="*/ 0 h 791"/>
                  <a:gd name="T4" fmla="*/ 0 w 860"/>
                  <a:gd name="T5" fmla="*/ 0 h 791"/>
                  <a:gd name="T6" fmla="*/ 0 w 860"/>
                  <a:gd name="T7" fmla="*/ 0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0"/>
                  <a:gd name="T16" fmla="*/ 0 h 791"/>
                  <a:gd name="T17" fmla="*/ 860 w 86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7" name="Freeform 489"/>
              <p:cNvSpPr/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1 w 281"/>
                  <a:gd name="T7" fmla="*/ 0 h 366"/>
                  <a:gd name="T8" fmla="*/ 1 w 281"/>
                  <a:gd name="T9" fmla="*/ 0 h 366"/>
                  <a:gd name="T10" fmla="*/ 1 w 281"/>
                  <a:gd name="T11" fmla="*/ 0 h 366"/>
                  <a:gd name="T12" fmla="*/ 1 w 281"/>
                  <a:gd name="T13" fmla="*/ 0 h 366"/>
                  <a:gd name="T14" fmla="*/ 1 w 281"/>
                  <a:gd name="T15" fmla="*/ 0 h 366"/>
                  <a:gd name="T16" fmla="*/ 1 w 281"/>
                  <a:gd name="T17" fmla="*/ 0 h 366"/>
                  <a:gd name="T18" fmla="*/ 1 w 281"/>
                  <a:gd name="T19" fmla="*/ 0 h 366"/>
                  <a:gd name="T20" fmla="*/ 1 w 281"/>
                  <a:gd name="T21" fmla="*/ 0 h 366"/>
                  <a:gd name="T22" fmla="*/ 1 w 281"/>
                  <a:gd name="T23" fmla="*/ 0 h 366"/>
                  <a:gd name="T24" fmla="*/ 1 w 281"/>
                  <a:gd name="T25" fmla="*/ 0 h 366"/>
                  <a:gd name="T26" fmla="*/ 1 w 281"/>
                  <a:gd name="T27" fmla="*/ 0 h 366"/>
                  <a:gd name="T28" fmla="*/ 1 w 281"/>
                  <a:gd name="T29" fmla="*/ 0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366"/>
                  <a:gd name="T56" fmla="*/ 281 w 281"/>
                  <a:gd name="T57" fmla="*/ 366 h 3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8" name="Line 490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9" name="Freeform 491"/>
              <p:cNvSpPr/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1 w 222"/>
                  <a:gd name="T7" fmla="*/ 0 h 289"/>
                  <a:gd name="T8" fmla="*/ 1 w 222"/>
                  <a:gd name="T9" fmla="*/ 0 h 289"/>
                  <a:gd name="T10" fmla="*/ 1 w 222"/>
                  <a:gd name="T11" fmla="*/ 0 h 289"/>
                  <a:gd name="T12" fmla="*/ 1 w 222"/>
                  <a:gd name="T13" fmla="*/ 0 h 289"/>
                  <a:gd name="T14" fmla="*/ 1 w 222"/>
                  <a:gd name="T15" fmla="*/ 0 h 289"/>
                  <a:gd name="T16" fmla="*/ 1 w 222"/>
                  <a:gd name="T17" fmla="*/ 0 h 289"/>
                  <a:gd name="T18" fmla="*/ 1 w 222"/>
                  <a:gd name="T19" fmla="*/ 0 h 289"/>
                  <a:gd name="T20" fmla="*/ 1 w 222"/>
                  <a:gd name="T21" fmla="*/ 0 h 289"/>
                  <a:gd name="T22" fmla="*/ 1 w 222"/>
                  <a:gd name="T23" fmla="*/ 0 h 289"/>
                  <a:gd name="T24" fmla="*/ 1 w 222"/>
                  <a:gd name="T25" fmla="*/ 0 h 289"/>
                  <a:gd name="T26" fmla="*/ 1 w 222"/>
                  <a:gd name="T27" fmla="*/ 0 h 289"/>
                  <a:gd name="T28" fmla="*/ 1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2"/>
                  <a:gd name="T55" fmla="*/ 0 h 289"/>
                  <a:gd name="T56" fmla="*/ 222 w 222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0" name="Freeform 492"/>
              <p:cNvSpPr/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1" name="Freeform 493"/>
              <p:cNvSpPr/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5"/>
                  <a:gd name="T23" fmla="*/ 126 w 126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2" name="Freeform 494"/>
              <p:cNvSpPr/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5"/>
                  <a:gd name="T23" fmla="*/ 127 w 127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3" name="Freeform 495"/>
              <p:cNvSpPr/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4" name="Freeform 496"/>
              <p:cNvSpPr/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5" name="Freeform 497"/>
              <p:cNvSpPr/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6"/>
                  <a:gd name="T23" fmla="*/ 126 w 126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6" name="Freeform 498"/>
              <p:cNvSpPr/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7" name="Freeform 499"/>
              <p:cNvSpPr/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0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8" name="Freeform 500"/>
              <p:cNvSpPr/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0 w 96"/>
                  <a:gd name="T3" fmla="*/ 0 h 74"/>
                  <a:gd name="T4" fmla="*/ 0 w 96"/>
                  <a:gd name="T5" fmla="*/ 0 h 74"/>
                  <a:gd name="T6" fmla="*/ 0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74"/>
                  <a:gd name="T14" fmla="*/ 96 w 9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9" name="Oval 501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370" name="Oval 502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371" name="Freeform 503"/>
              <p:cNvSpPr/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1 w 188"/>
                  <a:gd name="T5" fmla="*/ 0 h 25"/>
                  <a:gd name="T6" fmla="*/ 1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8"/>
                  <a:gd name="T16" fmla="*/ 0 h 25"/>
                  <a:gd name="T17" fmla="*/ 188 w 188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2" name="Oval 504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373" name="Oval 505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269" name="Group 506"/>
          <p:cNvGrpSpPr/>
          <p:nvPr/>
        </p:nvGrpSpPr>
        <p:grpSpPr bwMode="auto">
          <a:xfrm>
            <a:off x="6997700" y="3512046"/>
            <a:ext cx="1128713" cy="781050"/>
            <a:chOff x="1680" y="240"/>
            <a:chExt cx="2529" cy="1270"/>
          </a:xfrm>
        </p:grpSpPr>
        <p:sp>
          <p:nvSpPr>
            <p:cNvPr id="10331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2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3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4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5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6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7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8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339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270" name="Text Box 516"/>
          <p:cNvSpPr txBox="1">
            <a:spLocks noChangeArrowheads="1"/>
          </p:cNvSpPr>
          <p:nvPr/>
        </p:nvSpPr>
        <p:spPr bwMode="auto">
          <a:xfrm>
            <a:off x="7226300" y="3700958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局域网</a:t>
            </a:r>
            <a:endParaRPr kumimoji="1" lang="zh-CN" altLang="en-US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7429" name="Line 517"/>
          <p:cNvSpPr>
            <a:spLocks noChangeShapeType="1"/>
          </p:cNvSpPr>
          <p:nvPr/>
        </p:nvSpPr>
        <p:spPr bwMode="auto">
          <a:xfrm flipV="1">
            <a:off x="1039813" y="3578721"/>
            <a:ext cx="1223962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30" name="Line 518"/>
          <p:cNvSpPr>
            <a:spLocks noChangeShapeType="1"/>
          </p:cNvSpPr>
          <p:nvPr/>
        </p:nvSpPr>
        <p:spPr bwMode="auto">
          <a:xfrm flipV="1">
            <a:off x="4970463" y="3591421"/>
            <a:ext cx="1406525" cy="115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31" name="Line 519"/>
          <p:cNvSpPr>
            <a:spLocks noChangeShapeType="1"/>
          </p:cNvSpPr>
          <p:nvPr/>
        </p:nvSpPr>
        <p:spPr bwMode="auto">
          <a:xfrm>
            <a:off x="6977063" y="3637458"/>
            <a:ext cx="1587500" cy="2619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32" name="Line 520"/>
          <p:cNvSpPr>
            <a:spLocks noChangeShapeType="1"/>
          </p:cNvSpPr>
          <p:nvPr/>
        </p:nvSpPr>
        <p:spPr bwMode="auto">
          <a:xfrm>
            <a:off x="2906713" y="3548558"/>
            <a:ext cx="1543050" cy="142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433" name="Text Box 521"/>
          <p:cNvSpPr txBox="1">
            <a:spLocks noChangeArrowheads="1"/>
          </p:cNvSpPr>
          <p:nvPr/>
        </p:nvSpPr>
        <p:spPr bwMode="auto">
          <a:xfrm>
            <a:off x="2398766" y="2359181"/>
            <a:ext cx="4211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主机</a:t>
            </a:r>
            <a:r>
              <a:rPr kumimoji="1" lang="zh-CN" altLang="en-US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H</a:t>
            </a:r>
            <a:r>
              <a:rPr kumimoji="1" lang="en-US" altLang="zh-CN" sz="3200" baseline="-250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sz="32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向</a:t>
            </a:r>
            <a:r>
              <a:rPr kumimoji="1" lang="zh-CN" altLang="en-US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H</a:t>
            </a:r>
            <a:r>
              <a:rPr kumimoji="1" lang="en-US" altLang="zh-CN" sz="3200" baseline="-250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sz="3200" dirty="0">
                <a:solidFill>
                  <a:srgbClr val="3333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发送数据</a:t>
            </a:r>
            <a:endParaRPr kumimoji="1" lang="zh-CN" altLang="en-US" sz="3200" baseline="-25000" dirty="0">
              <a:solidFill>
                <a:srgbClr val="333399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4499" y="4586738"/>
            <a:ext cx="1126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H1-&gt;H2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4586738"/>
            <a:ext cx="39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3" name="文本框 582"/>
          <p:cNvSpPr txBox="1"/>
          <p:nvPr/>
        </p:nvSpPr>
        <p:spPr>
          <a:xfrm>
            <a:off x="3462691" y="4581128"/>
            <a:ext cx="1126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H1-&gt;H2</a:t>
            </a:r>
            <a:endParaRPr lang="zh-CN" altLang="en-US" dirty="0"/>
          </a:p>
        </p:txBody>
      </p:sp>
      <p:sp>
        <p:nvSpPr>
          <p:cNvPr id="584" name="文本框 583"/>
          <p:cNvSpPr txBox="1"/>
          <p:nvPr/>
        </p:nvSpPr>
        <p:spPr>
          <a:xfrm>
            <a:off x="3065816" y="4581128"/>
            <a:ext cx="39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5" name="文本框 584"/>
          <p:cNvSpPr txBox="1"/>
          <p:nvPr/>
        </p:nvSpPr>
        <p:spPr>
          <a:xfrm>
            <a:off x="5415262" y="4581128"/>
            <a:ext cx="1126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H1-&gt;H2</a:t>
            </a:r>
            <a:endParaRPr lang="zh-CN" altLang="en-US" dirty="0"/>
          </a:p>
        </p:txBody>
      </p:sp>
      <p:sp>
        <p:nvSpPr>
          <p:cNvPr id="586" name="文本框 585"/>
          <p:cNvSpPr txBox="1"/>
          <p:nvPr/>
        </p:nvSpPr>
        <p:spPr>
          <a:xfrm>
            <a:off x="5018387" y="4581128"/>
            <a:ext cx="39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7" name="文本框 586"/>
          <p:cNvSpPr txBox="1"/>
          <p:nvPr/>
        </p:nvSpPr>
        <p:spPr>
          <a:xfrm>
            <a:off x="7328920" y="4622178"/>
            <a:ext cx="1126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H1-&gt;H2</a:t>
            </a:r>
            <a:endParaRPr lang="zh-CN" altLang="en-US" dirty="0"/>
          </a:p>
        </p:txBody>
      </p:sp>
      <p:sp>
        <p:nvSpPr>
          <p:cNvPr id="588" name="文本框 587"/>
          <p:cNvSpPr txBox="1"/>
          <p:nvPr/>
        </p:nvSpPr>
        <p:spPr>
          <a:xfrm>
            <a:off x="6932045" y="4622178"/>
            <a:ext cx="39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以太帧格式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2132856"/>
            <a:ext cx="8280920" cy="2295444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16200000">
            <a:off x="2239610" y="1944967"/>
            <a:ext cx="632334" cy="3744418"/>
          </a:xfrm>
          <a:prstGeom prst="leftBrace">
            <a:avLst>
              <a:gd name="adj1" fmla="val 8333"/>
              <a:gd name="adj2" fmla="val 44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1640" y="41333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头：</a:t>
            </a:r>
            <a:r>
              <a:rPr lang="en-US" altLang="zh-CN" dirty="0"/>
              <a:t>14</a:t>
            </a:r>
            <a:r>
              <a:rPr lang="zh-CN" altLang="en-US" dirty="0"/>
              <a:t>字节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60032" y="393305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0800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ipv4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0806:  ARP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4f8d834f-6195-4ee5-883a-1d7c4eeb602d}"/>
</p:tagLst>
</file>

<file path=ppt/tags/tag3.xml><?xml version="1.0" encoding="utf-8"?>
<p:tagLst xmlns:p="http://schemas.openxmlformats.org/presentationml/2006/main">
  <p:tag name="KSO_WPP_MARK_KEY" val="caef58a0-669a-4753-acd4-bd66dfbf7583"/>
  <p:tag name="COMMONDATA" val="eyJoZGlkIjoiYzI5ODZmM2FhMWQ3YzI4MTE4OGE1ODczY2MyZWNiN2MifQ=="/>
</p:tagLst>
</file>

<file path=ppt/theme/theme1.xml><?xml version="1.0" encoding="utf-8"?>
<a:theme xmlns:a="http://schemas.openxmlformats.org/drawingml/2006/main" name="主题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自定义 1">
      <a:majorFont>
        <a:latin typeface="Times New Roman"/>
        <a:ea typeface="黑体"/>
        <a:cs typeface="Tahoma"/>
      </a:majorFont>
      <a:minorFont>
        <a:latin typeface="黑体"/>
        <a:ea typeface="黑体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ahoma" panose="020B0604030504040204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</Template>
  <TotalTime>0</TotalTime>
  <Words>5877</Words>
  <Application>WPS 演示</Application>
  <PresentationFormat>全屏显示(4:3)</PresentationFormat>
  <Paragraphs>525</Paragraphs>
  <Slides>34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Verdana</vt:lpstr>
      <vt:lpstr>굴림</vt:lpstr>
      <vt:lpstr>Malgun Gothic</vt:lpstr>
      <vt:lpstr>Tahoma</vt:lpstr>
      <vt:lpstr>黑体</vt:lpstr>
      <vt:lpstr>Wingdings 2</vt:lpstr>
      <vt:lpstr>楷体</vt:lpstr>
      <vt:lpstr>华文楷体</vt:lpstr>
      <vt:lpstr>Times New Roman</vt:lpstr>
      <vt:lpstr>微软雅黑</vt:lpstr>
      <vt:lpstr>Arial Unicode MS</vt:lpstr>
      <vt:lpstr>Garamond</vt:lpstr>
      <vt:lpstr>Garamond</vt:lpstr>
      <vt:lpstr>Consolas</vt:lpstr>
      <vt:lpstr>等线</vt:lpstr>
      <vt:lpstr>主题</vt:lpstr>
      <vt:lpstr>4_색종이 상자</vt:lpstr>
      <vt:lpstr>8_색종이 상자</vt:lpstr>
      <vt:lpstr>11_색종이 상자</vt:lpstr>
      <vt:lpstr>实验2 ARP缓存中毒</vt:lpstr>
      <vt:lpstr>主要内容</vt:lpstr>
      <vt:lpstr>实验环境</vt:lpstr>
      <vt:lpstr>docker容器的使用</vt:lpstr>
      <vt:lpstr>2.1 网络环境搭建</vt:lpstr>
      <vt:lpstr>2.1 网络环境搭建</vt:lpstr>
      <vt:lpstr>环境其它配置</vt:lpstr>
      <vt:lpstr>报文传输过程</vt:lpstr>
      <vt:lpstr>以太帧格式</vt:lpstr>
      <vt:lpstr>以太帧举例</vt:lpstr>
      <vt:lpstr>MAC地址</vt:lpstr>
      <vt:lpstr>链路层寻址和ARP</vt:lpstr>
      <vt:lpstr>MAC地址</vt:lpstr>
      <vt:lpstr>链路层寻址和ARP</vt:lpstr>
      <vt:lpstr>链路层寻址和ARP</vt:lpstr>
      <vt:lpstr>ARP: IP地址到MAC地址的转换</vt:lpstr>
      <vt:lpstr>PowerPoint 演示文稿</vt:lpstr>
      <vt:lpstr>PowerPoint 演示文稿</vt:lpstr>
      <vt:lpstr>PowerPoint 演示文稿</vt:lpstr>
      <vt:lpstr>ARP抓包</vt:lpstr>
      <vt:lpstr>ARP缓存</vt:lpstr>
      <vt:lpstr>ARP欺骗</vt:lpstr>
      <vt:lpstr>ARP缓存中毒</vt:lpstr>
      <vt:lpstr>利用scapy构造ARP报文</vt:lpstr>
      <vt:lpstr>scapy——接收二层报文</vt:lpstr>
      <vt:lpstr>任务1：ARP缓存中毒攻击 (arp_request.py)</vt:lpstr>
      <vt:lpstr>ARP中间人攻击(MITM）</vt:lpstr>
      <vt:lpstr>任务2：将流量重定向到中间人 （arp_poisoning_mitm.py）</vt:lpstr>
      <vt:lpstr>中间人控制流量</vt:lpstr>
      <vt:lpstr>针对netcat的中间人攻击</vt:lpstr>
      <vt:lpstr>任务3：针对telnet的中间人攻击</vt:lpstr>
      <vt:lpstr>任务3：针对netcat的中间人攻击</vt:lpstr>
      <vt:lpstr>总结</vt:lpstr>
      <vt:lpstr>实验任务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系统漏洞扫描原理介绍</dc:title>
  <dc:creator>YuanZhi</dc:creator>
  <cp:lastModifiedBy>啊呜呼哀</cp:lastModifiedBy>
  <cp:revision>234</cp:revision>
  <dcterms:created xsi:type="dcterms:W3CDTF">2003-06-23T13:22:00Z</dcterms:created>
  <dcterms:modified xsi:type="dcterms:W3CDTF">2023-06-08T07:38:56Z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7</vt:r8>
  </property>
  <property fmtid="{D5CDD505-2E9C-101B-9397-08002B2CF9AE}" pid="3" name="KSOProductBuildVer">
    <vt:lpwstr>2052-11.1.0.14309</vt:lpwstr>
  </property>
  <property fmtid="{D5CDD505-2E9C-101B-9397-08002B2CF9AE}" pid="4" name="ICV">
    <vt:lpwstr>ED1698641C304A04A36B4E9F721941B7_12</vt:lpwstr>
  </property>
</Properties>
</file>