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97" r:id="rId3"/>
    <p:sldId id="307" r:id="rId4"/>
    <p:sldId id="333" r:id="rId5"/>
    <p:sldId id="368" r:id="rId6"/>
    <p:sldId id="335" r:id="rId7"/>
    <p:sldId id="394" r:id="rId9"/>
    <p:sldId id="340" r:id="rId10"/>
    <p:sldId id="332" r:id="rId11"/>
    <p:sldId id="396" r:id="rId12"/>
    <p:sldId id="477" r:id="rId13"/>
    <p:sldId id="397" r:id="rId14"/>
    <p:sldId id="398" r:id="rId15"/>
    <p:sldId id="399" r:id="rId16"/>
    <p:sldId id="400" r:id="rId17"/>
    <p:sldId id="401" r:id="rId18"/>
    <p:sldId id="402" r:id="rId19"/>
    <p:sldId id="403" r:id="rId20"/>
    <p:sldId id="404" r:id="rId21"/>
    <p:sldId id="405" r:id="rId22"/>
    <p:sldId id="406" r:id="rId23"/>
    <p:sldId id="407" r:id="rId24"/>
    <p:sldId id="395" r:id="rId25"/>
    <p:sldId id="372" r:id="rId26"/>
    <p:sldId id="409" r:id="rId27"/>
    <p:sldId id="411" r:id="rId28"/>
    <p:sldId id="412" r:id="rId29"/>
    <p:sldId id="413" r:id="rId30"/>
    <p:sldId id="408" r:id="rId31"/>
    <p:sldId id="414" r:id="rId32"/>
    <p:sldId id="415" r:id="rId33"/>
    <p:sldId id="416" r:id="rId34"/>
    <p:sldId id="417" r:id="rId35"/>
    <p:sldId id="357" r:id="rId36"/>
    <p:sldId id="300" r:id="rId37"/>
    <p:sldId id="420" r:id="rId38"/>
    <p:sldId id="418" r:id="rId39"/>
    <p:sldId id="419" r:id="rId40"/>
    <p:sldId id="367" r:id="rId41"/>
    <p:sldId id="336" r:id="rId42"/>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何富军" initials="何" lastIdx="1" clrIdx="0"/>
  <p:cmAuthor id="2" name="闫秀丽" initials="闫" lastIdx="0" clrIdx="0"/>
  <p:cmAuthor id="3" name="fafa" initials="f" lastIdx="2" clrIdx="1"/>
  <p:cmAuthor id="4" name="王习习" initials="王"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49F"/>
    <a:srgbClr val="4472C4"/>
    <a:srgbClr val="E9EBF5"/>
    <a:srgbClr val="164DA8"/>
    <a:srgbClr val="15439E"/>
    <a:srgbClr val="0008CA"/>
    <a:srgbClr val="3A4EE2"/>
    <a:srgbClr val="171BAF"/>
    <a:srgbClr val="153D98"/>
    <a:srgbClr val="C3E8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9" autoAdjust="0"/>
    <p:restoredTop sz="76083" autoAdjust="0"/>
  </p:normalViewPr>
  <p:slideViewPr>
    <p:cSldViewPr snapToGrid="0" showGuides="1">
      <p:cViewPr varScale="1">
        <p:scale>
          <a:sx n="54" d="100"/>
          <a:sy n="54" d="100"/>
        </p:scale>
        <p:origin x="54" y="486"/>
      </p:cViewPr>
      <p:guideLst>
        <p:guide orient="horz" pos="2137"/>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gs" Target="tags/tag37.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提到</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，大家先回顾一下计算机网络课程中我们学过的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协议所具备的一些特点，或者说它提供的服务。</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工作在运运输层，所以它提供的最基本的服务，那就是多路复用，多路分解服务。</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应用层传输来的数据通过</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进行封装以后，然后再交给下层网络层来发送出去。接收方收到从网络层传过来的数据以后，根据端口来交给对应的应用进程。</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除此以外，</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还提供了可靠传输、面向连接、流量控制、拥塞控制的服务。</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其中可靠传输，它利用了校验、确认重传、超时的机制来保证数据传输的可靠性。</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面向连接是指在传输数据之前有一个建立连接的过程</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俗称三次握手过程，在数据传输结束以后有一个释放连接的过程。</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而流量控制则是通过接收窗口来抑制发送方发送数据的流量；</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拥塞控制采用拥塞窗口，慢启动、拥塞避免等措施来进行控制。</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3335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容易收到的第二类攻击是序号攻击。早在</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1985</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年，</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Bob Morris</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就首先提出了对</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协议潜在的安全性的考虑，其中之一就是</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的序列号可以被猜测到</a:t>
            </a:r>
            <a:r>
              <a:rPr lang="zh-CN" altLang="en-US" sz="1200" kern="100" dirty="0">
                <a:effectLst/>
                <a:latin typeface="等线" panose="02010600030101010101" pitchFamily="2" charset="-122"/>
                <a:ea typeface="宋体" panose="02010600030101010101" pitchFamily="2" charset="-122"/>
                <a:cs typeface="宋体" panose="02010600030101010101" pitchFamily="2" charset="-122"/>
              </a:rPr>
              <a:t>。如果</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攻击者能够预测目标主机选择的初始序列号，他就可能欺骗该目标主机，使其相信它正与一台可信的主机会话。攻击者会利用只靠</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源地址认证的协议攻入目标系统。</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13335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针对</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的序号攻击依赖于建立一条通往目标主机的合法连接。</a:t>
            </a:r>
            <a:r>
              <a:rPr lang="zh-CN" altLang="en-US" sz="1200" dirty="0">
                <a:solidFill>
                  <a:srgbClr val="002060"/>
                </a:solidFill>
                <a:latin typeface="Times New Roman" panose="02020603050405020304" pitchFamily="18" charset="0"/>
                <a:cs typeface="Times New Roman" panose="02020603050405020304" pitchFamily="18" charset="0"/>
              </a:rPr>
              <a:t>如果这些连接被防火墙阻挡，攻击将不会成功。网关防火墙不应该过度信任内部主机。</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r>
              <a:rPr lang="en-US" altLang="zh-CN" sz="1200" dirty="0">
                <a:effectLst/>
                <a:ea typeface="宋体" panose="02010600030101010101" pitchFamily="2" charset="-122"/>
                <a:cs typeface="宋体" panose="02010600030101010101" pitchFamily="2" charset="-122"/>
              </a:rPr>
              <a:t>   </a:t>
            </a:r>
            <a:r>
              <a:rPr lang="zh-CN" altLang="zh-CN" sz="1200" dirty="0">
                <a:effectLst/>
                <a:ea typeface="宋体" panose="02010600030101010101" pitchFamily="2" charset="-122"/>
                <a:cs typeface="宋体" panose="02010600030101010101" pitchFamily="2" charset="-122"/>
              </a:rPr>
              <a:t>接下来我们看一下</a:t>
            </a:r>
            <a:r>
              <a:rPr lang="en-US" altLang="zh-CN" sz="1200" dirty="0">
                <a:effectLst/>
                <a:ea typeface="宋体" panose="02010600030101010101" pitchFamily="2" charset="-122"/>
                <a:cs typeface="宋体" panose="02010600030101010101" pitchFamily="2" charset="-122"/>
              </a:rPr>
              <a:t>TCP</a:t>
            </a:r>
            <a:r>
              <a:rPr lang="zh-CN" altLang="zh-CN" sz="1200" dirty="0">
                <a:effectLst/>
                <a:ea typeface="宋体" panose="02010600030101010101" pitchFamily="2" charset="-122"/>
                <a:cs typeface="宋体" panose="02010600030101010101" pitchFamily="2" charset="-122"/>
              </a:rPr>
              <a:t>序号攻击的过程。</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3335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攻击者</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X</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攻击的目标是</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，它会冒充</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B</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来对</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进行访问。其中，</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信任</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B</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13335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  X</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为了使得冒充成功，首先对</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B</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实施拒绝服务攻击，使其暂时丧失反应能力，否则就会出现两个</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B</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，对</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X</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造成干扰。</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13335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 X</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连接</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的某个端口，试探其初始序列号的规律。</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13335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然后连接目标端口，假如为目标为</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rlogin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服务，端口为</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513</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。该报文特征为</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报文，源</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为假冒的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B</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，假设初始序列号</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ISN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为</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m</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13335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 A</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收到以后，会给</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B</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返回</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 SYN+ACK</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报文，该报文的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ISN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为</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n, ACK</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号则为</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m+1;</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13335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由于</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B</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已经丧失反应能力，不会进行应答，</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x</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自己因为它的地址不是</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B,</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也收不到这个报文。</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13335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攻击者</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x</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需要发送</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ACK</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报文，且</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ack</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号为</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n+1</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。但是这个</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为多少呢？需要攻击者来猜测或者估算，如果估算成功，则</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与攻击者</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x</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冒充的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B</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之间建立了正式的连接。</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13335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接下来</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x</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就可以向</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发送命令了，比如发送</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echo ++&gt;&gt;~/.</a:t>
            </a:r>
            <a:r>
              <a:rPr lang="en-US" altLang="zh-CN" sz="1200" kern="100" dirty="0" err="1">
                <a:effectLst/>
                <a:latin typeface="等线" panose="02010600030101010101" pitchFamily="2" charset="-122"/>
                <a:ea typeface="宋体" panose="02010600030101010101" pitchFamily="2" charset="-122"/>
                <a:cs typeface="宋体" panose="02010600030101010101" pitchFamily="2" charset="-122"/>
              </a:rPr>
              <a:t>rhosts</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13335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这样</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就会允许任何用户在任何主机上的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rlogin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登录了。</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13335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 </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r>
              <a:rPr lang="en-US" altLang="zh-CN" sz="1200" dirty="0">
                <a:effectLst/>
                <a:latin typeface="宋体" panose="02010600030101010101" pitchFamily="2" charset="-122"/>
                <a:cs typeface="宋体" panose="02010600030101010101" pitchFamily="2" charset="-122"/>
              </a:rPr>
              <a:t> </a:t>
            </a:r>
            <a:r>
              <a:rPr lang="zh-CN" altLang="zh-CN" sz="1200" dirty="0">
                <a:effectLst/>
                <a:ea typeface="宋体" panose="02010600030101010101" pitchFamily="2" charset="-122"/>
                <a:cs typeface="宋体" panose="02010600030101010101" pitchFamily="2" charset="-122"/>
              </a:rPr>
              <a:t>这个攻击成功的关键就是攻击者需要猜对</a:t>
            </a:r>
            <a:r>
              <a:rPr lang="en-US" altLang="zh-CN" sz="1200" dirty="0">
                <a:effectLst/>
                <a:ea typeface="宋体" panose="02010600030101010101" pitchFamily="2" charset="-122"/>
                <a:cs typeface="宋体" panose="02010600030101010101" pitchFamily="2" charset="-122"/>
              </a:rPr>
              <a:t>A</a:t>
            </a:r>
            <a:r>
              <a:rPr lang="zh-CN" altLang="zh-CN" sz="1200" dirty="0">
                <a:effectLst/>
                <a:ea typeface="宋体" panose="02010600030101010101" pitchFamily="2" charset="-122"/>
                <a:cs typeface="宋体" panose="02010600030101010101" pitchFamily="2" charset="-122"/>
              </a:rPr>
              <a:t>返回报文中的初始序列号。那么</a:t>
            </a:r>
            <a:r>
              <a:rPr lang="en-US" altLang="zh-CN" sz="1200" dirty="0">
                <a:effectLst/>
                <a:ea typeface="宋体" panose="02010600030101010101" pitchFamily="2" charset="-122"/>
                <a:cs typeface="宋体" panose="02010600030101010101" pitchFamily="2" charset="-122"/>
              </a:rPr>
              <a:t>TCP</a:t>
            </a:r>
            <a:r>
              <a:rPr lang="zh-CN" altLang="zh-CN" sz="1200" dirty="0">
                <a:effectLst/>
                <a:ea typeface="宋体" panose="02010600030101010101" pitchFamily="2" charset="-122"/>
                <a:cs typeface="宋体" panose="02010600030101010101" pitchFamily="2" charset="-122"/>
              </a:rPr>
              <a:t>的初始序列号是不是有一定的规律呢？</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3335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初始序列号产生的方式在不同的操作系统，有不同的方式。总的来说，主要以下这几种：</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marL="342900" lvl="0" indent="-342900" algn="just">
              <a:buFont typeface="+mj-lt"/>
              <a:buAutoNum type="arabicPeriod"/>
            </a:pPr>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ISN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序列号采用常数，即每个连接的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ISN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都相同，现在的操作系统几乎都没有采用常数</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ISN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的了；</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marL="342900" lvl="0" indent="-342900" algn="just">
              <a:buFont typeface="+mj-lt"/>
              <a:buAutoNum type="arabicPeriod"/>
            </a:pPr>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ISN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为常数增量，每次建立</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连接的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ISN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使用同样的递增值；</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marL="342900" lvl="0" indent="-342900" algn="just">
              <a:buFont typeface="+mj-lt"/>
              <a:buAutoNum type="arabicPeriod"/>
            </a:pPr>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64K</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规则，比较老的系统中，</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ISN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每秒增加</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128000</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，当有连接出现的时候，</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ISN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的数值加</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64000</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4.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跟时间相关的伪随机，比如每过一段时间就加上一个小的固定数，比如</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win98</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中，</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ISN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的增长就是两次连接在时间上相差的毫秒数</a:t>
            </a:r>
            <a:endParaRPr lang="en-US" altLang="zh-CN" sz="1200" kern="100" dirty="0">
              <a:effectLst/>
              <a:latin typeface="等线" panose="02010600030101010101" pitchFamily="2" charset="-122"/>
              <a:ea typeface="宋体" panose="02010600030101010101" pitchFamily="2" charset="-122"/>
              <a:cs typeface="宋体" panose="02010600030101010101" pitchFamily="2" charset="-122"/>
            </a:endParaRPr>
          </a:p>
          <a:p>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5.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随机增量，每次建立连接的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ISN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的增量随机生成</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6.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真随机，</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ISN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完全随机，攻击者难以猜测到序列号，但是序列号可能重复</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7. </a:t>
            </a:r>
            <a:r>
              <a:rPr lang="en-US" altLang="zh-CN" sz="1200" kern="100" dirty="0" err="1">
                <a:effectLst/>
                <a:latin typeface="宋体" panose="02010600030101010101" pitchFamily="2" charset="-122"/>
                <a:ea typeface="等线" panose="02010600030101010101" pitchFamily="2" charset="-122"/>
                <a:cs typeface="宋体" panose="02010600030101010101" pitchFamily="2" charset="-122"/>
              </a:rPr>
              <a:t>Bellovin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建议的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ISN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产生算法，是根据源</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、端口，目的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、端口以及秘密值计算出来的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hash</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值，再加上时间，这样使得序列号无法被准确猜测。</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攻击者除了在</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建立连接的阶段进行序列号攻击，还可以在连接建立完成以后，进行</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会话劫持攻击。</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会话劫持的目的是通过此会话注入恶意内容来劫持两个受害者之间的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连接。</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会话劫持攻击的第一步就是需要嗅探到该会话通信的数据包，对于交换网络环境，可能还需要使用</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ARP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欺骗。</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在嗅探到通信双方的报文基础上，确定需要攻击的动态会话，再向会话注入数据包，注入的数据包为伪造报文。如果伪造的数据包的特征和目标计算机中的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会话相符，那么这个数据包就会被目标计算机接受。目标计算机如何才能接受伪造的报文呢？</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、端口和序列号都得匹配该会话，</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，端口就不用说了，很容易确定，这其中一个关键条件就是</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序列号需要在目标计算机的可接受窗口范围内。</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r>
              <a:rPr lang="en-US" altLang="zh-CN" sz="1200" dirty="0">
                <a:effectLst/>
                <a:latin typeface="宋体" panose="02010600030101010101" pitchFamily="2" charset="-122"/>
                <a:cs typeface="宋体" panose="02010600030101010101" pitchFamily="2" charset="-122"/>
              </a:rPr>
              <a:t>   </a:t>
            </a:r>
            <a:r>
              <a:rPr lang="zh-CN" altLang="zh-CN" sz="1200" dirty="0">
                <a:effectLst/>
                <a:ea typeface="宋体" panose="02010600030101010101" pitchFamily="2" charset="-122"/>
                <a:cs typeface="宋体" panose="02010600030101010101" pitchFamily="2" charset="-122"/>
              </a:rPr>
              <a:t>为了使得会话劫持成功，往往还需要将原来的客户主机下线，这样，后续就可以完全接管会话了。</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3335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任何使用</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进行通信的主机都有可能受到</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会话劫持攻击，比如我们之前讲过的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BGP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路由协议，因为使用的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协议，就有路由劫持的风险。当然，我们也看到会话劫持相对前面的攻击来说，理论上要更加复杂一些，但是目前也有一些工具软件，使得攻击门槛降低。</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r>
              <a:rPr lang="zh-CN" altLang="zh-CN" sz="1200" dirty="0">
                <a:effectLst/>
                <a:ea typeface="宋体" panose="02010600030101010101" pitchFamily="2" charset="-122"/>
                <a:cs typeface="宋体" panose="02010600030101010101" pitchFamily="2" charset="-122"/>
              </a:rPr>
              <a:t>会话劫持攻击因为不依赖于操作系统，因此它的危害性很大，往往被用来积极攻击，可以获得进入系统的可能</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会话劫持攻击的工具有很多，比如</a:t>
            </a:r>
            <a:r>
              <a:rPr lang="en-US" altLang="zh-CN" sz="1200" kern="100" dirty="0" err="1">
                <a:effectLst/>
                <a:latin typeface="等线" panose="02010600030101010101" pitchFamily="2" charset="-122"/>
                <a:ea typeface="宋体" panose="02010600030101010101" pitchFamily="2" charset="-122"/>
                <a:cs typeface="宋体" panose="02010600030101010101" pitchFamily="2" charset="-122"/>
              </a:rPr>
              <a:t>Juggernout</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Hunt</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，还有</a:t>
            </a:r>
            <a:r>
              <a:rPr lang="en-US" altLang="zh-CN" sz="1200" kern="100" dirty="0" err="1">
                <a:effectLst/>
                <a:latin typeface="等线" panose="02010600030101010101" pitchFamily="2" charset="-122"/>
                <a:ea typeface="宋体" panose="02010600030101010101" pitchFamily="2" charset="-122"/>
                <a:cs typeface="宋体" panose="02010600030101010101" pitchFamily="2" charset="-122"/>
              </a:rPr>
              <a:t>netwox</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。其中，</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Juggernaut</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运行在</a:t>
            </a:r>
            <a:r>
              <a:rPr lang="en-US" altLang="zh-CN" sz="1200" kern="100" dirty="0" err="1">
                <a:effectLst/>
                <a:latin typeface="等线" panose="02010600030101010101" pitchFamily="2" charset="-122"/>
                <a:ea typeface="宋体" panose="02010600030101010101" pitchFamily="2" charset="-122"/>
                <a:cs typeface="宋体" panose="02010600030101010101" pitchFamily="2" charset="-122"/>
              </a:rPr>
              <a:t>linux</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系统上，可以窥探网络中所有的会话，并向服务器提交命令；</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Hunt</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是一个集嗅探、截取和会话劫持于一身的强大工具，在共享式网络和交换式网络中都可以工作。可在混杂模式和</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ARP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欺骗模式下嗅探，具有中断和劫持动态会话的能力。</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3335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我们刚刚讲到</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协议是一个可靠的传输层协议，那它是不是就不会有安全题了呢？答案当然是否定的。</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13335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TCP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它也会面临着很多的攻击，总结来说，主要有这样的三类攻击</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13335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第一类是针对</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连接建立阶段，也就是三次握手过程的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 flood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13335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第二类攻击是针对</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协议没有提供对数据的加密和认证，因此就可能对</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的数据进行嗅探，进而伪造。这就涉及到数据嗅探、</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序列号攻击、会话劫持等攻击，具体怎么攻击呢？我们在后面会给大家详细进行介绍。</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13335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第三类攻击针对</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拥塞控制的机制来进行的数据阶段的攻击，更多的是进行拒绝服务攻击。</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针对</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序列号猜测和会话劫持这类攻击如何进行防范呢？序列号攻击冒充了其它合法用户，因此防范的一个措施就是不要把网络安全信任关系建立在</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基础上或者</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MAC</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基础上；</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r>
              <a:rPr lang="en-US" altLang="zh-CN" sz="1200" dirty="0">
                <a:effectLst/>
                <a:latin typeface="宋体" panose="02010600030101010101" pitchFamily="2" charset="-122"/>
                <a:cs typeface="宋体" panose="02010600030101010101" pitchFamily="2" charset="-122"/>
              </a:rPr>
              <a:t>  TCP</a:t>
            </a:r>
            <a:r>
              <a:rPr lang="zh-CN" altLang="zh-CN" sz="1200" dirty="0">
                <a:effectLst/>
                <a:ea typeface="宋体" panose="02010600030101010101" pitchFamily="2" charset="-122"/>
                <a:cs typeface="宋体" panose="02010600030101010101" pitchFamily="2" charset="-122"/>
              </a:rPr>
              <a:t>会话劫持是建立在嗅探的基础上，因此其防范的关键措施是防止</a:t>
            </a:r>
            <a:r>
              <a:rPr lang="en-US" altLang="zh-CN" sz="1200" dirty="0">
                <a:effectLst/>
                <a:ea typeface="宋体" panose="02010600030101010101" pitchFamily="2" charset="-122"/>
                <a:cs typeface="宋体" panose="02010600030101010101" pitchFamily="2" charset="-122"/>
              </a:rPr>
              <a:t>ARP</a:t>
            </a:r>
            <a:r>
              <a:rPr lang="zh-CN" altLang="zh-CN" sz="1200" dirty="0">
                <a:effectLst/>
                <a:ea typeface="宋体" panose="02010600030101010101" pitchFamily="2" charset="-122"/>
                <a:cs typeface="宋体" panose="02010600030101010101" pitchFamily="2" charset="-122"/>
              </a:rPr>
              <a:t>欺骗，可以通过设置静态的</a:t>
            </a:r>
            <a:r>
              <a:rPr lang="en-US" altLang="zh-CN" sz="1200" dirty="0">
                <a:effectLst/>
                <a:ea typeface="宋体" panose="02010600030101010101" pitchFamily="2" charset="-122"/>
                <a:cs typeface="宋体" panose="02010600030101010101" pitchFamily="2" charset="-122"/>
              </a:rPr>
              <a:t>ARP</a:t>
            </a:r>
            <a:r>
              <a:rPr lang="zh-CN" altLang="zh-CN" sz="1200" dirty="0">
                <a:effectLst/>
                <a:ea typeface="宋体" panose="02010600030101010101" pitchFamily="2" charset="-122"/>
                <a:cs typeface="宋体" panose="02010600030101010101" pitchFamily="2" charset="-122"/>
              </a:rPr>
              <a:t>，上层采用安全加密协议等措施</a:t>
            </a:r>
            <a:r>
              <a:rPr lang="zh-CN" altLang="en-US" sz="1200" dirty="0">
                <a:effectLst/>
                <a:ea typeface="宋体" panose="02010600030101010101" pitchFamily="2" charset="-122"/>
                <a:cs typeface="宋体" panose="02010600030101010101" pitchFamily="2" charset="-122"/>
              </a:rPr>
              <a:t>。</a:t>
            </a:r>
            <a:endParaRPr lang="en-US" altLang="zh-CN" sz="1200" dirty="0">
              <a:effectLst/>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协议的第三类安全攻击是针对拥塞机制的攻击。</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拥塞控制功能是为了防止过多的数据注入网络，</a:t>
            </a:r>
            <a:r>
              <a:rPr lang="zh-CN" altLang="en-US" sz="1200" kern="100" dirty="0">
                <a:effectLst/>
                <a:latin typeface="等线" panose="02010600030101010101" pitchFamily="2" charset="-122"/>
                <a:ea typeface="宋体" panose="02010600030101010101" pitchFamily="2" charset="-122"/>
                <a:cs typeface="宋体" panose="02010600030101010101" pitchFamily="2" charset="-122"/>
              </a:rPr>
              <a:t>控制控制方法主要有慢启动、拥塞避免、快速重传和快速恢复。当出现数据数据传输超时，就会进入慢启动过程。</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有的攻击者会利用拥塞机制的特性，周期性制造网络关键节点的拥塞，不断触发拥塞窗口的慢启动过程，最终</a:t>
            </a:r>
            <a:r>
              <a:rPr lang="zh-CN" altLang="en-US" sz="1200" kern="100" dirty="0">
                <a:effectLst/>
                <a:latin typeface="等线" panose="02010600030101010101" pitchFamily="2" charset="-122"/>
                <a:ea typeface="宋体" panose="02010600030101010101" pitchFamily="2" charset="-122"/>
                <a:cs typeface="宋体" panose="02010600030101010101" pitchFamily="2" charset="-122"/>
              </a:rPr>
              <a:t>达</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到降低正常传输能力的目的。</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r>
              <a:rPr lang="zh-CN" altLang="zh-CN" sz="1200" dirty="0">
                <a:effectLst/>
                <a:ea typeface="宋体" panose="02010600030101010101" pitchFamily="2" charset="-122"/>
                <a:cs typeface="宋体" panose="02010600030101010101" pitchFamily="2" charset="-122"/>
              </a:rPr>
              <a:t>针对此类攻击的</a:t>
            </a:r>
            <a:r>
              <a:rPr lang="zh-CN" altLang="en-US" sz="1200" dirty="0">
                <a:effectLst/>
                <a:ea typeface="宋体" panose="02010600030101010101" pitchFamily="2" charset="-122"/>
                <a:cs typeface="宋体" panose="02010600030101010101" pitchFamily="2" charset="-122"/>
              </a:rPr>
              <a:t>防御难度较大，</a:t>
            </a:r>
            <a:r>
              <a:rPr lang="zh-CN" altLang="zh-CN" sz="1200" dirty="0">
                <a:effectLst/>
                <a:ea typeface="宋体" panose="02010600030101010101" pitchFamily="2" charset="-122"/>
                <a:cs typeface="宋体" panose="02010600030101010101" pitchFamily="2" charset="-122"/>
              </a:rPr>
              <a:t>防护方法是网关检测网络流量，如果发现流量异常，就有可能发生了攻击。</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接下来我们来一起分析运输层的另一个协议</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UDP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协议的安全性。</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UDP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协议在数据传输过程，没有</a:t>
            </a:r>
            <a:r>
              <a:rPr lang="zh-CN" altLang="en-US" sz="1200" kern="100" dirty="0">
                <a:effectLst/>
                <a:latin typeface="等线" panose="02010600030101010101" pitchFamily="2" charset="-122"/>
                <a:ea typeface="宋体" panose="02010600030101010101" pitchFamily="2" charset="-122"/>
                <a:cs typeface="宋体" panose="02010600030101010101" pitchFamily="2" charset="-122"/>
              </a:rPr>
              <a:t>纠</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错和重传机制，也没有检测丢包、复制或重新排序的机制，因此</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UDP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比</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更容易遭受攻击。</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 UDP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容易遭受的攻击主要有</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UDP flood</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和</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UDP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欺骗攻击。</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UDP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协议由于协议自身缺少流量控制的特征，因此如果攻击者产生大量的数据发送到网络中，会导致主机或路由器堵塞，造成网络拥塞，或拒绝服务。</a:t>
            </a:r>
            <a:endParaRPr lang="en-US" altLang="zh-CN" sz="1200" kern="100" dirty="0">
              <a:effectLst/>
              <a:latin typeface="等线" panose="02010600030101010101" pitchFamily="2" charset="-122"/>
              <a:ea typeface="宋体" panose="02010600030101010101" pitchFamily="2" charset="-122"/>
              <a:cs typeface="宋体" panose="02010600030101010101" pitchFamily="2" charset="-122"/>
            </a:endParaRPr>
          </a:p>
          <a:p>
            <a:pPr indent="266700" algn="just"/>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此外，由于</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UDP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没有握手建立或序列号，因为它比</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更加容易遭受欺骗攻击，或者注入攻击。</a:t>
            </a:r>
            <a:endParaRPr lang="en-US" altLang="zh-CN" sz="1200" kern="100" dirty="0">
              <a:effectLst/>
              <a:latin typeface="等线" panose="02010600030101010101" pitchFamily="2" charset="-122"/>
              <a:ea typeface="宋体" panose="02010600030101010101" pitchFamily="2" charset="-122"/>
              <a:cs typeface="宋体" panose="02010600030101010101" pitchFamily="2" charset="-122"/>
            </a:endParaRPr>
          </a:p>
          <a:p>
            <a:pPr indent="266700" algn="just"/>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r>
              <a:rPr lang="en-US" altLang="zh-CN" sz="1200" dirty="0">
                <a:effectLst/>
                <a:ea typeface="宋体" panose="02010600030101010101" pitchFamily="2" charset="-122"/>
                <a:cs typeface="宋体" panose="02010600030101010101" pitchFamily="2" charset="-122"/>
              </a:rPr>
              <a:t>    </a:t>
            </a:r>
            <a:r>
              <a:rPr lang="zh-CN" altLang="zh-CN" sz="1200" dirty="0">
                <a:effectLst/>
                <a:ea typeface="宋体" panose="02010600030101010101" pitchFamily="2" charset="-122"/>
                <a:cs typeface="宋体" panose="02010600030101010101" pitchFamily="2" charset="-122"/>
              </a:rPr>
              <a:t>针对</a:t>
            </a:r>
            <a:r>
              <a:rPr lang="en-US" altLang="zh-CN" sz="1200" dirty="0">
                <a:effectLst/>
                <a:ea typeface="宋体" panose="02010600030101010101" pitchFamily="2" charset="-122"/>
                <a:cs typeface="宋体" panose="02010600030101010101" pitchFamily="2" charset="-122"/>
              </a:rPr>
              <a:t>UDP</a:t>
            </a:r>
            <a:r>
              <a:rPr lang="zh-CN" altLang="zh-CN" sz="1200" dirty="0">
                <a:effectLst/>
                <a:ea typeface="宋体" panose="02010600030101010101" pitchFamily="2" charset="-122"/>
                <a:cs typeface="宋体" panose="02010600030101010101" pitchFamily="2" charset="-122"/>
              </a:rPr>
              <a:t>的这些问题，防范手段主要依靠上层来完成，比如增加认证措施，数据加密和完整性验证等。</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我们首先来看一下第一类攻击</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——SYN-flood</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攻击的攻击原理。</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正常的三次握手的过程是：客户端向服务器发送第一个报文，是一个连接请求报文，该报文带有</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标志，我们把它称为</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报文；服务器会针对用户的请求分配连接缓冲区，然后对服务器进行响应，该报文带有</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和</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ACK</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标志；客户端对第二个报文的确认，即第三个</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ACK</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报文发送成功以后，三次握手就完成了，连接建立成功，连接状态为开放状态。</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r>
              <a:rPr lang="zh-CN" altLang="zh-CN" sz="1200" dirty="0">
                <a:effectLst/>
                <a:ea typeface="宋体" panose="02010600030101010101" pitchFamily="2" charset="-122"/>
                <a:cs typeface="宋体" panose="02010600030101010101" pitchFamily="2" charset="-122"/>
              </a:rPr>
              <a:t>当发生攻击时，攻击者在发送第一个</a:t>
            </a:r>
            <a:r>
              <a:rPr lang="en-US" altLang="zh-CN" sz="1200" dirty="0">
                <a:effectLst/>
                <a:ea typeface="宋体" panose="02010600030101010101" pitchFamily="2" charset="-122"/>
                <a:cs typeface="宋体" panose="02010600030101010101" pitchFamily="2" charset="-122"/>
              </a:rPr>
              <a:t>SYN</a:t>
            </a:r>
            <a:r>
              <a:rPr lang="zh-CN" altLang="zh-CN" sz="1200" dirty="0">
                <a:effectLst/>
                <a:ea typeface="宋体" panose="02010600030101010101" pitchFamily="2" charset="-122"/>
                <a:cs typeface="宋体" panose="02010600030101010101" pitchFamily="2" charset="-122"/>
              </a:rPr>
              <a:t>报文以后，服务器返回</a:t>
            </a:r>
            <a:r>
              <a:rPr lang="en-US" altLang="zh-CN" sz="1200" dirty="0">
                <a:effectLst/>
                <a:ea typeface="宋体" panose="02010600030101010101" pitchFamily="2" charset="-122"/>
                <a:cs typeface="宋体" panose="02010600030101010101" pitchFamily="2" charset="-122"/>
              </a:rPr>
              <a:t>SYN+ACK</a:t>
            </a:r>
            <a:r>
              <a:rPr lang="zh-CN" altLang="zh-CN" sz="1200" dirty="0">
                <a:effectLst/>
                <a:ea typeface="宋体" panose="02010600030101010101" pitchFamily="2" charset="-122"/>
                <a:cs typeface="宋体" panose="02010600030101010101" pitchFamily="2" charset="-122"/>
              </a:rPr>
              <a:t>的确认报文以后，攻击者一直不发送第三个</a:t>
            </a:r>
            <a:r>
              <a:rPr lang="en-US" altLang="zh-CN" sz="1200" dirty="0">
                <a:effectLst/>
                <a:ea typeface="宋体" panose="02010600030101010101" pitchFamily="2" charset="-122"/>
                <a:cs typeface="宋体" panose="02010600030101010101" pitchFamily="2" charset="-122"/>
              </a:rPr>
              <a:t>ACK</a:t>
            </a:r>
            <a:r>
              <a:rPr lang="zh-CN" altLang="zh-CN" sz="1200" dirty="0">
                <a:effectLst/>
                <a:ea typeface="宋体" panose="02010600030101010101" pitchFamily="2" charset="-122"/>
                <a:cs typeface="宋体" panose="02010600030101010101" pitchFamily="2" charset="-122"/>
              </a:rPr>
              <a:t>报文，当然这也可能是因为攻击者伪造了源</a:t>
            </a:r>
            <a:r>
              <a:rPr lang="en-US" altLang="zh-CN" sz="1200" dirty="0">
                <a:effectLst/>
                <a:ea typeface="宋体" panose="02010600030101010101" pitchFamily="2" charset="-122"/>
                <a:cs typeface="宋体" panose="02010600030101010101" pitchFamily="2" charset="-122"/>
              </a:rPr>
              <a:t>IP</a:t>
            </a:r>
            <a:r>
              <a:rPr lang="zh-CN" altLang="zh-CN" sz="1200" dirty="0">
                <a:effectLst/>
                <a:ea typeface="宋体" panose="02010600030101010101" pitchFamily="2" charset="-122"/>
                <a:cs typeface="宋体" panose="02010600030101010101" pitchFamily="2" charset="-122"/>
              </a:rPr>
              <a:t>，导致第二个</a:t>
            </a:r>
            <a:r>
              <a:rPr lang="en-US" altLang="zh-CN" sz="1200" dirty="0">
                <a:effectLst/>
                <a:ea typeface="宋体" panose="02010600030101010101" pitchFamily="2" charset="-122"/>
                <a:cs typeface="宋体" panose="02010600030101010101" pitchFamily="2" charset="-122"/>
              </a:rPr>
              <a:t>ACK</a:t>
            </a:r>
            <a:r>
              <a:rPr lang="zh-CN" altLang="zh-CN" sz="1200" dirty="0">
                <a:effectLst/>
                <a:ea typeface="宋体" panose="02010600030101010101" pitchFamily="2" charset="-122"/>
                <a:cs typeface="宋体" panose="02010600030101010101" pitchFamily="2" charset="-122"/>
              </a:rPr>
              <a:t>报文攻击者收不到，此时，服务器端该连接一直处于半开放状态。</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00" dirty="0">
                <a:effectLst/>
                <a:latin typeface="等线" panose="02010600030101010101" pitchFamily="2" charset="-122"/>
                <a:ea typeface="宋体" panose="02010600030101010101" pitchFamily="2" charset="-122"/>
                <a:cs typeface="宋体" panose="02010600030101010101" pitchFamily="2" charset="-122"/>
              </a:rPr>
              <a:t>若</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攻击者发送大量的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报文，并且都不发送第三个</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ACK</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报文的情况下，</a:t>
            </a:r>
            <a:r>
              <a:rPr lang="zh-CN" altLang="en-US" sz="1200" kern="100" dirty="0">
                <a:effectLst/>
                <a:latin typeface="等线" panose="02010600030101010101" pitchFamily="2" charset="-122"/>
                <a:ea typeface="宋体" panose="02010600030101010101" pitchFamily="2" charset="-122"/>
                <a:cs typeface="宋体" panose="02010600030101010101" pitchFamily="2" charset="-122"/>
              </a:rPr>
              <a:t>会发生什么情况呢？</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最终</a:t>
            </a:r>
            <a:r>
              <a:rPr lang="zh-CN" altLang="en-US" sz="1200" kern="100" dirty="0">
                <a:effectLst/>
                <a:latin typeface="等线" panose="02010600030101010101" pitchFamily="2" charset="-122"/>
                <a:ea typeface="宋体" panose="02010600030101010101" pitchFamily="2" charset="-122"/>
                <a:cs typeface="宋体" panose="02010600030101010101" pitchFamily="2" charset="-122"/>
              </a:rPr>
              <a:t>可能</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导致服务器分配大量的缓存，资源耗尽，使得正常用户也无法访问服务，这种攻击就是</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SYN-Flood</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攻击者正是利用了</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TCP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连接的半开放状态来发动攻击。</a:t>
            </a:r>
            <a:r>
              <a:rPr lang="zh-CN" altLang="en-US" sz="1200" dirty="0">
                <a:solidFill>
                  <a:srgbClr val="002060"/>
                </a:solidFill>
                <a:latin typeface="Times New Roman" panose="02020603050405020304" pitchFamily="18" charset="0"/>
                <a:ea typeface="黑体" panose="02010609060101010101" charset="-122"/>
                <a:cs typeface="Times New Roman" panose="02020603050405020304" pitchFamily="18" charset="0"/>
              </a:rPr>
              <a:t>攻击者使用第一个数据包对服务器进行</a:t>
            </a:r>
            <a:r>
              <a:rPr lang="zh-CN" altLang="en-US" sz="1200" dirty="0">
                <a:solidFill>
                  <a:srgbClr val="FF0000"/>
                </a:solidFill>
                <a:latin typeface="Times New Roman" panose="02020603050405020304" pitchFamily="18" charset="0"/>
                <a:ea typeface="黑体" panose="02010609060101010101" charset="-122"/>
                <a:cs typeface="Times New Roman" panose="02020603050405020304" pitchFamily="18" charset="0"/>
              </a:rPr>
              <a:t>大流量</a:t>
            </a:r>
            <a:r>
              <a:rPr lang="zh-CN" altLang="en-US" sz="1200" dirty="0">
                <a:solidFill>
                  <a:srgbClr val="002060"/>
                </a:solidFill>
                <a:latin typeface="Times New Roman" panose="02020603050405020304" pitchFamily="18" charset="0"/>
                <a:ea typeface="黑体" panose="02010609060101010101" charset="-122"/>
                <a:cs typeface="Times New Roman" panose="02020603050405020304" pitchFamily="18" charset="0"/>
              </a:rPr>
              <a:t>冲击，使服务器一直处于半开放连接状态，从而无法完成</a:t>
            </a:r>
            <a:r>
              <a:rPr lang="en-US" altLang="zh-CN" sz="1200" dirty="0">
                <a:solidFill>
                  <a:srgbClr val="002060"/>
                </a:solidFill>
                <a:latin typeface="Times New Roman" panose="02020603050405020304" pitchFamily="18" charset="0"/>
                <a:ea typeface="黑体" panose="02010609060101010101" charset="-122"/>
                <a:cs typeface="Times New Roman" panose="02020603050405020304" pitchFamily="18" charset="0"/>
              </a:rPr>
              <a:t>3</a:t>
            </a:r>
            <a:r>
              <a:rPr lang="zh-CN" altLang="en-US" sz="1200" dirty="0">
                <a:solidFill>
                  <a:srgbClr val="002060"/>
                </a:solidFill>
                <a:latin typeface="Times New Roman" panose="02020603050405020304" pitchFamily="18" charset="0"/>
                <a:ea typeface="黑体" panose="02010609060101010101" charset="-122"/>
                <a:cs typeface="Times New Roman" panose="02020603050405020304" pitchFamily="18" charset="0"/>
              </a:rPr>
              <a:t>步握手过程，导致正常用户也无法访问服务，因此</a:t>
            </a:r>
            <a:r>
              <a:rPr lang="en-US" altLang="zh-CN" sz="1200" dirty="0">
                <a:solidFill>
                  <a:srgbClr val="002060"/>
                </a:solidFill>
                <a:latin typeface="Times New Roman" panose="02020603050405020304" pitchFamily="18" charset="0"/>
                <a:ea typeface="黑体" panose="02010609060101010101" charset="-122"/>
                <a:cs typeface="Times New Roman" panose="02020603050405020304" pitchFamily="18" charset="0"/>
              </a:rPr>
              <a:t>SYN-Flood</a:t>
            </a:r>
            <a:r>
              <a:rPr lang="zh-CN" altLang="en-US" sz="1200" dirty="0">
                <a:solidFill>
                  <a:srgbClr val="002060"/>
                </a:solidFill>
                <a:latin typeface="Times New Roman" panose="02020603050405020304" pitchFamily="18" charset="0"/>
                <a:ea typeface="黑体" panose="02010609060101010101" charset="-122"/>
                <a:cs typeface="Times New Roman" panose="02020603050405020304" pitchFamily="18" charset="0"/>
              </a:rPr>
              <a:t>攻击是一种</a:t>
            </a:r>
            <a:r>
              <a:rPr lang="zh-CN" altLang="en-US" sz="1200" dirty="0">
                <a:solidFill>
                  <a:srgbClr val="FF0000"/>
                </a:solidFill>
                <a:latin typeface="Times New Roman" panose="02020603050405020304" pitchFamily="18" charset="0"/>
                <a:ea typeface="黑体" panose="02010609060101010101" charset="-122"/>
                <a:cs typeface="Times New Roman" panose="02020603050405020304" pitchFamily="18" charset="0"/>
              </a:rPr>
              <a:t>拒绝服务攻击</a:t>
            </a:r>
            <a:r>
              <a:rPr lang="zh-CN" altLang="en-US" sz="1200" dirty="0">
                <a:solidFill>
                  <a:srgbClr val="002060"/>
                </a:solidFill>
                <a:latin typeface="Times New Roman" panose="02020603050405020304" pitchFamily="18" charset="0"/>
                <a:ea typeface="黑体" panose="02010609060101010101" charset="-122"/>
                <a:cs typeface="Times New Roman" panose="02020603050405020304" pitchFamily="18" charset="0"/>
              </a:rPr>
              <a:t>。</a:t>
            </a:r>
            <a:endParaRPr lang="zh-CN" altLang="en-US" sz="1200" dirty="0">
              <a:solidFill>
                <a:srgbClr val="002060"/>
              </a:solidFill>
              <a:latin typeface="Times New Roman" panose="02020603050405020304" pitchFamily="18" charset="0"/>
              <a:ea typeface="黑体" panose="02010609060101010101"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那么针对于这种攻击，我们应该如何进行防范呢？</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我们要进行防范的话，首先是需要能够检测到</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SYN-Flood</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然后在检测到的基础上再去考虑怎么进行防范。</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那么我们如何检测到</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SYN-flood</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攻击呢？</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一个是针对半开连接数来进行检测，也就是说服务器主要检测未完成的半开连接数，有没有一个突然的变化？这个未完成的半连接数，在没有受到攻击的时候，一般会保持在一个相对恒定的范围内。如果未完成的半连接数突然增多，甚至于接近服务器的资源分配上限的时候，那么就可以怀疑此服务器正受到</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SYN-Flood</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攻击或者异常流量攻击。</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还有一种检测方法就是我们可以在服务器这边记录每秒新建连接的数量。</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如果针对某个端口的新建连接的数量在单位时间之内一下子变得很多，超过一定的阈值，也可以怀疑服务器是受到了攻击。那么这个时候呢我们也可以检测出来就是发生了</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SYN-Flood</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dirty="0">
                <a:effectLst/>
                <a:ea typeface="宋体" panose="02010600030101010101" pitchFamily="2" charset="-122"/>
                <a:cs typeface="宋体" panose="02010600030101010101" pitchFamily="2" charset="-122"/>
              </a:rPr>
              <a:t>这里需要注意的是，</a:t>
            </a:r>
            <a:r>
              <a:rPr lang="en-US" altLang="zh-CN" sz="1200" dirty="0">
                <a:effectLst/>
                <a:ea typeface="宋体" panose="02010600030101010101" pitchFamily="2" charset="-122"/>
                <a:cs typeface="宋体" panose="02010600030101010101" pitchFamily="2" charset="-122"/>
              </a:rPr>
              <a:t>TCP</a:t>
            </a:r>
            <a:r>
              <a:rPr lang="zh-CN" altLang="zh-CN" sz="1200" dirty="0">
                <a:effectLst/>
                <a:ea typeface="宋体" panose="02010600030101010101" pitchFamily="2" charset="-122"/>
                <a:cs typeface="宋体" panose="02010600030101010101" pitchFamily="2" charset="-122"/>
              </a:rPr>
              <a:t>端口扫描也会产生大量的</a:t>
            </a:r>
            <a:r>
              <a:rPr lang="en-US" altLang="zh-CN" sz="1200" dirty="0">
                <a:effectLst/>
                <a:ea typeface="宋体" panose="02010600030101010101" pitchFamily="2" charset="-122"/>
                <a:cs typeface="宋体" panose="02010600030101010101" pitchFamily="2" charset="-122"/>
              </a:rPr>
              <a:t>SYN</a:t>
            </a:r>
            <a:r>
              <a:rPr lang="zh-CN" altLang="zh-CN" sz="1200" dirty="0">
                <a:effectLst/>
                <a:ea typeface="宋体" panose="02010600030101010101" pitchFamily="2" charset="-122"/>
                <a:cs typeface="宋体" panose="02010600030101010101" pitchFamily="2" charset="-122"/>
              </a:rPr>
              <a:t>报文，但是</a:t>
            </a:r>
            <a:r>
              <a:rPr lang="en-US" altLang="zh-CN" sz="1200" dirty="0">
                <a:effectLst/>
                <a:ea typeface="宋体" panose="02010600030101010101" pitchFamily="2" charset="-122"/>
                <a:cs typeface="宋体" panose="02010600030101010101" pitchFamily="2" charset="-122"/>
              </a:rPr>
              <a:t>SYN-Flood</a:t>
            </a:r>
            <a:r>
              <a:rPr lang="zh-CN" altLang="zh-CN" sz="1200" dirty="0">
                <a:effectLst/>
                <a:ea typeface="宋体" panose="02010600030101010101" pitchFamily="2" charset="-122"/>
                <a:cs typeface="宋体" panose="02010600030101010101" pitchFamily="2" charset="-122"/>
              </a:rPr>
              <a:t>攻击和端口扫描还有点不太一样。端口扫描，一般是对某主机的不同端口扫描，因此它的目的端口是不断变化的，而源</a:t>
            </a:r>
            <a:r>
              <a:rPr lang="en-US" altLang="zh-CN" sz="1200" dirty="0">
                <a:effectLst/>
                <a:ea typeface="宋体" panose="02010600030101010101" pitchFamily="2" charset="-122"/>
                <a:cs typeface="宋体" panose="02010600030101010101" pitchFamily="2" charset="-122"/>
              </a:rPr>
              <a:t>IP</a:t>
            </a:r>
            <a:r>
              <a:rPr lang="zh-CN" altLang="zh-CN" sz="1200" dirty="0">
                <a:effectLst/>
                <a:ea typeface="宋体" panose="02010600030101010101" pitchFamily="2" charset="-122"/>
                <a:cs typeface="宋体" panose="02010600030101010101" pitchFamily="2" charset="-122"/>
              </a:rPr>
              <a:t>是固定的；而一般来说</a:t>
            </a:r>
            <a:r>
              <a:rPr lang="en-US" altLang="zh-CN" sz="1200" dirty="0">
                <a:effectLst/>
                <a:ea typeface="宋体" panose="02010600030101010101" pitchFamily="2" charset="-122"/>
                <a:cs typeface="宋体" panose="02010600030101010101" pitchFamily="2" charset="-122"/>
              </a:rPr>
              <a:t>SYN-Flood</a:t>
            </a:r>
            <a:r>
              <a:rPr lang="zh-CN" altLang="zh-CN" sz="1200" dirty="0">
                <a:effectLst/>
                <a:ea typeface="宋体" panose="02010600030101010101" pitchFamily="2" charset="-122"/>
                <a:cs typeface="宋体" panose="02010600030101010101" pitchFamily="2" charset="-122"/>
              </a:rPr>
              <a:t>攻击针对的是某一特定的服务，其目的端口是固定的，源</a:t>
            </a:r>
            <a:r>
              <a:rPr lang="en-US" altLang="zh-CN" sz="1200" dirty="0">
                <a:effectLst/>
                <a:ea typeface="宋体" panose="02010600030101010101" pitchFamily="2" charset="-122"/>
                <a:cs typeface="宋体" panose="02010600030101010101" pitchFamily="2" charset="-122"/>
              </a:rPr>
              <a:t>IP</a:t>
            </a:r>
            <a:r>
              <a:rPr lang="zh-CN" altLang="zh-CN" sz="1200" dirty="0">
                <a:effectLst/>
                <a:ea typeface="宋体" panose="02010600030101010101" pitchFamily="2" charset="-122"/>
                <a:cs typeface="宋体" panose="02010600030101010101" pitchFamily="2" charset="-122"/>
              </a:rPr>
              <a:t>可能为固定</a:t>
            </a:r>
            <a:r>
              <a:rPr lang="en-US" altLang="zh-CN" sz="1200" dirty="0">
                <a:effectLst/>
                <a:ea typeface="宋体" panose="02010600030101010101" pitchFamily="2" charset="-122"/>
                <a:cs typeface="宋体" panose="02010600030101010101" pitchFamily="2" charset="-122"/>
              </a:rPr>
              <a:t>IP</a:t>
            </a:r>
            <a:r>
              <a:rPr lang="zh-CN" altLang="zh-CN" sz="1200" dirty="0">
                <a:effectLst/>
                <a:ea typeface="宋体" panose="02010600030101010101" pitchFamily="2" charset="-122"/>
                <a:cs typeface="宋体" panose="02010600030101010101" pitchFamily="2" charset="-122"/>
              </a:rPr>
              <a:t>，也可能为伪造的随机</a:t>
            </a:r>
            <a:r>
              <a:rPr lang="en-US" altLang="zh-CN" sz="1200" dirty="0">
                <a:effectLst/>
                <a:ea typeface="宋体" panose="02010600030101010101" pitchFamily="2" charset="-122"/>
                <a:cs typeface="宋体" panose="02010600030101010101" pitchFamily="2" charset="-122"/>
              </a:rPr>
              <a:t>IP</a:t>
            </a:r>
            <a:r>
              <a:rPr lang="zh-CN" altLang="zh-CN" sz="1200" dirty="0">
                <a:effectLst/>
                <a:ea typeface="宋体" panose="02010600030101010101" pitchFamily="2" charset="-122"/>
                <a:cs typeface="宋体" panose="02010600030101010101" pitchFamily="2" charset="-122"/>
              </a:rPr>
              <a: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那我们检测到了</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SYN-flood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攻击以后，我们又该如何进行防范呢？</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针对</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SYN-flood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攻击的防范措施，其实有很多。一种最直接最粗暴的办法就是阻断新建连接。就是对检测出有可能是进行</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SYN-flood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攻击的源地址设置过滤规则，进行阻断。那么它后续发过来的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报文，就直接丢弃了，服务器也就不会再给他分配缓冲区。</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en-US" sz="1200" kern="100" dirty="0">
                <a:effectLst/>
                <a:latin typeface="等线" panose="02010600030101010101" pitchFamily="2" charset="-122"/>
                <a:ea typeface="宋体" panose="02010600030101010101" pitchFamily="2" charset="-122"/>
                <a:cs typeface="宋体" panose="02010600030101010101" pitchFamily="2" charset="-122"/>
              </a:rPr>
              <a:t>但是</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如果攻击者的源地址是伪造的，源地址不断变化的话，这种方法就无法使用了。</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 </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我们再考虑另外的防范措施。因为</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SYN-Flood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攻击让受害者服务器分配大量的连接缓冲区，内存资源消耗过多。</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这样的话，我们可以监视系统的半开连接和不活动的连接，如果超过一定的时间，还没有后续的报文到达的话，就直接把这些无效连接释放掉。</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 </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还有第三种公防范措施，就是我们是不是在收到</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报文以后，不马上分配连接缓冲区，当确认不是</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攻击以后，再分配缓冲区。</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那么这里就有个问题了，如何判断是不是一个</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攻击呢？第一个办法，我们收到第一个</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报文的时候，把它丢掉，如果正常的用户，它会再发一次连接请求过来，如果是攻击的话，很有可能就不发送第二次请求了。也就是说来自同一个源</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IP</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的第二个</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报文，我们才接受。</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这种措施对源地址伪造的</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SYN-Flood</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攻击有一定的作用。但是这种方法会造成很多误杀，正常用户的连接都要连接两次才能成功。</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en-US" altLang="zh-CN" sz="1200" kern="100" dirty="0">
                <a:effectLst/>
                <a:latin typeface="宋体" panose="02010600030101010101" pitchFamily="2" charset="-122"/>
                <a:ea typeface="等线" panose="02010600030101010101" pitchFamily="2" charset="-122"/>
                <a:cs typeface="宋体" panose="02010600030101010101" pitchFamily="2" charset="-122"/>
              </a:rPr>
              <a:t> </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pPr indent="266700" algn="just"/>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另外，我们可以考虑在服务器前面增加一个防火墙或者代理服务器。所有到服务器的连接先发送到代理服务器，由代理服务器确认不是攻击以后，再跟服务器连接。</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 proxy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 cache</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 cookie </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syn reset</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都是采用</a:t>
            </a:r>
            <a:r>
              <a:rPr lang="en-US" altLang="zh-CN" sz="1200" kern="100" dirty="0">
                <a:effectLst/>
                <a:latin typeface="等线" panose="02010600030101010101" pitchFamily="2" charset="-122"/>
                <a:ea typeface="宋体" panose="02010600030101010101" pitchFamily="2" charset="-122"/>
                <a:cs typeface="宋体" panose="02010600030101010101" pitchFamily="2" charset="-122"/>
              </a:rPr>
              <a:t>proxy</a:t>
            </a:r>
            <a:r>
              <a:rPr lang="zh-CN" altLang="zh-CN" sz="1200" kern="100" dirty="0">
                <a:effectLst/>
                <a:latin typeface="等线" panose="02010600030101010101" pitchFamily="2" charset="-122"/>
                <a:ea typeface="宋体" panose="02010600030101010101" pitchFamily="2" charset="-122"/>
                <a:cs typeface="宋体" panose="02010600030101010101" pitchFamily="2" charset="-122"/>
              </a:rPr>
              <a:t>的机制。</a:t>
            </a:r>
            <a:endParaRPr lang="zh-CN" altLang="zh-CN" sz="1200" kern="100" dirty="0">
              <a:effectLst/>
              <a:latin typeface="等线" panose="02010600030101010101" pitchFamily="2" charset="-122"/>
              <a:ea typeface="等线" panose="02010600030101010101" pitchFamily="2" charset="-122"/>
              <a:cs typeface="Courier New" panose="02070309020205020404" pitchFamily="49" charset="0"/>
            </a:endParaRPr>
          </a:p>
          <a:p>
            <a:r>
              <a:rPr lang="zh-CN" altLang="zh-CN" sz="1200" dirty="0">
                <a:effectLst/>
                <a:ea typeface="宋体" panose="02010600030101010101" pitchFamily="2" charset="-122"/>
                <a:cs typeface="宋体" panose="02010600030101010101" pitchFamily="2" charset="-122"/>
              </a:rPr>
              <a:t>那么接下来，我们具体分析一下每一种防范机制。</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6373EB8-6177-476F-B3E0-A0BD319A8C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44574-CB4F-43D0-9A3C-5C0584BEBA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3000">
        <p14:doors dir="vert"/>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6373EB8-6177-476F-B3E0-A0BD319A8C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44574-CB4F-43D0-9A3C-5C0584BEBA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3000">
        <p14:doors dir="vert"/>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6373EB8-6177-476F-B3E0-A0BD319A8C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44574-CB4F-43D0-9A3C-5C0584BEBA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3000">
        <p14:doors dir="vert"/>
      </p:transition>
    </mc:Choice>
    <mc:Fallback>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6373EB8-6177-476F-B3E0-A0BD319A8C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44574-CB4F-43D0-9A3C-5C0584BEBA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3000">
        <p14:doors dir="vert"/>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6373EB8-6177-476F-B3E0-A0BD319A8C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144574-CB4F-43D0-9A3C-5C0584BEBA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3000">
        <p14:doors dir="vert"/>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6373EB8-6177-476F-B3E0-A0BD319A8C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144574-CB4F-43D0-9A3C-5C0584BEBA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3000">
        <p14:doors dir="vert"/>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6373EB8-6177-476F-B3E0-A0BD319A8C2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144574-CB4F-43D0-9A3C-5C0584BEBA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3000">
        <p14:doors dir="vert"/>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6373EB8-6177-476F-B3E0-A0BD319A8C2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144574-CB4F-43D0-9A3C-5C0584BEBA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3000">
        <p14:doors dir="vert"/>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373EB8-6177-476F-B3E0-A0BD319A8C2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144574-CB4F-43D0-9A3C-5C0584BEBA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3000">
        <p14:doors dir="vert"/>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6373EB8-6177-476F-B3E0-A0BD319A8C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144574-CB4F-43D0-9A3C-5C0584BEBA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3000">
        <p14:doors dir="vert"/>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6373EB8-6177-476F-B3E0-A0BD319A8C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144574-CB4F-43D0-9A3C-5C0584BEBA4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3000">
        <p14:doors dir="vert"/>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73EB8-6177-476F-B3E0-A0BD319A8C2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44574-CB4F-43D0-9A3C-5C0584BEBA4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advClick="0" advTm="3000">
        <p14:doors dir="vert"/>
      </p:transition>
    </mc:Choice>
    <mc:Fallback>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6.wmf"/><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15.jpeg"/><Relationship Id="rId3" Type="http://schemas.openxmlformats.org/officeDocument/2006/relationships/tags" Target="../tags/tag16.xml"/><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2.png"/><Relationship Id="rId12" Type="http://schemas.openxmlformats.org/officeDocument/2006/relationships/notesSlide" Target="../notesSlides/notesSlide15.xml"/><Relationship Id="rId11" Type="http://schemas.openxmlformats.org/officeDocument/2006/relationships/slideLayout" Target="../slideLayouts/slideLayout7.xml"/><Relationship Id="rId10" Type="http://schemas.openxmlformats.org/officeDocument/2006/relationships/tags" Target="../tags/tag24.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7.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17.jpeg"/><Relationship Id="rId3" Type="http://schemas.openxmlformats.org/officeDocument/2006/relationships/tags" Target="../tags/tag29.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image" Target="../media/image18.jpeg"/><Relationship Id="rId3" Type="http://schemas.openxmlformats.org/officeDocument/2006/relationships/tags" Target="../tags/tag30.xml"/><Relationship Id="rId2" Type="http://schemas.openxmlformats.org/officeDocument/2006/relationships/image" Target="../media/image2.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31.xml"/><Relationship Id="rId2" Type="http://schemas.openxmlformats.org/officeDocument/2006/relationships/image" Target="../media/image2.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image" Target="../media/image2.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tags" Target="../tags/tag34.xml"/><Relationship Id="rId2" Type="http://schemas.openxmlformats.org/officeDocument/2006/relationships/image" Target="../media/image2.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image" Target="../media/image2.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4.wmf"/><Relationship Id="rId3" Type="http://schemas.openxmlformats.org/officeDocument/2006/relationships/image" Target="../media/image6.wmf"/><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椭圆 12"/>
          <p:cNvSpPr/>
          <p:nvPr/>
        </p:nvSpPr>
        <p:spPr>
          <a:xfrm>
            <a:off x="1663700" y="-571500"/>
            <a:ext cx="482600" cy="482600"/>
          </a:xfrm>
          <a:prstGeom prst="ellipse">
            <a:avLst/>
          </a:pr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3104" t="7278" r="3104" b="7278"/>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36" name="椭圆 35"/>
          <p:cNvSpPr/>
          <p:nvPr/>
        </p:nvSpPr>
        <p:spPr>
          <a:xfrm>
            <a:off x="2489200" y="12700"/>
            <a:ext cx="7213600" cy="7213600"/>
          </a:xfrm>
          <a:prstGeom prst="ellipse">
            <a:avLst/>
          </a:prstGeom>
          <a:gradFill flip="none" rotWithShape="1">
            <a:gsLst>
              <a:gs pos="0">
                <a:srgbClr val="FFFFFF"/>
              </a:gs>
              <a:gs pos="100000">
                <a:srgbClr val="FFFFFF">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p:nvSpPr>
        <p:spPr>
          <a:xfrm>
            <a:off x="1787128" y="2356684"/>
            <a:ext cx="8617744" cy="1477328"/>
          </a:xfrm>
          <a:prstGeom prst="rect">
            <a:avLst/>
          </a:prstGeom>
          <a:noFill/>
        </p:spPr>
        <p:txBody>
          <a:bodyPr wrap="none" lIns="0" tIns="0" rIns="0" bIns="0" rtlCol="0">
            <a:spAutoFit/>
          </a:bodyPr>
          <a:lstStyle/>
          <a:p>
            <a:pPr algn="ctr"/>
            <a:r>
              <a:rPr lang="zh-CN" alt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方正正大黑简体" panose="02000000000000000000" pitchFamily="2" charset="-122"/>
                <a:ea typeface="方正正大黑简体" panose="02000000000000000000" pitchFamily="2" charset="-122"/>
              </a:rPr>
              <a:t>计算机网络安全</a:t>
            </a:r>
            <a:endParaRPr lang="zh-CN" alt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方正正大黑简体" panose="02000000000000000000" pitchFamily="2" charset="-122"/>
              <a:ea typeface="方正正大黑简体" panose="02000000000000000000" pitchFamily="2" charset="-122"/>
            </a:endParaRPr>
          </a:p>
        </p:txBody>
      </p:sp>
      <p:sp>
        <p:nvSpPr>
          <p:cNvPr id="31" name="文本框 30"/>
          <p:cNvSpPr txBox="1"/>
          <p:nvPr/>
        </p:nvSpPr>
        <p:spPr>
          <a:xfrm>
            <a:off x="4480173" y="4579026"/>
            <a:ext cx="3231654" cy="553998"/>
          </a:xfrm>
          <a:prstGeom prst="rect">
            <a:avLst/>
          </a:prstGeom>
          <a:noFill/>
        </p:spPr>
        <p:txBody>
          <a:bodyPr wrap="none" lIns="0" tIns="0" rIns="0" bIns="0" rtlCol="0">
            <a:spAutoFit/>
          </a:bodyPr>
          <a:lstStyle/>
          <a:p>
            <a:pPr algn="dist"/>
            <a:r>
              <a:rPr lang="zh-CN" altLang="en-US" sz="3600" spc="600" dirty="0">
                <a:gradFill>
                  <a:gsLst>
                    <a:gs pos="63000">
                      <a:srgbClr val="153B95"/>
                    </a:gs>
                    <a:gs pos="100000">
                      <a:schemeClr val="bg1"/>
                    </a:gs>
                  </a:gsLst>
                  <a:lin ang="5400000" scaled="1"/>
                </a:gradFill>
                <a:latin typeface="方正颜宋简体_准" panose="02000000000000000000" pitchFamily="2" charset="-122"/>
                <a:ea typeface="方正颜宋简体_准" panose="02000000000000000000" pitchFamily="2" charset="-122"/>
              </a:rPr>
              <a:t>华中科技大学</a:t>
            </a:r>
            <a:endParaRPr lang="zh-CN" altLang="en-US" sz="3600" spc="600" dirty="0">
              <a:gradFill>
                <a:gsLst>
                  <a:gs pos="63000">
                    <a:srgbClr val="153B95"/>
                  </a:gs>
                  <a:gs pos="100000">
                    <a:schemeClr val="bg1"/>
                  </a:gs>
                </a:gsLst>
                <a:lin ang="5400000" scaled="1"/>
              </a:gradFill>
              <a:latin typeface="方正颜宋简体_准" panose="02000000000000000000" pitchFamily="2" charset="-122"/>
              <a:ea typeface="方正颜宋简体_准" panose="02000000000000000000" pitchFamily="2" charset="-122"/>
            </a:endParaRPr>
          </a:p>
        </p:txBody>
      </p:sp>
      <p:sp>
        <p:nvSpPr>
          <p:cNvPr id="16" name="任意多边形: 形状 15"/>
          <p:cNvSpPr/>
          <p:nvPr/>
        </p:nvSpPr>
        <p:spPr>
          <a:xfrm>
            <a:off x="368152" y="4169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任意多边形: 形状 31"/>
          <p:cNvSpPr/>
          <p:nvPr/>
        </p:nvSpPr>
        <p:spPr>
          <a:xfrm>
            <a:off x="11328252" y="54207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solidFill>
            <a:srgbClr val="1B3B9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22" presetClass="entr" presetSubtype="4"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par>
                                <p:cTn id="18" presetID="47"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1" grpId="0"/>
      <p:bldP spid="16" grpId="0" animBg="1"/>
      <p:bldP spid="3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spcBef>
                <a:spcPts val="100"/>
              </a:spcBef>
              <a:spcAft>
                <a:spcPts val="100"/>
              </a:spcAft>
            </a:pPr>
            <a:endParaRPr lang="zh-CN" altLang="en-US"/>
          </a:p>
        </p:txBody>
      </p:sp>
      <p:sp>
        <p:nvSpPr>
          <p:cNvPr id="59" name="文本框 58"/>
          <p:cNvSpPr txBox="1"/>
          <p:nvPr/>
        </p:nvSpPr>
        <p:spPr>
          <a:xfrm>
            <a:off x="3544018" y="653569"/>
            <a:ext cx="5103962" cy="553998"/>
          </a:xfrm>
          <a:prstGeom prst="rect">
            <a:avLst/>
          </a:prstGeom>
          <a:noFill/>
        </p:spPr>
        <p:txBody>
          <a:bodyPr wrap="none" lIns="0" tIns="0" rIns="0" bIns="0" rtlCol="0">
            <a:spAutoFit/>
          </a:bodyPr>
          <a:lstStyle/>
          <a:p>
            <a:pPr algn="ct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协议的安全性（</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1</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grpSp>
        <p:nvGrpSpPr>
          <p:cNvPr id="48" name="Group 3"/>
          <p:cNvGrpSpPr/>
          <p:nvPr/>
        </p:nvGrpSpPr>
        <p:grpSpPr bwMode="auto">
          <a:xfrm>
            <a:off x="4095751" y="2030413"/>
            <a:ext cx="4037013" cy="704850"/>
            <a:chOff x="1488" y="1776"/>
            <a:chExt cx="2496" cy="528"/>
          </a:xfrm>
        </p:grpSpPr>
        <p:sp>
          <p:nvSpPr>
            <p:cNvPr id="49" name="AutoShape 4"/>
            <p:cNvSpPr>
              <a:spLocks noChangeArrowheads="1"/>
            </p:cNvSpPr>
            <p:nvPr/>
          </p:nvSpPr>
          <p:spPr bwMode="auto">
            <a:xfrm>
              <a:off x="1488" y="1776"/>
              <a:ext cx="2496" cy="528"/>
            </a:xfrm>
            <a:prstGeom prst="notchedRightArrow">
              <a:avLst>
                <a:gd name="adj1" fmla="val 50000"/>
                <a:gd name="adj2" fmla="val 118160"/>
              </a:avLst>
            </a:prstGeom>
            <a:solidFill>
              <a:srgbClr val="FF3300"/>
            </a:solidFill>
            <a:ln w="9525">
              <a:solidFill>
                <a:schemeClr val="bg1"/>
              </a:solidFill>
              <a:miter lim="800000"/>
            </a:ln>
          </p:spPr>
          <p:txBody>
            <a:bodyPr wrap="none" anchor="ct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eaLnBrk="1" hangingPunct="1"/>
              <a:endParaRPr lang="zh-CN" altLang="en-US">
                <a:ea typeface="宋体" panose="02010600030101010101" pitchFamily="2" charset="-122"/>
              </a:endParaRPr>
            </a:p>
          </p:txBody>
        </p:sp>
        <p:sp>
          <p:nvSpPr>
            <p:cNvPr id="50" name="Text Box 5"/>
            <p:cNvSpPr txBox="1">
              <a:spLocks noChangeArrowheads="1"/>
            </p:cNvSpPr>
            <p:nvPr/>
          </p:nvSpPr>
          <p:spPr bwMode="auto">
            <a:xfrm>
              <a:off x="1825" y="1920"/>
              <a:ext cx="1905"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eaLnBrk="1" hangingPunct="1">
                <a:spcBef>
                  <a:spcPct val="50000"/>
                </a:spcBef>
              </a:pPr>
              <a:r>
                <a:rPr lang="zh-CN" altLang="en-US" sz="1600" b="1">
                  <a:solidFill>
                    <a:schemeClr val="bg1"/>
                  </a:solidFill>
                  <a:latin typeface="Times New Roman" panose="02020603050405020304" pitchFamily="18" charset="0"/>
                  <a:ea typeface="宋体" panose="02010600030101010101" pitchFamily="2" charset="-122"/>
                </a:rPr>
                <a:t>半开</a:t>
              </a:r>
              <a:r>
                <a:rPr lang="en-US" altLang="zh-CN" sz="1600" b="1">
                  <a:solidFill>
                    <a:schemeClr val="bg1"/>
                  </a:solidFill>
                  <a:latin typeface="Times New Roman" panose="02020603050405020304" pitchFamily="18" charset="0"/>
                  <a:ea typeface="宋体" panose="02010600030101010101" pitchFamily="2" charset="-122"/>
                </a:rPr>
                <a:t>tcp connect</a:t>
              </a:r>
              <a:endParaRPr lang="en-US" altLang="zh-CN" sz="1600" b="1">
                <a:solidFill>
                  <a:schemeClr val="bg1"/>
                </a:solidFill>
                <a:latin typeface="Times New Roman" panose="02020603050405020304" pitchFamily="18" charset="0"/>
                <a:ea typeface="宋体" panose="02010600030101010101" pitchFamily="2" charset="-122"/>
              </a:endParaRPr>
            </a:p>
          </p:txBody>
        </p:sp>
      </p:grpSp>
      <p:grpSp>
        <p:nvGrpSpPr>
          <p:cNvPr id="51" name="Group 6"/>
          <p:cNvGrpSpPr/>
          <p:nvPr/>
        </p:nvGrpSpPr>
        <p:grpSpPr bwMode="auto">
          <a:xfrm>
            <a:off x="1676400" y="1747838"/>
            <a:ext cx="2095500" cy="2495550"/>
            <a:chOff x="0" y="1968"/>
            <a:chExt cx="1296" cy="1999"/>
          </a:xfrm>
        </p:grpSpPr>
        <p:pic>
          <p:nvPicPr>
            <p:cNvPr id="52"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68"/>
              <a:ext cx="1296" cy="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 Box 8"/>
            <p:cNvSpPr txBox="1">
              <a:spLocks noChangeArrowheads="1"/>
            </p:cNvSpPr>
            <p:nvPr/>
          </p:nvSpPr>
          <p:spPr bwMode="auto">
            <a:xfrm>
              <a:off x="240" y="3600"/>
              <a:ext cx="768"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algn="ctr" eaLnBrk="1" hangingPunct="1">
                <a:spcBef>
                  <a:spcPct val="50000"/>
                </a:spcBef>
              </a:pPr>
              <a:r>
                <a:rPr lang="zh-CN" altLang="en-US" sz="2400" b="1">
                  <a:latin typeface="Times New Roman" panose="02020603050405020304" pitchFamily="18" charset="0"/>
                  <a:ea typeface="宋体" panose="02010600030101010101" pitchFamily="2" charset="-122"/>
                </a:rPr>
                <a:t>攻击者</a:t>
              </a:r>
              <a:endParaRPr lang="zh-CN" altLang="en-US" sz="2400" b="1">
                <a:latin typeface="Times New Roman" panose="02020603050405020304" pitchFamily="18" charset="0"/>
                <a:ea typeface="宋体" panose="02010600030101010101" pitchFamily="2" charset="-122"/>
              </a:endParaRPr>
            </a:p>
          </p:txBody>
        </p:sp>
      </p:grpSp>
      <p:grpSp>
        <p:nvGrpSpPr>
          <p:cNvPr id="54" name="Group 9"/>
          <p:cNvGrpSpPr/>
          <p:nvPr/>
        </p:nvGrpSpPr>
        <p:grpSpPr bwMode="auto">
          <a:xfrm>
            <a:off x="8004175" y="3013075"/>
            <a:ext cx="2343150" cy="3073302"/>
            <a:chOff x="4176" y="1968"/>
            <a:chExt cx="1449" cy="1977"/>
          </a:xfrm>
        </p:grpSpPr>
        <p:pic>
          <p:nvPicPr>
            <p:cNvPr id="5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 y="1968"/>
              <a:ext cx="1449"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 Box 11"/>
            <p:cNvSpPr txBox="1">
              <a:spLocks noChangeArrowheads="1"/>
            </p:cNvSpPr>
            <p:nvPr/>
          </p:nvSpPr>
          <p:spPr bwMode="auto">
            <a:xfrm>
              <a:off x="4512" y="3648"/>
              <a:ext cx="76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algn="ctr" eaLnBrk="1" hangingPunct="1">
                <a:spcBef>
                  <a:spcPct val="50000"/>
                </a:spcBef>
              </a:pPr>
              <a:r>
                <a:rPr lang="zh-CN" altLang="en-US" sz="2400" b="1">
                  <a:latin typeface="Times New Roman" panose="02020603050405020304" pitchFamily="18" charset="0"/>
                  <a:ea typeface="宋体" panose="02010600030101010101" pitchFamily="2" charset="-122"/>
                </a:rPr>
                <a:t>受害者</a:t>
              </a:r>
              <a:endParaRPr lang="zh-CN" altLang="en-US" sz="2400" b="1">
                <a:latin typeface="Times New Roman" panose="02020603050405020304" pitchFamily="18" charset="0"/>
                <a:ea typeface="宋体" panose="02010600030101010101" pitchFamily="2" charset="-122"/>
              </a:endParaRPr>
            </a:p>
          </p:txBody>
        </p:sp>
      </p:grpSp>
      <p:sp>
        <p:nvSpPr>
          <p:cNvPr id="57" name="Text Box 12"/>
          <p:cNvSpPr txBox="1">
            <a:spLocks noChangeArrowheads="1"/>
          </p:cNvSpPr>
          <p:nvPr/>
        </p:nvSpPr>
        <p:spPr bwMode="auto">
          <a:xfrm>
            <a:off x="4097338" y="1536700"/>
            <a:ext cx="3803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eaLnBrk="1" hangingPunct="1">
              <a:spcBef>
                <a:spcPct val="50000"/>
              </a:spcBef>
            </a:pPr>
            <a:r>
              <a:rPr lang="zh-CN" altLang="en-US" sz="2400" b="1">
                <a:latin typeface="Times New Roman" panose="02020603050405020304" pitchFamily="18" charset="0"/>
                <a:ea typeface="宋体" panose="02010600030101010101" pitchFamily="2" charset="-122"/>
              </a:rPr>
              <a:t>大量的</a:t>
            </a:r>
            <a:r>
              <a:rPr lang="en-US" altLang="zh-CN" sz="2400" b="1">
                <a:latin typeface="Times New Roman" panose="02020603050405020304" pitchFamily="18" charset="0"/>
                <a:ea typeface="宋体" panose="02010600030101010101" pitchFamily="2" charset="-122"/>
              </a:rPr>
              <a:t>tcp connect</a:t>
            </a:r>
            <a:endParaRPr lang="en-US" altLang="zh-CN" sz="2400" b="1">
              <a:latin typeface="Times New Roman" panose="02020603050405020304" pitchFamily="18" charset="0"/>
              <a:ea typeface="宋体" panose="02010600030101010101" pitchFamily="2" charset="-122"/>
            </a:endParaRPr>
          </a:p>
        </p:txBody>
      </p:sp>
      <p:grpSp>
        <p:nvGrpSpPr>
          <p:cNvPr id="58" name="Group 13"/>
          <p:cNvGrpSpPr/>
          <p:nvPr/>
        </p:nvGrpSpPr>
        <p:grpSpPr bwMode="auto">
          <a:xfrm>
            <a:off x="8794751" y="1371601"/>
            <a:ext cx="1630363" cy="1868121"/>
            <a:chOff x="4512" y="912"/>
            <a:chExt cx="1008" cy="1202"/>
          </a:xfrm>
        </p:grpSpPr>
        <p:sp>
          <p:nvSpPr>
            <p:cNvPr id="60" name="AutoShape 14"/>
            <p:cNvSpPr>
              <a:spLocks noChangeArrowheads="1"/>
            </p:cNvSpPr>
            <p:nvPr/>
          </p:nvSpPr>
          <p:spPr bwMode="auto">
            <a:xfrm>
              <a:off x="4512" y="912"/>
              <a:ext cx="1008" cy="864"/>
            </a:xfrm>
            <a:prstGeom prst="cloudCallout">
              <a:avLst>
                <a:gd name="adj1" fmla="val -43750"/>
                <a:gd name="adj2" fmla="val 70000"/>
              </a:avLst>
            </a:prstGeom>
            <a:solidFill>
              <a:srgbClr val="FFFF00"/>
            </a:solidFill>
            <a:ln w="9525">
              <a:solidFill>
                <a:srgbClr val="FF3300"/>
              </a:solidFill>
              <a:round/>
            </a:ln>
          </p:spPr>
          <p:txBody>
            <a:bodyP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61" name="Text Box 15"/>
            <p:cNvSpPr txBox="1">
              <a:spLocks noChangeArrowheads="1"/>
            </p:cNvSpPr>
            <p:nvPr/>
          </p:nvSpPr>
          <p:spPr bwMode="auto">
            <a:xfrm>
              <a:off x="4608" y="1104"/>
              <a:ext cx="720"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eaLnBrk="1" hangingPunct="1">
                <a:spcBef>
                  <a:spcPct val="50000"/>
                </a:spcBef>
              </a:pPr>
              <a:r>
                <a:rPr lang="zh-CN" altLang="en-US" sz="2400" b="1">
                  <a:solidFill>
                    <a:srgbClr val="FF3300"/>
                  </a:solidFill>
                  <a:latin typeface="Times New Roman" panose="02020603050405020304" pitchFamily="18" charset="0"/>
                  <a:ea typeface="宋体" panose="02010600030101010101" pitchFamily="2" charset="-122"/>
                </a:rPr>
                <a:t>这么多连接需要处理 ？</a:t>
              </a:r>
              <a:endParaRPr lang="zh-CN" altLang="en-US" sz="2400" b="1">
                <a:solidFill>
                  <a:srgbClr val="FF3300"/>
                </a:solidFill>
                <a:latin typeface="Times New Roman" panose="02020603050405020304" pitchFamily="18" charset="0"/>
                <a:ea typeface="宋体" panose="02010600030101010101" pitchFamily="2" charset="-122"/>
              </a:endParaRPr>
            </a:p>
          </p:txBody>
        </p:sp>
      </p:grpSp>
      <p:sp>
        <p:nvSpPr>
          <p:cNvPr id="62" name="Text Box 16"/>
          <p:cNvSpPr txBox="1">
            <a:spLocks noChangeArrowheads="1"/>
          </p:cNvSpPr>
          <p:nvPr/>
        </p:nvSpPr>
        <p:spPr bwMode="auto">
          <a:xfrm>
            <a:off x="4060826" y="5549900"/>
            <a:ext cx="3802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algn="ctr" eaLnBrk="1" hangingPunct="1">
              <a:spcBef>
                <a:spcPct val="50000"/>
              </a:spcBef>
            </a:pPr>
            <a:r>
              <a:rPr lang="zh-CN" altLang="en-US" sz="2400" b="1">
                <a:latin typeface="Times New Roman" panose="02020603050405020304" pitchFamily="18" charset="0"/>
                <a:ea typeface="宋体" panose="02010600030101010101" pitchFamily="2" charset="-122"/>
              </a:rPr>
              <a:t>不能建立正常的连接</a:t>
            </a:r>
            <a:endParaRPr lang="zh-CN" altLang="en-US" sz="2400" b="1">
              <a:latin typeface="Times New Roman" panose="02020603050405020304" pitchFamily="18" charset="0"/>
              <a:ea typeface="宋体" panose="02010600030101010101" pitchFamily="2" charset="-122"/>
            </a:endParaRPr>
          </a:p>
        </p:txBody>
      </p:sp>
      <p:grpSp>
        <p:nvGrpSpPr>
          <p:cNvPr id="63" name="Group 17"/>
          <p:cNvGrpSpPr/>
          <p:nvPr/>
        </p:nvGrpSpPr>
        <p:grpSpPr bwMode="auto">
          <a:xfrm>
            <a:off x="4097338" y="2241550"/>
            <a:ext cx="4037012" cy="704850"/>
            <a:chOff x="1488" y="1776"/>
            <a:chExt cx="2496" cy="528"/>
          </a:xfrm>
        </p:grpSpPr>
        <p:sp>
          <p:nvSpPr>
            <p:cNvPr id="64" name="AutoShape 18"/>
            <p:cNvSpPr>
              <a:spLocks noChangeArrowheads="1"/>
            </p:cNvSpPr>
            <p:nvPr/>
          </p:nvSpPr>
          <p:spPr bwMode="auto">
            <a:xfrm>
              <a:off x="1488" y="1776"/>
              <a:ext cx="2496" cy="528"/>
            </a:xfrm>
            <a:prstGeom prst="notchedRightArrow">
              <a:avLst>
                <a:gd name="adj1" fmla="val 50000"/>
                <a:gd name="adj2" fmla="val 118160"/>
              </a:avLst>
            </a:prstGeom>
            <a:solidFill>
              <a:srgbClr val="FF3300"/>
            </a:solidFill>
            <a:ln w="9525">
              <a:solidFill>
                <a:schemeClr val="bg1"/>
              </a:solidFill>
              <a:miter lim="800000"/>
            </a:ln>
          </p:spPr>
          <p:txBody>
            <a:bodyPr wrap="none" anchor="ct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eaLnBrk="1" hangingPunct="1"/>
              <a:endParaRPr lang="zh-CN" altLang="en-US">
                <a:ea typeface="宋体" panose="02010600030101010101" pitchFamily="2" charset="-122"/>
              </a:endParaRPr>
            </a:p>
          </p:txBody>
        </p:sp>
        <p:sp>
          <p:nvSpPr>
            <p:cNvPr id="65" name="Text Box 19"/>
            <p:cNvSpPr txBox="1">
              <a:spLocks noChangeArrowheads="1"/>
            </p:cNvSpPr>
            <p:nvPr/>
          </p:nvSpPr>
          <p:spPr bwMode="auto">
            <a:xfrm>
              <a:off x="1825" y="1920"/>
              <a:ext cx="1905"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eaLnBrk="1" hangingPunct="1">
                <a:spcBef>
                  <a:spcPct val="50000"/>
                </a:spcBef>
              </a:pPr>
              <a:r>
                <a:rPr lang="zh-CN" altLang="en-US" sz="1600" b="1">
                  <a:solidFill>
                    <a:schemeClr val="bg1"/>
                  </a:solidFill>
                  <a:latin typeface="Times New Roman" panose="02020603050405020304" pitchFamily="18" charset="0"/>
                  <a:ea typeface="宋体" panose="02010600030101010101" pitchFamily="2" charset="-122"/>
                </a:rPr>
                <a:t>半开</a:t>
              </a:r>
              <a:r>
                <a:rPr lang="en-US" altLang="zh-CN" sz="1600" b="1">
                  <a:solidFill>
                    <a:schemeClr val="bg1"/>
                  </a:solidFill>
                  <a:latin typeface="Times New Roman" panose="02020603050405020304" pitchFamily="18" charset="0"/>
                  <a:ea typeface="宋体" panose="02010600030101010101" pitchFamily="2" charset="-122"/>
                </a:rPr>
                <a:t>tcp connect</a:t>
              </a:r>
              <a:endParaRPr lang="en-US" altLang="zh-CN" sz="1600" b="1">
                <a:solidFill>
                  <a:schemeClr val="bg1"/>
                </a:solidFill>
                <a:latin typeface="Times New Roman" panose="02020603050405020304" pitchFamily="18" charset="0"/>
                <a:ea typeface="宋体" panose="02010600030101010101" pitchFamily="2" charset="-122"/>
              </a:endParaRPr>
            </a:p>
          </p:txBody>
        </p:sp>
      </p:grpSp>
      <p:grpSp>
        <p:nvGrpSpPr>
          <p:cNvPr id="66" name="Group 20"/>
          <p:cNvGrpSpPr/>
          <p:nvPr/>
        </p:nvGrpSpPr>
        <p:grpSpPr bwMode="auto">
          <a:xfrm>
            <a:off x="4097338" y="2524126"/>
            <a:ext cx="4037012" cy="703263"/>
            <a:chOff x="1488" y="1776"/>
            <a:chExt cx="2496" cy="528"/>
          </a:xfrm>
        </p:grpSpPr>
        <p:sp>
          <p:nvSpPr>
            <p:cNvPr id="67" name="AutoShape 21"/>
            <p:cNvSpPr>
              <a:spLocks noChangeArrowheads="1"/>
            </p:cNvSpPr>
            <p:nvPr/>
          </p:nvSpPr>
          <p:spPr bwMode="auto">
            <a:xfrm>
              <a:off x="1488" y="1776"/>
              <a:ext cx="2496" cy="528"/>
            </a:xfrm>
            <a:prstGeom prst="notchedRightArrow">
              <a:avLst>
                <a:gd name="adj1" fmla="val 50000"/>
                <a:gd name="adj2" fmla="val 118160"/>
              </a:avLst>
            </a:prstGeom>
            <a:solidFill>
              <a:srgbClr val="FF3300"/>
            </a:solidFill>
            <a:ln w="9525">
              <a:solidFill>
                <a:schemeClr val="bg1"/>
              </a:solidFill>
              <a:miter lim="800000"/>
            </a:ln>
          </p:spPr>
          <p:txBody>
            <a:bodyPr wrap="none" anchor="ct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eaLnBrk="1" hangingPunct="1"/>
              <a:endParaRPr lang="zh-CN" altLang="en-US">
                <a:ea typeface="宋体" panose="02010600030101010101" pitchFamily="2" charset="-122"/>
              </a:endParaRPr>
            </a:p>
          </p:txBody>
        </p:sp>
        <p:sp>
          <p:nvSpPr>
            <p:cNvPr id="68" name="Text Box 22"/>
            <p:cNvSpPr txBox="1">
              <a:spLocks noChangeArrowheads="1"/>
            </p:cNvSpPr>
            <p:nvPr/>
          </p:nvSpPr>
          <p:spPr bwMode="auto">
            <a:xfrm>
              <a:off x="1825" y="1920"/>
              <a:ext cx="190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eaLnBrk="1" hangingPunct="1">
                <a:spcBef>
                  <a:spcPct val="50000"/>
                </a:spcBef>
              </a:pPr>
              <a:r>
                <a:rPr lang="zh-CN" altLang="en-US" sz="1600" b="1">
                  <a:solidFill>
                    <a:schemeClr val="bg1"/>
                  </a:solidFill>
                  <a:latin typeface="Times New Roman" panose="02020603050405020304" pitchFamily="18" charset="0"/>
                  <a:ea typeface="宋体" panose="02010600030101010101" pitchFamily="2" charset="-122"/>
                </a:rPr>
                <a:t>半开</a:t>
              </a:r>
              <a:r>
                <a:rPr lang="en-US" altLang="zh-CN" sz="1600" b="1">
                  <a:solidFill>
                    <a:schemeClr val="bg1"/>
                  </a:solidFill>
                  <a:latin typeface="Times New Roman" panose="02020603050405020304" pitchFamily="18" charset="0"/>
                  <a:ea typeface="宋体" panose="02010600030101010101" pitchFamily="2" charset="-122"/>
                </a:rPr>
                <a:t>tcp connect</a:t>
              </a:r>
              <a:endParaRPr lang="en-US" altLang="zh-CN" sz="1600" b="1">
                <a:solidFill>
                  <a:schemeClr val="bg1"/>
                </a:solidFill>
                <a:latin typeface="Times New Roman" panose="02020603050405020304" pitchFamily="18" charset="0"/>
                <a:ea typeface="宋体" panose="02010600030101010101" pitchFamily="2" charset="-122"/>
              </a:endParaRPr>
            </a:p>
          </p:txBody>
        </p:sp>
      </p:grpSp>
      <p:grpSp>
        <p:nvGrpSpPr>
          <p:cNvPr id="69" name="Group 23"/>
          <p:cNvGrpSpPr/>
          <p:nvPr/>
        </p:nvGrpSpPr>
        <p:grpSpPr bwMode="auto">
          <a:xfrm>
            <a:off x="4097338" y="2736851"/>
            <a:ext cx="4037012" cy="703263"/>
            <a:chOff x="1488" y="1776"/>
            <a:chExt cx="2496" cy="528"/>
          </a:xfrm>
        </p:grpSpPr>
        <p:sp>
          <p:nvSpPr>
            <p:cNvPr id="70" name="AutoShape 24"/>
            <p:cNvSpPr>
              <a:spLocks noChangeArrowheads="1"/>
            </p:cNvSpPr>
            <p:nvPr/>
          </p:nvSpPr>
          <p:spPr bwMode="auto">
            <a:xfrm>
              <a:off x="1488" y="1776"/>
              <a:ext cx="2496" cy="528"/>
            </a:xfrm>
            <a:prstGeom prst="notchedRightArrow">
              <a:avLst>
                <a:gd name="adj1" fmla="val 50000"/>
                <a:gd name="adj2" fmla="val 118160"/>
              </a:avLst>
            </a:prstGeom>
            <a:solidFill>
              <a:srgbClr val="FF3300"/>
            </a:solidFill>
            <a:ln w="9525">
              <a:solidFill>
                <a:schemeClr val="bg1"/>
              </a:solidFill>
              <a:miter lim="800000"/>
            </a:ln>
          </p:spPr>
          <p:txBody>
            <a:bodyPr wrap="none" anchor="ct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eaLnBrk="1" hangingPunct="1"/>
              <a:endParaRPr lang="zh-CN" altLang="en-US">
                <a:ea typeface="宋体" panose="02010600030101010101" pitchFamily="2" charset="-122"/>
              </a:endParaRPr>
            </a:p>
          </p:txBody>
        </p:sp>
        <p:sp>
          <p:nvSpPr>
            <p:cNvPr id="71" name="Text Box 25"/>
            <p:cNvSpPr txBox="1">
              <a:spLocks noChangeArrowheads="1"/>
            </p:cNvSpPr>
            <p:nvPr/>
          </p:nvSpPr>
          <p:spPr bwMode="auto">
            <a:xfrm>
              <a:off x="1825" y="1920"/>
              <a:ext cx="190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eaLnBrk="1" hangingPunct="1">
                <a:spcBef>
                  <a:spcPct val="50000"/>
                </a:spcBef>
              </a:pPr>
              <a:r>
                <a:rPr lang="zh-CN" altLang="en-US" sz="1600" b="1">
                  <a:solidFill>
                    <a:schemeClr val="bg1"/>
                  </a:solidFill>
                  <a:latin typeface="Times New Roman" panose="02020603050405020304" pitchFamily="18" charset="0"/>
                  <a:ea typeface="宋体" panose="02010600030101010101" pitchFamily="2" charset="-122"/>
                </a:rPr>
                <a:t>半开</a:t>
              </a:r>
              <a:r>
                <a:rPr lang="en-US" altLang="zh-CN" sz="1600" b="1">
                  <a:solidFill>
                    <a:schemeClr val="bg1"/>
                  </a:solidFill>
                  <a:latin typeface="Times New Roman" panose="02020603050405020304" pitchFamily="18" charset="0"/>
                  <a:ea typeface="宋体" panose="02010600030101010101" pitchFamily="2" charset="-122"/>
                </a:rPr>
                <a:t>tcp connect</a:t>
              </a:r>
              <a:endParaRPr lang="en-US" altLang="zh-CN" sz="1600" b="1">
                <a:solidFill>
                  <a:schemeClr val="bg1"/>
                </a:solidFill>
                <a:latin typeface="Times New Roman" panose="02020603050405020304" pitchFamily="18" charset="0"/>
                <a:ea typeface="宋体" panose="02010600030101010101" pitchFamily="2" charset="-122"/>
              </a:endParaRPr>
            </a:p>
          </p:txBody>
        </p:sp>
      </p:grpSp>
      <p:grpSp>
        <p:nvGrpSpPr>
          <p:cNvPr id="72" name="Group 26"/>
          <p:cNvGrpSpPr/>
          <p:nvPr/>
        </p:nvGrpSpPr>
        <p:grpSpPr bwMode="auto">
          <a:xfrm>
            <a:off x="4097338" y="3087688"/>
            <a:ext cx="4037012" cy="704850"/>
            <a:chOff x="1488" y="1776"/>
            <a:chExt cx="2496" cy="528"/>
          </a:xfrm>
        </p:grpSpPr>
        <p:sp>
          <p:nvSpPr>
            <p:cNvPr id="73" name="AutoShape 27"/>
            <p:cNvSpPr>
              <a:spLocks noChangeArrowheads="1"/>
            </p:cNvSpPr>
            <p:nvPr/>
          </p:nvSpPr>
          <p:spPr bwMode="auto">
            <a:xfrm>
              <a:off x="1488" y="1776"/>
              <a:ext cx="2496" cy="528"/>
            </a:xfrm>
            <a:prstGeom prst="notchedRightArrow">
              <a:avLst>
                <a:gd name="adj1" fmla="val 50000"/>
                <a:gd name="adj2" fmla="val 118160"/>
              </a:avLst>
            </a:prstGeom>
            <a:solidFill>
              <a:srgbClr val="FF3300"/>
            </a:solidFill>
            <a:ln w="9525">
              <a:solidFill>
                <a:schemeClr val="bg1"/>
              </a:solidFill>
              <a:miter lim="800000"/>
            </a:ln>
          </p:spPr>
          <p:txBody>
            <a:bodyPr wrap="none" anchor="ct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eaLnBrk="1" hangingPunct="1"/>
              <a:endParaRPr lang="zh-CN" altLang="en-US">
                <a:ea typeface="宋体" panose="02010600030101010101" pitchFamily="2" charset="-122"/>
              </a:endParaRPr>
            </a:p>
          </p:txBody>
        </p:sp>
        <p:sp>
          <p:nvSpPr>
            <p:cNvPr id="74" name="Text Box 28"/>
            <p:cNvSpPr txBox="1">
              <a:spLocks noChangeArrowheads="1"/>
            </p:cNvSpPr>
            <p:nvPr/>
          </p:nvSpPr>
          <p:spPr bwMode="auto">
            <a:xfrm>
              <a:off x="1825" y="1920"/>
              <a:ext cx="1905"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eaLnBrk="1" hangingPunct="1">
                <a:spcBef>
                  <a:spcPct val="50000"/>
                </a:spcBef>
              </a:pPr>
              <a:r>
                <a:rPr lang="zh-CN" altLang="en-US" sz="1600" b="1">
                  <a:solidFill>
                    <a:schemeClr val="bg1"/>
                  </a:solidFill>
                  <a:latin typeface="Times New Roman" panose="02020603050405020304" pitchFamily="18" charset="0"/>
                  <a:ea typeface="宋体" panose="02010600030101010101" pitchFamily="2" charset="-122"/>
                </a:rPr>
                <a:t>半开</a:t>
              </a:r>
              <a:r>
                <a:rPr lang="en-US" altLang="zh-CN" sz="1600" b="1">
                  <a:solidFill>
                    <a:schemeClr val="bg1"/>
                  </a:solidFill>
                  <a:latin typeface="Times New Roman" panose="02020603050405020304" pitchFamily="18" charset="0"/>
                  <a:ea typeface="宋体" panose="02010600030101010101" pitchFamily="2" charset="-122"/>
                </a:rPr>
                <a:t>tcp connect</a:t>
              </a:r>
              <a:endParaRPr lang="en-US" altLang="zh-CN" sz="1600" b="1">
                <a:solidFill>
                  <a:schemeClr val="bg1"/>
                </a:solidFill>
                <a:latin typeface="Times New Roman" panose="02020603050405020304" pitchFamily="18" charset="0"/>
                <a:ea typeface="宋体" panose="02010600030101010101" pitchFamily="2" charset="-122"/>
              </a:endParaRPr>
            </a:p>
          </p:txBody>
        </p:sp>
      </p:grpSp>
      <p:pic>
        <p:nvPicPr>
          <p:cNvPr id="75" name="Picture 29" descr="j030126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8650" y="4216401"/>
            <a:ext cx="1874838"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30"/>
          <p:cNvSpPr txBox="1">
            <a:spLocks noChangeArrowheads="1"/>
          </p:cNvSpPr>
          <p:nvPr/>
        </p:nvSpPr>
        <p:spPr bwMode="auto">
          <a:xfrm>
            <a:off x="2043113" y="5767388"/>
            <a:ext cx="1541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algn="ctr" eaLnBrk="1" hangingPunct="1">
              <a:spcBef>
                <a:spcPct val="50000"/>
              </a:spcBef>
            </a:pPr>
            <a:r>
              <a:rPr lang="zh-CN" altLang="en-US" sz="2400">
                <a:latin typeface="隶书" panose="02010509060101010101" pitchFamily="49" charset="-122"/>
                <a:ea typeface="隶书" panose="02010509060101010101" pitchFamily="49" charset="-122"/>
              </a:rPr>
              <a:t>正常用户</a:t>
            </a:r>
            <a:endParaRPr lang="zh-CN" altLang="en-US" sz="2400">
              <a:latin typeface="隶书" panose="02010509060101010101" pitchFamily="49" charset="-122"/>
              <a:ea typeface="隶书" panose="02010509060101010101" pitchFamily="49" charset="-122"/>
            </a:endParaRPr>
          </a:p>
        </p:txBody>
      </p:sp>
      <p:sp>
        <p:nvSpPr>
          <p:cNvPr id="77" name="AutoShape 32"/>
          <p:cNvSpPr>
            <a:spLocks noChangeArrowheads="1"/>
          </p:cNvSpPr>
          <p:nvPr/>
        </p:nvSpPr>
        <p:spPr bwMode="auto">
          <a:xfrm>
            <a:off x="3805239" y="4497388"/>
            <a:ext cx="4035425" cy="704850"/>
          </a:xfrm>
          <a:prstGeom prst="notchedRightArrow">
            <a:avLst>
              <a:gd name="adj1" fmla="val 50000"/>
              <a:gd name="adj2" fmla="val 118003"/>
            </a:avLst>
          </a:prstGeom>
          <a:solidFill>
            <a:srgbClr val="FF3300"/>
          </a:solidFill>
          <a:ln w="9525">
            <a:solidFill>
              <a:schemeClr val="bg1"/>
            </a:solidFill>
            <a:miter lim="800000"/>
          </a:ln>
        </p:spPr>
        <p:txBody>
          <a:bodyPr wrap="none" anchor="ct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eaLnBrk="1" hangingPunct="1"/>
            <a:endParaRPr lang="zh-CN" altLang="en-US">
              <a:ea typeface="宋体" panose="02010600030101010101" pitchFamily="2" charset="-122"/>
            </a:endParaRPr>
          </a:p>
        </p:txBody>
      </p:sp>
      <p:sp>
        <p:nvSpPr>
          <p:cNvPr id="78" name="Text Box 33"/>
          <p:cNvSpPr txBox="1">
            <a:spLocks noChangeArrowheads="1"/>
          </p:cNvSpPr>
          <p:nvPr/>
        </p:nvSpPr>
        <p:spPr bwMode="auto">
          <a:xfrm>
            <a:off x="4349750" y="4691063"/>
            <a:ext cx="30797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eaLnBrk="1" hangingPunct="1">
              <a:spcBef>
                <a:spcPct val="50000"/>
              </a:spcBef>
            </a:pPr>
            <a:r>
              <a:rPr lang="zh-CN" altLang="en-US" sz="1600" b="1">
                <a:solidFill>
                  <a:schemeClr val="bg1"/>
                </a:solidFill>
                <a:latin typeface="Times New Roman" panose="02020603050405020304" pitchFamily="18" charset="0"/>
                <a:ea typeface="宋体" panose="02010600030101010101" pitchFamily="2" charset="-122"/>
              </a:rPr>
              <a:t>正常</a:t>
            </a:r>
            <a:r>
              <a:rPr lang="en-US" altLang="zh-CN" sz="1600" b="1">
                <a:solidFill>
                  <a:schemeClr val="bg1"/>
                </a:solidFill>
                <a:latin typeface="Times New Roman" panose="02020603050405020304" pitchFamily="18" charset="0"/>
                <a:ea typeface="宋体" panose="02010600030101010101" pitchFamily="2" charset="-122"/>
              </a:rPr>
              <a:t>tcp connect</a:t>
            </a:r>
            <a:endParaRPr lang="en-US" altLang="zh-CN" sz="1600" b="1">
              <a:solidFill>
                <a:schemeClr val="bg1"/>
              </a:solidFill>
              <a:latin typeface="Times New Roman" panose="02020603050405020304" pitchFamily="18" charset="0"/>
              <a:ea typeface="宋体" panose="02010600030101010101" pitchFamily="2" charset="-122"/>
            </a:endParaRPr>
          </a:p>
        </p:txBody>
      </p:sp>
      <p:sp>
        <p:nvSpPr>
          <p:cNvPr id="79" name="AutoShape 34"/>
          <p:cNvSpPr>
            <a:spLocks noChangeArrowheads="1"/>
          </p:cNvSpPr>
          <p:nvPr/>
        </p:nvSpPr>
        <p:spPr bwMode="auto">
          <a:xfrm>
            <a:off x="6005513" y="4427539"/>
            <a:ext cx="1027112" cy="917575"/>
          </a:xfrm>
          <a:custGeom>
            <a:avLst/>
            <a:gdLst>
              <a:gd name="T0" fmla="*/ 0 w 21600"/>
              <a:gd name="T1" fmla="*/ 458788 h 21600"/>
              <a:gd name="T2" fmla="*/ 513556 w 21600"/>
              <a:gd name="T3" fmla="*/ 0 h 21600"/>
              <a:gd name="T4" fmla="*/ 1027112 w 21600"/>
              <a:gd name="T5" fmla="*/ 458788 h 21600"/>
              <a:gd name="T6" fmla="*/ 513556 w 21600"/>
              <a:gd name="T7" fmla="*/ 917575 h 21600"/>
              <a:gd name="T8" fmla="*/ 0 w 21600"/>
              <a:gd name="T9" fmla="*/ 458788 h 21600"/>
              <a:gd name="T10" fmla="*/ 827443 w 21600"/>
              <a:gd name="T11" fmla="*/ 658148 h 21600"/>
              <a:gd name="T12" fmla="*/ 898723 w 21600"/>
              <a:gd name="T13" fmla="*/ 458788 h 21600"/>
              <a:gd name="T14" fmla="*/ 513556 w 21600"/>
              <a:gd name="T15" fmla="*/ 114697 h 21600"/>
              <a:gd name="T16" fmla="*/ 290349 w 21600"/>
              <a:gd name="T17" fmla="*/ 178332 h 21600"/>
              <a:gd name="T18" fmla="*/ 827443 w 21600"/>
              <a:gd name="T19" fmla="*/ 658148 h 21600"/>
              <a:gd name="T20" fmla="*/ 199621 w 21600"/>
              <a:gd name="T21" fmla="*/ 259385 h 21600"/>
              <a:gd name="T22" fmla="*/ 128389 w 21600"/>
              <a:gd name="T23" fmla="*/ 458745 h 21600"/>
              <a:gd name="T24" fmla="*/ 513556 w 21600"/>
              <a:gd name="T25" fmla="*/ 802878 h 21600"/>
              <a:gd name="T26" fmla="*/ 736715 w 21600"/>
              <a:gd name="T27" fmla="*/ 739200 h 21600"/>
              <a:gd name="T28" fmla="*/ 199621 w 21600"/>
              <a:gd name="T29" fmla="*/ 259385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3300"/>
          </a:solidFill>
          <a:ln w="9525">
            <a:solidFill>
              <a:srgbClr val="000000"/>
            </a:solidFill>
            <a:miter lim="800000"/>
          </a:ln>
        </p:spPr>
        <p:txBody>
          <a:bodyPr/>
          <a:lstStyle/>
          <a:p>
            <a:endParaRPr lang="zh-CN" altLang="en-US"/>
          </a:p>
        </p:txBody>
      </p:sp>
      <p:sp>
        <p:nvSpPr>
          <p:cNvPr id="80" name="Rectangle 35"/>
          <p:cNvSpPr>
            <a:spLocks noChangeArrowheads="1"/>
          </p:cNvSpPr>
          <p:nvPr/>
        </p:nvSpPr>
        <p:spPr bwMode="auto">
          <a:xfrm>
            <a:off x="7391400" y="371633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Gulim" pitchFamily="34" charset="-127"/>
              </a:defRPr>
            </a:lvl1pPr>
            <a:lvl2pPr marL="742950" indent="-285750">
              <a:buFont typeface="Arial" panose="020B0604020202020204" pitchFamily="34" charset="0"/>
              <a:defRPr>
                <a:solidFill>
                  <a:schemeClr val="tx1"/>
                </a:solidFill>
                <a:latin typeface="Arial" panose="020B0604020202020204" pitchFamily="34" charset="0"/>
                <a:ea typeface="Gulim" pitchFamily="34" charset="-127"/>
              </a:defRPr>
            </a:lvl2pPr>
            <a:lvl3pPr marL="1143000" indent="-228600">
              <a:buFont typeface="Arial" panose="020B0604020202020204" pitchFamily="34" charset="0"/>
              <a:defRPr>
                <a:solidFill>
                  <a:schemeClr val="tx1"/>
                </a:solidFill>
                <a:latin typeface="Arial" panose="020B0604020202020204" pitchFamily="34" charset="0"/>
                <a:ea typeface="Gulim" pitchFamily="34" charset="-127"/>
              </a:defRPr>
            </a:lvl3pPr>
            <a:lvl4pPr marL="1600200" indent="-228600">
              <a:buFont typeface="Arial" panose="020B0604020202020204" pitchFamily="34" charset="0"/>
              <a:defRPr>
                <a:solidFill>
                  <a:schemeClr val="tx1"/>
                </a:solidFill>
                <a:latin typeface="Arial" panose="020B0604020202020204" pitchFamily="34" charset="0"/>
                <a:ea typeface="Gulim" pitchFamily="34" charset="-127"/>
              </a:defRPr>
            </a:lvl4pPr>
            <a:lvl5pPr marL="2057400" indent="-228600">
              <a:buFont typeface="Arial" panose="020B0604020202020204" pitchFamily="34" charse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Gulim" pitchFamily="34" charset="-127"/>
              </a:defRPr>
            </a:lvl9pPr>
          </a:lstStyle>
          <a:p>
            <a:pPr eaLnBrk="1" hangingPunct="1"/>
            <a:r>
              <a:rPr lang="zh-CN" altLang="en-US" sz="2400" b="1">
                <a:ea typeface="微软雅黑" panose="020B0503020204020204" pitchFamily="34" charset="-122"/>
              </a:rPr>
              <a:t>资源耗尽</a:t>
            </a:r>
            <a:endParaRPr lang="zh-CN" altLang="en-US" sz="2400" b="1">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left)">
                                      <p:cBhvr>
                                        <p:cTn id="14" dur="500"/>
                                        <p:tgtEl>
                                          <p:spTgt spid="4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500"/>
                                        <p:tgtEl>
                                          <p:spTgt spid="57"/>
                                        </p:tgtEl>
                                      </p:cBhvr>
                                    </p:animEffect>
                                  </p:childTnLst>
                                </p:cTn>
                              </p:par>
                              <p:par>
                                <p:cTn id="18" presetID="22" presetClass="entr" presetSubtype="8"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left)">
                                      <p:cBhvr>
                                        <p:cTn id="20" dur="500"/>
                                        <p:tgtEl>
                                          <p:spTgt spid="63"/>
                                        </p:tgtEl>
                                      </p:cBhvr>
                                    </p:animEffect>
                                  </p:childTnLst>
                                </p:cTn>
                              </p:par>
                              <p:par>
                                <p:cTn id="21" presetID="22" presetClass="entr" presetSubtype="8"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500"/>
                                        <p:tgtEl>
                                          <p:spTgt spid="66"/>
                                        </p:tgtEl>
                                      </p:cBhvr>
                                    </p:animEffect>
                                  </p:childTnLst>
                                </p:cTn>
                              </p:par>
                              <p:par>
                                <p:cTn id="24" presetID="22" presetClass="entr" presetSubtype="8"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wipe(left)">
                                      <p:cBhvr>
                                        <p:cTn id="26" dur="500"/>
                                        <p:tgtEl>
                                          <p:spTgt spid="69"/>
                                        </p:tgtEl>
                                      </p:cBhvr>
                                    </p:animEffect>
                                  </p:childTnLst>
                                </p:cTn>
                              </p:par>
                              <p:par>
                                <p:cTn id="27" presetID="22" presetClass="entr" presetSubtype="8"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wipe(left)">
                                      <p:cBhvr>
                                        <p:cTn id="29" dur="500"/>
                                        <p:tgtEl>
                                          <p:spTgt spid="7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down)">
                                      <p:cBhvr>
                                        <p:cTn id="34" dur="500"/>
                                        <p:tgtEl>
                                          <p:spTgt spid="5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0"/>
                                        </p:tgtEl>
                                        <p:attrNameLst>
                                          <p:attrName>style.visibility</p:attrName>
                                        </p:attrNameLst>
                                      </p:cBhvr>
                                      <p:to>
                                        <p:strVal val="visible"/>
                                      </p:to>
                                    </p:set>
                                    <p:anim calcmode="lin" valueType="num">
                                      <p:cBhvr additive="base">
                                        <p:cTn id="39" dur="500" fill="hold"/>
                                        <p:tgtEl>
                                          <p:spTgt spid="80"/>
                                        </p:tgtEl>
                                        <p:attrNameLst>
                                          <p:attrName>ppt_x</p:attrName>
                                        </p:attrNameLst>
                                      </p:cBhvr>
                                      <p:tavLst>
                                        <p:tav tm="0">
                                          <p:val>
                                            <p:strVal val="#ppt_x"/>
                                          </p:val>
                                        </p:tav>
                                        <p:tav tm="100000">
                                          <p:val>
                                            <p:strVal val="#ppt_x"/>
                                          </p:val>
                                        </p:tav>
                                      </p:tavLst>
                                    </p:anim>
                                    <p:anim calcmode="lin" valueType="num">
                                      <p:cBhvr additive="base">
                                        <p:cTn id="40"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wipe(left)">
                                      <p:cBhvr>
                                        <p:cTn id="45" dur="500"/>
                                        <p:tgtEl>
                                          <p:spTgt spid="78"/>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wipe(left)">
                                      <p:cBhvr>
                                        <p:cTn id="48" dur="500"/>
                                        <p:tgtEl>
                                          <p:spTgt spid="7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childTnLst>
                          </p:cTn>
                        </p:par>
                        <p:par>
                          <p:cTn id="53" fill="hold">
                            <p:stCondLst>
                              <p:cond delay="0"/>
                            </p:stCondLst>
                            <p:childTnLst>
                              <p:par>
                                <p:cTn id="54" presetID="2" presetClass="entr" presetSubtype="4" fill="hold" grpId="0" nodeType="afterEffect">
                                  <p:stCondLst>
                                    <p:cond delay="0"/>
                                  </p:stCondLst>
                                  <p:childTnLst>
                                    <p:set>
                                      <p:cBhvr>
                                        <p:cTn id="55" dur="1" fill="hold">
                                          <p:stCondLst>
                                            <p:cond delay="0"/>
                                          </p:stCondLst>
                                        </p:cTn>
                                        <p:tgtEl>
                                          <p:spTgt spid="62"/>
                                        </p:tgtEl>
                                        <p:attrNameLst>
                                          <p:attrName>style.visibility</p:attrName>
                                        </p:attrNameLst>
                                      </p:cBhvr>
                                      <p:to>
                                        <p:strVal val="visible"/>
                                      </p:to>
                                    </p:set>
                                    <p:anim calcmode="lin" valueType="num">
                                      <p:cBhvr additive="base">
                                        <p:cTn id="56" dur="500" fill="hold"/>
                                        <p:tgtEl>
                                          <p:spTgt spid="62"/>
                                        </p:tgtEl>
                                        <p:attrNameLst>
                                          <p:attrName>ppt_x</p:attrName>
                                        </p:attrNameLst>
                                      </p:cBhvr>
                                      <p:tavLst>
                                        <p:tav tm="0">
                                          <p:val>
                                            <p:strVal val="#ppt_x"/>
                                          </p:val>
                                        </p:tav>
                                        <p:tav tm="100000">
                                          <p:val>
                                            <p:strVal val="#ppt_x"/>
                                          </p:val>
                                        </p:tav>
                                      </p:tavLst>
                                    </p:anim>
                                    <p:anim calcmode="lin" valueType="num">
                                      <p:cBhvr additive="base">
                                        <p:cTn id="57"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7" grpId="0"/>
      <p:bldP spid="62" grpId="0"/>
      <p:bldP spid="77" grpId="0" animBg="1"/>
      <p:bldP spid="78" grpId="0"/>
      <p:bldP spid="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4149952" y="653569"/>
            <a:ext cx="3892091" cy="553998"/>
          </a:xfrm>
          <a:prstGeom prst="rect">
            <a:avLst/>
          </a:prstGeom>
          <a:noFill/>
        </p:spPr>
        <p:txBody>
          <a:bodyPr wrap="none" lIns="0" tIns="0" rIns="0" bIns="0" rtlCol="0">
            <a:spAutoFit/>
          </a:bodyPr>
          <a:lstStyle/>
          <a:p>
            <a:pPr algn="ct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SYN-Flood</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攻击</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99" name="文本框 98"/>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SYN-Flood</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攻击</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09" name="PA-矩形 4"/>
          <p:cNvSpPr>
            <a:spLocks noChangeArrowheads="1"/>
          </p:cNvSpPr>
          <p:nvPr>
            <p:custDataLst>
              <p:tags r:id="rId3"/>
            </p:custDataLst>
          </p:nvPr>
        </p:nvSpPr>
        <p:spPr bwMode="auto">
          <a:xfrm>
            <a:off x="1491463" y="2404102"/>
            <a:ext cx="9409619" cy="50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latin typeface="方正正大黑简体" panose="02000000000000000000" pitchFamily="2" charset="-122"/>
                <a:ea typeface="方正正大黑简体" panose="02000000000000000000" pitchFamily="2" charset="-122"/>
              </a:rPr>
              <a:t>攻击者利用</a:t>
            </a:r>
            <a:r>
              <a:rPr lang="en-US" altLang="zh-CN" sz="2400" dirty="0">
                <a:latin typeface="方正正大黑简体" panose="02000000000000000000" pitchFamily="2" charset="-122"/>
                <a:ea typeface="方正正大黑简体" panose="02000000000000000000" pitchFamily="2" charset="-122"/>
              </a:rPr>
              <a:t>TCP</a:t>
            </a:r>
            <a:r>
              <a:rPr lang="zh-CN" altLang="en-US" sz="2400" dirty="0">
                <a:latin typeface="方正正大黑简体" panose="02000000000000000000" pitchFamily="2" charset="-122"/>
                <a:ea typeface="方正正大黑简体" panose="02000000000000000000" pitchFamily="2" charset="-122"/>
              </a:rPr>
              <a:t>连接的半开放状态发动攻击。</a:t>
            </a:r>
            <a:endParaRPr lang="en-US" altLang="zh-CN" sz="2400" dirty="0">
              <a:latin typeface="方正正大黑简体" panose="02000000000000000000" pitchFamily="2" charset="-122"/>
              <a:ea typeface="方正正大黑简体" panose="02000000000000000000" pitchFamily="2" charset="-122"/>
            </a:endParaRPr>
          </a:p>
        </p:txBody>
      </p:sp>
      <p:sp>
        <p:nvSpPr>
          <p:cNvPr id="17" name="PA-矩形 4"/>
          <p:cNvSpPr>
            <a:spLocks noChangeArrowheads="1"/>
          </p:cNvSpPr>
          <p:nvPr>
            <p:custDataLst>
              <p:tags r:id="rId4"/>
            </p:custDataLst>
          </p:nvPr>
        </p:nvSpPr>
        <p:spPr bwMode="auto">
          <a:xfrm>
            <a:off x="1491463" y="3281113"/>
            <a:ext cx="9279298" cy="2168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latin typeface="方正正大黑简体" panose="02000000000000000000" pitchFamily="2" charset="-122"/>
                <a:ea typeface="方正正大黑简体" panose="02000000000000000000" pitchFamily="2" charset="-122"/>
              </a:rPr>
              <a:t>攻击者使用第一个数据包对服务器进行</a:t>
            </a:r>
            <a:r>
              <a:rPr lang="zh-CN" altLang="en-US" sz="2400" dirty="0">
                <a:solidFill>
                  <a:srgbClr val="FF0000"/>
                </a:solidFill>
                <a:latin typeface="方正正大黑简体" panose="02000000000000000000" pitchFamily="2" charset="-122"/>
                <a:ea typeface="方正正大黑简体" panose="02000000000000000000" pitchFamily="2" charset="-122"/>
              </a:rPr>
              <a:t>大流量</a:t>
            </a:r>
            <a:r>
              <a:rPr lang="zh-CN" altLang="en-US" sz="2400" dirty="0">
                <a:latin typeface="方正正大黑简体" panose="02000000000000000000" pitchFamily="2" charset="-122"/>
                <a:ea typeface="方正正大黑简体" panose="02000000000000000000" pitchFamily="2" charset="-122"/>
              </a:rPr>
              <a:t>冲击，使服务器一直处于半开放连接状态，从而无法完</a:t>
            </a:r>
            <a:r>
              <a:rPr lang="zh-CN" altLang="en-US" sz="2400" spc="300" dirty="0">
                <a:latin typeface="方正正大黑简体" panose="02000000000000000000" pitchFamily="2" charset="-122"/>
                <a:ea typeface="方正正大黑简体" panose="02000000000000000000" pitchFamily="2" charset="-122"/>
              </a:rPr>
              <a:t>成</a:t>
            </a:r>
            <a:r>
              <a:rPr lang="en-US" altLang="zh-CN" sz="2400" spc="300" dirty="0">
                <a:latin typeface="方正正大黑简体" panose="02000000000000000000" pitchFamily="2" charset="-122"/>
                <a:ea typeface="方正正大黑简体" panose="02000000000000000000" pitchFamily="2" charset="-122"/>
              </a:rPr>
              <a:t>3</a:t>
            </a:r>
            <a:r>
              <a:rPr lang="zh-CN" altLang="en-US" sz="2400" dirty="0">
                <a:latin typeface="方正正大黑简体" panose="02000000000000000000" pitchFamily="2" charset="-122"/>
                <a:ea typeface="方正正大黑简体" panose="02000000000000000000" pitchFamily="2" charset="-122"/>
              </a:rPr>
              <a:t>步握手过程，导致正常用户也无法访问服务，因此</a:t>
            </a:r>
            <a:r>
              <a:rPr lang="en-US" altLang="zh-CN" sz="2400" spc="300" dirty="0">
                <a:latin typeface="方正正大黑简体" panose="02000000000000000000" pitchFamily="2" charset="-122"/>
                <a:ea typeface="方正正大黑简体" panose="02000000000000000000" pitchFamily="2" charset="-122"/>
              </a:rPr>
              <a:t>SYN-</a:t>
            </a:r>
            <a:r>
              <a:rPr lang="en-US" altLang="zh-CN" sz="2400" dirty="0">
                <a:latin typeface="方正正大黑简体" panose="02000000000000000000" pitchFamily="2" charset="-122"/>
                <a:ea typeface="方正正大黑简体" panose="02000000000000000000" pitchFamily="2" charset="-122"/>
              </a:rPr>
              <a:t>Flood</a:t>
            </a:r>
            <a:r>
              <a:rPr lang="zh-CN" altLang="en-US" sz="2400" dirty="0">
                <a:latin typeface="方正正大黑简体" panose="02000000000000000000" pitchFamily="2" charset="-122"/>
                <a:ea typeface="方正正大黑简体" panose="02000000000000000000" pitchFamily="2" charset="-122"/>
              </a:rPr>
              <a:t>攻击是一种</a:t>
            </a:r>
            <a:r>
              <a:rPr lang="zh-CN" altLang="en-US" sz="2400" dirty="0">
                <a:solidFill>
                  <a:srgbClr val="FF0000"/>
                </a:solidFill>
                <a:latin typeface="方正正大黑简体" panose="02000000000000000000" pitchFamily="2" charset="-122"/>
                <a:ea typeface="方正正大黑简体" panose="02000000000000000000" pitchFamily="2" charset="-122"/>
              </a:rPr>
              <a:t>拒绝服务攻击</a:t>
            </a:r>
            <a:r>
              <a:rPr lang="zh-CN" altLang="en-US" sz="2400" dirty="0">
                <a:latin typeface="方正正大黑简体" panose="02000000000000000000" pitchFamily="2" charset="-122"/>
                <a:ea typeface="方正正大黑简体" panose="02000000000000000000" pitchFamily="2" charset="-122"/>
              </a:rPr>
              <a:t>。</a:t>
            </a:r>
            <a:endParaRPr lang="zh-CN" altLang="en-US" sz="2400" dirty="0">
              <a:latin typeface="方正正大黑简体" panose="02000000000000000000" pitchFamily="2" charset="-122"/>
              <a:ea typeface="方正正大黑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wd">
                                    <p:tmPct val="10000"/>
                                  </p:iterate>
                                  <p:childTnLst>
                                    <p:set>
                                      <p:cBhvr>
                                        <p:cTn id="16" dur="1" fill="hold">
                                          <p:stCondLst>
                                            <p:cond delay="0"/>
                                          </p:stCondLst>
                                        </p:cTn>
                                        <p:tgtEl>
                                          <p:spTgt spid="109"/>
                                        </p:tgtEl>
                                        <p:attrNameLst>
                                          <p:attrName>style.visibility</p:attrName>
                                        </p:attrNameLst>
                                      </p:cBhvr>
                                      <p:to>
                                        <p:strVal val="visible"/>
                                      </p:to>
                                    </p:set>
                                    <p:anim to="0" calcmode="lin" valueType="num">
                                      <p:cBhvr>
                                        <p:cTn id="17" dur="500" decel="100000" fill="hold">
                                          <p:stCondLst>
                                            <p:cond delay="0"/>
                                          </p:stCondLst>
                                        </p:cTn>
                                        <p:tgtEl>
                                          <p:spTgt spid="109"/>
                                        </p:tgtEl>
                                        <p:attrNameLst>
                                          <p:attrName>ppt_y</p:attrName>
                                        </p:attrNameLst>
                                      </p:cBhvr>
                                      <p:tavLst>
                                        <p:tav tm="0">
                                          <p:val>
                                            <p:strVal val="ppt_y+0.02"/>
                                          </p:val>
                                        </p:tav>
                                        <p:tav tm="100000">
                                          <p:val>
                                            <p:strVal val="#ppt_y"/>
                                          </p:val>
                                        </p:tav>
                                      </p:tavLst>
                                    </p:anim>
                                    <p:animEffect transition="in" filter="fade">
                                      <p:cBhvr>
                                        <p:cTn id="18" dur="500">
                                          <p:stCondLst>
                                            <p:cond delay="0"/>
                                          </p:stCondLst>
                                        </p:cTn>
                                        <p:tgtEl>
                                          <p:spTgt spid="109"/>
                                        </p:tgtEl>
                                      </p:cBhvr>
                                    </p:animEffect>
                                    <p:animScale>
                                      <p:cBhvr>
                                        <p:cTn id="19" dur="500" decel="100000" fill="hold">
                                          <p:stCondLst>
                                            <p:cond delay="0"/>
                                          </p:stCondLst>
                                        </p:cTn>
                                        <p:tgtEl>
                                          <p:spTgt spid="109"/>
                                        </p:tgtEl>
                                      </p:cBhvr>
                                      <p:by x="100000" y="100000"/>
                                      <p:from x="110000" y="110000"/>
                                      <p:to x="100000" y="100000"/>
                                    </p:animScale>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wd">
                                    <p:tmPct val="10000"/>
                                  </p:iterate>
                                  <p:childTnLst>
                                    <p:set>
                                      <p:cBhvr>
                                        <p:cTn id="23" dur="1" fill="hold">
                                          <p:stCondLst>
                                            <p:cond delay="0"/>
                                          </p:stCondLst>
                                        </p:cTn>
                                        <p:tgtEl>
                                          <p:spTgt spid="17"/>
                                        </p:tgtEl>
                                        <p:attrNameLst>
                                          <p:attrName>style.visibility</p:attrName>
                                        </p:attrNameLst>
                                      </p:cBhvr>
                                      <p:to>
                                        <p:strVal val="visible"/>
                                      </p:to>
                                    </p:set>
                                    <p:anim to="0" calcmode="lin" valueType="num">
                                      <p:cBhvr>
                                        <p:cTn id="24" dur="500" decel="100000" fill="hold">
                                          <p:stCondLst>
                                            <p:cond delay="0"/>
                                          </p:stCondLst>
                                        </p:cTn>
                                        <p:tgtEl>
                                          <p:spTgt spid="17"/>
                                        </p:tgtEl>
                                        <p:attrNameLst>
                                          <p:attrName>ppt_y</p:attrName>
                                        </p:attrNameLst>
                                      </p:cBhvr>
                                      <p:tavLst>
                                        <p:tav tm="0">
                                          <p:val>
                                            <p:strVal val="ppt_y+0.02"/>
                                          </p:val>
                                        </p:tav>
                                        <p:tav tm="100000">
                                          <p:val>
                                            <p:strVal val="#ppt_y"/>
                                          </p:val>
                                        </p:tav>
                                      </p:tavLst>
                                    </p:anim>
                                    <p:animEffect transition="in" filter="fade">
                                      <p:cBhvr>
                                        <p:cTn id="25" dur="500">
                                          <p:stCondLst>
                                            <p:cond delay="0"/>
                                          </p:stCondLst>
                                        </p:cTn>
                                        <p:tgtEl>
                                          <p:spTgt spid="17"/>
                                        </p:tgtEl>
                                      </p:cBhvr>
                                    </p:animEffect>
                                    <p:animScale>
                                      <p:cBhvr>
                                        <p:cTn id="26" dur="500" decel="100000" fill="hold">
                                          <p:stCondLst>
                                            <p:cond delay="0"/>
                                          </p:stCondLst>
                                        </p:cTn>
                                        <p:tgtEl>
                                          <p:spTgt spid="17"/>
                                        </p:tgtEl>
                                      </p:cBhvr>
                                      <p:by x="100000" y="100000"/>
                                      <p:from x="110000" y="11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9" grpId="0"/>
      <p:bldP spid="109"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3352792" y="733644"/>
            <a:ext cx="5639364" cy="553998"/>
          </a:xfrm>
          <a:prstGeom prst="rect">
            <a:avLst/>
          </a:prstGeom>
          <a:noFill/>
        </p:spPr>
        <p:txBody>
          <a:bodyPr wrap="none" lIns="0" tIns="0" rIns="0" bIns="0" rtlCol="0">
            <a:spAutoFit/>
          </a:bodyPr>
          <a:lstStyle/>
          <a:p>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SYN-flood</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攻击检测技术</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99" name="文本框 98"/>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 SYN-flood</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攻击检测技术</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00" name="矩形 99"/>
          <p:cNvSpPr/>
          <p:nvPr/>
        </p:nvSpPr>
        <p:spPr>
          <a:xfrm>
            <a:off x="5695741" y="2267118"/>
            <a:ext cx="4521075" cy="3440454"/>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nvGrpSpPr>
          <p:cNvPr id="9" name="组合 8"/>
          <p:cNvGrpSpPr/>
          <p:nvPr/>
        </p:nvGrpSpPr>
        <p:grpSpPr>
          <a:xfrm>
            <a:off x="6512524" y="3028434"/>
            <a:ext cx="3894705" cy="461665"/>
            <a:chOff x="6181112" y="2596073"/>
            <a:chExt cx="3894705" cy="461665"/>
          </a:xfrm>
        </p:grpSpPr>
        <p:sp>
          <p:nvSpPr>
            <p:cNvPr id="107" name="fingerprint_149283"/>
            <p:cNvSpPr>
              <a:spLocks noChangeAspect="1"/>
            </p:cNvSpPr>
            <p:nvPr/>
          </p:nvSpPr>
          <p:spPr bwMode="auto">
            <a:xfrm>
              <a:off x="6181112" y="2662292"/>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110" name="文本框 109"/>
            <p:cNvSpPr txBox="1"/>
            <p:nvPr/>
          </p:nvSpPr>
          <p:spPr>
            <a:xfrm>
              <a:off x="6608368" y="2596073"/>
              <a:ext cx="3467449" cy="461665"/>
            </a:xfrm>
            <a:prstGeom prst="rect">
              <a:avLst/>
            </a:prstGeom>
            <a:noFill/>
          </p:spPr>
          <p:txBody>
            <a:bodyPr wrap="square">
              <a:spAutoFit/>
            </a:bodyPr>
            <a:lstStyle/>
            <a:p>
              <a:pPr algn="just"/>
              <a:r>
                <a:rPr lang="zh-CN" altLang="en-US" sz="2400" dirty="0">
                  <a:latin typeface="方正正大黑简体" panose="02000000000000000000" pitchFamily="2" charset="-122"/>
                  <a:ea typeface="方正正大黑简体" panose="02000000000000000000" pitchFamily="2" charset="-122"/>
                </a:rPr>
                <a:t>半开连接数检测</a:t>
              </a:r>
              <a:endParaRPr lang="zh-CN" altLang="en-US" sz="2400" dirty="0">
                <a:latin typeface="方正正大黑简体" panose="02000000000000000000" pitchFamily="2" charset="-122"/>
                <a:ea typeface="方正正大黑简体" panose="02000000000000000000" pitchFamily="2" charset="-122"/>
              </a:endParaRPr>
            </a:p>
          </p:txBody>
        </p:sp>
      </p:grpSp>
      <p:pic>
        <p:nvPicPr>
          <p:cNvPr id="12" name="图片 11"/>
          <p:cNvPicPr>
            <a:picLocks noChangeAspect="1"/>
          </p:cNvPicPr>
          <p:nvPr/>
        </p:nvPicPr>
        <p:blipFill rotWithShape="1">
          <a:blip r:embed="rId3">
            <a:extLst>
              <a:ext uri="{28A0092B-C50C-407E-A947-70E740481C1C}">
                <a14:useLocalDpi xmlns:a14="http://schemas.microsoft.com/office/drawing/2010/main" val="0"/>
              </a:ext>
            </a:extLst>
          </a:blip>
          <a:srcRect l="4515" r="4515"/>
          <a:stretch>
            <a:fillRect/>
          </a:stretch>
        </p:blipFill>
        <p:spPr>
          <a:xfrm>
            <a:off x="1970255" y="2508415"/>
            <a:ext cx="3904203" cy="2970590"/>
          </a:xfrm>
          <a:prstGeom prst="rect">
            <a:avLst/>
          </a:prstGeom>
        </p:spPr>
      </p:pic>
      <p:grpSp>
        <p:nvGrpSpPr>
          <p:cNvPr id="28" name="组合 27"/>
          <p:cNvGrpSpPr/>
          <p:nvPr/>
        </p:nvGrpSpPr>
        <p:grpSpPr>
          <a:xfrm>
            <a:off x="6525987" y="4577322"/>
            <a:ext cx="3894705" cy="461665"/>
            <a:chOff x="6181112" y="2596073"/>
            <a:chExt cx="3894705" cy="461665"/>
          </a:xfrm>
        </p:grpSpPr>
        <p:sp>
          <p:nvSpPr>
            <p:cNvPr id="29" name="fingerprint_149283"/>
            <p:cNvSpPr>
              <a:spLocks noChangeAspect="1"/>
            </p:cNvSpPr>
            <p:nvPr/>
          </p:nvSpPr>
          <p:spPr bwMode="auto">
            <a:xfrm>
              <a:off x="6181112" y="2662292"/>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30" name="文本框 29"/>
            <p:cNvSpPr txBox="1"/>
            <p:nvPr/>
          </p:nvSpPr>
          <p:spPr>
            <a:xfrm>
              <a:off x="6608368" y="2596073"/>
              <a:ext cx="3467449" cy="461665"/>
            </a:xfrm>
            <a:prstGeom prst="rect">
              <a:avLst/>
            </a:prstGeom>
            <a:noFill/>
          </p:spPr>
          <p:txBody>
            <a:bodyPr wrap="square">
              <a:spAutoFit/>
            </a:bodyPr>
            <a:lstStyle/>
            <a:p>
              <a:pPr algn="just"/>
              <a:r>
                <a:rPr lang="zh-CN" altLang="en-US" sz="2400" dirty="0">
                  <a:latin typeface="方正正大黑简体" panose="02000000000000000000" pitchFamily="2" charset="-122"/>
                  <a:ea typeface="方正正大黑简体" panose="02000000000000000000" pitchFamily="2" charset="-122"/>
                </a:rPr>
                <a:t>新建连接速率检测</a:t>
              </a:r>
              <a:endParaRPr lang="zh-CN" altLang="en-US" sz="2400" dirty="0">
                <a:latin typeface="方正正大黑简体" panose="02000000000000000000" pitchFamily="2" charset="-122"/>
                <a:ea typeface="方正正大黑简体" panose="02000000000000000000" pitchFamily="2" charset="-122"/>
              </a:endParaRPr>
            </a:p>
          </p:txBody>
        </p:sp>
      </p:grpSp>
      <p:sp>
        <p:nvSpPr>
          <p:cNvPr id="31" name="PA-矩形 4"/>
          <p:cNvSpPr>
            <a:spLocks noChangeArrowheads="1"/>
          </p:cNvSpPr>
          <p:nvPr>
            <p:custDataLst>
              <p:tags r:id="rId4"/>
            </p:custDataLst>
          </p:nvPr>
        </p:nvSpPr>
        <p:spPr bwMode="auto">
          <a:xfrm>
            <a:off x="6448681" y="3709662"/>
            <a:ext cx="3609859" cy="42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恒定</a:t>
            </a: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突然增多</a:t>
            </a:r>
            <a:endPar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99"/>
                                        </p:tgtEl>
                                        <p:attrNameLst>
                                          <p:attrName>style.visibility</p:attrName>
                                        </p:attrNameLst>
                                      </p:cBhvr>
                                      <p:to>
                                        <p:strVal val="visible"/>
                                      </p:to>
                                    </p:set>
                                    <p:anim to="0" calcmode="lin" valueType="num">
                                      <p:cBhvr>
                                        <p:cTn id="13" dur="500" decel="100000" fill="hold">
                                          <p:stCondLst>
                                            <p:cond delay="0"/>
                                          </p:stCondLst>
                                        </p:cTn>
                                        <p:tgtEl>
                                          <p:spTgt spid="99"/>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99"/>
                                        </p:tgtEl>
                                      </p:cBhvr>
                                    </p:animEffect>
                                    <p:animScale>
                                      <p:cBhvr>
                                        <p:cTn id="15" dur="500" decel="100000" fill="hold">
                                          <p:stCondLst>
                                            <p:cond delay="0"/>
                                          </p:stCondLst>
                                        </p:cTn>
                                        <p:tgtEl>
                                          <p:spTgt spid="99"/>
                                        </p:tgtEl>
                                      </p:cBhvr>
                                      <p:by x="100000" y="100000"/>
                                      <p:from x="110000" y="110000"/>
                                      <p:to x="100000" y="100000"/>
                                    </p:animScale>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par>
                                <p:cTn id="21" presetID="10" presetClass="entr" presetSubtype="0" decel="100000" fill="hold" grpId="0" nodeType="withEffect">
                                  <p:stCondLst>
                                    <p:cond delay="0"/>
                                  </p:stCondLst>
                                  <p:childTnLst>
                                    <p:set>
                                      <p:cBhvr>
                                        <p:cTn id="22" dur="1" fill="hold">
                                          <p:stCondLst>
                                            <p:cond delay="0"/>
                                          </p:stCondLst>
                                        </p:cTn>
                                        <p:tgtEl>
                                          <p:spTgt spid="100"/>
                                        </p:tgtEl>
                                        <p:attrNameLst>
                                          <p:attrName>style.visibility</p:attrName>
                                        </p:attrNameLst>
                                      </p:cBhvr>
                                      <p:to>
                                        <p:strVal val="visible"/>
                                      </p:to>
                                    </p:set>
                                    <p:animEffect transition="in" filter="fade">
                                      <p:cBhvr>
                                        <p:cTn id="23" dur="500">
                                          <p:stCondLst>
                                            <p:cond delay="0"/>
                                          </p:stCondLst>
                                        </p:cTn>
                                        <p:tgtEl>
                                          <p:spTgt spid="100"/>
                                        </p:tgtEl>
                                      </p:cBhvr>
                                    </p:animEffect>
                                    <p:anim to="0" calcmode="lin" valueType="num">
                                      <p:cBhvr>
                                        <p:cTn id="24" dur="500" fill="hold">
                                          <p:stCondLst>
                                            <p:cond delay="0"/>
                                          </p:stCondLst>
                                        </p:cTn>
                                        <p:tgtEl>
                                          <p:spTgt spid="100"/>
                                        </p:tgtEl>
                                        <p:attrNameLst>
                                          <p:attrName>ppt_y</p:attrName>
                                        </p:attrNameLst>
                                      </p:cBhvr>
                                      <p:tavLst>
                                        <p:tav tm="0">
                                          <p:val>
                                            <p:strVal val="#ppt_y-.05"/>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wd">
                                    <p:tmPct val="10000"/>
                                  </p:iterate>
                                  <p:childTnLst>
                                    <p:set>
                                      <p:cBhvr>
                                        <p:cTn id="31" dur="1" fill="hold">
                                          <p:stCondLst>
                                            <p:cond delay="0"/>
                                          </p:stCondLst>
                                        </p:cTn>
                                        <p:tgtEl>
                                          <p:spTgt spid="31"/>
                                        </p:tgtEl>
                                        <p:attrNameLst>
                                          <p:attrName>style.visibility</p:attrName>
                                        </p:attrNameLst>
                                      </p:cBhvr>
                                      <p:to>
                                        <p:strVal val="visible"/>
                                      </p:to>
                                    </p:set>
                                    <p:anim to="0" calcmode="lin" valueType="num">
                                      <p:cBhvr>
                                        <p:cTn id="32" dur="500" decel="100000" fill="hold">
                                          <p:stCondLst>
                                            <p:cond delay="0"/>
                                          </p:stCondLst>
                                        </p:cTn>
                                        <p:tgtEl>
                                          <p:spTgt spid="31"/>
                                        </p:tgtEl>
                                        <p:attrNameLst>
                                          <p:attrName>ppt_y</p:attrName>
                                        </p:attrNameLst>
                                      </p:cBhvr>
                                      <p:tavLst>
                                        <p:tav tm="0">
                                          <p:val>
                                            <p:strVal val="ppt_y+0.02"/>
                                          </p:val>
                                        </p:tav>
                                        <p:tav tm="100000">
                                          <p:val>
                                            <p:strVal val="#ppt_y"/>
                                          </p:val>
                                        </p:tav>
                                      </p:tavLst>
                                    </p:anim>
                                    <p:animEffect transition="in" filter="fade">
                                      <p:cBhvr>
                                        <p:cTn id="33" dur="500">
                                          <p:stCondLst>
                                            <p:cond delay="0"/>
                                          </p:stCondLst>
                                        </p:cTn>
                                        <p:tgtEl>
                                          <p:spTgt spid="31"/>
                                        </p:tgtEl>
                                      </p:cBhvr>
                                    </p:animEffect>
                                    <p:animScale>
                                      <p:cBhvr>
                                        <p:cTn id="34" dur="500" decel="100000" fill="hold">
                                          <p:stCondLst>
                                            <p:cond delay="0"/>
                                          </p:stCondLst>
                                        </p:cTn>
                                        <p:tgtEl>
                                          <p:spTgt spid="31"/>
                                        </p:tgtEl>
                                      </p:cBhvr>
                                      <p:by x="100000" y="100000"/>
                                      <p:from x="110000" y="110000"/>
                                      <p:to x="100000" y="100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9" grpId="0"/>
      <p:bldP spid="100" grpId="0" animBg="1"/>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3352792" y="733644"/>
            <a:ext cx="5639364" cy="553998"/>
          </a:xfrm>
          <a:prstGeom prst="rect">
            <a:avLst/>
          </a:prstGeom>
          <a:noFill/>
        </p:spPr>
        <p:txBody>
          <a:bodyPr wrap="none" lIns="0" tIns="0" rIns="0" bIns="0" rtlCol="0">
            <a:spAutoFit/>
          </a:bodyPr>
          <a:lstStyle/>
          <a:p>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SYN-flood</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攻击检测技术</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99" name="文本框 98"/>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 SYN-Flood</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攻击和</a:t>
            </a: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TCP</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端口扫描的区别</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00" name="矩形 99"/>
          <p:cNvSpPr/>
          <p:nvPr/>
        </p:nvSpPr>
        <p:spPr>
          <a:xfrm>
            <a:off x="5695741" y="2267118"/>
            <a:ext cx="4521075" cy="3440454"/>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nvGrpSpPr>
          <p:cNvPr id="9" name="组合 8"/>
          <p:cNvGrpSpPr/>
          <p:nvPr/>
        </p:nvGrpSpPr>
        <p:grpSpPr>
          <a:xfrm>
            <a:off x="6158999" y="2639883"/>
            <a:ext cx="3894705" cy="461665"/>
            <a:chOff x="6181112" y="2596073"/>
            <a:chExt cx="3894705" cy="461665"/>
          </a:xfrm>
        </p:grpSpPr>
        <p:sp>
          <p:nvSpPr>
            <p:cNvPr id="107" name="fingerprint_149283"/>
            <p:cNvSpPr>
              <a:spLocks noChangeAspect="1"/>
            </p:cNvSpPr>
            <p:nvPr/>
          </p:nvSpPr>
          <p:spPr bwMode="auto">
            <a:xfrm>
              <a:off x="6181112" y="2662292"/>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110" name="文本框 109"/>
            <p:cNvSpPr txBox="1"/>
            <p:nvPr/>
          </p:nvSpPr>
          <p:spPr>
            <a:xfrm>
              <a:off x="6608368" y="2596073"/>
              <a:ext cx="3467449" cy="461665"/>
            </a:xfrm>
            <a:prstGeom prst="rect">
              <a:avLst/>
            </a:prstGeom>
            <a:noFill/>
          </p:spPr>
          <p:txBody>
            <a:bodyPr wrap="square">
              <a:spAutoFit/>
            </a:bodyPr>
            <a:lstStyle/>
            <a:p>
              <a:pPr algn="just"/>
              <a:r>
                <a:rPr lang="zh-CN" altLang="en-US" sz="2400" dirty="0">
                  <a:solidFill>
                    <a:srgbClr val="FF0000"/>
                  </a:solidFill>
                  <a:latin typeface="方正正大黑简体" panose="02000000000000000000" pitchFamily="2" charset="-122"/>
                  <a:ea typeface="方正正大黑简体" panose="02000000000000000000" pitchFamily="2" charset="-122"/>
                </a:rPr>
                <a:t>端口扫描</a:t>
              </a:r>
              <a:endParaRPr lang="zh-CN" altLang="en-US" sz="2400" dirty="0">
                <a:solidFill>
                  <a:srgbClr val="FF0000"/>
                </a:solidFill>
                <a:latin typeface="方正正大黑简体" panose="02000000000000000000" pitchFamily="2" charset="-122"/>
                <a:ea typeface="方正正大黑简体" panose="02000000000000000000" pitchFamily="2" charset="-122"/>
              </a:endParaRPr>
            </a:p>
          </p:txBody>
        </p:sp>
      </p:gr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rcRect l="714" r="714"/>
          <a:stretch>
            <a:fillRect/>
          </a:stretch>
        </p:blipFill>
        <p:spPr>
          <a:xfrm>
            <a:off x="1970255" y="2508415"/>
            <a:ext cx="3904203" cy="2970590"/>
          </a:xfrm>
          <a:prstGeom prst="rect">
            <a:avLst/>
          </a:prstGeom>
        </p:spPr>
      </p:pic>
      <p:grpSp>
        <p:nvGrpSpPr>
          <p:cNvPr id="28" name="组合 27"/>
          <p:cNvGrpSpPr/>
          <p:nvPr/>
        </p:nvGrpSpPr>
        <p:grpSpPr>
          <a:xfrm>
            <a:off x="6158999" y="4189533"/>
            <a:ext cx="3894705" cy="461665"/>
            <a:chOff x="6181112" y="2596073"/>
            <a:chExt cx="3894705" cy="461665"/>
          </a:xfrm>
        </p:grpSpPr>
        <p:sp>
          <p:nvSpPr>
            <p:cNvPr id="29" name="fingerprint_149283"/>
            <p:cNvSpPr>
              <a:spLocks noChangeAspect="1"/>
            </p:cNvSpPr>
            <p:nvPr/>
          </p:nvSpPr>
          <p:spPr bwMode="auto">
            <a:xfrm>
              <a:off x="6181112" y="2662292"/>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30" name="文本框 29"/>
            <p:cNvSpPr txBox="1"/>
            <p:nvPr/>
          </p:nvSpPr>
          <p:spPr>
            <a:xfrm>
              <a:off x="6608368" y="2596073"/>
              <a:ext cx="3467449" cy="461665"/>
            </a:xfrm>
            <a:prstGeom prst="rect">
              <a:avLst/>
            </a:prstGeom>
            <a:noFill/>
          </p:spPr>
          <p:txBody>
            <a:bodyPr wrap="square">
              <a:spAutoFit/>
            </a:bodyPr>
            <a:lstStyle/>
            <a:p>
              <a:pPr algn="just"/>
              <a:r>
                <a:rPr lang="en-US" altLang="zh-CN" sz="2400" dirty="0">
                  <a:solidFill>
                    <a:srgbClr val="FF0000"/>
                  </a:solidFill>
                  <a:latin typeface="方正正大黑简体" panose="02000000000000000000" pitchFamily="2" charset="-122"/>
                  <a:ea typeface="方正正大黑简体" panose="02000000000000000000" pitchFamily="2" charset="-122"/>
                </a:rPr>
                <a:t>SYN-Flood</a:t>
              </a:r>
              <a:r>
                <a:rPr lang="zh-CN" altLang="en-US" sz="2400" dirty="0">
                  <a:solidFill>
                    <a:srgbClr val="FF0000"/>
                  </a:solidFill>
                  <a:latin typeface="方正正大黑简体" panose="02000000000000000000" pitchFamily="2" charset="-122"/>
                  <a:ea typeface="方正正大黑简体" panose="02000000000000000000" pitchFamily="2" charset="-122"/>
                </a:rPr>
                <a:t>攻击</a:t>
              </a:r>
              <a:endParaRPr lang="zh-CN" altLang="en-US" sz="2400" dirty="0">
                <a:solidFill>
                  <a:srgbClr val="FF0000"/>
                </a:solidFill>
                <a:latin typeface="方正正大黑简体" panose="02000000000000000000" pitchFamily="2" charset="-122"/>
                <a:ea typeface="方正正大黑简体" panose="02000000000000000000" pitchFamily="2" charset="-122"/>
              </a:endParaRPr>
            </a:p>
          </p:txBody>
        </p:sp>
      </p:grpSp>
      <p:sp>
        <p:nvSpPr>
          <p:cNvPr id="31" name="PA-矩形 4"/>
          <p:cNvSpPr>
            <a:spLocks noChangeArrowheads="1"/>
          </p:cNvSpPr>
          <p:nvPr>
            <p:custDataLst>
              <p:tags r:id="rId4"/>
            </p:custDataLst>
          </p:nvPr>
        </p:nvSpPr>
        <p:spPr bwMode="auto">
          <a:xfrm>
            <a:off x="6095156" y="3321111"/>
            <a:ext cx="3904203" cy="42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源</a:t>
            </a: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IP</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固定，目的端口变化</a:t>
            </a:r>
            <a:endPar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4" name="PA-矩形 4"/>
          <p:cNvSpPr>
            <a:spLocks noChangeArrowheads="1"/>
          </p:cNvSpPr>
          <p:nvPr>
            <p:custDataLst>
              <p:tags r:id="rId5"/>
            </p:custDataLst>
          </p:nvPr>
        </p:nvSpPr>
        <p:spPr bwMode="auto">
          <a:xfrm>
            <a:off x="6093535" y="4890684"/>
            <a:ext cx="3904203" cy="42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源</a:t>
            </a: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IP</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变化，目的端口固定</a:t>
            </a:r>
            <a:endPar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99"/>
                                        </p:tgtEl>
                                        <p:attrNameLst>
                                          <p:attrName>style.visibility</p:attrName>
                                        </p:attrNameLst>
                                      </p:cBhvr>
                                      <p:to>
                                        <p:strVal val="visible"/>
                                      </p:to>
                                    </p:set>
                                    <p:anim to="0" calcmode="lin" valueType="num">
                                      <p:cBhvr>
                                        <p:cTn id="13" dur="500" decel="100000" fill="hold">
                                          <p:stCondLst>
                                            <p:cond delay="0"/>
                                          </p:stCondLst>
                                        </p:cTn>
                                        <p:tgtEl>
                                          <p:spTgt spid="99"/>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99"/>
                                        </p:tgtEl>
                                      </p:cBhvr>
                                    </p:animEffect>
                                    <p:animScale>
                                      <p:cBhvr>
                                        <p:cTn id="15" dur="500" decel="100000" fill="hold">
                                          <p:stCondLst>
                                            <p:cond delay="0"/>
                                          </p:stCondLst>
                                        </p:cTn>
                                        <p:tgtEl>
                                          <p:spTgt spid="99"/>
                                        </p:tgtEl>
                                      </p:cBhvr>
                                      <p:by x="100000" y="100000"/>
                                      <p:from x="110000" y="110000"/>
                                      <p:to x="100000" y="100000"/>
                                    </p:animScale>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par>
                                <p:cTn id="21" presetID="10" presetClass="entr" presetSubtype="0" decel="100000" fill="hold" grpId="0" nodeType="withEffect">
                                  <p:stCondLst>
                                    <p:cond delay="0"/>
                                  </p:stCondLst>
                                  <p:childTnLst>
                                    <p:set>
                                      <p:cBhvr>
                                        <p:cTn id="22" dur="1" fill="hold">
                                          <p:stCondLst>
                                            <p:cond delay="0"/>
                                          </p:stCondLst>
                                        </p:cTn>
                                        <p:tgtEl>
                                          <p:spTgt spid="100"/>
                                        </p:tgtEl>
                                        <p:attrNameLst>
                                          <p:attrName>style.visibility</p:attrName>
                                        </p:attrNameLst>
                                      </p:cBhvr>
                                      <p:to>
                                        <p:strVal val="visible"/>
                                      </p:to>
                                    </p:set>
                                    <p:animEffect transition="in" filter="fade">
                                      <p:cBhvr>
                                        <p:cTn id="23" dur="500">
                                          <p:stCondLst>
                                            <p:cond delay="0"/>
                                          </p:stCondLst>
                                        </p:cTn>
                                        <p:tgtEl>
                                          <p:spTgt spid="100"/>
                                        </p:tgtEl>
                                      </p:cBhvr>
                                    </p:animEffect>
                                    <p:anim to="0" calcmode="lin" valueType="num">
                                      <p:cBhvr>
                                        <p:cTn id="24" dur="500" fill="hold">
                                          <p:stCondLst>
                                            <p:cond delay="0"/>
                                          </p:stCondLst>
                                        </p:cTn>
                                        <p:tgtEl>
                                          <p:spTgt spid="100"/>
                                        </p:tgtEl>
                                        <p:attrNameLst>
                                          <p:attrName>ppt_y</p:attrName>
                                        </p:attrNameLst>
                                      </p:cBhvr>
                                      <p:tavLst>
                                        <p:tav tm="0">
                                          <p:val>
                                            <p:strVal val="#ppt_y-.05"/>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wd">
                                    <p:tmPct val="10000"/>
                                  </p:iterate>
                                  <p:childTnLst>
                                    <p:set>
                                      <p:cBhvr>
                                        <p:cTn id="31" dur="1" fill="hold">
                                          <p:stCondLst>
                                            <p:cond delay="0"/>
                                          </p:stCondLst>
                                        </p:cTn>
                                        <p:tgtEl>
                                          <p:spTgt spid="31"/>
                                        </p:tgtEl>
                                        <p:attrNameLst>
                                          <p:attrName>style.visibility</p:attrName>
                                        </p:attrNameLst>
                                      </p:cBhvr>
                                      <p:to>
                                        <p:strVal val="visible"/>
                                      </p:to>
                                    </p:set>
                                    <p:anim to="0" calcmode="lin" valueType="num">
                                      <p:cBhvr>
                                        <p:cTn id="32" dur="500" decel="100000" fill="hold">
                                          <p:stCondLst>
                                            <p:cond delay="0"/>
                                          </p:stCondLst>
                                        </p:cTn>
                                        <p:tgtEl>
                                          <p:spTgt spid="31"/>
                                        </p:tgtEl>
                                        <p:attrNameLst>
                                          <p:attrName>ppt_y</p:attrName>
                                        </p:attrNameLst>
                                      </p:cBhvr>
                                      <p:tavLst>
                                        <p:tav tm="0">
                                          <p:val>
                                            <p:strVal val="ppt_y+0.02"/>
                                          </p:val>
                                        </p:tav>
                                        <p:tav tm="100000">
                                          <p:val>
                                            <p:strVal val="#ppt_y"/>
                                          </p:val>
                                        </p:tav>
                                      </p:tavLst>
                                    </p:anim>
                                    <p:animEffect transition="in" filter="fade">
                                      <p:cBhvr>
                                        <p:cTn id="33" dur="500">
                                          <p:stCondLst>
                                            <p:cond delay="0"/>
                                          </p:stCondLst>
                                        </p:cTn>
                                        <p:tgtEl>
                                          <p:spTgt spid="31"/>
                                        </p:tgtEl>
                                      </p:cBhvr>
                                    </p:animEffect>
                                    <p:animScale>
                                      <p:cBhvr>
                                        <p:cTn id="34" dur="500" decel="100000" fill="hold">
                                          <p:stCondLst>
                                            <p:cond delay="0"/>
                                          </p:stCondLst>
                                        </p:cTn>
                                        <p:tgtEl>
                                          <p:spTgt spid="31"/>
                                        </p:tgtEl>
                                      </p:cBhvr>
                                      <p:by x="100000" y="100000"/>
                                      <p:from x="110000" y="110000"/>
                                      <p:to x="100000" y="100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iterate type="wd">
                                    <p:tmPct val="10000"/>
                                  </p:iterate>
                                  <p:childTnLst>
                                    <p:set>
                                      <p:cBhvr>
                                        <p:cTn id="43" dur="1" fill="hold">
                                          <p:stCondLst>
                                            <p:cond delay="0"/>
                                          </p:stCondLst>
                                        </p:cTn>
                                        <p:tgtEl>
                                          <p:spTgt spid="24"/>
                                        </p:tgtEl>
                                        <p:attrNameLst>
                                          <p:attrName>style.visibility</p:attrName>
                                        </p:attrNameLst>
                                      </p:cBhvr>
                                      <p:to>
                                        <p:strVal val="visible"/>
                                      </p:to>
                                    </p:set>
                                    <p:anim to="0" calcmode="lin" valueType="num">
                                      <p:cBhvr>
                                        <p:cTn id="44" dur="500" decel="100000" fill="hold">
                                          <p:stCondLst>
                                            <p:cond delay="0"/>
                                          </p:stCondLst>
                                        </p:cTn>
                                        <p:tgtEl>
                                          <p:spTgt spid="24"/>
                                        </p:tgtEl>
                                        <p:attrNameLst>
                                          <p:attrName>ppt_y</p:attrName>
                                        </p:attrNameLst>
                                      </p:cBhvr>
                                      <p:tavLst>
                                        <p:tav tm="0">
                                          <p:val>
                                            <p:strVal val="ppt_y+0.02"/>
                                          </p:val>
                                        </p:tav>
                                        <p:tav tm="100000">
                                          <p:val>
                                            <p:strVal val="#ppt_y"/>
                                          </p:val>
                                        </p:tav>
                                      </p:tavLst>
                                    </p:anim>
                                    <p:animEffect transition="in" filter="fade">
                                      <p:cBhvr>
                                        <p:cTn id="45" dur="500">
                                          <p:stCondLst>
                                            <p:cond delay="0"/>
                                          </p:stCondLst>
                                        </p:cTn>
                                        <p:tgtEl>
                                          <p:spTgt spid="24"/>
                                        </p:tgtEl>
                                      </p:cBhvr>
                                    </p:animEffect>
                                    <p:animScale>
                                      <p:cBhvr>
                                        <p:cTn id="46" dur="500" decel="100000" fill="hold">
                                          <p:stCondLst>
                                            <p:cond delay="0"/>
                                          </p:stCondLst>
                                        </p:cTn>
                                        <p:tgtEl>
                                          <p:spTgt spid="24"/>
                                        </p:tgtEl>
                                      </p:cBhvr>
                                      <p:by x="100000" y="100000"/>
                                      <p:from x="110000" y="11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9" grpId="0"/>
      <p:bldP spid="100" grpId="0" animBg="1"/>
      <p:bldP spid="31"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2534125" y="653569"/>
            <a:ext cx="7123745" cy="553998"/>
          </a:xfrm>
          <a:prstGeom prst="rect">
            <a:avLst/>
          </a:prstGeom>
          <a:noFill/>
        </p:spPr>
        <p:txBody>
          <a:bodyPr wrap="none" lIns="0" tIns="0" rIns="0" bIns="0" rtlCol="0">
            <a:spAutoFit/>
          </a:bodyPr>
          <a:lstStyle/>
          <a:p>
            <a:pPr algn="ct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针对</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SYN-Flood</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攻击的防范措施</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99" name="文本框 98"/>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阻断新建连接</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09" name="PA-矩形 4"/>
          <p:cNvSpPr>
            <a:spLocks noChangeArrowheads="1"/>
          </p:cNvSpPr>
          <p:nvPr>
            <p:custDataLst>
              <p:tags r:id="rId3"/>
            </p:custDataLst>
          </p:nvPr>
        </p:nvSpPr>
        <p:spPr bwMode="auto">
          <a:xfrm>
            <a:off x="1491463" y="2094989"/>
            <a:ext cx="9409619" cy="50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latin typeface="方正正大黑简体" panose="02000000000000000000" pitchFamily="2" charset="-122"/>
                <a:ea typeface="方正正大黑简体" panose="02000000000000000000" pitchFamily="2" charset="-122"/>
              </a:rPr>
              <a:t>源地址过滤</a:t>
            </a:r>
            <a:endParaRPr lang="zh-CN" altLang="en-US" sz="2400" dirty="0">
              <a:latin typeface="方正正大黑简体" panose="02000000000000000000" pitchFamily="2" charset="-122"/>
              <a:ea typeface="方正正大黑简体" panose="02000000000000000000" pitchFamily="2" charset="-122"/>
            </a:endParaRPr>
          </a:p>
        </p:txBody>
      </p:sp>
      <p:sp>
        <p:nvSpPr>
          <p:cNvPr id="17" name="PA-矩形 4"/>
          <p:cNvSpPr>
            <a:spLocks noChangeArrowheads="1"/>
          </p:cNvSpPr>
          <p:nvPr>
            <p:custDataLst>
              <p:tags r:id="rId4"/>
            </p:custDataLst>
          </p:nvPr>
        </p:nvSpPr>
        <p:spPr bwMode="auto">
          <a:xfrm>
            <a:off x="1491463" y="3366721"/>
            <a:ext cx="9279298" cy="50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latin typeface="方正正大黑简体" panose="02000000000000000000" pitchFamily="2" charset="-122"/>
                <a:ea typeface="方正正大黑简体" panose="02000000000000000000" pitchFamily="2" charset="-122"/>
              </a:rPr>
              <a:t>监视系统的半开连接和不活动连接，超过阈值时释放</a:t>
            </a:r>
            <a:endParaRPr lang="zh-CN" altLang="en-US" sz="2400" dirty="0">
              <a:latin typeface="方正正大黑简体" panose="02000000000000000000" pitchFamily="2" charset="-122"/>
              <a:ea typeface="方正正大黑简体" panose="02000000000000000000" pitchFamily="2" charset="-122"/>
            </a:endParaRPr>
          </a:p>
        </p:txBody>
      </p:sp>
      <p:sp>
        <p:nvSpPr>
          <p:cNvPr id="18" name="文本框 17"/>
          <p:cNvSpPr txBox="1"/>
          <p:nvPr/>
        </p:nvSpPr>
        <p:spPr>
          <a:xfrm>
            <a:off x="1491463" y="2835232"/>
            <a:ext cx="8997242" cy="523220"/>
          </a:xfrm>
          <a:prstGeom prst="rect">
            <a:avLst/>
          </a:prstGeom>
          <a:noFill/>
        </p:spPr>
        <p:txBody>
          <a:bodyPr wrap="square">
            <a:spAutoFit/>
          </a:bodyPr>
          <a:lstStyle/>
          <a:p>
            <a:pPr marL="457200" indent="-457200">
              <a:buSzPct val="150000"/>
              <a:buBlip>
                <a:blip r:embed="rId2"/>
              </a:buBlip>
            </a:pP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释放无效连接</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pic>
        <p:nvPicPr>
          <p:cNvPr id="19" name="图片 18"/>
          <p:cNvPicPr>
            <a:picLocks noChangeAspect="1"/>
          </p:cNvPicPr>
          <p:nvPr/>
        </p:nvPicPr>
        <p:blipFill rotWithShape="1">
          <a:blip r:embed="rId5" cstate="print">
            <a:extLst>
              <a:ext uri="{28A0092B-C50C-407E-A947-70E740481C1C}">
                <a14:useLocalDpi xmlns:a14="http://schemas.microsoft.com/office/drawing/2010/main" val="0"/>
              </a:ext>
            </a:extLst>
          </a:blip>
          <a:srcRect t="7235" b="14810"/>
          <a:stretch>
            <a:fillRect/>
          </a:stretch>
        </p:blipFill>
        <p:spPr>
          <a:xfrm>
            <a:off x="4385355" y="4038412"/>
            <a:ext cx="3491514" cy="1814534"/>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wd">
                                    <p:tmPct val="10000"/>
                                  </p:iterate>
                                  <p:childTnLst>
                                    <p:set>
                                      <p:cBhvr>
                                        <p:cTn id="16" dur="1" fill="hold">
                                          <p:stCondLst>
                                            <p:cond delay="0"/>
                                          </p:stCondLst>
                                        </p:cTn>
                                        <p:tgtEl>
                                          <p:spTgt spid="109"/>
                                        </p:tgtEl>
                                        <p:attrNameLst>
                                          <p:attrName>style.visibility</p:attrName>
                                        </p:attrNameLst>
                                      </p:cBhvr>
                                      <p:to>
                                        <p:strVal val="visible"/>
                                      </p:to>
                                    </p:set>
                                    <p:anim to="0" calcmode="lin" valueType="num">
                                      <p:cBhvr>
                                        <p:cTn id="17" dur="500" decel="100000" fill="hold">
                                          <p:stCondLst>
                                            <p:cond delay="0"/>
                                          </p:stCondLst>
                                        </p:cTn>
                                        <p:tgtEl>
                                          <p:spTgt spid="109"/>
                                        </p:tgtEl>
                                        <p:attrNameLst>
                                          <p:attrName>ppt_y</p:attrName>
                                        </p:attrNameLst>
                                      </p:cBhvr>
                                      <p:tavLst>
                                        <p:tav tm="0">
                                          <p:val>
                                            <p:strVal val="ppt_y+0.02"/>
                                          </p:val>
                                        </p:tav>
                                        <p:tav tm="100000">
                                          <p:val>
                                            <p:strVal val="#ppt_y"/>
                                          </p:val>
                                        </p:tav>
                                      </p:tavLst>
                                    </p:anim>
                                    <p:animEffect transition="in" filter="fade">
                                      <p:cBhvr>
                                        <p:cTn id="18" dur="500">
                                          <p:stCondLst>
                                            <p:cond delay="0"/>
                                          </p:stCondLst>
                                        </p:cTn>
                                        <p:tgtEl>
                                          <p:spTgt spid="109"/>
                                        </p:tgtEl>
                                      </p:cBhvr>
                                    </p:animEffect>
                                    <p:animScale>
                                      <p:cBhvr>
                                        <p:cTn id="19" dur="500" decel="100000" fill="hold">
                                          <p:stCondLst>
                                            <p:cond delay="0"/>
                                          </p:stCondLst>
                                        </p:cTn>
                                        <p:tgtEl>
                                          <p:spTgt spid="109"/>
                                        </p:tgtEl>
                                      </p:cBhvr>
                                      <p:by x="100000" y="100000"/>
                                      <p:from x="110000" y="110000"/>
                                      <p:to x="100000" y="100000"/>
                                    </p:animScale>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iterate type="wd">
                                    <p:tmPct val="10000"/>
                                  </p:iterate>
                                  <p:childTnLst>
                                    <p:set>
                                      <p:cBhvr>
                                        <p:cTn id="28" dur="1" fill="hold">
                                          <p:stCondLst>
                                            <p:cond delay="0"/>
                                          </p:stCondLst>
                                        </p:cTn>
                                        <p:tgtEl>
                                          <p:spTgt spid="17"/>
                                        </p:tgtEl>
                                        <p:attrNameLst>
                                          <p:attrName>style.visibility</p:attrName>
                                        </p:attrNameLst>
                                      </p:cBhvr>
                                      <p:to>
                                        <p:strVal val="visible"/>
                                      </p:to>
                                    </p:set>
                                    <p:anim to="0" calcmode="lin" valueType="num">
                                      <p:cBhvr>
                                        <p:cTn id="29" dur="500" decel="100000" fill="hold">
                                          <p:stCondLst>
                                            <p:cond delay="0"/>
                                          </p:stCondLst>
                                        </p:cTn>
                                        <p:tgtEl>
                                          <p:spTgt spid="17"/>
                                        </p:tgtEl>
                                        <p:attrNameLst>
                                          <p:attrName>ppt_y</p:attrName>
                                        </p:attrNameLst>
                                      </p:cBhvr>
                                      <p:tavLst>
                                        <p:tav tm="0">
                                          <p:val>
                                            <p:strVal val="ppt_y+0.02"/>
                                          </p:val>
                                        </p:tav>
                                        <p:tav tm="100000">
                                          <p:val>
                                            <p:strVal val="#ppt_y"/>
                                          </p:val>
                                        </p:tav>
                                      </p:tavLst>
                                    </p:anim>
                                    <p:animEffect transition="in" filter="fade">
                                      <p:cBhvr>
                                        <p:cTn id="30" dur="500">
                                          <p:stCondLst>
                                            <p:cond delay="0"/>
                                          </p:stCondLst>
                                        </p:cTn>
                                        <p:tgtEl>
                                          <p:spTgt spid="17"/>
                                        </p:tgtEl>
                                      </p:cBhvr>
                                    </p:animEffect>
                                    <p:animScale>
                                      <p:cBhvr>
                                        <p:cTn id="31" dur="500" decel="100000" fill="hold">
                                          <p:stCondLst>
                                            <p:cond delay="0"/>
                                          </p:stCondLst>
                                        </p:cTn>
                                        <p:tgtEl>
                                          <p:spTgt spid="17"/>
                                        </p:tgtEl>
                                      </p:cBhvr>
                                      <p:by x="100000" y="100000"/>
                                      <p:from x="110000" y="110000"/>
                                      <p:to x="100000" y="100000"/>
                                    </p:animScale>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9" grpId="0"/>
      <p:bldP spid="109"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99" name="文本框 98"/>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Syn</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丢包</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grpSp>
        <p:nvGrpSpPr>
          <p:cNvPr id="18" name="组合 17"/>
          <p:cNvGrpSpPr/>
          <p:nvPr/>
        </p:nvGrpSpPr>
        <p:grpSpPr>
          <a:xfrm>
            <a:off x="2046389" y="3268508"/>
            <a:ext cx="676228" cy="676228"/>
            <a:chOff x="1823973" y="2129051"/>
            <a:chExt cx="1009934" cy="1009934"/>
          </a:xfrm>
        </p:grpSpPr>
        <p:sp>
          <p:nvSpPr>
            <p:cNvPr id="19" name="椭圆 18"/>
            <p:cNvSpPr/>
            <p:nvPr/>
          </p:nvSpPr>
          <p:spPr>
            <a:xfrm>
              <a:off x="1823973" y="2129051"/>
              <a:ext cx="1009934" cy="1009934"/>
            </a:xfrm>
            <a:prstGeom prst="ellipse">
              <a:avLst/>
            </a:pr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20" name="组合 19"/>
            <p:cNvGrpSpPr/>
            <p:nvPr/>
          </p:nvGrpSpPr>
          <p:grpSpPr>
            <a:xfrm>
              <a:off x="2076586" y="2362899"/>
              <a:ext cx="544442" cy="536576"/>
              <a:chOff x="7603929" y="2084388"/>
              <a:chExt cx="544442" cy="536576"/>
            </a:xfrm>
            <a:solidFill>
              <a:schemeClr val="bg1"/>
            </a:solidFill>
          </p:grpSpPr>
          <p:sp>
            <p:nvSpPr>
              <p:cNvPr id="21" name="Freeform 11"/>
              <p:cNvSpPr>
                <a:spLocks noEditPoints="1"/>
              </p:cNvSpPr>
              <p:nvPr/>
            </p:nvSpPr>
            <p:spPr bwMode="auto">
              <a:xfrm>
                <a:off x="8021388" y="2314577"/>
                <a:ext cx="126983" cy="104775"/>
              </a:xfrm>
              <a:custGeom>
                <a:avLst/>
                <a:gdLst>
                  <a:gd name="T0" fmla="*/ 0 w 45"/>
                  <a:gd name="T1" fmla="*/ 37 h 37"/>
                  <a:gd name="T2" fmla="*/ 45 w 45"/>
                  <a:gd name="T3" fmla="*/ 37 h 37"/>
                  <a:gd name="T4" fmla="*/ 45 w 45"/>
                  <a:gd name="T5" fmla="*/ 0 h 37"/>
                  <a:gd name="T6" fmla="*/ 0 w 45"/>
                  <a:gd name="T7" fmla="*/ 0 h 37"/>
                  <a:gd name="T8" fmla="*/ 0 w 45"/>
                  <a:gd name="T9" fmla="*/ 37 h 37"/>
                  <a:gd name="T10" fmla="*/ 20 w 45"/>
                  <a:gd name="T11" fmla="*/ 12 h 37"/>
                  <a:gd name="T12" fmla="*/ 26 w 45"/>
                  <a:gd name="T13" fmla="*/ 19 h 37"/>
                  <a:gd name="T14" fmla="*/ 20 w 45"/>
                  <a:gd name="T15" fmla="*/ 26 h 37"/>
                  <a:gd name="T16" fmla="*/ 14 w 45"/>
                  <a:gd name="T17" fmla="*/ 19 h 37"/>
                  <a:gd name="T18" fmla="*/ 20 w 45"/>
                  <a:gd name="T19"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7">
                    <a:moveTo>
                      <a:pt x="0" y="37"/>
                    </a:moveTo>
                    <a:cubicBezTo>
                      <a:pt x="45" y="37"/>
                      <a:pt x="45" y="37"/>
                      <a:pt x="45" y="37"/>
                    </a:cubicBezTo>
                    <a:cubicBezTo>
                      <a:pt x="45" y="0"/>
                      <a:pt x="45" y="0"/>
                      <a:pt x="45" y="0"/>
                    </a:cubicBezTo>
                    <a:cubicBezTo>
                      <a:pt x="0" y="0"/>
                      <a:pt x="0" y="0"/>
                      <a:pt x="0" y="0"/>
                    </a:cubicBezTo>
                    <a:lnTo>
                      <a:pt x="0" y="37"/>
                    </a:lnTo>
                    <a:close/>
                    <a:moveTo>
                      <a:pt x="20" y="12"/>
                    </a:moveTo>
                    <a:cubicBezTo>
                      <a:pt x="23" y="12"/>
                      <a:pt x="26" y="15"/>
                      <a:pt x="26" y="19"/>
                    </a:cubicBezTo>
                    <a:cubicBezTo>
                      <a:pt x="26" y="23"/>
                      <a:pt x="23" y="26"/>
                      <a:pt x="20" y="26"/>
                    </a:cubicBezTo>
                    <a:cubicBezTo>
                      <a:pt x="17" y="26"/>
                      <a:pt x="14" y="23"/>
                      <a:pt x="14" y="19"/>
                    </a:cubicBezTo>
                    <a:cubicBezTo>
                      <a:pt x="14" y="15"/>
                      <a:pt x="17" y="12"/>
                      <a:pt x="20" y="12"/>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14"/>
              <p:cNvSpPr>
                <a:spLocks noEditPoints="1"/>
              </p:cNvSpPr>
              <p:nvPr/>
            </p:nvSpPr>
            <p:spPr bwMode="auto">
              <a:xfrm>
                <a:off x="7694405" y="2084388"/>
                <a:ext cx="453966" cy="463550"/>
              </a:xfrm>
              <a:custGeom>
                <a:avLst/>
                <a:gdLst>
                  <a:gd name="T0" fmla="*/ 111 w 160"/>
                  <a:gd name="T1" fmla="*/ 75 h 163"/>
                  <a:gd name="T2" fmla="*/ 160 w 160"/>
                  <a:gd name="T3" fmla="*/ 75 h 163"/>
                  <a:gd name="T4" fmla="*/ 160 w 160"/>
                  <a:gd name="T5" fmla="*/ 48 h 163"/>
                  <a:gd name="T6" fmla="*/ 150 w 160"/>
                  <a:gd name="T7" fmla="*/ 36 h 163"/>
                  <a:gd name="T8" fmla="*/ 140 w 160"/>
                  <a:gd name="T9" fmla="*/ 36 h 163"/>
                  <a:gd name="T10" fmla="*/ 135 w 160"/>
                  <a:gd name="T11" fmla="*/ 13 h 163"/>
                  <a:gd name="T12" fmla="*/ 129 w 160"/>
                  <a:gd name="T13" fmla="*/ 2 h 163"/>
                  <a:gd name="T14" fmla="*/ 120 w 160"/>
                  <a:gd name="T15" fmla="*/ 1 h 163"/>
                  <a:gd name="T16" fmla="*/ 9 w 160"/>
                  <a:gd name="T17" fmla="*/ 35 h 163"/>
                  <a:gd name="T18" fmla="*/ 1 w 160"/>
                  <a:gd name="T19" fmla="*/ 41 h 163"/>
                  <a:gd name="T20" fmla="*/ 1 w 160"/>
                  <a:gd name="T21" fmla="*/ 41 h 163"/>
                  <a:gd name="T22" fmla="*/ 0 w 160"/>
                  <a:gd name="T23" fmla="*/ 48 h 163"/>
                  <a:gd name="T24" fmla="*/ 0 w 160"/>
                  <a:gd name="T25" fmla="*/ 62 h 163"/>
                  <a:gd name="T26" fmla="*/ 6 w 160"/>
                  <a:gd name="T27" fmla="*/ 62 h 163"/>
                  <a:gd name="T28" fmla="*/ 8 w 160"/>
                  <a:gd name="T29" fmla="*/ 62 h 163"/>
                  <a:gd name="T30" fmla="*/ 41 w 160"/>
                  <a:gd name="T31" fmla="*/ 98 h 163"/>
                  <a:gd name="T32" fmla="*/ 41 w 160"/>
                  <a:gd name="T33" fmla="*/ 106 h 163"/>
                  <a:gd name="T34" fmla="*/ 26 w 160"/>
                  <a:gd name="T35" fmla="*/ 106 h 163"/>
                  <a:gd name="T36" fmla="*/ 54 w 160"/>
                  <a:gd name="T37" fmla="*/ 149 h 163"/>
                  <a:gd name="T38" fmla="*/ 52 w 160"/>
                  <a:gd name="T39" fmla="*/ 163 h 163"/>
                  <a:gd name="T40" fmla="*/ 150 w 160"/>
                  <a:gd name="T41" fmla="*/ 163 h 163"/>
                  <a:gd name="T42" fmla="*/ 160 w 160"/>
                  <a:gd name="T43" fmla="*/ 151 h 163"/>
                  <a:gd name="T44" fmla="*/ 160 w 160"/>
                  <a:gd name="T45" fmla="*/ 125 h 163"/>
                  <a:gd name="T46" fmla="*/ 111 w 160"/>
                  <a:gd name="T47" fmla="*/ 125 h 163"/>
                  <a:gd name="T48" fmla="*/ 108 w 160"/>
                  <a:gd name="T49" fmla="*/ 121 h 163"/>
                  <a:gd name="T50" fmla="*/ 108 w 160"/>
                  <a:gd name="T51" fmla="*/ 78 h 163"/>
                  <a:gd name="T52" fmla="*/ 111 w 160"/>
                  <a:gd name="T53" fmla="*/ 75 h 163"/>
                  <a:gd name="T54" fmla="*/ 30 w 160"/>
                  <a:gd name="T55" fmla="*/ 36 h 163"/>
                  <a:gd name="T56" fmla="*/ 122 w 160"/>
                  <a:gd name="T57" fmla="*/ 7 h 163"/>
                  <a:gd name="T58" fmla="*/ 125 w 160"/>
                  <a:gd name="T59" fmla="*/ 8 h 163"/>
                  <a:gd name="T60" fmla="*/ 129 w 160"/>
                  <a:gd name="T61" fmla="*/ 14 h 163"/>
                  <a:gd name="T62" fmla="*/ 133 w 160"/>
                  <a:gd name="T63" fmla="*/ 36 h 163"/>
                  <a:gd name="T64" fmla="*/ 30 w 160"/>
                  <a:gd name="T65" fmla="*/ 3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63">
                    <a:moveTo>
                      <a:pt x="111" y="75"/>
                    </a:moveTo>
                    <a:cubicBezTo>
                      <a:pt x="160" y="75"/>
                      <a:pt x="160" y="75"/>
                      <a:pt x="160" y="75"/>
                    </a:cubicBezTo>
                    <a:cubicBezTo>
                      <a:pt x="160" y="48"/>
                      <a:pt x="160" y="48"/>
                      <a:pt x="160" y="48"/>
                    </a:cubicBezTo>
                    <a:cubicBezTo>
                      <a:pt x="160" y="41"/>
                      <a:pt x="155" y="36"/>
                      <a:pt x="150" y="36"/>
                    </a:cubicBezTo>
                    <a:cubicBezTo>
                      <a:pt x="140" y="36"/>
                      <a:pt x="140" y="36"/>
                      <a:pt x="140" y="36"/>
                    </a:cubicBezTo>
                    <a:cubicBezTo>
                      <a:pt x="135" y="13"/>
                      <a:pt x="135" y="13"/>
                      <a:pt x="135" y="13"/>
                    </a:cubicBezTo>
                    <a:cubicBezTo>
                      <a:pt x="135" y="8"/>
                      <a:pt x="132" y="4"/>
                      <a:pt x="129" y="2"/>
                    </a:cubicBezTo>
                    <a:cubicBezTo>
                      <a:pt x="126" y="0"/>
                      <a:pt x="123" y="0"/>
                      <a:pt x="120" y="1"/>
                    </a:cubicBezTo>
                    <a:cubicBezTo>
                      <a:pt x="9" y="35"/>
                      <a:pt x="9" y="35"/>
                      <a:pt x="9" y="35"/>
                    </a:cubicBezTo>
                    <a:cubicBezTo>
                      <a:pt x="6" y="36"/>
                      <a:pt x="3" y="38"/>
                      <a:pt x="1" y="41"/>
                    </a:cubicBezTo>
                    <a:cubicBezTo>
                      <a:pt x="1" y="41"/>
                      <a:pt x="1" y="41"/>
                      <a:pt x="1" y="41"/>
                    </a:cubicBezTo>
                    <a:cubicBezTo>
                      <a:pt x="0" y="43"/>
                      <a:pt x="0" y="45"/>
                      <a:pt x="0" y="48"/>
                    </a:cubicBezTo>
                    <a:cubicBezTo>
                      <a:pt x="0" y="62"/>
                      <a:pt x="0" y="62"/>
                      <a:pt x="0" y="62"/>
                    </a:cubicBezTo>
                    <a:cubicBezTo>
                      <a:pt x="2" y="62"/>
                      <a:pt x="4" y="62"/>
                      <a:pt x="6" y="62"/>
                    </a:cubicBezTo>
                    <a:cubicBezTo>
                      <a:pt x="8" y="62"/>
                      <a:pt x="8" y="62"/>
                      <a:pt x="8" y="62"/>
                    </a:cubicBezTo>
                    <a:cubicBezTo>
                      <a:pt x="26" y="62"/>
                      <a:pt x="41" y="78"/>
                      <a:pt x="41" y="98"/>
                    </a:cubicBezTo>
                    <a:cubicBezTo>
                      <a:pt x="41" y="106"/>
                      <a:pt x="41" y="106"/>
                      <a:pt x="41" y="106"/>
                    </a:cubicBezTo>
                    <a:cubicBezTo>
                      <a:pt x="26" y="106"/>
                      <a:pt x="26" y="106"/>
                      <a:pt x="26" y="106"/>
                    </a:cubicBezTo>
                    <a:cubicBezTo>
                      <a:pt x="43" y="114"/>
                      <a:pt x="54" y="130"/>
                      <a:pt x="54" y="149"/>
                    </a:cubicBezTo>
                    <a:cubicBezTo>
                      <a:pt x="54" y="154"/>
                      <a:pt x="53" y="159"/>
                      <a:pt x="52" y="163"/>
                    </a:cubicBezTo>
                    <a:cubicBezTo>
                      <a:pt x="150" y="163"/>
                      <a:pt x="150" y="163"/>
                      <a:pt x="150" y="163"/>
                    </a:cubicBezTo>
                    <a:cubicBezTo>
                      <a:pt x="155" y="163"/>
                      <a:pt x="160" y="158"/>
                      <a:pt x="160" y="151"/>
                    </a:cubicBezTo>
                    <a:cubicBezTo>
                      <a:pt x="160" y="125"/>
                      <a:pt x="160" y="125"/>
                      <a:pt x="160" y="125"/>
                    </a:cubicBezTo>
                    <a:cubicBezTo>
                      <a:pt x="111" y="125"/>
                      <a:pt x="111" y="125"/>
                      <a:pt x="111" y="125"/>
                    </a:cubicBezTo>
                    <a:cubicBezTo>
                      <a:pt x="109" y="125"/>
                      <a:pt x="108" y="123"/>
                      <a:pt x="108" y="121"/>
                    </a:cubicBezTo>
                    <a:cubicBezTo>
                      <a:pt x="108" y="78"/>
                      <a:pt x="108" y="78"/>
                      <a:pt x="108" y="78"/>
                    </a:cubicBezTo>
                    <a:cubicBezTo>
                      <a:pt x="108" y="76"/>
                      <a:pt x="109" y="75"/>
                      <a:pt x="111" y="75"/>
                    </a:cubicBezTo>
                    <a:close/>
                    <a:moveTo>
                      <a:pt x="30" y="36"/>
                    </a:moveTo>
                    <a:cubicBezTo>
                      <a:pt x="122" y="7"/>
                      <a:pt x="122" y="7"/>
                      <a:pt x="122" y="7"/>
                    </a:cubicBezTo>
                    <a:cubicBezTo>
                      <a:pt x="123" y="7"/>
                      <a:pt x="124" y="7"/>
                      <a:pt x="125" y="8"/>
                    </a:cubicBezTo>
                    <a:cubicBezTo>
                      <a:pt x="127" y="9"/>
                      <a:pt x="128" y="11"/>
                      <a:pt x="129" y="14"/>
                    </a:cubicBezTo>
                    <a:cubicBezTo>
                      <a:pt x="133" y="36"/>
                      <a:pt x="133" y="36"/>
                      <a:pt x="133" y="36"/>
                    </a:cubicBezTo>
                    <a:lnTo>
                      <a:pt x="30" y="36"/>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23" name="Freeform 15"/>
              <p:cNvSpPr>
                <a:spLocks noEditPoints="1"/>
              </p:cNvSpPr>
              <p:nvPr/>
            </p:nvSpPr>
            <p:spPr bwMode="auto">
              <a:xfrm>
                <a:off x="7603929" y="2282826"/>
                <a:ext cx="220634" cy="338138"/>
              </a:xfrm>
              <a:custGeom>
                <a:avLst/>
                <a:gdLst>
                  <a:gd name="T0" fmla="*/ 39 w 78"/>
                  <a:gd name="T1" fmla="*/ 40 h 119"/>
                  <a:gd name="T2" fmla="*/ 21 w 78"/>
                  <a:gd name="T3" fmla="*/ 44 h 119"/>
                  <a:gd name="T4" fmla="*/ 21 w 78"/>
                  <a:gd name="T5" fmla="*/ 28 h 119"/>
                  <a:gd name="T6" fmla="*/ 38 w 78"/>
                  <a:gd name="T7" fmla="*/ 8 h 119"/>
                  <a:gd name="T8" fmla="*/ 40 w 78"/>
                  <a:gd name="T9" fmla="*/ 8 h 119"/>
                  <a:gd name="T10" fmla="*/ 57 w 78"/>
                  <a:gd name="T11" fmla="*/ 28 h 119"/>
                  <a:gd name="T12" fmla="*/ 65 w 78"/>
                  <a:gd name="T13" fmla="*/ 28 h 119"/>
                  <a:gd name="T14" fmla="*/ 40 w 78"/>
                  <a:gd name="T15" fmla="*/ 0 h 119"/>
                  <a:gd name="T16" fmla="*/ 38 w 78"/>
                  <a:gd name="T17" fmla="*/ 0 h 119"/>
                  <a:gd name="T18" fmla="*/ 13 w 78"/>
                  <a:gd name="T19" fmla="*/ 28 h 119"/>
                  <a:gd name="T20" fmla="*/ 13 w 78"/>
                  <a:gd name="T21" fmla="*/ 50 h 119"/>
                  <a:gd name="T22" fmla="*/ 0 w 78"/>
                  <a:gd name="T23" fmla="*/ 79 h 119"/>
                  <a:gd name="T24" fmla="*/ 39 w 78"/>
                  <a:gd name="T25" fmla="*/ 119 h 119"/>
                  <a:gd name="T26" fmla="*/ 78 w 78"/>
                  <a:gd name="T27" fmla="*/ 79 h 119"/>
                  <a:gd name="T28" fmla="*/ 39 w 78"/>
                  <a:gd name="T29" fmla="*/ 40 h 119"/>
                  <a:gd name="T30" fmla="*/ 43 w 78"/>
                  <a:gd name="T31" fmla="*/ 85 h 119"/>
                  <a:gd name="T32" fmla="*/ 43 w 78"/>
                  <a:gd name="T33" fmla="*/ 101 h 119"/>
                  <a:gd name="T34" fmla="*/ 35 w 78"/>
                  <a:gd name="T35" fmla="*/ 101 h 119"/>
                  <a:gd name="T36" fmla="*/ 35 w 78"/>
                  <a:gd name="T37" fmla="*/ 85 h 119"/>
                  <a:gd name="T38" fmla="*/ 28 w 78"/>
                  <a:gd name="T39" fmla="*/ 75 h 119"/>
                  <a:gd name="T40" fmla="*/ 39 w 78"/>
                  <a:gd name="T41" fmla="*/ 64 h 119"/>
                  <a:gd name="T42" fmla="*/ 50 w 78"/>
                  <a:gd name="T43" fmla="*/ 75 h 119"/>
                  <a:gd name="T44" fmla="*/ 43 w 78"/>
                  <a:gd name="T45" fmla="*/ 8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19">
                    <a:moveTo>
                      <a:pt x="39" y="40"/>
                    </a:moveTo>
                    <a:cubicBezTo>
                      <a:pt x="33" y="40"/>
                      <a:pt x="26" y="42"/>
                      <a:pt x="21" y="44"/>
                    </a:cubicBezTo>
                    <a:cubicBezTo>
                      <a:pt x="21" y="28"/>
                      <a:pt x="21" y="28"/>
                      <a:pt x="21" y="28"/>
                    </a:cubicBezTo>
                    <a:cubicBezTo>
                      <a:pt x="21" y="17"/>
                      <a:pt x="29" y="8"/>
                      <a:pt x="38" y="8"/>
                    </a:cubicBezTo>
                    <a:cubicBezTo>
                      <a:pt x="40" y="8"/>
                      <a:pt x="40" y="8"/>
                      <a:pt x="40" y="8"/>
                    </a:cubicBezTo>
                    <a:cubicBezTo>
                      <a:pt x="50" y="8"/>
                      <a:pt x="57" y="17"/>
                      <a:pt x="57" y="28"/>
                    </a:cubicBezTo>
                    <a:cubicBezTo>
                      <a:pt x="65" y="28"/>
                      <a:pt x="65" y="28"/>
                      <a:pt x="65" y="28"/>
                    </a:cubicBezTo>
                    <a:cubicBezTo>
                      <a:pt x="65" y="12"/>
                      <a:pt x="54" y="0"/>
                      <a:pt x="40" y="0"/>
                    </a:cubicBezTo>
                    <a:cubicBezTo>
                      <a:pt x="38" y="0"/>
                      <a:pt x="38" y="0"/>
                      <a:pt x="38" y="0"/>
                    </a:cubicBezTo>
                    <a:cubicBezTo>
                      <a:pt x="24" y="0"/>
                      <a:pt x="13" y="12"/>
                      <a:pt x="13" y="28"/>
                    </a:cubicBezTo>
                    <a:cubicBezTo>
                      <a:pt x="13" y="50"/>
                      <a:pt x="13" y="50"/>
                      <a:pt x="13" y="50"/>
                    </a:cubicBezTo>
                    <a:cubicBezTo>
                      <a:pt x="5" y="57"/>
                      <a:pt x="0" y="68"/>
                      <a:pt x="0" y="79"/>
                    </a:cubicBezTo>
                    <a:cubicBezTo>
                      <a:pt x="0" y="101"/>
                      <a:pt x="18" y="119"/>
                      <a:pt x="39" y="119"/>
                    </a:cubicBezTo>
                    <a:cubicBezTo>
                      <a:pt x="61" y="119"/>
                      <a:pt x="78" y="101"/>
                      <a:pt x="78" y="79"/>
                    </a:cubicBezTo>
                    <a:cubicBezTo>
                      <a:pt x="78" y="58"/>
                      <a:pt x="61" y="40"/>
                      <a:pt x="39" y="40"/>
                    </a:cubicBezTo>
                    <a:close/>
                    <a:moveTo>
                      <a:pt x="43" y="85"/>
                    </a:moveTo>
                    <a:cubicBezTo>
                      <a:pt x="43" y="101"/>
                      <a:pt x="43" y="101"/>
                      <a:pt x="43" y="101"/>
                    </a:cubicBezTo>
                    <a:cubicBezTo>
                      <a:pt x="35" y="101"/>
                      <a:pt x="35" y="101"/>
                      <a:pt x="35" y="101"/>
                    </a:cubicBezTo>
                    <a:cubicBezTo>
                      <a:pt x="35" y="85"/>
                      <a:pt x="35" y="85"/>
                      <a:pt x="35" y="85"/>
                    </a:cubicBezTo>
                    <a:cubicBezTo>
                      <a:pt x="31" y="84"/>
                      <a:pt x="28" y="80"/>
                      <a:pt x="28" y="75"/>
                    </a:cubicBezTo>
                    <a:cubicBezTo>
                      <a:pt x="28" y="69"/>
                      <a:pt x="33" y="64"/>
                      <a:pt x="39" y="64"/>
                    </a:cubicBezTo>
                    <a:cubicBezTo>
                      <a:pt x="45" y="64"/>
                      <a:pt x="50" y="69"/>
                      <a:pt x="50" y="75"/>
                    </a:cubicBezTo>
                    <a:cubicBezTo>
                      <a:pt x="50" y="80"/>
                      <a:pt x="47" y="84"/>
                      <a:pt x="43" y="85"/>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grpSp>
      </p:grpSp>
      <p:grpSp>
        <p:nvGrpSpPr>
          <p:cNvPr id="24" name="组合 23"/>
          <p:cNvGrpSpPr/>
          <p:nvPr/>
        </p:nvGrpSpPr>
        <p:grpSpPr>
          <a:xfrm>
            <a:off x="9580510" y="3268508"/>
            <a:ext cx="676228" cy="676228"/>
            <a:chOff x="9358094" y="2129051"/>
            <a:chExt cx="1009934" cy="1009934"/>
          </a:xfrm>
        </p:grpSpPr>
        <p:sp>
          <p:nvSpPr>
            <p:cNvPr id="25" name="椭圆 24"/>
            <p:cNvSpPr/>
            <p:nvPr/>
          </p:nvSpPr>
          <p:spPr>
            <a:xfrm>
              <a:off x="9358094" y="2129051"/>
              <a:ext cx="1009934" cy="1009934"/>
            </a:xfrm>
            <a:prstGeom prst="ellipse">
              <a:avLst/>
            </a:pr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26" name="组合 25"/>
            <p:cNvGrpSpPr/>
            <p:nvPr/>
          </p:nvGrpSpPr>
          <p:grpSpPr>
            <a:xfrm>
              <a:off x="9602984" y="2358137"/>
              <a:ext cx="544440" cy="546100"/>
              <a:chOff x="11145182" y="2084388"/>
              <a:chExt cx="544440" cy="546100"/>
            </a:xfrm>
            <a:solidFill>
              <a:schemeClr val="bg1"/>
            </a:solidFill>
          </p:grpSpPr>
          <p:sp>
            <p:nvSpPr>
              <p:cNvPr id="29" name="Freeform 49"/>
              <p:cNvSpPr/>
              <p:nvPr/>
            </p:nvSpPr>
            <p:spPr bwMode="auto">
              <a:xfrm>
                <a:off x="11289625" y="2368552"/>
                <a:ext cx="115872" cy="119063"/>
              </a:xfrm>
              <a:custGeom>
                <a:avLst/>
                <a:gdLst>
                  <a:gd name="T0" fmla="*/ 41 w 41"/>
                  <a:gd name="T1" fmla="*/ 42 h 42"/>
                  <a:gd name="T2" fmla="*/ 41 w 41"/>
                  <a:gd name="T3" fmla="*/ 0 h 42"/>
                  <a:gd name="T4" fmla="*/ 0 w 41"/>
                  <a:gd name="T5" fmla="*/ 0 h 42"/>
                  <a:gd name="T6" fmla="*/ 6 w 41"/>
                  <a:gd name="T7" fmla="*/ 42 h 42"/>
                  <a:gd name="T8" fmla="*/ 41 w 41"/>
                  <a:gd name="T9" fmla="*/ 42 h 42"/>
                </a:gdLst>
                <a:ahLst/>
                <a:cxnLst>
                  <a:cxn ang="0">
                    <a:pos x="T0" y="T1"/>
                  </a:cxn>
                  <a:cxn ang="0">
                    <a:pos x="T2" y="T3"/>
                  </a:cxn>
                  <a:cxn ang="0">
                    <a:pos x="T4" y="T5"/>
                  </a:cxn>
                  <a:cxn ang="0">
                    <a:pos x="T6" y="T7"/>
                  </a:cxn>
                  <a:cxn ang="0">
                    <a:pos x="T8" y="T9"/>
                  </a:cxn>
                </a:cxnLst>
                <a:rect l="0" t="0" r="r" b="b"/>
                <a:pathLst>
                  <a:path w="41" h="42">
                    <a:moveTo>
                      <a:pt x="41" y="42"/>
                    </a:moveTo>
                    <a:cubicBezTo>
                      <a:pt x="41" y="0"/>
                      <a:pt x="41" y="0"/>
                      <a:pt x="41" y="0"/>
                    </a:cubicBezTo>
                    <a:cubicBezTo>
                      <a:pt x="0" y="0"/>
                      <a:pt x="0" y="0"/>
                      <a:pt x="0" y="0"/>
                    </a:cubicBezTo>
                    <a:cubicBezTo>
                      <a:pt x="1" y="15"/>
                      <a:pt x="3" y="29"/>
                      <a:pt x="6" y="42"/>
                    </a:cubicBezTo>
                    <a:lnTo>
                      <a:pt x="41" y="42"/>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30" name="Freeform 50"/>
              <p:cNvSpPr/>
              <p:nvPr/>
            </p:nvSpPr>
            <p:spPr bwMode="auto">
              <a:xfrm>
                <a:off x="11145182" y="2228851"/>
                <a:ext cx="136507" cy="115888"/>
              </a:xfrm>
              <a:custGeom>
                <a:avLst/>
                <a:gdLst>
                  <a:gd name="T0" fmla="*/ 43 w 48"/>
                  <a:gd name="T1" fmla="*/ 41 h 41"/>
                  <a:gd name="T2" fmla="*/ 48 w 48"/>
                  <a:gd name="T3" fmla="*/ 0 h 41"/>
                  <a:gd name="T4" fmla="*/ 11 w 48"/>
                  <a:gd name="T5" fmla="*/ 0 h 41"/>
                  <a:gd name="T6" fmla="*/ 0 w 48"/>
                  <a:gd name="T7" fmla="*/ 41 h 41"/>
                  <a:gd name="T8" fmla="*/ 43 w 48"/>
                  <a:gd name="T9" fmla="*/ 41 h 41"/>
                </a:gdLst>
                <a:ahLst/>
                <a:cxnLst>
                  <a:cxn ang="0">
                    <a:pos x="T0" y="T1"/>
                  </a:cxn>
                  <a:cxn ang="0">
                    <a:pos x="T2" y="T3"/>
                  </a:cxn>
                  <a:cxn ang="0">
                    <a:pos x="T4" y="T5"/>
                  </a:cxn>
                  <a:cxn ang="0">
                    <a:pos x="T6" y="T7"/>
                  </a:cxn>
                  <a:cxn ang="0">
                    <a:pos x="T8" y="T9"/>
                  </a:cxn>
                </a:cxnLst>
                <a:rect l="0" t="0" r="r" b="b"/>
                <a:pathLst>
                  <a:path w="48" h="41">
                    <a:moveTo>
                      <a:pt x="43" y="41"/>
                    </a:moveTo>
                    <a:cubicBezTo>
                      <a:pt x="44" y="27"/>
                      <a:pt x="45" y="13"/>
                      <a:pt x="48" y="0"/>
                    </a:cubicBezTo>
                    <a:cubicBezTo>
                      <a:pt x="11" y="0"/>
                      <a:pt x="11" y="0"/>
                      <a:pt x="11" y="0"/>
                    </a:cubicBezTo>
                    <a:cubicBezTo>
                      <a:pt x="4" y="13"/>
                      <a:pt x="0" y="27"/>
                      <a:pt x="0" y="41"/>
                    </a:cubicBezTo>
                    <a:lnTo>
                      <a:pt x="43" y="41"/>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31" name="Freeform 51"/>
              <p:cNvSpPr/>
              <p:nvPr/>
            </p:nvSpPr>
            <p:spPr bwMode="auto">
              <a:xfrm>
                <a:off x="11189625" y="2509838"/>
                <a:ext cx="161904" cy="114300"/>
              </a:xfrm>
              <a:custGeom>
                <a:avLst/>
                <a:gdLst>
                  <a:gd name="T0" fmla="*/ 35 w 57"/>
                  <a:gd name="T1" fmla="*/ 0 h 40"/>
                  <a:gd name="T2" fmla="*/ 0 w 57"/>
                  <a:gd name="T3" fmla="*/ 0 h 40"/>
                  <a:gd name="T4" fmla="*/ 57 w 57"/>
                  <a:gd name="T5" fmla="*/ 40 h 40"/>
                  <a:gd name="T6" fmla="*/ 35 w 57"/>
                  <a:gd name="T7" fmla="*/ 0 h 40"/>
                </a:gdLst>
                <a:ahLst/>
                <a:cxnLst>
                  <a:cxn ang="0">
                    <a:pos x="T0" y="T1"/>
                  </a:cxn>
                  <a:cxn ang="0">
                    <a:pos x="T2" y="T3"/>
                  </a:cxn>
                  <a:cxn ang="0">
                    <a:pos x="T4" y="T5"/>
                  </a:cxn>
                  <a:cxn ang="0">
                    <a:pos x="T6" y="T7"/>
                  </a:cxn>
                </a:cxnLst>
                <a:rect l="0" t="0" r="r" b="b"/>
                <a:pathLst>
                  <a:path w="57" h="40">
                    <a:moveTo>
                      <a:pt x="35" y="0"/>
                    </a:moveTo>
                    <a:cubicBezTo>
                      <a:pt x="0" y="0"/>
                      <a:pt x="0" y="0"/>
                      <a:pt x="0" y="0"/>
                    </a:cubicBezTo>
                    <a:cubicBezTo>
                      <a:pt x="13" y="20"/>
                      <a:pt x="34" y="34"/>
                      <a:pt x="57" y="40"/>
                    </a:cubicBezTo>
                    <a:cubicBezTo>
                      <a:pt x="48" y="31"/>
                      <a:pt x="40" y="17"/>
                      <a:pt x="35" y="0"/>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32" name="Freeform 52"/>
              <p:cNvSpPr/>
              <p:nvPr/>
            </p:nvSpPr>
            <p:spPr bwMode="auto">
              <a:xfrm>
                <a:off x="11189625" y="2092326"/>
                <a:ext cx="161904" cy="114300"/>
              </a:xfrm>
              <a:custGeom>
                <a:avLst/>
                <a:gdLst>
                  <a:gd name="T0" fmla="*/ 35 w 57"/>
                  <a:gd name="T1" fmla="*/ 40 h 40"/>
                  <a:gd name="T2" fmla="*/ 57 w 57"/>
                  <a:gd name="T3" fmla="*/ 0 h 40"/>
                  <a:gd name="T4" fmla="*/ 0 w 57"/>
                  <a:gd name="T5" fmla="*/ 40 h 40"/>
                  <a:gd name="T6" fmla="*/ 35 w 57"/>
                  <a:gd name="T7" fmla="*/ 40 h 40"/>
                </a:gdLst>
                <a:ahLst/>
                <a:cxnLst>
                  <a:cxn ang="0">
                    <a:pos x="T0" y="T1"/>
                  </a:cxn>
                  <a:cxn ang="0">
                    <a:pos x="T2" y="T3"/>
                  </a:cxn>
                  <a:cxn ang="0">
                    <a:pos x="T4" y="T5"/>
                  </a:cxn>
                  <a:cxn ang="0">
                    <a:pos x="T6" y="T7"/>
                  </a:cxn>
                </a:cxnLst>
                <a:rect l="0" t="0" r="r" b="b"/>
                <a:pathLst>
                  <a:path w="57" h="40">
                    <a:moveTo>
                      <a:pt x="35" y="40"/>
                    </a:moveTo>
                    <a:cubicBezTo>
                      <a:pt x="40" y="23"/>
                      <a:pt x="47" y="9"/>
                      <a:pt x="57" y="0"/>
                    </a:cubicBezTo>
                    <a:cubicBezTo>
                      <a:pt x="33" y="6"/>
                      <a:pt x="13" y="20"/>
                      <a:pt x="0" y="40"/>
                    </a:cubicBezTo>
                    <a:lnTo>
                      <a:pt x="35" y="40"/>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33" name="Freeform 53"/>
              <p:cNvSpPr/>
              <p:nvPr/>
            </p:nvSpPr>
            <p:spPr bwMode="auto">
              <a:xfrm>
                <a:off x="11315021" y="2509838"/>
                <a:ext cx="90476" cy="120650"/>
              </a:xfrm>
              <a:custGeom>
                <a:avLst/>
                <a:gdLst>
                  <a:gd name="T0" fmla="*/ 32 w 32"/>
                  <a:gd name="T1" fmla="*/ 42 h 42"/>
                  <a:gd name="T2" fmla="*/ 32 w 32"/>
                  <a:gd name="T3" fmla="*/ 0 h 42"/>
                  <a:gd name="T4" fmla="*/ 0 w 32"/>
                  <a:gd name="T5" fmla="*/ 0 h 42"/>
                  <a:gd name="T6" fmla="*/ 32 w 32"/>
                  <a:gd name="T7" fmla="*/ 42 h 42"/>
                </a:gdLst>
                <a:ahLst/>
                <a:cxnLst>
                  <a:cxn ang="0">
                    <a:pos x="T0" y="T1"/>
                  </a:cxn>
                  <a:cxn ang="0">
                    <a:pos x="T2" y="T3"/>
                  </a:cxn>
                  <a:cxn ang="0">
                    <a:pos x="T4" y="T5"/>
                  </a:cxn>
                  <a:cxn ang="0">
                    <a:pos x="T6" y="T7"/>
                  </a:cxn>
                </a:cxnLst>
                <a:rect l="0" t="0" r="r" b="b"/>
                <a:pathLst>
                  <a:path w="32" h="42">
                    <a:moveTo>
                      <a:pt x="32" y="42"/>
                    </a:moveTo>
                    <a:cubicBezTo>
                      <a:pt x="32" y="0"/>
                      <a:pt x="32" y="0"/>
                      <a:pt x="32" y="0"/>
                    </a:cubicBezTo>
                    <a:cubicBezTo>
                      <a:pt x="0" y="0"/>
                      <a:pt x="0" y="0"/>
                      <a:pt x="0" y="0"/>
                    </a:cubicBezTo>
                    <a:cubicBezTo>
                      <a:pt x="7" y="22"/>
                      <a:pt x="18" y="37"/>
                      <a:pt x="32" y="42"/>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34" name="Freeform 54"/>
              <p:cNvSpPr/>
              <p:nvPr/>
            </p:nvSpPr>
            <p:spPr bwMode="auto">
              <a:xfrm>
                <a:off x="11145182" y="2368552"/>
                <a:ext cx="138095" cy="119063"/>
              </a:xfrm>
              <a:custGeom>
                <a:avLst/>
                <a:gdLst>
                  <a:gd name="T0" fmla="*/ 43 w 49"/>
                  <a:gd name="T1" fmla="*/ 0 h 42"/>
                  <a:gd name="T2" fmla="*/ 0 w 49"/>
                  <a:gd name="T3" fmla="*/ 0 h 42"/>
                  <a:gd name="T4" fmla="*/ 11 w 49"/>
                  <a:gd name="T5" fmla="*/ 42 h 42"/>
                  <a:gd name="T6" fmla="*/ 49 w 49"/>
                  <a:gd name="T7" fmla="*/ 42 h 42"/>
                  <a:gd name="T8" fmla="*/ 43 w 49"/>
                  <a:gd name="T9" fmla="*/ 0 h 42"/>
                </a:gdLst>
                <a:ahLst/>
                <a:cxnLst>
                  <a:cxn ang="0">
                    <a:pos x="T0" y="T1"/>
                  </a:cxn>
                  <a:cxn ang="0">
                    <a:pos x="T2" y="T3"/>
                  </a:cxn>
                  <a:cxn ang="0">
                    <a:pos x="T4" y="T5"/>
                  </a:cxn>
                  <a:cxn ang="0">
                    <a:pos x="T6" y="T7"/>
                  </a:cxn>
                  <a:cxn ang="0">
                    <a:pos x="T8" y="T9"/>
                  </a:cxn>
                </a:cxnLst>
                <a:rect l="0" t="0" r="r" b="b"/>
                <a:pathLst>
                  <a:path w="49" h="42">
                    <a:moveTo>
                      <a:pt x="43" y="0"/>
                    </a:moveTo>
                    <a:cubicBezTo>
                      <a:pt x="0" y="0"/>
                      <a:pt x="0" y="0"/>
                      <a:pt x="0" y="0"/>
                    </a:cubicBezTo>
                    <a:cubicBezTo>
                      <a:pt x="0" y="15"/>
                      <a:pt x="4" y="29"/>
                      <a:pt x="11" y="42"/>
                    </a:cubicBezTo>
                    <a:cubicBezTo>
                      <a:pt x="49" y="42"/>
                      <a:pt x="49" y="42"/>
                      <a:pt x="49" y="42"/>
                    </a:cubicBezTo>
                    <a:cubicBezTo>
                      <a:pt x="45" y="29"/>
                      <a:pt x="44" y="15"/>
                      <a:pt x="43" y="0"/>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35" name="Freeform 55"/>
              <p:cNvSpPr/>
              <p:nvPr/>
            </p:nvSpPr>
            <p:spPr bwMode="auto">
              <a:xfrm>
                <a:off x="11289625" y="2228851"/>
                <a:ext cx="115872" cy="115888"/>
              </a:xfrm>
              <a:custGeom>
                <a:avLst/>
                <a:gdLst>
                  <a:gd name="T0" fmla="*/ 0 w 41"/>
                  <a:gd name="T1" fmla="*/ 41 h 41"/>
                  <a:gd name="T2" fmla="*/ 41 w 41"/>
                  <a:gd name="T3" fmla="*/ 41 h 41"/>
                  <a:gd name="T4" fmla="*/ 41 w 41"/>
                  <a:gd name="T5" fmla="*/ 0 h 41"/>
                  <a:gd name="T6" fmla="*/ 6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41" y="41"/>
                      <a:pt x="41" y="41"/>
                      <a:pt x="41" y="41"/>
                    </a:cubicBezTo>
                    <a:cubicBezTo>
                      <a:pt x="41" y="0"/>
                      <a:pt x="41" y="0"/>
                      <a:pt x="41" y="0"/>
                    </a:cubicBezTo>
                    <a:cubicBezTo>
                      <a:pt x="6" y="0"/>
                      <a:pt x="6" y="0"/>
                      <a:pt x="6" y="0"/>
                    </a:cubicBezTo>
                    <a:cubicBezTo>
                      <a:pt x="3" y="13"/>
                      <a:pt x="1" y="27"/>
                      <a:pt x="0" y="41"/>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36" name="Freeform 56"/>
              <p:cNvSpPr/>
              <p:nvPr/>
            </p:nvSpPr>
            <p:spPr bwMode="auto">
              <a:xfrm>
                <a:off x="11311847" y="2084388"/>
                <a:ext cx="93650" cy="122238"/>
              </a:xfrm>
              <a:custGeom>
                <a:avLst/>
                <a:gdLst>
                  <a:gd name="T0" fmla="*/ 33 w 33"/>
                  <a:gd name="T1" fmla="*/ 43 h 43"/>
                  <a:gd name="T2" fmla="*/ 33 w 33"/>
                  <a:gd name="T3" fmla="*/ 0 h 43"/>
                  <a:gd name="T4" fmla="*/ 32 w 33"/>
                  <a:gd name="T5" fmla="*/ 1 h 43"/>
                  <a:gd name="T6" fmla="*/ 0 w 33"/>
                  <a:gd name="T7" fmla="*/ 43 h 43"/>
                  <a:gd name="T8" fmla="*/ 33 w 33"/>
                  <a:gd name="T9" fmla="*/ 43 h 43"/>
                </a:gdLst>
                <a:ahLst/>
                <a:cxnLst>
                  <a:cxn ang="0">
                    <a:pos x="T0" y="T1"/>
                  </a:cxn>
                  <a:cxn ang="0">
                    <a:pos x="T2" y="T3"/>
                  </a:cxn>
                  <a:cxn ang="0">
                    <a:pos x="T4" y="T5"/>
                  </a:cxn>
                  <a:cxn ang="0">
                    <a:pos x="T6" y="T7"/>
                  </a:cxn>
                  <a:cxn ang="0">
                    <a:pos x="T8" y="T9"/>
                  </a:cxn>
                </a:cxnLst>
                <a:rect l="0" t="0" r="r" b="b"/>
                <a:pathLst>
                  <a:path w="33" h="43">
                    <a:moveTo>
                      <a:pt x="33" y="43"/>
                    </a:moveTo>
                    <a:cubicBezTo>
                      <a:pt x="33" y="0"/>
                      <a:pt x="33" y="0"/>
                      <a:pt x="33" y="0"/>
                    </a:cubicBezTo>
                    <a:cubicBezTo>
                      <a:pt x="32" y="1"/>
                      <a:pt x="32" y="0"/>
                      <a:pt x="32" y="1"/>
                    </a:cubicBezTo>
                    <a:cubicBezTo>
                      <a:pt x="19" y="5"/>
                      <a:pt x="8" y="21"/>
                      <a:pt x="0" y="43"/>
                    </a:cubicBezTo>
                    <a:lnTo>
                      <a:pt x="33" y="43"/>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37" name="Freeform 57"/>
              <p:cNvSpPr>
                <a:spLocks noEditPoints="1"/>
              </p:cNvSpPr>
              <p:nvPr/>
            </p:nvSpPr>
            <p:spPr bwMode="auto">
              <a:xfrm>
                <a:off x="11429306" y="2084388"/>
                <a:ext cx="260316" cy="546100"/>
              </a:xfrm>
              <a:custGeom>
                <a:avLst/>
                <a:gdLst>
                  <a:gd name="T0" fmla="*/ 0 w 92"/>
                  <a:gd name="T1" fmla="*/ 0 h 192"/>
                  <a:gd name="T2" fmla="*/ 0 w 92"/>
                  <a:gd name="T3" fmla="*/ 88 h 192"/>
                  <a:gd name="T4" fmla="*/ 40 w 92"/>
                  <a:gd name="T5" fmla="*/ 30 h 192"/>
                  <a:gd name="T6" fmla="*/ 46 w 92"/>
                  <a:gd name="T7" fmla="*/ 29 h 192"/>
                  <a:gd name="T8" fmla="*/ 47 w 92"/>
                  <a:gd name="T9" fmla="*/ 35 h 192"/>
                  <a:gd name="T10" fmla="*/ 6 w 92"/>
                  <a:gd name="T11" fmla="*/ 94 h 192"/>
                  <a:gd name="T12" fmla="*/ 53 w 92"/>
                  <a:gd name="T13" fmla="*/ 102 h 192"/>
                  <a:gd name="T14" fmla="*/ 56 w 92"/>
                  <a:gd name="T15" fmla="*/ 107 h 192"/>
                  <a:gd name="T16" fmla="*/ 52 w 92"/>
                  <a:gd name="T17" fmla="*/ 110 h 192"/>
                  <a:gd name="T18" fmla="*/ 52 w 92"/>
                  <a:gd name="T19" fmla="*/ 110 h 192"/>
                  <a:gd name="T20" fmla="*/ 0 w 92"/>
                  <a:gd name="T21" fmla="*/ 101 h 192"/>
                  <a:gd name="T22" fmla="*/ 0 w 92"/>
                  <a:gd name="T23" fmla="*/ 192 h 192"/>
                  <a:gd name="T24" fmla="*/ 92 w 92"/>
                  <a:gd name="T25" fmla="*/ 96 h 192"/>
                  <a:gd name="T26" fmla="*/ 0 w 92"/>
                  <a:gd name="T27" fmla="*/ 0 h 192"/>
                  <a:gd name="T28" fmla="*/ 36 w 92"/>
                  <a:gd name="T29" fmla="*/ 24 h 192"/>
                  <a:gd name="T30" fmla="*/ 30 w 92"/>
                  <a:gd name="T31" fmla="*/ 36 h 192"/>
                  <a:gd name="T32" fmla="*/ 26 w 92"/>
                  <a:gd name="T33" fmla="*/ 39 h 192"/>
                  <a:gd name="T34" fmla="*/ 24 w 92"/>
                  <a:gd name="T35" fmla="*/ 38 h 192"/>
                  <a:gd name="T36" fmla="*/ 23 w 92"/>
                  <a:gd name="T37" fmla="*/ 33 h 192"/>
                  <a:gd name="T38" fmla="*/ 29 w 92"/>
                  <a:gd name="T39" fmla="*/ 20 h 192"/>
                  <a:gd name="T40" fmla="*/ 34 w 92"/>
                  <a:gd name="T41" fmla="*/ 19 h 192"/>
                  <a:gd name="T42" fmla="*/ 36 w 92"/>
                  <a:gd name="T43" fmla="*/ 24 h 192"/>
                  <a:gd name="T44" fmla="*/ 55 w 92"/>
                  <a:gd name="T45" fmla="*/ 61 h 192"/>
                  <a:gd name="T46" fmla="*/ 52 w 92"/>
                  <a:gd name="T47" fmla="*/ 62 h 192"/>
                  <a:gd name="T48" fmla="*/ 49 w 92"/>
                  <a:gd name="T49" fmla="*/ 60 h 192"/>
                  <a:gd name="T50" fmla="*/ 50 w 92"/>
                  <a:gd name="T51" fmla="*/ 54 h 192"/>
                  <a:gd name="T52" fmla="*/ 62 w 92"/>
                  <a:gd name="T53" fmla="*/ 46 h 192"/>
                  <a:gd name="T54" fmla="*/ 67 w 92"/>
                  <a:gd name="T55" fmla="*/ 47 h 192"/>
                  <a:gd name="T56" fmla="*/ 66 w 92"/>
                  <a:gd name="T57" fmla="*/ 53 h 192"/>
                  <a:gd name="T58" fmla="*/ 55 w 92"/>
                  <a:gd name="T59" fmla="*/ 61 h 192"/>
                  <a:gd name="T60" fmla="*/ 39 w 92"/>
                  <a:gd name="T61" fmla="*/ 171 h 192"/>
                  <a:gd name="T62" fmla="*/ 37 w 92"/>
                  <a:gd name="T63" fmla="*/ 172 h 192"/>
                  <a:gd name="T64" fmla="*/ 34 w 92"/>
                  <a:gd name="T65" fmla="*/ 170 h 192"/>
                  <a:gd name="T66" fmla="*/ 27 w 92"/>
                  <a:gd name="T67" fmla="*/ 158 h 192"/>
                  <a:gd name="T68" fmla="*/ 28 w 92"/>
                  <a:gd name="T69" fmla="*/ 152 h 192"/>
                  <a:gd name="T70" fmla="*/ 34 w 92"/>
                  <a:gd name="T71" fmla="*/ 154 h 192"/>
                  <a:gd name="T72" fmla="*/ 41 w 92"/>
                  <a:gd name="T73" fmla="*/ 166 h 192"/>
                  <a:gd name="T74" fmla="*/ 39 w 92"/>
                  <a:gd name="T75" fmla="*/ 171 h 192"/>
                  <a:gd name="T76" fmla="*/ 70 w 92"/>
                  <a:gd name="T77" fmla="*/ 140 h 192"/>
                  <a:gd name="T78" fmla="*/ 67 w 92"/>
                  <a:gd name="T79" fmla="*/ 142 h 192"/>
                  <a:gd name="T80" fmla="*/ 65 w 92"/>
                  <a:gd name="T81" fmla="*/ 142 h 192"/>
                  <a:gd name="T82" fmla="*/ 53 w 92"/>
                  <a:gd name="T83" fmla="*/ 135 h 192"/>
                  <a:gd name="T84" fmla="*/ 51 w 92"/>
                  <a:gd name="T85" fmla="*/ 129 h 192"/>
                  <a:gd name="T86" fmla="*/ 57 w 92"/>
                  <a:gd name="T87" fmla="*/ 128 h 192"/>
                  <a:gd name="T88" fmla="*/ 69 w 92"/>
                  <a:gd name="T89" fmla="*/ 135 h 192"/>
                  <a:gd name="T90" fmla="*/ 70 w 92"/>
                  <a:gd name="T91" fmla="*/ 140 h 192"/>
                  <a:gd name="T92" fmla="*/ 78 w 92"/>
                  <a:gd name="T93" fmla="*/ 100 h 192"/>
                  <a:gd name="T94" fmla="*/ 65 w 92"/>
                  <a:gd name="T95" fmla="*/ 100 h 192"/>
                  <a:gd name="T96" fmla="*/ 60 w 92"/>
                  <a:gd name="T97" fmla="*/ 96 h 192"/>
                  <a:gd name="T98" fmla="*/ 65 w 92"/>
                  <a:gd name="T99" fmla="*/ 92 h 192"/>
                  <a:gd name="T100" fmla="*/ 78 w 92"/>
                  <a:gd name="T101" fmla="*/ 92 h 192"/>
                  <a:gd name="T102" fmla="*/ 82 w 92"/>
                  <a:gd name="T103" fmla="*/ 96 h 192"/>
                  <a:gd name="T104" fmla="*/ 78 w 92"/>
                  <a:gd name="T105" fmla="*/ 10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92">
                    <a:moveTo>
                      <a:pt x="0" y="0"/>
                    </a:moveTo>
                    <a:cubicBezTo>
                      <a:pt x="0" y="88"/>
                      <a:pt x="0" y="88"/>
                      <a:pt x="0" y="88"/>
                    </a:cubicBezTo>
                    <a:cubicBezTo>
                      <a:pt x="40" y="30"/>
                      <a:pt x="40" y="30"/>
                      <a:pt x="40" y="30"/>
                    </a:cubicBezTo>
                    <a:cubicBezTo>
                      <a:pt x="42" y="28"/>
                      <a:pt x="44" y="28"/>
                      <a:pt x="46" y="29"/>
                    </a:cubicBezTo>
                    <a:cubicBezTo>
                      <a:pt x="48" y="30"/>
                      <a:pt x="48" y="33"/>
                      <a:pt x="47" y="35"/>
                    </a:cubicBezTo>
                    <a:cubicBezTo>
                      <a:pt x="6" y="94"/>
                      <a:pt x="6" y="94"/>
                      <a:pt x="6" y="94"/>
                    </a:cubicBezTo>
                    <a:cubicBezTo>
                      <a:pt x="53" y="102"/>
                      <a:pt x="53" y="102"/>
                      <a:pt x="53" y="102"/>
                    </a:cubicBezTo>
                    <a:cubicBezTo>
                      <a:pt x="55" y="102"/>
                      <a:pt x="57" y="104"/>
                      <a:pt x="56" y="107"/>
                    </a:cubicBezTo>
                    <a:cubicBezTo>
                      <a:pt x="56" y="108"/>
                      <a:pt x="54" y="110"/>
                      <a:pt x="52" y="110"/>
                    </a:cubicBezTo>
                    <a:cubicBezTo>
                      <a:pt x="52" y="110"/>
                      <a:pt x="52" y="110"/>
                      <a:pt x="52" y="110"/>
                    </a:cubicBezTo>
                    <a:cubicBezTo>
                      <a:pt x="0" y="101"/>
                      <a:pt x="0" y="101"/>
                      <a:pt x="0" y="101"/>
                    </a:cubicBezTo>
                    <a:cubicBezTo>
                      <a:pt x="0" y="192"/>
                      <a:pt x="0" y="192"/>
                      <a:pt x="0" y="192"/>
                    </a:cubicBezTo>
                    <a:cubicBezTo>
                      <a:pt x="51" y="190"/>
                      <a:pt x="92" y="148"/>
                      <a:pt x="92" y="96"/>
                    </a:cubicBezTo>
                    <a:cubicBezTo>
                      <a:pt x="92" y="45"/>
                      <a:pt x="51" y="3"/>
                      <a:pt x="0" y="0"/>
                    </a:cubicBezTo>
                    <a:close/>
                    <a:moveTo>
                      <a:pt x="36" y="24"/>
                    </a:moveTo>
                    <a:cubicBezTo>
                      <a:pt x="30" y="36"/>
                      <a:pt x="30" y="36"/>
                      <a:pt x="30" y="36"/>
                    </a:cubicBezTo>
                    <a:cubicBezTo>
                      <a:pt x="29" y="38"/>
                      <a:pt x="28" y="39"/>
                      <a:pt x="26" y="39"/>
                    </a:cubicBezTo>
                    <a:cubicBezTo>
                      <a:pt x="26" y="39"/>
                      <a:pt x="25" y="38"/>
                      <a:pt x="24" y="38"/>
                    </a:cubicBezTo>
                    <a:cubicBezTo>
                      <a:pt x="22" y="37"/>
                      <a:pt x="22" y="35"/>
                      <a:pt x="23" y="33"/>
                    </a:cubicBezTo>
                    <a:cubicBezTo>
                      <a:pt x="29" y="20"/>
                      <a:pt x="29" y="20"/>
                      <a:pt x="29" y="20"/>
                    </a:cubicBezTo>
                    <a:cubicBezTo>
                      <a:pt x="30" y="18"/>
                      <a:pt x="32" y="18"/>
                      <a:pt x="34" y="19"/>
                    </a:cubicBezTo>
                    <a:cubicBezTo>
                      <a:pt x="36" y="20"/>
                      <a:pt x="37" y="22"/>
                      <a:pt x="36" y="24"/>
                    </a:cubicBezTo>
                    <a:close/>
                    <a:moveTo>
                      <a:pt x="55" y="61"/>
                    </a:moveTo>
                    <a:cubicBezTo>
                      <a:pt x="54" y="61"/>
                      <a:pt x="53" y="62"/>
                      <a:pt x="52" y="62"/>
                    </a:cubicBezTo>
                    <a:cubicBezTo>
                      <a:pt x="51" y="62"/>
                      <a:pt x="50" y="61"/>
                      <a:pt x="49" y="60"/>
                    </a:cubicBezTo>
                    <a:cubicBezTo>
                      <a:pt x="48" y="58"/>
                      <a:pt x="48" y="55"/>
                      <a:pt x="50" y="54"/>
                    </a:cubicBezTo>
                    <a:cubicBezTo>
                      <a:pt x="62" y="46"/>
                      <a:pt x="62" y="46"/>
                      <a:pt x="62" y="46"/>
                    </a:cubicBezTo>
                    <a:cubicBezTo>
                      <a:pt x="63" y="45"/>
                      <a:pt x="66" y="46"/>
                      <a:pt x="67" y="47"/>
                    </a:cubicBezTo>
                    <a:cubicBezTo>
                      <a:pt x="68" y="49"/>
                      <a:pt x="68" y="52"/>
                      <a:pt x="66" y="53"/>
                    </a:cubicBezTo>
                    <a:lnTo>
                      <a:pt x="55" y="61"/>
                    </a:lnTo>
                    <a:close/>
                    <a:moveTo>
                      <a:pt x="39" y="171"/>
                    </a:moveTo>
                    <a:cubicBezTo>
                      <a:pt x="39" y="172"/>
                      <a:pt x="38" y="172"/>
                      <a:pt x="37" y="172"/>
                    </a:cubicBezTo>
                    <a:cubicBezTo>
                      <a:pt x="36" y="172"/>
                      <a:pt x="35" y="171"/>
                      <a:pt x="34" y="170"/>
                    </a:cubicBezTo>
                    <a:cubicBezTo>
                      <a:pt x="27" y="158"/>
                      <a:pt x="27" y="158"/>
                      <a:pt x="27" y="158"/>
                    </a:cubicBezTo>
                    <a:cubicBezTo>
                      <a:pt x="26" y="156"/>
                      <a:pt x="26" y="153"/>
                      <a:pt x="28" y="152"/>
                    </a:cubicBezTo>
                    <a:cubicBezTo>
                      <a:pt x="30" y="151"/>
                      <a:pt x="33" y="152"/>
                      <a:pt x="34" y="154"/>
                    </a:cubicBezTo>
                    <a:cubicBezTo>
                      <a:pt x="41" y="166"/>
                      <a:pt x="41" y="166"/>
                      <a:pt x="41" y="166"/>
                    </a:cubicBezTo>
                    <a:cubicBezTo>
                      <a:pt x="42" y="168"/>
                      <a:pt x="41" y="170"/>
                      <a:pt x="39" y="171"/>
                    </a:cubicBezTo>
                    <a:close/>
                    <a:moveTo>
                      <a:pt x="70" y="140"/>
                    </a:moveTo>
                    <a:cubicBezTo>
                      <a:pt x="70" y="142"/>
                      <a:pt x="68" y="142"/>
                      <a:pt x="67" y="142"/>
                    </a:cubicBezTo>
                    <a:cubicBezTo>
                      <a:pt x="66" y="142"/>
                      <a:pt x="65" y="142"/>
                      <a:pt x="65" y="142"/>
                    </a:cubicBezTo>
                    <a:cubicBezTo>
                      <a:pt x="53" y="135"/>
                      <a:pt x="53" y="135"/>
                      <a:pt x="53" y="135"/>
                    </a:cubicBezTo>
                    <a:cubicBezTo>
                      <a:pt x="51" y="134"/>
                      <a:pt x="50" y="131"/>
                      <a:pt x="51" y="129"/>
                    </a:cubicBezTo>
                    <a:cubicBezTo>
                      <a:pt x="53" y="127"/>
                      <a:pt x="55" y="127"/>
                      <a:pt x="57" y="128"/>
                    </a:cubicBezTo>
                    <a:cubicBezTo>
                      <a:pt x="69" y="135"/>
                      <a:pt x="69" y="135"/>
                      <a:pt x="69" y="135"/>
                    </a:cubicBezTo>
                    <a:cubicBezTo>
                      <a:pt x="71" y="136"/>
                      <a:pt x="71" y="138"/>
                      <a:pt x="70" y="140"/>
                    </a:cubicBezTo>
                    <a:close/>
                    <a:moveTo>
                      <a:pt x="78" y="100"/>
                    </a:moveTo>
                    <a:cubicBezTo>
                      <a:pt x="65" y="100"/>
                      <a:pt x="65" y="100"/>
                      <a:pt x="65" y="100"/>
                    </a:cubicBezTo>
                    <a:cubicBezTo>
                      <a:pt x="62" y="100"/>
                      <a:pt x="60" y="99"/>
                      <a:pt x="60" y="96"/>
                    </a:cubicBezTo>
                    <a:cubicBezTo>
                      <a:pt x="60" y="94"/>
                      <a:pt x="62" y="92"/>
                      <a:pt x="65" y="92"/>
                    </a:cubicBezTo>
                    <a:cubicBezTo>
                      <a:pt x="78" y="92"/>
                      <a:pt x="78" y="92"/>
                      <a:pt x="78" y="92"/>
                    </a:cubicBezTo>
                    <a:cubicBezTo>
                      <a:pt x="81" y="92"/>
                      <a:pt x="82" y="94"/>
                      <a:pt x="82" y="96"/>
                    </a:cubicBezTo>
                    <a:cubicBezTo>
                      <a:pt x="82" y="99"/>
                      <a:pt x="81" y="100"/>
                      <a:pt x="78" y="100"/>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grpSp>
      </p:grpSp>
      <p:grpSp>
        <p:nvGrpSpPr>
          <p:cNvPr id="38" name="组合 37"/>
          <p:cNvGrpSpPr/>
          <p:nvPr/>
        </p:nvGrpSpPr>
        <p:grpSpPr>
          <a:xfrm>
            <a:off x="4557763" y="3268508"/>
            <a:ext cx="676228" cy="676228"/>
            <a:chOff x="4335347" y="2129051"/>
            <a:chExt cx="1009934" cy="1009934"/>
          </a:xfrm>
        </p:grpSpPr>
        <p:sp>
          <p:nvSpPr>
            <p:cNvPr id="39" name="椭圆 38"/>
            <p:cNvSpPr/>
            <p:nvPr/>
          </p:nvSpPr>
          <p:spPr>
            <a:xfrm>
              <a:off x="4335347" y="2129051"/>
              <a:ext cx="1009934" cy="1009934"/>
            </a:xfrm>
            <a:prstGeom prst="ellipse">
              <a:avLst/>
            </a:pr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Freeform 68"/>
            <p:cNvSpPr>
              <a:spLocks noEditPoints="1"/>
            </p:cNvSpPr>
            <p:nvPr/>
          </p:nvSpPr>
          <p:spPr bwMode="auto">
            <a:xfrm>
              <a:off x="4591839" y="2358137"/>
              <a:ext cx="546029" cy="546100"/>
            </a:xfrm>
            <a:custGeom>
              <a:avLst/>
              <a:gdLst>
                <a:gd name="T0" fmla="*/ 12 w 192"/>
                <a:gd name="T1" fmla="*/ 0 h 192"/>
                <a:gd name="T2" fmla="*/ 0 w 192"/>
                <a:gd name="T3" fmla="*/ 180 h 192"/>
                <a:gd name="T4" fmla="*/ 179 w 192"/>
                <a:gd name="T5" fmla="*/ 192 h 192"/>
                <a:gd name="T6" fmla="*/ 192 w 192"/>
                <a:gd name="T7" fmla="*/ 13 h 192"/>
                <a:gd name="T8" fmla="*/ 105 w 192"/>
                <a:gd name="T9" fmla="*/ 19 h 192"/>
                <a:gd name="T10" fmla="*/ 134 w 192"/>
                <a:gd name="T11" fmla="*/ 23 h 192"/>
                <a:gd name="T12" fmla="*/ 105 w 192"/>
                <a:gd name="T13" fmla="*/ 27 h 192"/>
                <a:gd name="T14" fmla="*/ 105 w 192"/>
                <a:gd name="T15" fmla="*/ 19 h 192"/>
                <a:gd name="T16" fmla="*/ 87 w 192"/>
                <a:gd name="T17" fmla="*/ 19 h 192"/>
                <a:gd name="T18" fmla="*/ 87 w 192"/>
                <a:gd name="T19" fmla="*/ 27 h 192"/>
                <a:gd name="T20" fmla="*/ 58 w 192"/>
                <a:gd name="T21" fmla="*/ 23 h 192"/>
                <a:gd name="T22" fmla="*/ 19 w 192"/>
                <a:gd name="T23" fmla="*/ 19 h 192"/>
                <a:gd name="T24" fmla="*/ 48 w 192"/>
                <a:gd name="T25" fmla="*/ 23 h 192"/>
                <a:gd name="T26" fmla="*/ 19 w 192"/>
                <a:gd name="T27" fmla="*/ 27 h 192"/>
                <a:gd name="T28" fmla="*/ 19 w 192"/>
                <a:gd name="T29" fmla="*/ 19 h 192"/>
                <a:gd name="T30" fmla="*/ 168 w 192"/>
                <a:gd name="T31" fmla="*/ 64 h 192"/>
                <a:gd name="T32" fmla="*/ 134 w 192"/>
                <a:gd name="T33" fmla="*/ 150 h 192"/>
                <a:gd name="T34" fmla="*/ 127 w 192"/>
                <a:gd name="T35" fmla="*/ 151 h 192"/>
                <a:gd name="T36" fmla="*/ 94 w 192"/>
                <a:gd name="T37" fmla="*/ 128 h 192"/>
                <a:gd name="T38" fmla="*/ 87 w 192"/>
                <a:gd name="T39" fmla="*/ 126 h 192"/>
                <a:gd name="T40" fmla="*/ 55 w 192"/>
                <a:gd name="T41" fmla="*/ 154 h 192"/>
                <a:gd name="T42" fmla="*/ 47 w 192"/>
                <a:gd name="T43" fmla="*/ 154 h 192"/>
                <a:gd name="T44" fmla="*/ 23 w 192"/>
                <a:gd name="T45" fmla="*/ 155 h 192"/>
                <a:gd name="T46" fmla="*/ 17 w 192"/>
                <a:gd name="T47" fmla="*/ 156 h 192"/>
                <a:gd name="T48" fmla="*/ 34 w 192"/>
                <a:gd name="T49" fmla="*/ 115 h 192"/>
                <a:gd name="T50" fmla="*/ 41 w 192"/>
                <a:gd name="T51" fmla="*/ 115 h 192"/>
                <a:gd name="T52" fmla="*/ 77 w 192"/>
                <a:gd name="T53" fmla="*/ 82 h 192"/>
                <a:gd name="T54" fmla="*/ 84 w 192"/>
                <a:gd name="T55" fmla="*/ 83 h 192"/>
                <a:gd name="T56" fmla="*/ 106 w 192"/>
                <a:gd name="T57" fmla="*/ 107 h 192"/>
                <a:gd name="T58" fmla="*/ 112 w 192"/>
                <a:gd name="T59" fmla="*/ 108 h 192"/>
                <a:gd name="T60" fmla="*/ 161 w 192"/>
                <a:gd name="T61" fmla="*/ 39 h 192"/>
                <a:gd name="T62" fmla="*/ 165 w 192"/>
                <a:gd name="T63" fmla="*/ 36 h 192"/>
                <a:gd name="T64" fmla="*/ 176 w 192"/>
                <a:gd name="T65" fmla="*/ 6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92">
                  <a:moveTo>
                    <a:pt x="179" y="0"/>
                  </a:moveTo>
                  <a:cubicBezTo>
                    <a:pt x="12" y="0"/>
                    <a:pt x="12" y="0"/>
                    <a:pt x="12" y="0"/>
                  </a:cubicBezTo>
                  <a:cubicBezTo>
                    <a:pt x="5" y="0"/>
                    <a:pt x="0" y="6"/>
                    <a:pt x="0" y="13"/>
                  </a:cubicBezTo>
                  <a:cubicBezTo>
                    <a:pt x="0" y="180"/>
                    <a:pt x="0" y="180"/>
                    <a:pt x="0" y="180"/>
                  </a:cubicBezTo>
                  <a:cubicBezTo>
                    <a:pt x="0" y="187"/>
                    <a:pt x="5" y="192"/>
                    <a:pt x="12" y="192"/>
                  </a:cubicBezTo>
                  <a:cubicBezTo>
                    <a:pt x="179" y="192"/>
                    <a:pt x="179" y="192"/>
                    <a:pt x="179" y="192"/>
                  </a:cubicBezTo>
                  <a:cubicBezTo>
                    <a:pt x="186" y="192"/>
                    <a:pt x="192" y="187"/>
                    <a:pt x="192" y="180"/>
                  </a:cubicBezTo>
                  <a:cubicBezTo>
                    <a:pt x="192" y="13"/>
                    <a:pt x="192" y="13"/>
                    <a:pt x="192" y="13"/>
                  </a:cubicBezTo>
                  <a:cubicBezTo>
                    <a:pt x="192" y="6"/>
                    <a:pt x="186" y="0"/>
                    <a:pt x="179" y="0"/>
                  </a:cubicBezTo>
                  <a:close/>
                  <a:moveTo>
                    <a:pt x="105" y="19"/>
                  </a:moveTo>
                  <a:cubicBezTo>
                    <a:pt x="130" y="19"/>
                    <a:pt x="130" y="19"/>
                    <a:pt x="130" y="19"/>
                  </a:cubicBezTo>
                  <a:cubicBezTo>
                    <a:pt x="133" y="19"/>
                    <a:pt x="134" y="21"/>
                    <a:pt x="134" y="23"/>
                  </a:cubicBezTo>
                  <a:cubicBezTo>
                    <a:pt x="134" y="25"/>
                    <a:pt x="133" y="27"/>
                    <a:pt x="130" y="27"/>
                  </a:cubicBezTo>
                  <a:cubicBezTo>
                    <a:pt x="105" y="27"/>
                    <a:pt x="105" y="27"/>
                    <a:pt x="105" y="27"/>
                  </a:cubicBezTo>
                  <a:cubicBezTo>
                    <a:pt x="103" y="27"/>
                    <a:pt x="101" y="25"/>
                    <a:pt x="101" y="23"/>
                  </a:cubicBezTo>
                  <a:cubicBezTo>
                    <a:pt x="101" y="21"/>
                    <a:pt x="103" y="19"/>
                    <a:pt x="105" y="19"/>
                  </a:cubicBezTo>
                  <a:close/>
                  <a:moveTo>
                    <a:pt x="62" y="19"/>
                  </a:moveTo>
                  <a:cubicBezTo>
                    <a:pt x="87" y="19"/>
                    <a:pt x="87" y="19"/>
                    <a:pt x="87" y="19"/>
                  </a:cubicBezTo>
                  <a:cubicBezTo>
                    <a:pt x="90" y="19"/>
                    <a:pt x="91" y="21"/>
                    <a:pt x="91" y="23"/>
                  </a:cubicBezTo>
                  <a:cubicBezTo>
                    <a:pt x="91" y="25"/>
                    <a:pt x="90" y="27"/>
                    <a:pt x="87" y="27"/>
                  </a:cubicBezTo>
                  <a:cubicBezTo>
                    <a:pt x="62" y="27"/>
                    <a:pt x="62" y="27"/>
                    <a:pt x="62" y="27"/>
                  </a:cubicBezTo>
                  <a:cubicBezTo>
                    <a:pt x="60" y="27"/>
                    <a:pt x="58" y="25"/>
                    <a:pt x="58" y="23"/>
                  </a:cubicBezTo>
                  <a:cubicBezTo>
                    <a:pt x="58" y="21"/>
                    <a:pt x="60" y="19"/>
                    <a:pt x="62" y="19"/>
                  </a:cubicBezTo>
                  <a:close/>
                  <a:moveTo>
                    <a:pt x="19" y="19"/>
                  </a:moveTo>
                  <a:cubicBezTo>
                    <a:pt x="44" y="19"/>
                    <a:pt x="44" y="19"/>
                    <a:pt x="44" y="19"/>
                  </a:cubicBezTo>
                  <a:cubicBezTo>
                    <a:pt x="47" y="19"/>
                    <a:pt x="48" y="21"/>
                    <a:pt x="48" y="23"/>
                  </a:cubicBezTo>
                  <a:cubicBezTo>
                    <a:pt x="48" y="25"/>
                    <a:pt x="47" y="27"/>
                    <a:pt x="44" y="27"/>
                  </a:cubicBezTo>
                  <a:cubicBezTo>
                    <a:pt x="19" y="27"/>
                    <a:pt x="19" y="27"/>
                    <a:pt x="19" y="27"/>
                  </a:cubicBezTo>
                  <a:cubicBezTo>
                    <a:pt x="17" y="27"/>
                    <a:pt x="15" y="25"/>
                    <a:pt x="15" y="23"/>
                  </a:cubicBezTo>
                  <a:cubicBezTo>
                    <a:pt x="15" y="21"/>
                    <a:pt x="17" y="19"/>
                    <a:pt x="19" y="19"/>
                  </a:cubicBezTo>
                  <a:close/>
                  <a:moveTo>
                    <a:pt x="173" y="66"/>
                  </a:moveTo>
                  <a:cubicBezTo>
                    <a:pt x="171" y="67"/>
                    <a:pt x="169" y="66"/>
                    <a:pt x="168" y="64"/>
                  </a:cubicBezTo>
                  <a:cubicBezTo>
                    <a:pt x="165" y="54"/>
                    <a:pt x="165" y="54"/>
                    <a:pt x="165" y="54"/>
                  </a:cubicBezTo>
                  <a:cubicBezTo>
                    <a:pt x="134" y="150"/>
                    <a:pt x="134" y="150"/>
                    <a:pt x="134" y="150"/>
                  </a:cubicBezTo>
                  <a:cubicBezTo>
                    <a:pt x="134" y="152"/>
                    <a:pt x="132" y="153"/>
                    <a:pt x="131" y="153"/>
                  </a:cubicBezTo>
                  <a:cubicBezTo>
                    <a:pt x="129" y="153"/>
                    <a:pt x="128" y="152"/>
                    <a:pt x="127" y="151"/>
                  </a:cubicBezTo>
                  <a:cubicBezTo>
                    <a:pt x="107" y="117"/>
                    <a:pt x="107" y="117"/>
                    <a:pt x="107" y="117"/>
                  </a:cubicBezTo>
                  <a:cubicBezTo>
                    <a:pt x="94" y="128"/>
                    <a:pt x="94" y="128"/>
                    <a:pt x="94" y="128"/>
                  </a:cubicBezTo>
                  <a:cubicBezTo>
                    <a:pt x="93" y="129"/>
                    <a:pt x="91" y="129"/>
                    <a:pt x="90" y="129"/>
                  </a:cubicBezTo>
                  <a:cubicBezTo>
                    <a:pt x="89" y="128"/>
                    <a:pt x="88" y="127"/>
                    <a:pt x="87" y="126"/>
                  </a:cubicBezTo>
                  <a:cubicBezTo>
                    <a:pt x="80" y="96"/>
                    <a:pt x="80" y="96"/>
                    <a:pt x="80" y="96"/>
                  </a:cubicBezTo>
                  <a:cubicBezTo>
                    <a:pt x="55" y="154"/>
                    <a:pt x="55" y="154"/>
                    <a:pt x="55" y="154"/>
                  </a:cubicBezTo>
                  <a:cubicBezTo>
                    <a:pt x="54" y="156"/>
                    <a:pt x="53" y="157"/>
                    <a:pt x="51" y="157"/>
                  </a:cubicBezTo>
                  <a:cubicBezTo>
                    <a:pt x="49" y="157"/>
                    <a:pt x="48" y="156"/>
                    <a:pt x="47" y="154"/>
                  </a:cubicBezTo>
                  <a:cubicBezTo>
                    <a:pt x="37" y="127"/>
                    <a:pt x="37" y="127"/>
                    <a:pt x="37" y="127"/>
                  </a:cubicBezTo>
                  <a:cubicBezTo>
                    <a:pt x="23" y="155"/>
                    <a:pt x="23" y="155"/>
                    <a:pt x="23" y="155"/>
                  </a:cubicBezTo>
                  <a:cubicBezTo>
                    <a:pt x="22" y="156"/>
                    <a:pt x="20" y="157"/>
                    <a:pt x="19" y="157"/>
                  </a:cubicBezTo>
                  <a:cubicBezTo>
                    <a:pt x="18" y="157"/>
                    <a:pt x="18" y="157"/>
                    <a:pt x="17" y="156"/>
                  </a:cubicBezTo>
                  <a:cubicBezTo>
                    <a:pt x="15" y="155"/>
                    <a:pt x="14" y="153"/>
                    <a:pt x="15" y="151"/>
                  </a:cubicBezTo>
                  <a:cubicBezTo>
                    <a:pt x="34" y="115"/>
                    <a:pt x="34" y="115"/>
                    <a:pt x="34" y="115"/>
                  </a:cubicBezTo>
                  <a:cubicBezTo>
                    <a:pt x="35" y="113"/>
                    <a:pt x="36" y="113"/>
                    <a:pt x="38" y="113"/>
                  </a:cubicBezTo>
                  <a:cubicBezTo>
                    <a:pt x="39" y="113"/>
                    <a:pt x="41" y="114"/>
                    <a:pt x="41" y="115"/>
                  </a:cubicBezTo>
                  <a:cubicBezTo>
                    <a:pt x="51" y="142"/>
                    <a:pt x="51" y="142"/>
                    <a:pt x="51" y="142"/>
                  </a:cubicBezTo>
                  <a:cubicBezTo>
                    <a:pt x="77" y="82"/>
                    <a:pt x="77" y="82"/>
                    <a:pt x="77" y="82"/>
                  </a:cubicBezTo>
                  <a:cubicBezTo>
                    <a:pt x="77" y="81"/>
                    <a:pt x="79" y="80"/>
                    <a:pt x="81" y="80"/>
                  </a:cubicBezTo>
                  <a:cubicBezTo>
                    <a:pt x="83" y="80"/>
                    <a:pt x="84" y="81"/>
                    <a:pt x="84" y="83"/>
                  </a:cubicBezTo>
                  <a:cubicBezTo>
                    <a:pt x="94" y="118"/>
                    <a:pt x="94" y="118"/>
                    <a:pt x="94" y="118"/>
                  </a:cubicBezTo>
                  <a:cubicBezTo>
                    <a:pt x="106" y="107"/>
                    <a:pt x="106" y="107"/>
                    <a:pt x="106" y="107"/>
                  </a:cubicBezTo>
                  <a:cubicBezTo>
                    <a:pt x="107" y="107"/>
                    <a:pt x="108" y="106"/>
                    <a:pt x="109" y="106"/>
                  </a:cubicBezTo>
                  <a:cubicBezTo>
                    <a:pt x="110" y="107"/>
                    <a:pt x="111" y="107"/>
                    <a:pt x="112" y="108"/>
                  </a:cubicBezTo>
                  <a:cubicBezTo>
                    <a:pt x="129" y="139"/>
                    <a:pt x="129" y="139"/>
                    <a:pt x="129" y="139"/>
                  </a:cubicBezTo>
                  <a:cubicBezTo>
                    <a:pt x="161" y="39"/>
                    <a:pt x="161" y="39"/>
                    <a:pt x="161" y="39"/>
                  </a:cubicBezTo>
                  <a:cubicBezTo>
                    <a:pt x="162" y="37"/>
                    <a:pt x="164" y="36"/>
                    <a:pt x="165" y="36"/>
                  </a:cubicBezTo>
                  <a:cubicBezTo>
                    <a:pt x="165" y="36"/>
                    <a:pt x="165" y="36"/>
                    <a:pt x="165" y="36"/>
                  </a:cubicBezTo>
                  <a:cubicBezTo>
                    <a:pt x="167" y="36"/>
                    <a:pt x="169" y="37"/>
                    <a:pt x="169" y="39"/>
                  </a:cubicBezTo>
                  <a:cubicBezTo>
                    <a:pt x="176" y="61"/>
                    <a:pt x="176" y="61"/>
                    <a:pt x="176" y="61"/>
                  </a:cubicBezTo>
                  <a:cubicBezTo>
                    <a:pt x="177" y="64"/>
                    <a:pt x="175" y="66"/>
                    <a:pt x="173" y="66"/>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41" name="组合 40"/>
          <p:cNvGrpSpPr/>
          <p:nvPr/>
        </p:nvGrpSpPr>
        <p:grpSpPr>
          <a:xfrm>
            <a:off x="7069137" y="3268508"/>
            <a:ext cx="676228" cy="676228"/>
            <a:chOff x="6846721" y="2129051"/>
            <a:chExt cx="1009934" cy="1009934"/>
          </a:xfrm>
        </p:grpSpPr>
        <p:sp>
          <p:nvSpPr>
            <p:cNvPr id="42" name="椭圆 41"/>
            <p:cNvSpPr/>
            <p:nvPr/>
          </p:nvSpPr>
          <p:spPr>
            <a:xfrm>
              <a:off x="6846721" y="2129051"/>
              <a:ext cx="1009934" cy="1009934"/>
            </a:xfrm>
            <a:prstGeom prst="ellipse">
              <a:avLst/>
            </a:pr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Freeform 145"/>
            <p:cNvSpPr>
              <a:spLocks noEditPoints="1"/>
            </p:cNvSpPr>
            <p:nvPr/>
          </p:nvSpPr>
          <p:spPr bwMode="auto">
            <a:xfrm>
              <a:off x="7170582" y="2358137"/>
              <a:ext cx="423807" cy="546100"/>
            </a:xfrm>
            <a:custGeom>
              <a:avLst/>
              <a:gdLst>
                <a:gd name="T0" fmla="*/ 147 w 149"/>
                <a:gd name="T1" fmla="*/ 48 h 192"/>
                <a:gd name="T2" fmla="*/ 94 w 149"/>
                <a:gd name="T3" fmla="*/ 0 h 192"/>
                <a:gd name="T4" fmla="*/ 3 w 149"/>
                <a:gd name="T5" fmla="*/ 0 h 192"/>
                <a:gd name="T6" fmla="*/ 0 w 149"/>
                <a:gd name="T7" fmla="*/ 188 h 192"/>
                <a:gd name="T8" fmla="*/ 145 w 149"/>
                <a:gd name="T9" fmla="*/ 192 h 192"/>
                <a:gd name="T10" fmla="*/ 149 w 149"/>
                <a:gd name="T11" fmla="*/ 52 h 192"/>
                <a:gd name="T12" fmla="*/ 137 w 149"/>
                <a:gd name="T13" fmla="*/ 49 h 192"/>
                <a:gd name="T14" fmla="*/ 96 w 149"/>
                <a:gd name="T15" fmla="*/ 11 h 192"/>
                <a:gd name="T16" fmla="*/ 27 w 149"/>
                <a:gd name="T17" fmla="*/ 26 h 192"/>
                <a:gd name="T18" fmla="*/ 71 w 149"/>
                <a:gd name="T19" fmla="*/ 30 h 192"/>
                <a:gd name="T20" fmla="*/ 27 w 149"/>
                <a:gd name="T21" fmla="*/ 34 h 192"/>
                <a:gd name="T22" fmla="*/ 27 w 149"/>
                <a:gd name="T23" fmla="*/ 26 h 192"/>
                <a:gd name="T24" fmla="*/ 67 w 149"/>
                <a:gd name="T25" fmla="*/ 43 h 192"/>
                <a:gd name="T26" fmla="*/ 67 w 149"/>
                <a:gd name="T27" fmla="*/ 51 h 192"/>
                <a:gd name="T28" fmla="*/ 23 w 149"/>
                <a:gd name="T29" fmla="*/ 47 h 192"/>
                <a:gd name="T30" fmla="*/ 27 w 149"/>
                <a:gd name="T31" fmla="*/ 61 h 192"/>
                <a:gd name="T32" fmla="*/ 71 w 149"/>
                <a:gd name="T33" fmla="*/ 65 h 192"/>
                <a:gd name="T34" fmla="*/ 27 w 149"/>
                <a:gd name="T35" fmla="*/ 68 h 192"/>
                <a:gd name="T36" fmla="*/ 27 w 149"/>
                <a:gd name="T37" fmla="*/ 61 h 192"/>
                <a:gd name="T38" fmla="*/ 81 w 149"/>
                <a:gd name="T39" fmla="*/ 169 h 192"/>
                <a:gd name="T40" fmla="*/ 81 w 149"/>
                <a:gd name="T41" fmla="*/ 161 h 192"/>
                <a:gd name="T42" fmla="*/ 125 w 149"/>
                <a:gd name="T43" fmla="*/ 165 h 192"/>
                <a:gd name="T44" fmla="*/ 121 w 149"/>
                <a:gd name="T45" fmla="*/ 153 h 192"/>
                <a:gd name="T46" fmla="*/ 77 w 149"/>
                <a:gd name="T47" fmla="*/ 149 h 192"/>
                <a:gd name="T48" fmla="*/ 121 w 149"/>
                <a:gd name="T49" fmla="*/ 145 h 192"/>
                <a:gd name="T50" fmla="*/ 121 w 149"/>
                <a:gd name="T51" fmla="*/ 153 h 192"/>
                <a:gd name="T52" fmla="*/ 96 w 149"/>
                <a:gd name="T53" fmla="*/ 121 h 192"/>
                <a:gd name="T54" fmla="*/ 90 w 149"/>
                <a:gd name="T55" fmla="*/ 121 h 192"/>
                <a:gd name="T56" fmla="*/ 58 w 149"/>
                <a:gd name="T57" fmla="*/ 155 h 192"/>
                <a:gd name="T58" fmla="*/ 55 w 149"/>
                <a:gd name="T59" fmla="*/ 157 h 192"/>
                <a:gd name="T60" fmla="*/ 40 w 149"/>
                <a:gd name="T61" fmla="*/ 132 h 192"/>
                <a:gd name="T62" fmla="*/ 22 w 149"/>
                <a:gd name="T63" fmla="*/ 164 h 192"/>
                <a:gd name="T64" fmla="*/ 18 w 149"/>
                <a:gd name="T65" fmla="*/ 158 h 192"/>
                <a:gd name="T66" fmla="*/ 41 w 149"/>
                <a:gd name="T67" fmla="*/ 119 h 192"/>
                <a:gd name="T68" fmla="*/ 55 w 149"/>
                <a:gd name="T69" fmla="*/ 143 h 192"/>
                <a:gd name="T70" fmla="*/ 78 w 149"/>
                <a:gd name="T71" fmla="*/ 95 h 192"/>
                <a:gd name="T72" fmla="*/ 93 w 149"/>
                <a:gd name="T73" fmla="*/ 112 h 192"/>
                <a:gd name="T74" fmla="*/ 130 w 149"/>
                <a:gd name="T75" fmla="*/ 7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9" h="192">
                  <a:moveTo>
                    <a:pt x="149" y="51"/>
                  </a:moveTo>
                  <a:cubicBezTo>
                    <a:pt x="149" y="50"/>
                    <a:pt x="148" y="49"/>
                    <a:pt x="147" y="48"/>
                  </a:cubicBezTo>
                  <a:cubicBezTo>
                    <a:pt x="96" y="1"/>
                    <a:pt x="96" y="1"/>
                    <a:pt x="96" y="1"/>
                  </a:cubicBezTo>
                  <a:cubicBezTo>
                    <a:pt x="95" y="0"/>
                    <a:pt x="94" y="0"/>
                    <a:pt x="94" y="0"/>
                  </a:cubicBezTo>
                  <a:cubicBezTo>
                    <a:pt x="93" y="0"/>
                    <a:pt x="92" y="0"/>
                    <a:pt x="92" y="0"/>
                  </a:cubicBezTo>
                  <a:cubicBezTo>
                    <a:pt x="3" y="0"/>
                    <a:pt x="3" y="0"/>
                    <a:pt x="3" y="0"/>
                  </a:cubicBezTo>
                  <a:cubicBezTo>
                    <a:pt x="1" y="0"/>
                    <a:pt x="0" y="1"/>
                    <a:pt x="0" y="4"/>
                  </a:cubicBezTo>
                  <a:cubicBezTo>
                    <a:pt x="0" y="188"/>
                    <a:pt x="0" y="188"/>
                    <a:pt x="0" y="188"/>
                  </a:cubicBezTo>
                  <a:cubicBezTo>
                    <a:pt x="0" y="190"/>
                    <a:pt x="1" y="192"/>
                    <a:pt x="3" y="192"/>
                  </a:cubicBezTo>
                  <a:cubicBezTo>
                    <a:pt x="145" y="192"/>
                    <a:pt x="145" y="192"/>
                    <a:pt x="145" y="192"/>
                  </a:cubicBezTo>
                  <a:cubicBezTo>
                    <a:pt x="147" y="192"/>
                    <a:pt x="149" y="190"/>
                    <a:pt x="149" y="188"/>
                  </a:cubicBezTo>
                  <a:cubicBezTo>
                    <a:pt x="149" y="52"/>
                    <a:pt x="149" y="52"/>
                    <a:pt x="149" y="52"/>
                  </a:cubicBezTo>
                  <a:cubicBezTo>
                    <a:pt x="149" y="52"/>
                    <a:pt x="149" y="52"/>
                    <a:pt x="149" y="51"/>
                  </a:cubicBezTo>
                  <a:close/>
                  <a:moveTo>
                    <a:pt x="137" y="49"/>
                  </a:moveTo>
                  <a:cubicBezTo>
                    <a:pt x="96" y="49"/>
                    <a:pt x="96" y="49"/>
                    <a:pt x="96" y="49"/>
                  </a:cubicBezTo>
                  <a:cubicBezTo>
                    <a:pt x="96" y="11"/>
                    <a:pt x="96" y="11"/>
                    <a:pt x="96" y="11"/>
                  </a:cubicBezTo>
                  <a:lnTo>
                    <a:pt x="137" y="49"/>
                  </a:lnTo>
                  <a:close/>
                  <a:moveTo>
                    <a:pt x="27" y="26"/>
                  </a:moveTo>
                  <a:cubicBezTo>
                    <a:pt x="67" y="26"/>
                    <a:pt x="67" y="26"/>
                    <a:pt x="67" y="26"/>
                  </a:cubicBezTo>
                  <a:cubicBezTo>
                    <a:pt x="69" y="26"/>
                    <a:pt x="71" y="28"/>
                    <a:pt x="71" y="30"/>
                  </a:cubicBezTo>
                  <a:cubicBezTo>
                    <a:pt x="71" y="32"/>
                    <a:pt x="69" y="34"/>
                    <a:pt x="67" y="34"/>
                  </a:cubicBezTo>
                  <a:cubicBezTo>
                    <a:pt x="27" y="34"/>
                    <a:pt x="27" y="34"/>
                    <a:pt x="27" y="34"/>
                  </a:cubicBezTo>
                  <a:cubicBezTo>
                    <a:pt x="25" y="34"/>
                    <a:pt x="23" y="32"/>
                    <a:pt x="23" y="30"/>
                  </a:cubicBezTo>
                  <a:cubicBezTo>
                    <a:pt x="23" y="28"/>
                    <a:pt x="25" y="26"/>
                    <a:pt x="27" y="26"/>
                  </a:cubicBezTo>
                  <a:close/>
                  <a:moveTo>
                    <a:pt x="27" y="43"/>
                  </a:moveTo>
                  <a:cubicBezTo>
                    <a:pt x="67" y="43"/>
                    <a:pt x="67" y="43"/>
                    <a:pt x="67" y="43"/>
                  </a:cubicBezTo>
                  <a:cubicBezTo>
                    <a:pt x="69" y="43"/>
                    <a:pt x="71" y="45"/>
                    <a:pt x="71" y="47"/>
                  </a:cubicBezTo>
                  <a:cubicBezTo>
                    <a:pt x="71" y="50"/>
                    <a:pt x="69" y="51"/>
                    <a:pt x="67" y="51"/>
                  </a:cubicBezTo>
                  <a:cubicBezTo>
                    <a:pt x="27" y="51"/>
                    <a:pt x="27" y="51"/>
                    <a:pt x="27" y="51"/>
                  </a:cubicBezTo>
                  <a:cubicBezTo>
                    <a:pt x="25" y="51"/>
                    <a:pt x="23" y="50"/>
                    <a:pt x="23" y="47"/>
                  </a:cubicBezTo>
                  <a:cubicBezTo>
                    <a:pt x="23" y="45"/>
                    <a:pt x="25" y="43"/>
                    <a:pt x="27" y="43"/>
                  </a:cubicBezTo>
                  <a:close/>
                  <a:moveTo>
                    <a:pt x="27" y="61"/>
                  </a:moveTo>
                  <a:cubicBezTo>
                    <a:pt x="67" y="61"/>
                    <a:pt x="67" y="61"/>
                    <a:pt x="67" y="61"/>
                  </a:cubicBezTo>
                  <a:cubicBezTo>
                    <a:pt x="69" y="61"/>
                    <a:pt x="71" y="62"/>
                    <a:pt x="71" y="65"/>
                  </a:cubicBezTo>
                  <a:cubicBezTo>
                    <a:pt x="71" y="67"/>
                    <a:pt x="69" y="68"/>
                    <a:pt x="67" y="68"/>
                  </a:cubicBezTo>
                  <a:cubicBezTo>
                    <a:pt x="27" y="68"/>
                    <a:pt x="27" y="68"/>
                    <a:pt x="27" y="68"/>
                  </a:cubicBezTo>
                  <a:cubicBezTo>
                    <a:pt x="25" y="68"/>
                    <a:pt x="23" y="67"/>
                    <a:pt x="23" y="65"/>
                  </a:cubicBezTo>
                  <a:cubicBezTo>
                    <a:pt x="23" y="62"/>
                    <a:pt x="25" y="61"/>
                    <a:pt x="27" y="61"/>
                  </a:cubicBezTo>
                  <a:close/>
                  <a:moveTo>
                    <a:pt x="121" y="169"/>
                  </a:moveTo>
                  <a:cubicBezTo>
                    <a:pt x="81" y="169"/>
                    <a:pt x="81" y="169"/>
                    <a:pt x="81" y="169"/>
                  </a:cubicBezTo>
                  <a:cubicBezTo>
                    <a:pt x="79" y="169"/>
                    <a:pt x="77" y="168"/>
                    <a:pt x="77" y="165"/>
                  </a:cubicBezTo>
                  <a:cubicBezTo>
                    <a:pt x="77" y="163"/>
                    <a:pt x="79" y="161"/>
                    <a:pt x="81" y="161"/>
                  </a:cubicBezTo>
                  <a:cubicBezTo>
                    <a:pt x="121" y="161"/>
                    <a:pt x="121" y="161"/>
                    <a:pt x="121" y="161"/>
                  </a:cubicBezTo>
                  <a:cubicBezTo>
                    <a:pt x="123" y="161"/>
                    <a:pt x="125" y="163"/>
                    <a:pt x="125" y="165"/>
                  </a:cubicBezTo>
                  <a:cubicBezTo>
                    <a:pt x="125" y="168"/>
                    <a:pt x="123" y="169"/>
                    <a:pt x="121" y="169"/>
                  </a:cubicBezTo>
                  <a:close/>
                  <a:moveTo>
                    <a:pt x="121" y="153"/>
                  </a:moveTo>
                  <a:cubicBezTo>
                    <a:pt x="81" y="153"/>
                    <a:pt x="81" y="153"/>
                    <a:pt x="81" y="153"/>
                  </a:cubicBezTo>
                  <a:cubicBezTo>
                    <a:pt x="79" y="153"/>
                    <a:pt x="77" y="151"/>
                    <a:pt x="77" y="149"/>
                  </a:cubicBezTo>
                  <a:cubicBezTo>
                    <a:pt x="77" y="147"/>
                    <a:pt x="79" y="145"/>
                    <a:pt x="81" y="145"/>
                  </a:cubicBezTo>
                  <a:cubicBezTo>
                    <a:pt x="121" y="145"/>
                    <a:pt x="121" y="145"/>
                    <a:pt x="121" y="145"/>
                  </a:cubicBezTo>
                  <a:cubicBezTo>
                    <a:pt x="123" y="145"/>
                    <a:pt x="125" y="147"/>
                    <a:pt x="125" y="149"/>
                  </a:cubicBezTo>
                  <a:cubicBezTo>
                    <a:pt x="125" y="151"/>
                    <a:pt x="123" y="153"/>
                    <a:pt x="121" y="153"/>
                  </a:cubicBezTo>
                  <a:close/>
                  <a:moveTo>
                    <a:pt x="130" y="77"/>
                  </a:moveTo>
                  <a:cubicBezTo>
                    <a:pt x="96" y="121"/>
                    <a:pt x="96" y="121"/>
                    <a:pt x="96" y="121"/>
                  </a:cubicBezTo>
                  <a:cubicBezTo>
                    <a:pt x="96" y="122"/>
                    <a:pt x="94" y="123"/>
                    <a:pt x="93" y="123"/>
                  </a:cubicBezTo>
                  <a:cubicBezTo>
                    <a:pt x="92" y="123"/>
                    <a:pt x="91" y="122"/>
                    <a:pt x="90" y="121"/>
                  </a:cubicBezTo>
                  <a:cubicBezTo>
                    <a:pt x="79" y="107"/>
                    <a:pt x="79" y="107"/>
                    <a:pt x="79" y="107"/>
                  </a:cubicBezTo>
                  <a:cubicBezTo>
                    <a:pt x="58" y="155"/>
                    <a:pt x="58" y="155"/>
                    <a:pt x="58" y="155"/>
                  </a:cubicBezTo>
                  <a:cubicBezTo>
                    <a:pt x="58" y="156"/>
                    <a:pt x="56" y="157"/>
                    <a:pt x="55" y="157"/>
                  </a:cubicBezTo>
                  <a:cubicBezTo>
                    <a:pt x="55" y="157"/>
                    <a:pt x="55" y="157"/>
                    <a:pt x="55" y="157"/>
                  </a:cubicBezTo>
                  <a:cubicBezTo>
                    <a:pt x="53" y="157"/>
                    <a:pt x="52" y="156"/>
                    <a:pt x="51" y="155"/>
                  </a:cubicBezTo>
                  <a:cubicBezTo>
                    <a:pt x="40" y="132"/>
                    <a:pt x="40" y="132"/>
                    <a:pt x="40" y="132"/>
                  </a:cubicBezTo>
                  <a:cubicBezTo>
                    <a:pt x="25" y="162"/>
                    <a:pt x="25" y="162"/>
                    <a:pt x="25" y="162"/>
                  </a:cubicBezTo>
                  <a:cubicBezTo>
                    <a:pt x="24" y="163"/>
                    <a:pt x="23" y="164"/>
                    <a:pt x="22" y="164"/>
                  </a:cubicBezTo>
                  <a:cubicBezTo>
                    <a:pt x="21" y="164"/>
                    <a:pt x="20" y="164"/>
                    <a:pt x="20" y="163"/>
                  </a:cubicBezTo>
                  <a:cubicBezTo>
                    <a:pt x="18" y="162"/>
                    <a:pt x="17" y="160"/>
                    <a:pt x="18" y="158"/>
                  </a:cubicBezTo>
                  <a:cubicBezTo>
                    <a:pt x="37" y="121"/>
                    <a:pt x="37" y="121"/>
                    <a:pt x="37" y="121"/>
                  </a:cubicBezTo>
                  <a:cubicBezTo>
                    <a:pt x="38" y="120"/>
                    <a:pt x="39" y="119"/>
                    <a:pt x="41" y="119"/>
                  </a:cubicBezTo>
                  <a:cubicBezTo>
                    <a:pt x="42" y="119"/>
                    <a:pt x="44" y="120"/>
                    <a:pt x="44" y="121"/>
                  </a:cubicBezTo>
                  <a:cubicBezTo>
                    <a:pt x="55" y="143"/>
                    <a:pt x="55" y="143"/>
                    <a:pt x="55" y="143"/>
                  </a:cubicBezTo>
                  <a:cubicBezTo>
                    <a:pt x="75" y="98"/>
                    <a:pt x="75" y="98"/>
                    <a:pt x="75" y="98"/>
                  </a:cubicBezTo>
                  <a:cubicBezTo>
                    <a:pt x="75" y="96"/>
                    <a:pt x="76" y="95"/>
                    <a:pt x="78" y="95"/>
                  </a:cubicBezTo>
                  <a:cubicBezTo>
                    <a:pt x="79" y="95"/>
                    <a:pt x="81" y="96"/>
                    <a:pt x="81" y="97"/>
                  </a:cubicBezTo>
                  <a:cubicBezTo>
                    <a:pt x="93" y="112"/>
                    <a:pt x="93" y="112"/>
                    <a:pt x="93" y="112"/>
                  </a:cubicBezTo>
                  <a:cubicBezTo>
                    <a:pt x="124" y="72"/>
                    <a:pt x="124" y="72"/>
                    <a:pt x="124" y="72"/>
                  </a:cubicBezTo>
                  <a:cubicBezTo>
                    <a:pt x="125" y="70"/>
                    <a:pt x="128" y="70"/>
                    <a:pt x="130" y="71"/>
                  </a:cubicBezTo>
                  <a:cubicBezTo>
                    <a:pt x="131" y="72"/>
                    <a:pt x="132" y="75"/>
                    <a:pt x="130" y="77"/>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46" name="文本框 45"/>
          <p:cNvSpPr txBox="1"/>
          <p:nvPr/>
        </p:nvSpPr>
        <p:spPr>
          <a:xfrm>
            <a:off x="1733738" y="4414598"/>
            <a:ext cx="1343026" cy="830997"/>
          </a:xfrm>
          <a:prstGeom prst="rect">
            <a:avLst/>
          </a:prstGeom>
          <a:noFill/>
        </p:spPr>
        <p:txBody>
          <a:bodyPr wrap="square">
            <a:spAutoFit/>
          </a:bodyPr>
          <a:lstStyle/>
          <a:p>
            <a:pPr algn="ct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SYN proxy</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49" name="文本框 48"/>
          <p:cNvSpPr txBox="1"/>
          <p:nvPr/>
        </p:nvSpPr>
        <p:spPr>
          <a:xfrm>
            <a:off x="4285869" y="4414598"/>
            <a:ext cx="1343026" cy="830997"/>
          </a:xfrm>
          <a:prstGeom prst="rect">
            <a:avLst/>
          </a:prstGeom>
          <a:noFill/>
        </p:spPr>
        <p:txBody>
          <a:bodyPr wrap="square">
            <a:spAutoFit/>
          </a:bodyPr>
          <a:lstStyle/>
          <a:p>
            <a:pPr algn="ct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SYN cache</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2" name="文本框 51"/>
          <p:cNvSpPr txBox="1"/>
          <p:nvPr/>
        </p:nvSpPr>
        <p:spPr>
          <a:xfrm>
            <a:off x="6704957" y="4402051"/>
            <a:ext cx="1471652" cy="830997"/>
          </a:xfrm>
          <a:prstGeom prst="rect">
            <a:avLst/>
          </a:prstGeom>
          <a:noFill/>
        </p:spPr>
        <p:txBody>
          <a:bodyPr wrap="square">
            <a:spAutoFit/>
          </a:bodyPr>
          <a:lstStyle/>
          <a:p>
            <a:pPr algn="ct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SYN cookie</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5" name="文本框 54"/>
          <p:cNvSpPr txBox="1"/>
          <p:nvPr/>
        </p:nvSpPr>
        <p:spPr>
          <a:xfrm>
            <a:off x="9197788" y="4414598"/>
            <a:ext cx="1535370" cy="830997"/>
          </a:xfrm>
          <a:prstGeom prst="rect">
            <a:avLst/>
          </a:prstGeom>
          <a:noFill/>
        </p:spPr>
        <p:txBody>
          <a:bodyPr wrap="square">
            <a:spAutoFit/>
          </a:bodyPr>
          <a:lstStyle/>
          <a:p>
            <a:pPr algn="ct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Safe reset</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44" name="文本框 43"/>
          <p:cNvSpPr txBox="1"/>
          <p:nvPr/>
        </p:nvSpPr>
        <p:spPr>
          <a:xfrm>
            <a:off x="1491464" y="2338954"/>
            <a:ext cx="8997242" cy="523220"/>
          </a:xfrm>
          <a:prstGeom prst="rect">
            <a:avLst/>
          </a:prstGeom>
          <a:noFill/>
        </p:spPr>
        <p:txBody>
          <a:bodyPr wrap="square">
            <a:spAutoFit/>
          </a:bodyPr>
          <a:lstStyle/>
          <a:p>
            <a:pPr marL="457200" indent="-457200">
              <a:buSzPct val="150000"/>
              <a:buBlip>
                <a:blip r:embed="rId2"/>
              </a:buBlip>
            </a:pP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代理服务器</a:t>
            </a: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防火墙</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45" name="文本框 44"/>
          <p:cNvSpPr txBox="1"/>
          <p:nvPr/>
        </p:nvSpPr>
        <p:spPr>
          <a:xfrm>
            <a:off x="2534125" y="653569"/>
            <a:ext cx="7123745" cy="553998"/>
          </a:xfrm>
          <a:prstGeom prst="rect">
            <a:avLst/>
          </a:prstGeom>
          <a:noFill/>
        </p:spPr>
        <p:txBody>
          <a:bodyPr wrap="none" lIns="0" tIns="0" rIns="0" bIns="0" rtlCol="0">
            <a:spAutoFit/>
          </a:bodyPr>
          <a:lstStyle/>
          <a:p>
            <a:pPr algn="ct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针对</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SYN-Flood</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攻击的防范措施</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99"/>
                                        </p:tgtEl>
                                        <p:attrNameLst>
                                          <p:attrName>style.visibility</p:attrName>
                                        </p:attrNameLst>
                                      </p:cBhvr>
                                      <p:to>
                                        <p:strVal val="visible"/>
                                      </p:to>
                                    </p:set>
                                    <p:anim to="0" calcmode="lin" valueType="num">
                                      <p:cBhvr>
                                        <p:cTn id="11" dur="500" decel="100000" fill="hold">
                                          <p:stCondLst>
                                            <p:cond delay="0"/>
                                          </p:stCondLst>
                                        </p:cTn>
                                        <p:tgtEl>
                                          <p:spTgt spid="99"/>
                                        </p:tgtEl>
                                        <p:attrNameLst>
                                          <p:attrName>ppt_y</p:attrName>
                                        </p:attrNameLst>
                                      </p:cBhvr>
                                      <p:tavLst>
                                        <p:tav tm="0">
                                          <p:val>
                                            <p:strVal val="ppt_y+0.02"/>
                                          </p:val>
                                        </p:tav>
                                        <p:tav tm="100000">
                                          <p:val>
                                            <p:strVal val="#ppt_y"/>
                                          </p:val>
                                        </p:tav>
                                      </p:tavLst>
                                    </p:anim>
                                    <p:animEffect transition="in" filter="fade">
                                      <p:cBhvr>
                                        <p:cTn id="12" dur="500">
                                          <p:stCondLst>
                                            <p:cond delay="0"/>
                                          </p:stCondLst>
                                        </p:cTn>
                                        <p:tgtEl>
                                          <p:spTgt spid="99"/>
                                        </p:tgtEl>
                                      </p:cBhvr>
                                    </p:animEffect>
                                    <p:animScale>
                                      <p:cBhvr>
                                        <p:cTn id="13" dur="500" decel="100000" fill="hold">
                                          <p:stCondLst>
                                            <p:cond delay="0"/>
                                          </p:stCondLst>
                                        </p:cTn>
                                        <p:tgtEl>
                                          <p:spTgt spid="99"/>
                                        </p:tgtEl>
                                      </p:cBhvr>
                                      <p:by x="100000" y="100000"/>
                                      <p:from x="110000" y="110000"/>
                                      <p:to x="100000" y="100000"/>
                                    </p:animScale>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iterate type="wd">
                                    <p:tmPct val="10000"/>
                                  </p:iterate>
                                  <p:childTnLst>
                                    <p:set>
                                      <p:cBhvr>
                                        <p:cTn id="17" dur="1" fill="hold">
                                          <p:stCondLst>
                                            <p:cond delay="0"/>
                                          </p:stCondLst>
                                        </p:cTn>
                                        <p:tgtEl>
                                          <p:spTgt spid="44"/>
                                        </p:tgtEl>
                                        <p:attrNameLst>
                                          <p:attrName>style.visibility</p:attrName>
                                        </p:attrNameLst>
                                      </p:cBhvr>
                                      <p:to>
                                        <p:strVal val="visible"/>
                                      </p:to>
                                    </p:set>
                                    <p:anim to="0" calcmode="lin" valueType="num">
                                      <p:cBhvr>
                                        <p:cTn id="18" dur="500" decel="100000" fill="hold">
                                          <p:stCondLst>
                                            <p:cond delay="0"/>
                                          </p:stCondLst>
                                        </p:cTn>
                                        <p:tgtEl>
                                          <p:spTgt spid="44"/>
                                        </p:tgtEl>
                                        <p:attrNameLst>
                                          <p:attrName>ppt_y</p:attrName>
                                        </p:attrNameLst>
                                      </p:cBhvr>
                                      <p:tavLst>
                                        <p:tav tm="0">
                                          <p:val>
                                            <p:strVal val="ppt_y+0.02"/>
                                          </p:val>
                                        </p:tav>
                                        <p:tav tm="100000">
                                          <p:val>
                                            <p:strVal val="#ppt_y"/>
                                          </p:val>
                                        </p:tav>
                                      </p:tavLst>
                                    </p:anim>
                                    <p:animEffect transition="in" filter="fade">
                                      <p:cBhvr>
                                        <p:cTn id="19" dur="500">
                                          <p:stCondLst>
                                            <p:cond delay="0"/>
                                          </p:stCondLst>
                                        </p:cTn>
                                        <p:tgtEl>
                                          <p:spTgt spid="44"/>
                                        </p:tgtEl>
                                      </p:cBhvr>
                                    </p:animEffect>
                                    <p:animScale>
                                      <p:cBhvr>
                                        <p:cTn id="20" dur="500" decel="100000" fill="hold">
                                          <p:stCondLst>
                                            <p:cond delay="0"/>
                                          </p:stCondLst>
                                        </p:cTn>
                                        <p:tgtEl>
                                          <p:spTgt spid="44"/>
                                        </p:tgtEl>
                                      </p:cBhvr>
                                      <p:by x="100000" y="100000"/>
                                      <p:from x="110000" y="110000"/>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 calcmode="lin" valueType="num">
                                      <p:cBhvr>
                                        <p:cTn id="30" dur="500" fill="hold"/>
                                        <p:tgtEl>
                                          <p:spTgt spid="46"/>
                                        </p:tgtEl>
                                        <p:attrNameLst>
                                          <p:attrName>ppt_w</p:attrName>
                                        </p:attrNameLst>
                                      </p:cBhvr>
                                      <p:tavLst>
                                        <p:tav tm="0">
                                          <p:val>
                                            <p:fltVal val="0"/>
                                          </p:val>
                                        </p:tav>
                                        <p:tav tm="100000">
                                          <p:val>
                                            <p:strVal val="#ppt_w"/>
                                          </p:val>
                                        </p:tav>
                                      </p:tavLst>
                                    </p:anim>
                                    <p:anim calcmode="lin" valueType="num">
                                      <p:cBhvr>
                                        <p:cTn id="31" dur="500" fill="hold"/>
                                        <p:tgtEl>
                                          <p:spTgt spid="46"/>
                                        </p:tgtEl>
                                        <p:attrNameLst>
                                          <p:attrName>ppt_h</p:attrName>
                                        </p:attrNameLst>
                                      </p:cBhvr>
                                      <p:tavLst>
                                        <p:tav tm="0">
                                          <p:val>
                                            <p:fltVal val="0"/>
                                          </p:val>
                                        </p:tav>
                                        <p:tav tm="100000">
                                          <p:val>
                                            <p:strVal val="#ppt_h"/>
                                          </p:val>
                                        </p:tav>
                                      </p:tavLst>
                                    </p:anim>
                                    <p:animEffect transition="in" filter="fade">
                                      <p:cBhvr>
                                        <p:cTn id="32" dur="500"/>
                                        <p:tgtEl>
                                          <p:spTgt spid="46"/>
                                        </p:tgtEl>
                                      </p:cBhvr>
                                    </p:animEffect>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p:cTn id="36" dur="500" fill="hold"/>
                                        <p:tgtEl>
                                          <p:spTgt spid="38"/>
                                        </p:tgtEl>
                                        <p:attrNameLst>
                                          <p:attrName>ppt_w</p:attrName>
                                        </p:attrNameLst>
                                      </p:cBhvr>
                                      <p:tavLst>
                                        <p:tav tm="0">
                                          <p:val>
                                            <p:fltVal val="0"/>
                                          </p:val>
                                        </p:tav>
                                        <p:tav tm="100000">
                                          <p:val>
                                            <p:strVal val="#ppt_w"/>
                                          </p:val>
                                        </p:tav>
                                      </p:tavLst>
                                    </p:anim>
                                    <p:anim calcmode="lin" valueType="num">
                                      <p:cBhvr>
                                        <p:cTn id="37" dur="500" fill="hold"/>
                                        <p:tgtEl>
                                          <p:spTgt spid="38"/>
                                        </p:tgtEl>
                                        <p:attrNameLst>
                                          <p:attrName>ppt_h</p:attrName>
                                        </p:attrNameLst>
                                      </p:cBhvr>
                                      <p:tavLst>
                                        <p:tav tm="0">
                                          <p:val>
                                            <p:fltVal val="0"/>
                                          </p:val>
                                        </p:tav>
                                        <p:tav tm="100000">
                                          <p:val>
                                            <p:strVal val="#ppt_h"/>
                                          </p:val>
                                        </p:tav>
                                      </p:tavLst>
                                    </p:anim>
                                    <p:animEffect transition="in" filter="fade">
                                      <p:cBhvr>
                                        <p:cTn id="38" dur="500"/>
                                        <p:tgtEl>
                                          <p:spTgt spid="3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Effect transition="in" filter="fade">
                                      <p:cBhvr>
                                        <p:cTn id="43" dur="500"/>
                                        <p:tgtEl>
                                          <p:spTgt spid="49"/>
                                        </p:tgtEl>
                                      </p:cBhvr>
                                    </p:animEffect>
                                  </p:childTnLst>
                                </p:cTn>
                              </p:par>
                            </p:childTnLst>
                          </p:cTn>
                        </p:par>
                        <p:par>
                          <p:cTn id="44" fill="hold">
                            <p:stCondLst>
                              <p:cond delay="1000"/>
                            </p:stCondLst>
                            <p:childTnLst>
                              <p:par>
                                <p:cTn id="45" presetID="53" presetClass="entr" presetSubtype="16" fill="hold" nodeType="after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p:cTn id="47" dur="500" fill="hold"/>
                                        <p:tgtEl>
                                          <p:spTgt spid="41"/>
                                        </p:tgtEl>
                                        <p:attrNameLst>
                                          <p:attrName>ppt_w</p:attrName>
                                        </p:attrNameLst>
                                      </p:cBhvr>
                                      <p:tavLst>
                                        <p:tav tm="0">
                                          <p:val>
                                            <p:fltVal val="0"/>
                                          </p:val>
                                        </p:tav>
                                        <p:tav tm="100000">
                                          <p:val>
                                            <p:strVal val="#ppt_w"/>
                                          </p:val>
                                        </p:tav>
                                      </p:tavLst>
                                    </p:anim>
                                    <p:anim calcmode="lin" valueType="num">
                                      <p:cBhvr>
                                        <p:cTn id="48" dur="500" fill="hold"/>
                                        <p:tgtEl>
                                          <p:spTgt spid="41"/>
                                        </p:tgtEl>
                                        <p:attrNameLst>
                                          <p:attrName>ppt_h</p:attrName>
                                        </p:attrNameLst>
                                      </p:cBhvr>
                                      <p:tavLst>
                                        <p:tav tm="0">
                                          <p:val>
                                            <p:fltVal val="0"/>
                                          </p:val>
                                        </p:tav>
                                        <p:tav tm="100000">
                                          <p:val>
                                            <p:strVal val="#ppt_h"/>
                                          </p:val>
                                        </p:tav>
                                      </p:tavLst>
                                    </p:anim>
                                    <p:animEffect transition="in" filter="fade">
                                      <p:cBhvr>
                                        <p:cTn id="49" dur="500"/>
                                        <p:tgtEl>
                                          <p:spTgt spid="4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p:cTn id="52" dur="500" fill="hold"/>
                                        <p:tgtEl>
                                          <p:spTgt spid="52"/>
                                        </p:tgtEl>
                                        <p:attrNameLst>
                                          <p:attrName>ppt_w</p:attrName>
                                        </p:attrNameLst>
                                      </p:cBhvr>
                                      <p:tavLst>
                                        <p:tav tm="0">
                                          <p:val>
                                            <p:fltVal val="0"/>
                                          </p:val>
                                        </p:tav>
                                        <p:tav tm="100000">
                                          <p:val>
                                            <p:strVal val="#ppt_w"/>
                                          </p:val>
                                        </p:tav>
                                      </p:tavLst>
                                    </p:anim>
                                    <p:anim calcmode="lin" valueType="num">
                                      <p:cBhvr>
                                        <p:cTn id="53" dur="500" fill="hold"/>
                                        <p:tgtEl>
                                          <p:spTgt spid="52"/>
                                        </p:tgtEl>
                                        <p:attrNameLst>
                                          <p:attrName>ppt_h</p:attrName>
                                        </p:attrNameLst>
                                      </p:cBhvr>
                                      <p:tavLst>
                                        <p:tav tm="0">
                                          <p:val>
                                            <p:fltVal val="0"/>
                                          </p:val>
                                        </p:tav>
                                        <p:tav tm="100000">
                                          <p:val>
                                            <p:strVal val="#ppt_h"/>
                                          </p:val>
                                        </p:tav>
                                      </p:tavLst>
                                    </p:anim>
                                    <p:animEffect transition="in" filter="fade">
                                      <p:cBhvr>
                                        <p:cTn id="54" dur="500"/>
                                        <p:tgtEl>
                                          <p:spTgt spid="52"/>
                                        </p:tgtEl>
                                      </p:cBhvr>
                                    </p:animEffect>
                                  </p:childTnLst>
                                </p:cTn>
                              </p:par>
                            </p:childTnLst>
                          </p:cTn>
                        </p:par>
                        <p:par>
                          <p:cTn id="55" fill="hold">
                            <p:stCondLst>
                              <p:cond delay="1500"/>
                            </p:stCondLst>
                            <p:childTnLst>
                              <p:par>
                                <p:cTn id="56" presetID="53" presetClass="entr" presetSubtype="16" fill="hold"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p:cTn id="58" dur="500" fill="hold"/>
                                        <p:tgtEl>
                                          <p:spTgt spid="24"/>
                                        </p:tgtEl>
                                        <p:attrNameLst>
                                          <p:attrName>ppt_w</p:attrName>
                                        </p:attrNameLst>
                                      </p:cBhvr>
                                      <p:tavLst>
                                        <p:tav tm="0">
                                          <p:val>
                                            <p:fltVal val="0"/>
                                          </p:val>
                                        </p:tav>
                                        <p:tav tm="100000">
                                          <p:val>
                                            <p:strVal val="#ppt_w"/>
                                          </p:val>
                                        </p:tav>
                                      </p:tavLst>
                                    </p:anim>
                                    <p:anim calcmode="lin" valueType="num">
                                      <p:cBhvr>
                                        <p:cTn id="59" dur="500" fill="hold"/>
                                        <p:tgtEl>
                                          <p:spTgt spid="24"/>
                                        </p:tgtEl>
                                        <p:attrNameLst>
                                          <p:attrName>ppt_h</p:attrName>
                                        </p:attrNameLst>
                                      </p:cBhvr>
                                      <p:tavLst>
                                        <p:tav tm="0">
                                          <p:val>
                                            <p:fltVal val="0"/>
                                          </p:val>
                                        </p:tav>
                                        <p:tav tm="100000">
                                          <p:val>
                                            <p:strVal val="#ppt_h"/>
                                          </p:val>
                                        </p:tav>
                                      </p:tavLst>
                                    </p:anim>
                                    <p:animEffect transition="in" filter="fade">
                                      <p:cBhvr>
                                        <p:cTn id="60" dur="500"/>
                                        <p:tgtEl>
                                          <p:spTgt spid="24"/>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p:cTn id="63" dur="500" fill="hold"/>
                                        <p:tgtEl>
                                          <p:spTgt spid="55"/>
                                        </p:tgtEl>
                                        <p:attrNameLst>
                                          <p:attrName>ppt_w</p:attrName>
                                        </p:attrNameLst>
                                      </p:cBhvr>
                                      <p:tavLst>
                                        <p:tav tm="0">
                                          <p:val>
                                            <p:fltVal val="0"/>
                                          </p:val>
                                        </p:tav>
                                        <p:tav tm="100000">
                                          <p:val>
                                            <p:strVal val="#ppt_w"/>
                                          </p:val>
                                        </p:tav>
                                      </p:tavLst>
                                    </p:anim>
                                    <p:anim calcmode="lin" valueType="num">
                                      <p:cBhvr>
                                        <p:cTn id="64" dur="500" fill="hold"/>
                                        <p:tgtEl>
                                          <p:spTgt spid="55"/>
                                        </p:tgtEl>
                                        <p:attrNameLst>
                                          <p:attrName>ppt_h</p:attrName>
                                        </p:attrNameLst>
                                      </p:cBhvr>
                                      <p:tavLst>
                                        <p:tav tm="0">
                                          <p:val>
                                            <p:fltVal val="0"/>
                                          </p:val>
                                        </p:tav>
                                        <p:tav tm="100000">
                                          <p:val>
                                            <p:strVal val="#ppt_h"/>
                                          </p:val>
                                        </p:tav>
                                      </p:tavLst>
                                    </p:anim>
                                    <p:animEffect transition="in" filter="fade">
                                      <p:cBhvr>
                                        <p:cTn id="6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46" grpId="0"/>
      <p:bldP spid="49" grpId="0"/>
      <p:bldP spid="52" grpId="0"/>
      <p:bldP spid="55" grpId="0"/>
      <p:bldP spid="44" grpId="0"/>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2428212" y="720591"/>
            <a:ext cx="7123746" cy="553998"/>
          </a:xfrm>
          <a:prstGeom prst="rect">
            <a:avLst/>
          </a:prstGeom>
          <a:noFill/>
        </p:spPr>
        <p:txBody>
          <a:bodyPr wrap="none" lIns="0" tIns="0" rIns="0" bIns="0" rtlCol="0">
            <a:spAutoFit/>
          </a:bodyPr>
          <a:lstStyle/>
          <a:p>
            <a:pPr algn="ct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针对</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SYN-Flood</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攻击的防范措施</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99" name="文本框 98"/>
          <p:cNvSpPr txBox="1"/>
          <p:nvPr/>
        </p:nvSpPr>
        <p:spPr>
          <a:xfrm>
            <a:off x="1491464" y="1516209"/>
            <a:ext cx="8997242" cy="461665"/>
          </a:xfrm>
          <a:prstGeom prst="rect">
            <a:avLst/>
          </a:prstGeom>
          <a:noFill/>
        </p:spPr>
        <p:txBody>
          <a:bodyPr wrap="square">
            <a:spAutoFit/>
          </a:bodyPr>
          <a:lstStyle/>
          <a:p>
            <a:pPr marL="457200" indent="-457200">
              <a:buSzPct val="150000"/>
              <a:buBlip>
                <a:blip r:embed="rId2"/>
              </a:buBlip>
            </a:pP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SYN proxy</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pic>
        <p:nvPicPr>
          <p:cNvPr id="17"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123" y="2219494"/>
            <a:ext cx="5789754" cy="360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99"/>
                                        </p:tgtEl>
                                        <p:attrNameLst>
                                          <p:attrName>style.visibility</p:attrName>
                                        </p:attrNameLst>
                                      </p:cBhvr>
                                      <p:to>
                                        <p:strVal val="visible"/>
                                      </p:to>
                                    </p:set>
                                    <p:anim to="0" calcmode="lin" valueType="num">
                                      <p:cBhvr>
                                        <p:cTn id="13" dur="500" decel="100000" fill="hold">
                                          <p:stCondLst>
                                            <p:cond delay="0"/>
                                          </p:stCondLst>
                                        </p:cTn>
                                        <p:tgtEl>
                                          <p:spTgt spid="99"/>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99"/>
                                        </p:tgtEl>
                                      </p:cBhvr>
                                    </p:animEffect>
                                    <p:animScale>
                                      <p:cBhvr>
                                        <p:cTn id="15" dur="500" decel="100000" fill="hold">
                                          <p:stCondLst>
                                            <p:cond delay="0"/>
                                          </p:stCondLst>
                                        </p:cTn>
                                        <p:tgtEl>
                                          <p:spTgt spid="99"/>
                                        </p:tgtEl>
                                      </p:cBhvr>
                                      <p:by x="100000" y="100000"/>
                                      <p:from x="110000" y="110000"/>
                                      <p:to x="100000" y="100000"/>
                                    </p:animScale>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2428212" y="720591"/>
            <a:ext cx="7123746" cy="553998"/>
          </a:xfrm>
          <a:prstGeom prst="rect">
            <a:avLst/>
          </a:prstGeom>
          <a:noFill/>
        </p:spPr>
        <p:txBody>
          <a:bodyPr wrap="none" lIns="0" tIns="0" rIns="0" bIns="0" rtlCol="0">
            <a:spAutoFit/>
          </a:bodyPr>
          <a:lstStyle/>
          <a:p>
            <a:pPr algn="ct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针对</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SYN-Flood</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攻击的防范措施</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99" name="文本框 98"/>
          <p:cNvSpPr txBox="1"/>
          <p:nvPr/>
        </p:nvSpPr>
        <p:spPr>
          <a:xfrm>
            <a:off x="1491464" y="1516209"/>
            <a:ext cx="8997242" cy="461665"/>
          </a:xfrm>
          <a:prstGeom prst="rect">
            <a:avLst/>
          </a:prstGeom>
          <a:noFill/>
        </p:spPr>
        <p:txBody>
          <a:bodyPr wrap="square">
            <a:spAutoFit/>
          </a:bodyPr>
          <a:lstStyle/>
          <a:p>
            <a:pPr marL="457200" indent="-457200">
              <a:buSzPct val="150000"/>
              <a:buBlip>
                <a:blip r:embed="rId2"/>
              </a:buBlip>
            </a:pP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SYN cache</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pic>
        <p:nvPicPr>
          <p:cNvPr id="17"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123" y="2219494"/>
            <a:ext cx="5789754" cy="360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AutoShape 13"/>
          <p:cNvSpPr>
            <a:spLocks noChangeArrowheads="1"/>
          </p:cNvSpPr>
          <p:nvPr/>
        </p:nvSpPr>
        <p:spPr bwMode="auto">
          <a:xfrm>
            <a:off x="6279766" y="2536213"/>
            <a:ext cx="1997643" cy="874524"/>
          </a:xfrm>
          <a:prstGeom prst="wedgeRoundRectCallout">
            <a:avLst>
              <a:gd name="adj1" fmla="val -58481"/>
              <a:gd name="adj2" fmla="val 99134"/>
              <a:gd name="adj3" fmla="val 16667"/>
            </a:avLst>
          </a:prstGeom>
          <a:solidFill>
            <a:schemeClr val="bg1"/>
          </a:solidFill>
          <a:ln w="9525">
            <a:solidFill>
              <a:schemeClr val="tx1"/>
            </a:solid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方正大黑简体" panose="03000509000000000000" pitchFamily="65" charset="-122"/>
                <a:ea typeface="方正大黑简体" panose="03000509000000000000" pitchFamily="65" charset="-122"/>
              </a:rPr>
              <a:t>不分配</a:t>
            </a:r>
            <a:r>
              <a:rPr lang="en-US" altLang="zh-CN" sz="1600" dirty="0">
                <a:latin typeface="方正大黑简体" panose="03000509000000000000" pitchFamily="65" charset="-122"/>
                <a:ea typeface="方正大黑简体" panose="03000509000000000000" pitchFamily="65" charset="-122"/>
              </a:rPr>
              <a:t>TCB</a:t>
            </a:r>
            <a:r>
              <a:rPr lang="zh-CN" altLang="en-US" sz="1600" dirty="0">
                <a:latin typeface="方正大黑简体" panose="03000509000000000000" pitchFamily="65" charset="-122"/>
                <a:ea typeface="方正大黑简体" panose="03000509000000000000" pitchFamily="65" charset="-122"/>
              </a:rPr>
              <a:t>，用</a:t>
            </a:r>
            <a:r>
              <a:rPr lang="en-US" altLang="zh-CN" sz="1600" dirty="0">
                <a:latin typeface="方正大黑简体" panose="03000509000000000000" pitchFamily="65" charset="-122"/>
                <a:ea typeface="方正大黑简体" panose="03000509000000000000" pitchFamily="65" charset="-122"/>
              </a:rPr>
              <a:t>HASH</a:t>
            </a:r>
            <a:r>
              <a:rPr lang="zh-CN" altLang="en-US" sz="1600" dirty="0">
                <a:latin typeface="方正大黑简体" panose="03000509000000000000" pitchFamily="65" charset="-122"/>
                <a:ea typeface="方正大黑简体" panose="03000509000000000000" pitchFamily="65" charset="-122"/>
              </a:rPr>
              <a:t>表（</a:t>
            </a:r>
            <a:r>
              <a:rPr lang="en-US" altLang="zh-CN" sz="1600" dirty="0">
                <a:latin typeface="方正大黑简体" panose="03000509000000000000" pitchFamily="65" charset="-122"/>
                <a:ea typeface="方正大黑简体" panose="03000509000000000000" pitchFamily="65" charset="-122"/>
              </a:rPr>
              <a:t>Cache</a:t>
            </a:r>
            <a:r>
              <a:rPr lang="zh-CN" altLang="en-US" sz="1600" dirty="0">
                <a:latin typeface="方正大黑简体" panose="03000509000000000000" pitchFamily="65" charset="-122"/>
                <a:ea typeface="方正大黑简体" panose="03000509000000000000" pitchFamily="65" charset="-122"/>
              </a:rPr>
              <a:t>）保存半开连接信息</a:t>
            </a:r>
            <a:endParaRPr lang="zh-CN" altLang="en-US" sz="1600" dirty="0">
              <a:latin typeface="方正大黑简体" panose="03000509000000000000" pitchFamily="65" charset="-122"/>
              <a:ea typeface="方正大黑简体" panose="03000509000000000000" pitchFamily="65"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99"/>
                                        </p:tgtEl>
                                        <p:attrNameLst>
                                          <p:attrName>style.visibility</p:attrName>
                                        </p:attrNameLst>
                                      </p:cBhvr>
                                      <p:to>
                                        <p:strVal val="visible"/>
                                      </p:to>
                                    </p:set>
                                    <p:anim to="0" calcmode="lin" valueType="num">
                                      <p:cBhvr>
                                        <p:cTn id="13" dur="500" decel="100000" fill="hold">
                                          <p:stCondLst>
                                            <p:cond delay="0"/>
                                          </p:stCondLst>
                                        </p:cTn>
                                        <p:tgtEl>
                                          <p:spTgt spid="99"/>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99"/>
                                        </p:tgtEl>
                                      </p:cBhvr>
                                    </p:animEffect>
                                    <p:animScale>
                                      <p:cBhvr>
                                        <p:cTn id="15" dur="500" decel="100000" fill="hold">
                                          <p:stCondLst>
                                            <p:cond delay="0"/>
                                          </p:stCondLst>
                                        </p:cTn>
                                        <p:tgtEl>
                                          <p:spTgt spid="99"/>
                                        </p:tgtEl>
                                      </p:cBhvr>
                                      <p:by x="100000" y="100000"/>
                                      <p:from x="110000" y="110000"/>
                                      <p:to x="100000" y="100000"/>
                                    </p:animScale>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9" grpId="0"/>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2428212" y="720591"/>
            <a:ext cx="7123746" cy="553998"/>
          </a:xfrm>
          <a:prstGeom prst="rect">
            <a:avLst/>
          </a:prstGeom>
          <a:noFill/>
        </p:spPr>
        <p:txBody>
          <a:bodyPr wrap="none" lIns="0" tIns="0" rIns="0" bIns="0" rtlCol="0">
            <a:spAutoFit/>
          </a:bodyPr>
          <a:lstStyle/>
          <a:p>
            <a:pPr algn="ct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针对</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SYN-Flood</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攻击的防范措施</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99" name="文本框 98"/>
          <p:cNvSpPr txBox="1"/>
          <p:nvPr/>
        </p:nvSpPr>
        <p:spPr>
          <a:xfrm>
            <a:off x="1491464" y="1516209"/>
            <a:ext cx="8997242" cy="461665"/>
          </a:xfrm>
          <a:prstGeom prst="rect">
            <a:avLst/>
          </a:prstGeom>
          <a:noFill/>
        </p:spPr>
        <p:txBody>
          <a:bodyPr wrap="square">
            <a:spAutoFit/>
          </a:bodyPr>
          <a:lstStyle/>
          <a:p>
            <a:pPr marL="457200" indent="-457200">
              <a:buSzPct val="150000"/>
              <a:buBlip>
                <a:blip r:embed="rId2"/>
              </a:buBlip>
            </a:pP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SYN cookie</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pic>
        <p:nvPicPr>
          <p:cNvPr id="1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2022212"/>
            <a:ext cx="76327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AutoShape 13"/>
          <p:cNvSpPr>
            <a:spLocks noChangeArrowheads="1"/>
          </p:cNvSpPr>
          <p:nvPr/>
        </p:nvSpPr>
        <p:spPr bwMode="auto">
          <a:xfrm>
            <a:off x="6536601" y="1802115"/>
            <a:ext cx="1973655" cy="874524"/>
          </a:xfrm>
          <a:prstGeom prst="wedgeRoundRectCallout">
            <a:avLst>
              <a:gd name="adj1" fmla="val -74077"/>
              <a:gd name="adj2" fmla="val 101205"/>
              <a:gd name="adj3" fmla="val 16667"/>
            </a:avLst>
          </a:prstGeom>
          <a:solidFill>
            <a:schemeClr val="bg1"/>
          </a:solidFill>
          <a:ln w="9525">
            <a:solidFill>
              <a:schemeClr val="tx1"/>
            </a:solidFill>
            <a:miter lim="800000"/>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方正大黑简体" panose="03000509000000000000" pitchFamily="65" charset="-122"/>
                <a:ea typeface="方正大黑简体" panose="03000509000000000000" pitchFamily="65" charset="-122"/>
              </a:rPr>
              <a:t>根据连接信息以及己方时间戳、</a:t>
            </a:r>
            <a:r>
              <a:rPr lang="en-US" altLang="zh-CN" sz="1600" dirty="0">
                <a:latin typeface="方正大黑简体" panose="03000509000000000000" pitchFamily="65" charset="-122"/>
                <a:ea typeface="方正大黑简体" panose="03000509000000000000" pitchFamily="65" charset="-122"/>
              </a:rPr>
              <a:t>MSS</a:t>
            </a:r>
            <a:r>
              <a:rPr lang="zh-CN" altLang="en-US" sz="1600" dirty="0">
                <a:latin typeface="方正大黑简体" panose="03000509000000000000" pitchFamily="65" charset="-122"/>
                <a:ea typeface="方正大黑简体" panose="03000509000000000000" pitchFamily="65" charset="-122"/>
              </a:rPr>
              <a:t>等信息生成</a:t>
            </a:r>
            <a:r>
              <a:rPr lang="en-US" altLang="zh-CN" sz="1600" dirty="0">
                <a:latin typeface="方正大黑简体" panose="03000509000000000000" pitchFamily="65" charset="-122"/>
                <a:ea typeface="方正大黑简体" panose="03000509000000000000" pitchFamily="65" charset="-122"/>
              </a:rPr>
              <a:t>cookie</a:t>
            </a:r>
            <a:endParaRPr lang="en-US" altLang="zh-CN" sz="1600" dirty="0">
              <a:latin typeface="方正大黑简体" panose="03000509000000000000" pitchFamily="65" charset="-122"/>
              <a:ea typeface="方正大黑简体" panose="03000509000000000000" pitchFamily="65"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99"/>
                                        </p:tgtEl>
                                        <p:attrNameLst>
                                          <p:attrName>style.visibility</p:attrName>
                                        </p:attrNameLst>
                                      </p:cBhvr>
                                      <p:to>
                                        <p:strVal val="visible"/>
                                      </p:to>
                                    </p:set>
                                    <p:anim to="0" calcmode="lin" valueType="num">
                                      <p:cBhvr>
                                        <p:cTn id="13" dur="500" decel="100000" fill="hold">
                                          <p:stCondLst>
                                            <p:cond delay="0"/>
                                          </p:stCondLst>
                                        </p:cTn>
                                        <p:tgtEl>
                                          <p:spTgt spid="99"/>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99"/>
                                        </p:tgtEl>
                                      </p:cBhvr>
                                    </p:animEffect>
                                    <p:animScale>
                                      <p:cBhvr>
                                        <p:cTn id="15" dur="500" decel="100000" fill="hold">
                                          <p:stCondLst>
                                            <p:cond delay="0"/>
                                          </p:stCondLst>
                                        </p:cTn>
                                        <p:tgtEl>
                                          <p:spTgt spid="99"/>
                                        </p:tgtEl>
                                      </p:cBhvr>
                                      <p:by x="100000" y="100000"/>
                                      <p:from x="110000" y="110000"/>
                                      <p:to x="100000" y="100000"/>
                                    </p:animScale>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9" grpId="0"/>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2428212" y="720591"/>
            <a:ext cx="7123746" cy="553998"/>
          </a:xfrm>
          <a:prstGeom prst="rect">
            <a:avLst/>
          </a:prstGeom>
          <a:noFill/>
        </p:spPr>
        <p:txBody>
          <a:bodyPr wrap="none" lIns="0" tIns="0" rIns="0" bIns="0" rtlCol="0">
            <a:spAutoFit/>
          </a:bodyPr>
          <a:lstStyle/>
          <a:p>
            <a:pPr algn="ct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针对</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SYN-Flood</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攻击的防范措施</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99" name="文本框 98"/>
          <p:cNvSpPr txBox="1"/>
          <p:nvPr/>
        </p:nvSpPr>
        <p:spPr>
          <a:xfrm>
            <a:off x="1491464" y="1516209"/>
            <a:ext cx="8997242" cy="461665"/>
          </a:xfrm>
          <a:prstGeom prst="rect">
            <a:avLst/>
          </a:prstGeom>
          <a:noFill/>
        </p:spPr>
        <p:txBody>
          <a:bodyPr wrap="square">
            <a:spAutoFit/>
          </a:bodyPr>
          <a:lstStyle/>
          <a:p>
            <a:pPr marL="457200" indent="-457200">
              <a:buSzPct val="150000"/>
              <a:buBlip>
                <a:blip r:embed="rId2"/>
              </a:buBlip>
            </a:pP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Safe reset</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1</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pic>
        <p:nvPicPr>
          <p:cNvPr id="1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2101257"/>
            <a:ext cx="7632700" cy="3675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99"/>
                                        </p:tgtEl>
                                        <p:attrNameLst>
                                          <p:attrName>style.visibility</p:attrName>
                                        </p:attrNameLst>
                                      </p:cBhvr>
                                      <p:to>
                                        <p:strVal val="visible"/>
                                      </p:to>
                                    </p:set>
                                    <p:anim to="0" calcmode="lin" valueType="num">
                                      <p:cBhvr>
                                        <p:cTn id="13" dur="500" decel="100000" fill="hold">
                                          <p:stCondLst>
                                            <p:cond delay="0"/>
                                          </p:stCondLst>
                                        </p:cTn>
                                        <p:tgtEl>
                                          <p:spTgt spid="99"/>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99"/>
                                        </p:tgtEl>
                                      </p:cBhvr>
                                    </p:animEffect>
                                    <p:animScale>
                                      <p:cBhvr>
                                        <p:cTn id="15" dur="500" decel="100000" fill="hold">
                                          <p:stCondLst>
                                            <p:cond delay="0"/>
                                          </p:stCondLst>
                                        </p:cTn>
                                        <p:tgtEl>
                                          <p:spTgt spid="99"/>
                                        </p:tgtEl>
                                      </p:cBhvr>
                                      <p:by x="100000" y="100000"/>
                                      <p:from x="110000" y="110000"/>
                                      <p:to x="100000" y="100000"/>
                                    </p:animScale>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32" name="任意多边形: 形状 31"/>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spcBef>
                <a:spcPts val="100"/>
              </a:spcBef>
              <a:spcAft>
                <a:spcPts val="100"/>
              </a:spcAft>
            </a:pPr>
            <a:endParaRPr lang="zh-CN" altLang="en-US" dirty="0"/>
          </a:p>
        </p:txBody>
      </p:sp>
      <p:sp>
        <p:nvSpPr>
          <p:cNvPr id="59" name="文本框 58"/>
          <p:cNvSpPr txBox="1"/>
          <p:nvPr/>
        </p:nvSpPr>
        <p:spPr>
          <a:xfrm>
            <a:off x="2859534" y="653569"/>
            <a:ext cx="6472927" cy="553998"/>
          </a:xfrm>
          <a:prstGeom prst="rect">
            <a:avLst/>
          </a:prstGeom>
          <a:noFill/>
        </p:spPr>
        <p:txBody>
          <a:bodyPr wrap="none" lIns="0" tIns="0" rIns="0" bIns="0" rtlCol="0">
            <a:spAutoFit/>
          </a:bodyPr>
          <a:lstStyle/>
          <a:p>
            <a:pPr algn="ct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第</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2</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章  </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Internet</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协议的安全性</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grpSp>
        <p:nvGrpSpPr>
          <p:cNvPr id="9" name="组合 8"/>
          <p:cNvGrpSpPr/>
          <p:nvPr/>
        </p:nvGrpSpPr>
        <p:grpSpPr>
          <a:xfrm>
            <a:off x="1920724" y="2018695"/>
            <a:ext cx="8437638" cy="1351037"/>
            <a:chOff x="1877181" y="2753481"/>
            <a:chExt cx="8437638" cy="1351037"/>
          </a:xfrm>
        </p:grpSpPr>
        <p:sp>
          <p:nvSpPr>
            <p:cNvPr id="14" name="椭圆 13"/>
            <p:cNvSpPr/>
            <p:nvPr/>
          </p:nvSpPr>
          <p:spPr>
            <a:xfrm>
              <a:off x="5420483" y="2753481"/>
              <a:ext cx="1425274" cy="1351037"/>
            </a:xfrm>
            <a:prstGeom prst="ellipse">
              <a:avLst/>
            </a:prstGeom>
            <a:solidFill>
              <a:srgbClr val="15449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latin typeface="方正正大黑简体" panose="02000000000000000000" pitchFamily="2" charset="-122"/>
                  <a:ea typeface="方正正大黑简体" panose="02000000000000000000" pitchFamily="2" charset="-122"/>
                </a:rPr>
                <a:t>2.2</a:t>
              </a:r>
              <a:endParaRPr lang="zh-CN" altLang="en-US" sz="3600" dirty="0">
                <a:solidFill>
                  <a:schemeClr val="bg1"/>
                </a:solidFill>
                <a:latin typeface="方正正大黑简体" panose="02000000000000000000" pitchFamily="2" charset="-122"/>
                <a:ea typeface="方正正大黑简体" panose="02000000000000000000" pitchFamily="2" charset="-122"/>
              </a:endParaRPr>
            </a:p>
          </p:txBody>
        </p:sp>
        <p:sp>
          <p:nvSpPr>
            <p:cNvPr id="18" name="椭圆 17"/>
            <p:cNvSpPr/>
            <p:nvPr/>
          </p:nvSpPr>
          <p:spPr>
            <a:xfrm>
              <a:off x="8902244" y="2753481"/>
              <a:ext cx="1412575" cy="1351037"/>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15449F"/>
                  </a:solidFill>
                  <a:latin typeface="方正正大黑简体" panose="02000000000000000000" pitchFamily="2" charset="-122"/>
                  <a:ea typeface="方正正大黑简体" panose="02000000000000000000" pitchFamily="2" charset="-122"/>
                </a:rPr>
                <a:t>2.3</a:t>
              </a:r>
              <a:endParaRPr lang="zh-CN" altLang="en-US" sz="3600" dirty="0">
                <a:solidFill>
                  <a:srgbClr val="15449F"/>
                </a:solidFill>
                <a:latin typeface="方正正大黑简体" panose="02000000000000000000" pitchFamily="2" charset="-122"/>
                <a:ea typeface="方正正大黑简体" panose="02000000000000000000" pitchFamily="2" charset="-122"/>
              </a:endParaRPr>
            </a:p>
          </p:txBody>
        </p:sp>
        <p:sp>
          <p:nvSpPr>
            <p:cNvPr id="20" name="椭圆 19"/>
            <p:cNvSpPr/>
            <p:nvPr/>
          </p:nvSpPr>
          <p:spPr>
            <a:xfrm>
              <a:off x="1877181" y="2753481"/>
              <a:ext cx="1351037" cy="1351037"/>
            </a:xfrm>
            <a:prstGeom prst="ellipse">
              <a:avLst/>
            </a:pr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15449F"/>
                  </a:solidFill>
                  <a:latin typeface="方正正大黑简体" panose="02000000000000000000" pitchFamily="2" charset="-122"/>
                  <a:ea typeface="方正正大黑简体" panose="02000000000000000000" pitchFamily="2" charset="-122"/>
                </a:rPr>
                <a:t>2.1</a:t>
              </a:r>
              <a:endParaRPr lang="zh-CN" altLang="en-US" sz="3600" dirty="0">
                <a:solidFill>
                  <a:srgbClr val="15449F"/>
                </a:solidFill>
                <a:latin typeface="方正正大黑简体" panose="02000000000000000000" pitchFamily="2" charset="-122"/>
                <a:ea typeface="方正正大黑简体" panose="02000000000000000000" pitchFamily="2" charset="-122"/>
              </a:endParaRPr>
            </a:p>
          </p:txBody>
        </p:sp>
      </p:grpSp>
      <p:sp>
        <p:nvSpPr>
          <p:cNvPr id="24" name="文本框 23"/>
          <p:cNvSpPr txBox="1"/>
          <p:nvPr/>
        </p:nvSpPr>
        <p:spPr>
          <a:xfrm>
            <a:off x="1670759" y="3674051"/>
            <a:ext cx="1823331" cy="1200329"/>
          </a:xfrm>
          <a:prstGeom prst="rect">
            <a:avLst/>
          </a:prstGeom>
          <a:noFill/>
        </p:spPr>
        <p:txBody>
          <a:bodyPr wrap="square">
            <a:spAutoFit/>
          </a:bodyPr>
          <a:lstStyle/>
          <a:p>
            <a:pPr algn="ctr"/>
            <a:r>
              <a:rPr lang="zh-CN" altLang="en-US" sz="3600" dirty="0">
                <a:solidFill>
                  <a:schemeClr val="tx1">
                    <a:lumMod val="85000"/>
                    <a:lumOff val="15000"/>
                  </a:schemeClr>
                </a:solidFill>
                <a:latin typeface="方正正大黑简体" panose="02000000000000000000" pitchFamily="2" charset="-122"/>
                <a:ea typeface="方正正大黑简体" panose="02000000000000000000" pitchFamily="2" charset="-122"/>
              </a:rPr>
              <a:t>网络层协议</a:t>
            </a:r>
            <a:endParaRPr lang="zh-CN" altLang="en-US" sz="36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cxnSp>
        <p:nvCxnSpPr>
          <p:cNvPr id="12" name="直接连接符 11"/>
          <p:cNvCxnSpPr/>
          <p:nvPr/>
        </p:nvCxnSpPr>
        <p:spPr>
          <a:xfrm>
            <a:off x="4463143" y="2630714"/>
            <a:ext cx="0" cy="23749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917543" y="2630714"/>
            <a:ext cx="0" cy="23749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250115" y="3674051"/>
            <a:ext cx="1823331" cy="1200329"/>
          </a:xfrm>
          <a:prstGeom prst="rect">
            <a:avLst/>
          </a:prstGeom>
          <a:noFill/>
        </p:spPr>
        <p:txBody>
          <a:bodyPr wrap="square">
            <a:spAutoFit/>
          </a:bodyPr>
          <a:lstStyle/>
          <a:p>
            <a:pPr algn="ctr"/>
            <a:r>
              <a:rPr lang="zh-CN" altLang="en-US" sz="3600" dirty="0">
                <a:solidFill>
                  <a:schemeClr val="tx1">
                    <a:lumMod val="85000"/>
                    <a:lumOff val="15000"/>
                  </a:schemeClr>
                </a:solidFill>
                <a:latin typeface="方正正大黑简体" panose="02000000000000000000" pitchFamily="2" charset="-122"/>
                <a:ea typeface="方正正大黑简体" panose="02000000000000000000" pitchFamily="2" charset="-122"/>
              </a:rPr>
              <a:t>运输层协议</a:t>
            </a:r>
            <a:endParaRPr lang="zh-CN" altLang="en-US" sz="36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35" name="文本框 34"/>
          <p:cNvSpPr txBox="1"/>
          <p:nvPr/>
        </p:nvSpPr>
        <p:spPr>
          <a:xfrm>
            <a:off x="8868361" y="3674051"/>
            <a:ext cx="1823331" cy="1200329"/>
          </a:xfrm>
          <a:prstGeom prst="rect">
            <a:avLst/>
          </a:prstGeom>
          <a:noFill/>
        </p:spPr>
        <p:txBody>
          <a:bodyPr wrap="square">
            <a:spAutoFit/>
          </a:bodyPr>
          <a:lstStyle/>
          <a:p>
            <a:pPr algn="ctr"/>
            <a:r>
              <a:rPr lang="zh-CN" altLang="en-US" sz="3600" dirty="0">
                <a:solidFill>
                  <a:schemeClr val="tx1">
                    <a:lumMod val="85000"/>
                    <a:lumOff val="15000"/>
                  </a:schemeClr>
                </a:solidFill>
                <a:latin typeface="方正正大黑简体" panose="02000000000000000000" pitchFamily="2" charset="-122"/>
                <a:ea typeface="方正正大黑简体" panose="02000000000000000000" pitchFamily="2" charset="-122"/>
              </a:rPr>
              <a:t>应用层协议</a:t>
            </a:r>
            <a:endParaRPr lang="zh-CN" altLang="en-US" sz="36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par>
                                <p:cTn id="10" presetID="10" presetClass="entr" presetSubtype="0" decel="10000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stCondLst>
                                            <p:cond delay="0"/>
                                          </p:stCondLst>
                                        </p:cTn>
                                        <p:tgtEl>
                                          <p:spTgt spid="9"/>
                                        </p:tgtEl>
                                      </p:cBhvr>
                                    </p:animEffect>
                                    <p:anim to="0" calcmode="lin" valueType="num">
                                      <p:cBhvr>
                                        <p:cTn id="13" dur="500" fill="hold">
                                          <p:stCondLst>
                                            <p:cond delay="0"/>
                                          </p:stCondLst>
                                        </p:cTn>
                                        <p:tgtEl>
                                          <p:spTgt spid="9"/>
                                        </p:tgtEl>
                                        <p:attrNameLst>
                                          <p:attrName>ppt_y</p:attrName>
                                        </p:attrNameLst>
                                      </p:cBhvr>
                                      <p:tavLst>
                                        <p:tav tm="0">
                                          <p:val>
                                            <p:strVal val="#ppt_y-.05"/>
                                          </p:val>
                                        </p:tav>
                                        <p:tav tm="100000">
                                          <p:val>
                                            <p:strVal val="#ppt_y"/>
                                          </p:val>
                                        </p:tav>
                                      </p:tavLst>
                                    </p:anim>
                                  </p:childTnLst>
                                </p:cTn>
                              </p:par>
                              <p:par>
                                <p:cTn id="14" presetID="10" presetClass="entr" presetSubtype="0" decel="10000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stCondLst>
                                            <p:cond delay="0"/>
                                          </p:stCondLst>
                                        </p:cTn>
                                        <p:tgtEl>
                                          <p:spTgt spid="12"/>
                                        </p:tgtEl>
                                      </p:cBhvr>
                                    </p:animEffect>
                                    <p:anim to="0" calcmode="lin" valueType="num">
                                      <p:cBhvr>
                                        <p:cTn id="17" dur="500" fill="hold">
                                          <p:stCondLst>
                                            <p:cond delay="0"/>
                                          </p:stCondLst>
                                        </p:cTn>
                                        <p:tgtEl>
                                          <p:spTgt spid="12"/>
                                        </p:tgtEl>
                                        <p:attrNameLst>
                                          <p:attrName>ppt_y</p:attrName>
                                        </p:attrNameLst>
                                      </p:cBhvr>
                                      <p:tavLst>
                                        <p:tav tm="0">
                                          <p:val>
                                            <p:strVal val="#ppt_y-.05"/>
                                          </p:val>
                                        </p:tav>
                                        <p:tav tm="100000">
                                          <p:val>
                                            <p:strVal val="#ppt_y"/>
                                          </p:val>
                                        </p:tav>
                                      </p:tavLst>
                                    </p:anim>
                                  </p:childTnLst>
                                </p:cTn>
                              </p:par>
                              <p:par>
                                <p:cTn id="18" presetID="10" presetClass="entr" presetSubtype="0" decel="100000"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stCondLst>
                                            <p:cond delay="0"/>
                                          </p:stCondLst>
                                        </p:cTn>
                                        <p:tgtEl>
                                          <p:spTgt spid="34"/>
                                        </p:tgtEl>
                                      </p:cBhvr>
                                    </p:animEffect>
                                    <p:anim to="0" calcmode="lin" valueType="num">
                                      <p:cBhvr>
                                        <p:cTn id="21" dur="500" fill="hold">
                                          <p:stCondLst>
                                            <p:cond delay="0"/>
                                          </p:stCondLst>
                                        </p:cTn>
                                        <p:tgtEl>
                                          <p:spTgt spid="34"/>
                                        </p:tgtEl>
                                        <p:attrNameLst>
                                          <p:attrName>ppt_y</p:attrName>
                                        </p:attrNameLst>
                                      </p:cBhvr>
                                      <p:tavLst>
                                        <p:tav tm="0">
                                          <p:val>
                                            <p:strVal val="#ppt_y-.05"/>
                                          </p:val>
                                        </p:tav>
                                        <p:tav tm="100000">
                                          <p:val>
                                            <p:strVal val="#ppt_y"/>
                                          </p:val>
                                        </p:tav>
                                      </p:tavLst>
                                    </p:anim>
                                  </p:childTnLst>
                                </p:cTn>
                              </p:par>
                            </p:childTnLst>
                          </p:cTn>
                        </p:par>
                        <p:par>
                          <p:cTn id="22" fill="hold">
                            <p:stCondLst>
                              <p:cond delay="0"/>
                            </p:stCondLst>
                            <p:childTnLst>
                              <p:par>
                                <p:cTn id="23" presetID="10" presetClass="entr" presetSubtype="0" fill="hold" grpId="0" nodeType="afterEffect">
                                  <p:stCondLst>
                                    <p:cond delay="0"/>
                                  </p:stCondLst>
                                  <p:iterate type="wd">
                                    <p:tmPct val="10000"/>
                                  </p:iterate>
                                  <p:childTnLst>
                                    <p:set>
                                      <p:cBhvr>
                                        <p:cTn id="24" dur="1" fill="hold">
                                          <p:stCondLst>
                                            <p:cond delay="0"/>
                                          </p:stCondLst>
                                        </p:cTn>
                                        <p:tgtEl>
                                          <p:spTgt spid="24"/>
                                        </p:tgtEl>
                                        <p:attrNameLst>
                                          <p:attrName>style.visibility</p:attrName>
                                        </p:attrNameLst>
                                      </p:cBhvr>
                                      <p:to>
                                        <p:strVal val="visible"/>
                                      </p:to>
                                    </p:set>
                                    <p:anim to="0" calcmode="lin" valueType="num">
                                      <p:cBhvr>
                                        <p:cTn id="25" dur="500" decel="100000" fill="hold">
                                          <p:stCondLst>
                                            <p:cond delay="0"/>
                                          </p:stCondLst>
                                        </p:cTn>
                                        <p:tgtEl>
                                          <p:spTgt spid="24"/>
                                        </p:tgtEl>
                                        <p:attrNameLst>
                                          <p:attrName>ppt_y</p:attrName>
                                        </p:attrNameLst>
                                      </p:cBhvr>
                                      <p:tavLst>
                                        <p:tav tm="0">
                                          <p:val>
                                            <p:strVal val="ppt_y+0.02"/>
                                          </p:val>
                                        </p:tav>
                                        <p:tav tm="100000">
                                          <p:val>
                                            <p:strVal val="#ppt_y"/>
                                          </p:val>
                                        </p:tav>
                                      </p:tavLst>
                                    </p:anim>
                                    <p:animEffect transition="in" filter="fade">
                                      <p:cBhvr>
                                        <p:cTn id="26" dur="500">
                                          <p:stCondLst>
                                            <p:cond delay="0"/>
                                          </p:stCondLst>
                                        </p:cTn>
                                        <p:tgtEl>
                                          <p:spTgt spid="24"/>
                                        </p:tgtEl>
                                      </p:cBhvr>
                                    </p:animEffect>
                                    <p:animScale>
                                      <p:cBhvr>
                                        <p:cTn id="27" dur="500" decel="100000" fill="hold">
                                          <p:stCondLst>
                                            <p:cond delay="0"/>
                                          </p:stCondLst>
                                        </p:cTn>
                                        <p:tgtEl>
                                          <p:spTgt spid="24"/>
                                        </p:tgtEl>
                                      </p:cBhvr>
                                      <p:by x="100000" y="100000"/>
                                      <p:from x="110000" y="110000"/>
                                      <p:to x="100000" y="100000"/>
                                    </p:animScale>
                                  </p:childTnLst>
                                </p:cTn>
                              </p:par>
                            </p:childTnLst>
                          </p:cTn>
                        </p:par>
                        <p:par>
                          <p:cTn id="28" fill="hold">
                            <p:stCondLst>
                              <p:cond delay="699"/>
                            </p:stCondLst>
                            <p:childTnLst>
                              <p:par>
                                <p:cTn id="29" presetID="10" presetClass="entr" presetSubtype="0" fill="hold" grpId="0" nodeType="afterEffect">
                                  <p:stCondLst>
                                    <p:cond delay="0"/>
                                  </p:stCondLst>
                                  <p:iterate type="wd">
                                    <p:tmPct val="10000"/>
                                  </p:iterate>
                                  <p:childTnLst>
                                    <p:set>
                                      <p:cBhvr>
                                        <p:cTn id="30" dur="1" fill="hold">
                                          <p:stCondLst>
                                            <p:cond delay="0"/>
                                          </p:stCondLst>
                                        </p:cTn>
                                        <p:tgtEl>
                                          <p:spTgt spid="33"/>
                                        </p:tgtEl>
                                        <p:attrNameLst>
                                          <p:attrName>style.visibility</p:attrName>
                                        </p:attrNameLst>
                                      </p:cBhvr>
                                      <p:to>
                                        <p:strVal val="visible"/>
                                      </p:to>
                                    </p:set>
                                    <p:anim to="0" calcmode="lin" valueType="num">
                                      <p:cBhvr>
                                        <p:cTn id="31" dur="500" decel="100000" fill="hold">
                                          <p:stCondLst>
                                            <p:cond delay="0"/>
                                          </p:stCondLst>
                                        </p:cTn>
                                        <p:tgtEl>
                                          <p:spTgt spid="33"/>
                                        </p:tgtEl>
                                        <p:attrNameLst>
                                          <p:attrName>ppt_y</p:attrName>
                                        </p:attrNameLst>
                                      </p:cBhvr>
                                      <p:tavLst>
                                        <p:tav tm="0">
                                          <p:val>
                                            <p:strVal val="ppt_y+0.02"/>
                                          </p:val>
                                        </p:tav>
                                        <p:tav tm="100000">
                                          <p:val>
                                            <p:strVal val="#ppt_y"/>
                                          </p:val>
                                        </p:tav>
                                      </p:tavLst>
                                    </p:anim>
                                    <p:animEffect transition="in" filter="fade">
                                      <p:cBhvr>
                                        <p:cTn id="32" dur="500">
                                          <p:stCondLst>
                                            <p:cond delay="0"/>
                                          </p:stCondLst>
                                        </p:cTn>
                                        <p:tgtEl>
                                          <p:spTgt spid="33"/>
                                        </p:tgtEl>
                                      </p:cBhvr>
                                    </p:animEffect>
                                    <p:animScale>
                                      <p:cBhvr>
                                        <p:cTn id="33" dur="500" decel="100000" fill="hold">
                                          <p:stCondLst>
                                            <p:cond delay="0"/>
                                          </p:stCondLst>
                                        </p:cTn>
                                        <p:tgtEl>
                                          <p:spTgt spid="33"/>
                                        </p:tgtEl>
                                      </p:cBhvr>
                                      <p:by x="100000" y="100000"/>
                                      <p:from x="110000" y="110000"/>
                                      <p:to x="100000" y="100000"/>
                                    </p:animScale>
                                  </p:childTnLst>
                                </p:cTn>
                              </p:par>
                            </p:childTnLst>
                          </p:cTn>
                        </p:par>
                        <p:par>
                          <p:cTn id="34" fill="hold">
                            <p:stCondLst>
                              <p:cond delay="1399"/>
                            </p:stCondLst>
                            <p:childTnLst>
                              <p:par>
                                <p:cTn id="35" presetID="10" presetClass="entr" presetSubtype="0" fill="hold" grpId="0" nodeType="afterEffect">
                                  <p:stCondLst>
                                    <p:cond delay="0"/>
                                  </p:stCondLst>
                                  <p:iterate type="wd">
                                    <p:tmPct val="10000"/>
                                  </p:iterate>
                                  <p:childTnLst>
                                    <p:set>
                                      <p:cBhvr>
                                        <p:cTn id="36" dur="1" fill="hold">
                                          <p:stCondLst>
                                            <p:cond delay="0"/>
                                          </p:stCondLst>
                                        </p:cTn>
                                        <p:tgtEl>
                                          <p:spTgt spid="35"/>
                                        </p:tgtEl>
                                        <p:attrNameLst>
                                          <p:attrName>style.visibility</p:attrName>
                                        </p:attrNameLst>
                                      </p:cBhvr>
                                      <p:to>
                                        <p:strVal val="visible"/>
                                      </p:to>
                                    </p:set>
                                    <p:anim to="0" calcmode="lin" valueType="num">
                                      <p:cBhvr>
                                        <p:cTn id="37" dur="500" decel="100000" fill="hold">
                                          <p:stCondLst>
                                            <p:cond delay="0"/>
                                          </p:stCondLst>
                                        </p:cTn>
                                        <p:tgtEl>
                                          <p:spTgt spid="35"/>
                                        </p:tgtEl>
                                        <p:attrNameLst>
                                          <p:attrName>ppt_y</p:attrName>
                                        </p:attrNameLst>
                                      </p:cBhvr>
                                      <p:tavLst>
                                        <p:tav tm="0">
                                          <p:val>
                                            <p:strVal val="ppt_y+0.02"/>
                                          </p:val>
                                        </p:tav>
                                        <p:tav tm="100000">
                                          <p:val>
                                            <p:strVal val="#ppt_y"/>
                                          </p:val>
                                        </p:tav>
                                      </p:tavLst>
                                    </p:anim>
                                    <p:animEffect transition="in" filter="fade">
                                      <p:cBhvr>
                                        <p:cTn id="38" dur="500">
                                          <p:stCondLst>
                                            <p:cond delay="0"/>
                                          </p:stCondLst>
                                        </p:cTn>
                                        <p:tgtEl>
                                          <p:spTgt spid="35"/>
                                        </p:tgtEl>
                                      </p:cBhvr>
                                    </p:animEffect>
                                    <p:animScale>
                                      <p:cBhvr>
                                        <p:cTn id="39" dur="500" decel="100000" fill="hold">
                                          <p:stCondLst>
                                            <p:cond delay="0"/>
                                          </p:stCondLst>
                                        </p:cTn>
                                        <p:tgtEl>
                                          <p:spTgt spid="35"/>
                                        </p:tgtEl>
                                      </p:cBhvr>
                                      <p:by x="100000" y="100000"/>
                                      <p:from x="110000" y="11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4" grpId="0"/>
      <p:bldP spid="33"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2428212" y="720591"/>
            <a:ext cx="7123746" cy="553998"/>
          </a:xfrm>
          <a:prstGeom prst="rect">
            <a:avLst/>
          </a:prstGeom>
          <a:noFill/>
        </p:spPr>
        <p:txBody>
          <a:bodyPr wrap="none" lIns="0" tIns="0" rIns="0" bIns="0" rtlCol="0">
            <a:spAutoFit/>
          </a:bodyPr>
          <a:lstStyle/>
          <a:p>
            <a:pPr algn="ct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针对</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SYN-Flood</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攻击的防范措施</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99" name="文本框 98"/>
          <p:cNvSpPr txBox="1"/>
          <p:nvPr/>
        </p:nvSpPr>
        <p:spPr>
          <a:xfrm>
            <a:off x="1491464" y="1516209"/>
            <a:ext cx="8997242" cy="461665"/>
          </a:xfrm>
          <a:prstGeom prst="rect">
            <a:avLst/>
          </a:prstGeom>
          <a:noFill/>
        </p:spPr>
        <p:txBody>
          <a:bodyPr wrap="square">
            <a:spAutoFit/>
          </a:bodyPr>
          <a:lstStyle/>
          <a:p>
            <a:pPr marL="457200" indent="-457200">
              <a:buSzPct val="150000"/>
              <a:buBlip>
                <a:blip r:embed="rId2"/>
              </a:buBlip>
            </a:pP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Safe reset</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2</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pic>
        <p:nvPicPr>
          <p:cNvPr id="1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419" y="2101257"/>
            <a:ext cx="4211162" cy="3675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99"/>
                                        </p:tgtEl>
                                        <p:attrNameLst>
                                          <p:attrName>style.visibility</p:attrName>
                                        </p:attrNameLst>
                                      </p:cBhvr>
                                      <p:to>
                                        <p:strVal val="visible"/>
                                      </p:to>
                                    </p:set>
                                    <p:anim to="0" calcmode="lin" valueType="num">
                                      <p:cBhvr>
                                        <p:cTn id="13" dur="500" decel="100000" fill="hold">
                                          <p:stCondLst>
                                            <p:cond delay="0"/>
                                          </p:stCondLst>
                                        </p:cTn>
                                        <p:tgtEl>
                                          <p:spTgt spid="99"/>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99"/>
                                        </p:tgtEl>
                                      </p:cBhvr>
                                    </p:animEffect>
                                    <p:animScale>
                                      <p:cBhvr>
                                        <p:cTn id="15" dur="500" decel="100000" fill="hold">
                                          <p:stCondLst>
                                            <p:cond delay="0"/>
                                          </p:stCondLst>
                                        </p:cTn>
                                        <p:tgtEl>
                                          <p:spTgt spid="99"/>
                                        </p:tgtEl>
                                      </p:cBhvr>
                                      <p:by x="100000" y="100000"/>
                                      <p:from x="110000" y="110000"/>
                                      <p:to x="100000" y="100000"/>
                                    </p:animScale>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3615437" y="720591"/>
            <a:ext cx="5161669" cy="553998"/>
          </a:xfrm>
          <a:prstGeom prst="rect">
            <a:avLst/>
          </a:prstGeom>
          <a:noFill/>
        </p:spPr>
        <p:txBody>
          <a:bodyPr wrap="none" lIns="0" tIns="0" rIns="0" bIns="0" rtlCol="0">
            <a:spAutoFit/>
          </a:bodyPr>
          <a:lstStyle/>
          <a:p>
            <a:pPr algn="ct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协议的安全性（</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2</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99" name="文本框 98"/>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序号攻击：</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09" name="PA-矩形 4"/>
          <p:cNvSpPr>
            <a:spLocks noChangeArrowheads="1"/>
          </p:cNvSpPr>
          <p:nvPr>
            <p:custDataLst>
              <p:tags r:id="rId3"/>
            </p:custDataLst>
          </p:nvPr>
        </p:nvSpPr>
        <p:spPr bwMode="auto">
          <a:xfrm>
            <a:off x="1491463" y="2200672"/>
            <a:ext cx="9363641" cy="1918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80000"/>
              </a:lnSpc>
              <a:spcAft>
                <a:spcPts val="600"/>
              </a:spcAft>
              <a:buClr>
                <a:srgbClr val="15449F"/>
              </a:buClr>
              <a:buFont typeface="Wingdings" panose="05000000000000000000" pitchFamily="2" charset="2"/>
              <a:buChar char="l"/>
              <a:defRPr/>
            </a:pPr>
            <a:r>
              <a:rPr lang="en-US" altLang="zh-CN" sz="2400" dirty="0">
                <a:latin typeface="方正正大黑简体" panose="02000000000000000000" pitchFamily="2" charset="-122"/>
                <a:ea typeface="方正正大黑简体" panose="02000000000000000000" pitchFamily="2" charset="-122"/>
              </a:rPr>
              <a:t>TCP</a:t>
            </a:r>
            <a:r>
              <a:rPr lang="zh-CN" altLang="en-US" sz="2400" dirty="0">
                <a:latin typeface="方正正大黑简体" panose="02000000000000000000" pitchFamily="2" charset="-122"/>
                <a:ea typeface="方正正大黑简体" panose="02000000000000000000" pitchFamily="2" charset="-122"/>
              </a:rPr>
              <a:t>协议易遭受</a:t>
            </a:r>
            <a:r>
              <a:rPr lang="zh-CN" altLang="en-US" sz="2400" dirty="0">
                <a:solidFill>
                  <a:srgbClr val="FF0000"/>
                </a:solidFill>
                <a:latin typeface="方正正大黑简体" panose="02000000000000000000" pitchFamily="2" charset="-122"/>
                <a:ea typeface="方正正大黑简体" panose="02000000000000000000" pitchFamily="2" charset="-122"/>
              </a:rPr>
              <a:t>序号攻击</a:t>
            </a:r>
            <a:r>
              <a:rPr lang="zh-CN" altLang="en-US" sz="2400" dirty="0">
                <a:latin typeface="方正正大黑简体" panose="02000000000000000000" pitchFamily="2" charset="-122"/>
                <a:ea typeface="方正正大黑简体" panose="02000000000000000000" pitchFamily="2" charset="-122"/>
              </a:rPr>
              <a:t>。如果攻击者能够预测目标主机选择的起始序号，他就可能欺骗该目标主机。</a:t>
            </a:r>
            <a:r>
              <a:rPr lang="en-US" altLang="zh-CN" sz="2400" dirty="0">
                <a:latin typeface="方正正大黑简体" panose="02000000000000000000" pitchFamily="2" charset="-122"/>
                <a:ea typeface="方正正大黑简体" panose="02000000000000000000" pitchFamily="2" charset="-122"/>
              </a:rPr>
              <a:t>Morris</a:t>
            </a:r>
            <a:r>
              <a:rPr lang="zh-CN" altLang="en-US" sz="2400" dirty="0">
                <a:latin typeface="方正正大黑简体" panose="02000000000000000000" pitchFamily="2" charset="-122"/>
                <a:ea typeface="方正正大黑简体" panose="02000000000000000000" pitchFamily="2" charset="-122"/>
              </a:rPr>
              <a:t>已经证明，预测目标主机选择的起始序号确实是可行的。</a:t>
            </a:r>
            <a:endParaRPr lang="zh-CN" altLang="en-US" sz="2400" dirty="0">
              <a:latin typeface="方正正大黑简体" panose="02000000000000000000" pitchFamily="2" charset="-122"/>
              <a:ea typeface="方正正大黑简体" panose="02000000000000000000" pitchFamily="2" charset="-122"/>
            </a:endParaRPr>
          </a:p>
        </p:txBody>
      </p:sp>
      <p:sp>
        <p:nvSpPr>
          <p:cNvPr id="17" name="PA-矩形 4"/>
          <p:cNvSpPr>
            <a:spLocks noChangeArrowheads="1"/>
          </p:cNvSpPr>
          <p:nvPr>
            <p:custDataLst>
              <p:tags r:id="rId4"/>
            </p:custDataLst>
          </p:nvPr>
        </p:nvSpPr>
        <p:spPr bwMode="auto">
          <a:xfrm>
            <a:off x="1490282" y="4499306"/>
            <a:ext cx="9771345" cy="50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en-US" altLang="zh-CN" sz="2400" dirty="0">
                <a:latin typeface="方正正大黑简体" panose="02000000000000000000" pitchFamily="2" charset="-122"/>
                <a:ea typeface="方正正大黑简体" panose="02000000000000000000" pitchFamily="2" charset="-122"/>
              </a:rPr>
              <a:t>Morris</a:t>
            </a:r>
            <a:r>
              <a:rPr lang="zh-CN" altLang="en-US" sz="2400" dirty="0">
                <a:latin typeface="方正正大黑简体" panose="02000000000000000000" pitchFamily="2" charset="-122"/>
                <a:ea typeface="方正正大黑简体" panose="02000000000000000000" pitchFamily="2" charset="-122"/>
              </a:rPr>
              <a:t>的序号攻击</a:t>
            </a:r>
            <a:r>
              <a:rPr lang="zh-CN" altLang="en-US" sz="2400" dirty="0">
                <a:solidFill>
                  <a:srgbClr val="FF0000"/>
                </a:solidFill>
                <a:latin typeface="方正正大黑简体" panose="02000000000000000000" pitchFamily="2" charset="-122"/>
                <a:ea typeface="方正正大黑简体" panose="02000000000000000000" pitchFamily="2" charset="-122"/>
              </a:rPr>
              <a:t>依赖于建立一条通往目标主机的合法连接</a:t>
            </a:r>
            <a:r>
              <a:rPr lang="zh-CN" altLang="en-US" sz="2400" dirty="0">
                <a:latin typeface="方正正大黑简体" panose="02000000000000000000" pitchFamily="2" charset="-122"/>
                <a:ea typeface="方正正大黑简体" panose="02000000000000000000" pitchFamily="2" charset="-122"/>
              </a:rPr>
              <a:t>。</a:t>
            </a:r>
            <a:endParaRPr lang="zh-CN" altLang="en-US" sz="2400" dirty="0">
              <a:latin typeface="方正正大黑简体" panose="02000000000000000000" pitchFamily="2" charset="-122"/>
              <a:ea typeface="方正正大黑简体" panose="02000000000000000000" pitchFamily="2" charset="-122"/>
            </a:endParaRPr>
          </a:p>
        </p:txBody>
      </p:sp>
      <p:sp>
        <p:nvSpPr>
          <p:cNvPr id="18" name="PA-矩形 4"/>
          <p:cNvSpPr>
            <a:spLocks noChangeArrowheads="1"/>
          </p:cNvSpPr>
          <p:nvPr>
            <p:custDataLst>
              <p:tags r:id="rId5"/>
            </p:custDataLst>
          </p:nvPr>
        </p:nvSpPr>
        <p:spPr bwMode="auto">
          <a:xfrm>
            <a:off x="1490282" y="5385245"/>
            <a:ext cx="9771345" cy="50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latin typeface="方正正大黑简体" panose="02000000000000000000" pitchFamily="2" charset="-122"/>
                <a:ea typeface="方正正大黑简体" panose="02000000000000000000" pitchFamily="2" charset="-122"/>
              </a:rPr>
              <a:t>序号攻击的方法可以延伸到攻击其他协议。</a:t>
            </a:r>
            <a:endParaRPr lang="zh-CN" altLang="en-US" sz="2400" dirty="0">
              <a:latin typeface="方正正大黑简体" panose="02000000000000000000" pitchFamily="2" charset="-122"/>
              <a:ea typeface="方正正大黑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wd">
                                    <p:tmPct val="10000"/>
                                  </p:iterate>
                                  <p:childTnLst>
                                    <p:set>
                                      <p:cBhvr>
                                        <p:cTn id="16" dur="1" fill="hold">
                                          <p:stCondLst>
                                            <p:cond delay="0"/>
                                          </p:stCondLst>
                                        </p:cTn>
                                        <p:tgtEl>
                                          <p:spTgt spid="109"/>
                                        </p:tgtEl>
                                        <p:attrNameLst>
                                          <p:attrName>style.visibility</p:attrName>
                                        </p:attrNameLst>
                                      </p:cBhvr>
                                      <p:to>
                                        <p:strVal val="visible"/>
                                      </p:to>
                                    </p:set>
                                    <p:anim to="0" calcmode="lin" valueType="num">
                                      <p:cBhvr>
                                        <p:cTn id="17" dur="500" decel="100000" fill="hold">
                                          <p:stCondLst>
                                            <p:cond delay="0"/>
                                          </p:stCondLst>
                                        </p:cTn>
                                        <p:tgtEl>
                                          <p:spTgt spid="109"/>
                                        </p:tgtEl>
                                        <p:attrNameLst>
                                          <p:attrName>ppt_y</p:attrName>
                                        </p:attrNameLst>
                                      </p:cBhvr>
                                      <p:tavLst>
                                        <p:tav tm="0">
                                          <p:val>
                                            <p:strVal val="ppt_y+0.02"/>
                                          </p:val>
                                        </p:tav>
                                        <p:tav tm="100000">
                                          <p:val>
                                            <p:strVal val="#ppt_y"/>
                                          </p:val>
                                        </p:tav>
                                      </p:tavLst>
                                    </p:anim>
                                    <p:animEffect transition="in" filter="fade">
                                      <p:cBhvr>
                                        <p:cTn id="18" dur="500">
                                          <p:stCondLst>
                                            <p:cond delay="0"/>
                                          </p:stCondLst>
                                        </p:cTn>
                                        <p:tgtEl>
                                          <p:spTgt spid="109"/>
                                        </p:tgtEl>
                                      </p:cBhvr>
                                    </p:animEffect>
                                    <p:animScale>
                                      <p:cBhvr>
                                        <p:cTn id="19" dur="500" decel="100000" fill="hold">
                                          <p:stCondLst>
                                            <p:cond delay="0"/>
                                          </p:stCondLst>
                                        </p:cTn>
                                        <p:tgtEl>
                                          <p:spTgt spid="109"/>
                                        </p:tgtEl>
                                      </p:cBhvr>
                                      <p:by x="100000" y="100000"/>
                                      <p:from x="110000" y="110000"/>
                                      <p:to x="100000" y="100000"/>
                                    </p:animScale>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wd">
                                    <p:tmPct val="10000"/>
                                  </p:iterate>
                                  <p:childTnLst>
                                    <p:set>
                                      <p:cBhvr>
                                        <p:cTn id="23" dur="1" fill="hold">
                                          <p:stCondLst>
                                            <p:cond delay="0"/>
                                          </p:stCondLst>
                                        </p:cTn>
                                        <p:tgtEl>
                                          <p:spTgt spid="17"/>
                                        </p:tgtEl>
                                        <p:attrNameLst>
                                          <p:attrName>style.visibility</p:attrName>
                                        </p:attrNameLst>
                                      </p:cBhvr>
                                      <p:to>
                                        <p:strVal val="visible"/>
                                      </p:to>
                                    </p:set>
                                    <p:anim to="0" calcmode="lin" valueType="num">
                                      <p:cBhvr>
                                        <p:cTn id="24" dur="500" decel="100000" fill="hold">
                                          <p:stCondLst>
                                            <p:cond delay="0"/>
                                          </p:stCondLst>
                                        </p:cTn>
                                        <p:tgtEl>
                                          <p:spTgt spid="17"/>
                                        </p:tgtEl>
                                        <p:attrNameLst>
                                          <p:attrName>ppt_y</p:attrName>
                                        </p:attrNameLst>
                                      </p:cBhvr>
                                      <p:tavLst>
                                        <p:tav tm="0">
                                          <p:val>
                                            <p:strVal val="ppt_y+0.02"/>
                                          </p:val>
                                        </p:tav>
                                        <p:tav tm="100000">
                                          <p:val>
                                            <p:strVal val="#ppt_y"/>
                                          </p:val>
                                        </p:tav>
                                      </p:tavLst>
                                    </p:anim>
                                    <p:animEffect transition="in" filter="fade">
                                      <p:cBhvr>
                                        <p:cTn id="25" dur="500">
                                          <p:stCondLst>
                                            <p:cond delay="0"/>
                                          </p:stCondLst>
                                        </p:cTn>
                                        <p:tgtEl>
                                          <p:spTgt spid="17"/>
                                        </p:tgtEl>
                                      </p:cBhvr>
                                    </p:animEffect>
                                    <p:animScale>
                                      <p:cBhvr>
                                        <p:cTn id="26" dur="500" decel="100000" fill="hold">
                                          <p:stCondLst>
                                            <p:cond delay="0"/>
                                          </p:stCondLst>
                                        </p:cTn>
                                        <p:tgtEl>
                                          <p:spTgt spid="17"/>
                                        </p:tgtEl>
                                      </p:cBhvr>
                                      <p:by x="100000" y="100000"/>
                                      <p:from x="110000" y="110000"/>
                                      <p:to x="100000" y="100000"/>
                                    </p:animScale>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iterate type="wd">
                                    <p:tmPct val="10000"/>
                                  </p:iterate>
                                  <p:childTnLst>
                                    <p:set>
                                      <p:cBhvr>
                                        <p:cTn id="30" dur="1" fill="hold">
                                          <p:stCondLst>
                                            <p:cond delay="0"/>
                                          </p:stCondLst>
                                        </p:cTn>
                                        <p:tgtEl>
                                          <p:spTgt spid="18"/>
                                        </p:tgtEl>
                                        <p:attrNameLst>
                                          <p:attrName>style.visibility</p:attrName>
                                        </p:attrNameLst>
                                      </p:cBhvr>
                                      <p:to>
                                        <p:strVal val="visible"/>
                                      </p:to>
                                    </p:set>
                                    <p:anim to="0" calcmode="lin" valueType="num">
                                      <p:cBhvr>
                                        <p:cTn id="31" dur="500" decel="100000" fill="hold">
                                          <p:stCondLst>
                                            <p:cond delay="0"/>
                                          </p:stCondLst>
                                        </p:cTn>
                                        <p:tgtEl>
                                          <p:spTgt spid="18"/>
                                        </p:tgtEl>
                                        <p:attrNameLst>
                                          <p:attrName>ppt_y</p:attrName>
                                        </p:attrNameLst>
                                      </p:cBhvr>
                                      <p:tavLst>
                                        <p:tav tm="0">
                                          <p:val>
                                            <p:strVal val="ppt_y+0.02"/>
                                          </p:val>
                                        </p:tav>
                                        <p:tav tm="100000">
                                          <p:val>
                                            <p:strVal val="#ppt_y"/>
                                          </p:val>
                                        </p:tav>
                                      </p:tavLst>
                                    </p:anim>
                                    <p:animEffect transition="in" filter="fade">
                                      <p:cBhvr>
                                        <p:cTn id="32" dur="500">
                                          <p:stCondLst>
                                            <p:cond delay="0"/>
                                          </p:stCondLst>
                                        </p:cTn>
                                        <p:tgtEl>
                                          <p:spTgt spid="18"/>
                                        </p:tgtEl>
                                      </p:cBhvr>
                                    </p:animEffect>
                                    <p:animScale>
                                      <p:cBhvr>
                                        <p:cTn id="33" dur="500" decel="100000" fill="hold">
                                          <p:stCondLst>
                                            <p:cond delay="0"/>
                                          </p:stCondLst>
                                        </p:cTn>
                                        <p:tgtEl>
                                          <p:spTgt spid="18"/>
                                        </p:tgtEl>
                                      </p:cBhvr>
                                      <p:by x="100000" y="100000"/>
                                      <p:from x="110000" y="11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9" grpId="0"/>
      <p:bldP spid="109"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spcBef>
                <a:spcPts val="100"/>
              </a:spcBef>
              <a:spcAft>
                <a:spcPts val="100"/>
              </a:spcAft>
            </a:pPr>
            <a:endParaRPr lang="zh-CN" altLang="en-US"/>
          </a:p>
        </p:txBody>
      </p:sp>
      <p:sp>
        <p:nvSpPr>
          <p:cNvPr id="59" name="文本框 58"/>
          <p:cNvSpPr txBox="1"/>
          <p:nvPr/>
        </p:nvSpPr>
        <p:spPr>
          <a:xfrm>
            <a:off x="4602000" y="653569"/>
            <a:ext cx="2987997" cy="553998"/>
          </a:xfrm>
          <a:prstGeom prst="rect">
            <a:avLst/>
          </a:prstGeom>
          <a:noFill/>
        </p:spPr>
        <p:txBody>
          <a:bodyPr wrap="none" lIns="0" tIns="0" rIns="0" bIns="0" rtlCol="0">
            <a:spAutoFit/>
          </a:bodyPr>
          <a:lstStyle/>
          <a:p>
            <a:pPr algn="ct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序号攻击</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pic>
        <p:nvPicPr>
          <p:cNvPr id="17" name="图片 16"/>
          <p:cNvPicPr>
            <a:picLocks noChangeAspect="1"/>
          </p:cNvPicPr>
          <p:nvPr/>
        </p:nvPicPr>
        <p:blipFill>
          <a:blip r:embed="rId2"/>
          <a:stretch>
            <a:fillRect/>
          </a:stretch>
        </p:blipFill>
        <p:spPr>
          <a:xfrm>
            <a:off x="1475495" y="1104741"/>
            <a:ext cx="8014733" cy="5668753"/>
          </a:xfrm>
          <a:prstGeom prst="rect">
            <a:avLst/>
          </a:prstGeom>
        </p:spPr>
      </p:pic>
      <p:cxnSp>
        <p:nvCxnSpPr>
          <p:cNvPr id="18" name="直接箭头连接符 17"/>
          <p:cNvCxnSpPr/>
          <p:nvPr/>
        </p:nvCxnSpPr>
        <p:spPr>
          <a:xfrm>
            <a:off x="2051560" y="2481625"/>
            <a:ext cx="6624736" cy="0"/>
          </a:xfrm>
          <a:prstGeom prst="straightConnector1">
            <a:avLst/>
          </a:prstGeom>
          <a:ln w="22225">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19" name="文本框 18"/>
          <p:cNvSpPr txBox="1"/>
          <p:nvPr/>
        </p:nvSpPr>
        <p:spPr>
          <a:xfrm>
            <a:off x="1874388" y="2151560"/>
            <a:ext cx="4320480" cy="307777"/>
          </a:xfrm>
          <a:prstGeom prst="rect">
            <a:avLst/>
          </a:prstGeom>
          <a:noFill/>
        </p:spPr>
        <p:txBody>
          <a:bodyPr wrap="square" rtlCol="0">
            <a:spAutoFit/>
          </a:bodyPr>
          <a:lstStyle/>
          <a:p>
            <a:r>
              <a:rPr lang="en-US" altLang="zh-CN" sz="1400" b="1" dirty="0"/>
              <a:t>1</a:t>
            </a:r>
            <a:r>
              <a:rPr lang="zh-CN" altLang="en-US" sz="1400" b="1" dirty="0"/>
              <a:t>）</a:t>
            </a:r>
            <a:r>
              <a:rPr lang="en-US" altLang="zh-CN" sz="1400" b="1" dirty="0"/>
              <a:t>X</a:t>
            </a:r>
            <a:r>
              <a:rPr lang="zh-CN" altLang="en-US" sz="1400" b="1" dirty="0"/>
              <a:t>对</a:t>
            </a:r>
            <a:r>
              <a:rPr lang="en-US" altLang="zh-CN" sz="1400" b="1" dirty="0"/>
              <a:t>B</a:t>
            </a:r>
            <a:r>
              <a:rPr lang="zh-CN" altLang="en-US" sz="1400" b="1" dirty="0"/>
              <a:t>实施拒绝服务攻击，使其暂时丧失反应能力</a:t>
            </a:r>
            <a:endParaRPr lang="zh-CN" altLang="en-US" sz="1400" b="1" dirty="0"/>
          </a:p>
        </p:txBody>
      </p:sp>
      <p:sp>
        <p:nvSpPr>
          <p:cNvPr id="20" name="爆炸形: 14 pt  19"/>
          <p:cNvSpPr/>
          <p:nvPr/>
        </p:nvSpPr>
        <p:spPr>
          <a:xfrm>
            <a:off x="8871454" y="2305451"/>
            <a:ext cx="432048" cy="30777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p:nvPr/>
        </p:nvCxnSpPr>
        <p:spPr>
          <a:xfrm>
            <a:off x="1979552" y="3273713"/>
            <a:ext cx="4248472" cy="0"/>
          </a:xfrm>
          <a:prstGeom prst="straightConnector1">
            <a:avLst/>
          </a:prstGeom>
          <a:ln w="25400">
            <a:solidFill>
              <a:schemeClr val="tx1"/>
            </a:solidFill>
            <a:headEnd type="triangle"/>
            <a:tailEnd type="triangle"/>
          </a:ln>
        </p:spPr>
        <p:style>
          <a:lnRef idx="1">
            <a:schemeClr val="accent4"/>
          </a:lnRef>
          <a:fillRef idx="0">
            <a:schemeClr val="accent4"/>
          </a:fillRef>
          <a:effectRef idx="0">
            <a:schemeClr val="accent4"/>
          </a:effectRef>
          <a:fontRef idx="minor">
            <a:schemeClr val="tx1"/>
          </a:fontRef>
        </p:style>
      </p:cxnSp>
      <p:sp>
        <p:nvSpPr>
          <p:cNvPr id="22" name="文本框 21"/>
          <p:cNvSpPr txBox="1"/>
          <p:nvPr/>
        </p:nvSpPr>
        <p:spPr>
          <a:xfrm>
            <a:off x="1979552" y="2727456"/>
            <a:ext cx="4320480" cy="523220"/>
          </a:xfrm>
          <a:prstGeom prst="rect">
            <a:avLst/>
          </a:prstGeom>
          <a:noFill/>
        </p:spPr>
        <p:txBody>
          <a:bodyPr wrap="square" rtlCol="0">
            <a:spAutoFit/>
          </a:bodyPr>
          <a:lstStyle/>
          <a:p>
            <a:r>
              <a:rPr lang="en-US" altLang="zh-CN" sz="1400" b="1" dirty="0"/>
              <a:t>2</a:t>
            </a:r>
            <a:r>
              <a:rPr lang="zh-CN" altLang="en-US" sz="1400" b="1" dirty="0"/>
              <a:t>）</a:t>
            </a:r>
            <a:r>
              <a:rPr lang="en-US" altLang="zh-CN" sz="1400" b="1" dirty="0"/>
              <a:t>X</a:t>
            </a:r>
            <a:r>
              <a:rPr lang="zh-CN" altLang="en-US" sz="1400" b="1" dirty="0"/>
              <a:t>连接</a:t>
            </a:r>
            <a:r>
              <a:rPr lang="en-US" altLang="zh-CN" sz="1400" b="1" dirty="0"/>
              <a:t>A</a:t>
            </a:r>
            <a:r>
              <a:rPr lang="zh-CN" altLang="en-US" sz="1400" b="1" dirty="0"/>
              <a:t>的某个端口（如</a:t>
            </a:r>
            <a:r>
              <a:rPr lang="en-US" altLang="zh-CN" sz="1400" b="1" dirty="0"/>
              <a:t>SMTP</a:t>
            </a:r>
            <a:r>
              <a:rPr lang="zh-CN" altLang="en-US" sz="1400" b="1" dirty="0"/>
              <a:t>或</a:t>
            </a:r>
            <a:r>
              <a:rPr lang="en-US" altLang="zh-CN" sz="1400" b="1" dirty="0"/>
              <a:t>POP3)</a:t>
            </a:r>
            <a:r>
              <a:rPr lang="zh-CN" altLang="en-US" sz="1400" b="1" dirty="0"/>
              <a:t>，试探其</a:t>
            </a:r>
            <a:r>
              <a:rPr lang="en-US" altLang="zh-CN" sz="1400" b="1" dirty="0"/>
              <a:t>ISN</a:t>
            </a:r>
            <a:r>
              <a:rPr lang="zh-CN" altLang="en-US" sz="1400" b="1" dirty="0"/>
              <a:t>变化规律，以估算下一次连接时</a:t>
            </a:r>
            <a:r>
              <a:rPr lang="en-US" altLang="zh-CN" sz="1400" b="1" dirty="0"/>
              <a:t>A</a:t>
            </a:r>
            <a:r>
              <a:rPr lang="zh-CN" altLang="en-US" sz="1400" b="1" dirty="0"/>
              <a:t>的</a:t>
            </a:r>
            <a:r>
              <a:rPr lang="en-US" altLang="zh-CN" sz="1400" b="1" dirty="0"/>
              <a:t>ISN</a:t>
            </a:r>
            <a:r>
              <a:rPr lang="zh-CN" altLang="en-US" sz="1400" b="1" dirty="0"/>
              <a:t>值。</a:t>
            </a:r>
            <a:endParaRPr lang="zh-CN" altLang="en-US" sz="1400" b="1" dirty="0"/>
          </a:p>
        </p:txBody>
      </p:sp>
      <p:cxnSp>
        <p:nvCxnSpPr>
          <p:cNvPr id="23" name="直接箭头连接符 22"/>
          <p:cNvCxnSpPr/>
          <p:nvPr/>
        </p:nvCxnSpPr>
        <p:spPr>
          <a:xfrm>
            <a:off x="1979552" y="3993793"/>
            <a:ext cx="4248472" cy="0"/>
          </a:xfrm>
          <a:prstGeom prst="straightConnector1">
            <a:avLst/>
          </a:prstGeom>
          <a:ln w="25400">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24" name="文本框 23"/>
          <p:cNvSpPr txBox="1"/>
          <p:nvPr/>
        </p:nvSpPr>
        <p:spPr>
          <a:xfrm>
            <a:off x="1962251" y="3489737"/>
            <a:ext cx="3372524" cy="523220"/>
          </a:xfrm>
          <a:prstGeom prst="rect">
            <a:avLst/>
          </a:prstGeom>
          <a:noFill/>
        </p:spPr>
        <p:txBody>
          <a:bodyPr wrap="square" rtlCol="0">
            <a:spAutoFit/>
          </a:bodyPr>
          <a:lstStyle/>
          <a:p>
            <a:r>
              <a:rPr lang="en-US" altLang="zh-CN" sz="1400" b="1" dirty="0"/>
              <a:t>3</a:t>
            </a:r>
            <a:r>
              <a:rPr lang="zh-CN" altLang="en-US" sz="1400" b="1" dirty="0"/>
              <a:t>）</a:t>
            </a:r>
            <a:r>
              <a:rPr lang="en-US" altLang="zh-CN" sz="1400" b="1" dirty="0"/>
              <a:t>X</a:t>
            </a:r>
            <a:r>
              <a:rPr lang="zh-CN" altLang="en-US" sz="1400" b="1" dirty="0"/>
              <a:t>连接</a:t>
            </a:r>
            <a:r>
              <a:rPr lang="en-US" altLang="zh-CN" sz="1400" b="1" dirty="0"/>
              <a:t>A</a:t>
            </a:r>
            <a:r>
              <a:rPr lang="zh-CN" altLang="en-US" sz="1400" b="1" dirty="0"/>
              <a:t>的</a:t>
            </a:r>
            <a:r>
              <a:rPr lang="en-US" altLang="zh-CN" sz="1400" b="1" dirty="0"/>
              <a:t>rlogin</a:t>
            </a:r>
            <a:r>
              <a:rPr lang="zh-CN" altLang="en-US" sz="1400" b="1" dirty="0"/>
              <a:t>端口（</a:t>
            </a:r>
            <a:r>
              <a:rPr lang="en-US" altLang="zh-CN" sz="1400" b="1" dirty="0"/>
              <a:t>513)</a:t>
            </a:r>
            <a:r>
              <a:rPr lang="zh-CN" altLang="en-US" sz="1400" b="1" dirty="0"/>
              <a:t>。</a:t>
            </a:r>
            <a:endParaRPr lang="en-US" altLang="zh-CN" sz="1400" b="1" dirty="0"/>
          </a:p>
          <a:p>
            <a:r>
              <a:rPr lang="en-US" altLang="zh-CN" sz="1400" b="1" dirty="0"/>
              <a:t>   </a:t>
            </a:r>
            <a:r>
              <a:rPr lang="en-US" altLang="zh-CN" sz="1400" b="1" dirty="0">
                <a:solidFill>
                  <a:srgbClr val="FF0000"/>
                </a:solidFill>
              </a:rPr>
              <a:t>SYN, </a:t>
            </a:r>
            <a:r>
              <a:rPr lang="zh-CN" altLang="en-US" sz="1400" b="1" dirty="0">
                <a:solidFill>
                  <a:srgbClr val="FF0000"/>
                </a:solidFill>
              </a:rPr>
              <a:t>源</a:t>
            </a:r>
            <a:r>
              <a:rPr lang="en-US" altLang="zh-CN" sz="1400" b="1" dirty="0">
                <a:solidFill>
                  <a:srgbClr val="FF0000"/>
                </a:solidFill>
              </a:rPr>
              <a:t>IP</a:t>
            </a:r>
            <a:r>
              <a:rPr lang="zh-CN" altLang="en-US" sz="1400" b="1" dirty="0">
                <a:solidFill>
                  <a:srgbClr val="FF0000"/>
                </a:solidFill>
              </a:rPr>
              <a:t>为</a:t>
            </a:r>
            <a:r>
              <a:rPr lang="en-US" altLang="zh-CN" sz="1400" b="1" dirty="0">
                <a:solidFill>
                  <a:srgbClr val="FF0000"/>
                </a:solidFill>
              </a:rPr>
              <a:t>B</a:t>
            </a:r>
            <a:r>
              <a:rPr lang="zh-CN" altLang="en-US" sz="1400" b="1" dirty="0">
                <a:solidFill>
                  <a:srgbClr val="FF0000"/>
                </a:solidFill>
              </a:rPr>
              <a:t>，</a:t>
            </a:r>
            <a:r>
              <a:rPr lang="en-US" altLang="zh-CN" sz="1400" b="1" dirty="0">
                <a:solidFill>
                  <a:srgbClr val="FF0000"/>
                </a:solidFill>
              </a:rPr>
              <a:t>X</a:t>
            </a:r>
            <a:r>
              <a:rPr lang="zh-CN" altLang="en-US" sz="1400" b="1" dirty="0">
                <a:solidFill>
                  <a:srgbClr val="FF0000"/>
                </a:solidFill>
              </a:rPr>
              <a:t>的</a:t>
            </a:r>
            <a:r>
              <a:rPr lang="en-US" altLang="zh-CN" sz="1400" b="1" dirty="0">
                <a:solidFill>
                  <a:srgbClr val="FF0000"/>
                </a:solidFill>
              </a:rPr>
              <a:t>ISN</a:t>
            </a:r>
            <a:r>
              <a:rPr lang="zh-CN" altLang="en-US" sz="1400" b="1" dirty="0">
                <a:solidFill>
                  <a:srgbClr val="FF0000"/>
                </a:solidFill>
              </a:rPr>
              <a:t>为</a:t>
            </a:r>
            <a:r>
              <a:rPr lang="en-US" altLang="zh-CN" sz="1400" b="1" dirty="0">
                <a:solidFill>
                  <a:srgbClr val="FF0000"/>
                </a:solidFill>
              </a:rPr>
              <a:t>m</a:t>
            </a:r>
            <a:endParaRPr lang="zh-CN" altLang="en-US" sz="1400" b="1" dirty="0">
              <a:solidFill>
                <a:srgbClr val="FF0000"/>
              </a:solidFill>
            </a:endParaRPr>
          </a:p>
        </p:txBody>
      </p:sp>
      <p:cxnSp>
        <p:nvCxnSpPr>
          <p:cNvPr id="25" name="直接箭头连接符 24"/>
          <p:cNvCxnSpPr/>
          <p:nvPr/>
        </p:nvCxnSpPr>
        <p:spPr>
          <a:xfrm>
            <a:off x="6228024" y="4497849"/>
            <a:ext cx="2511896" cy="0"/>
          </a:xfrm>
          <a:prstGeom prst="straightConnector1">
            <a:avLst/>
          </a:prstGeom>
          <a:ln w="25400">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26" name="文本框 25"/>
          <p:cNvSpPr txBox="1"/>
          <p:nvPr/>
        </p:nvSpPr>
        <p:spPr>
          <a:xfrm>
            <a:off x="6491004" y="3777769"/>
            <a:ext cx="2511896" cy="738664"/>
          </a:xfrm>
          <a:prstGeom prst="rect">
            <a:avLst/>
          </a:prstGeom>
          <a:noFill/>
        </p:spPr>
        <p:txBody>
          <a:bodyPr wrap="square" rtlCol="0">
            <a:spAutoFit/>
          </a:bodyPr>
          <a:lstStyle/>
          <a:p>
            <a:r>
              <a:rPr lang="en-US" altLang="zh-CN" sz="1400" b="1" dirty="0"/>
              <a:t>4</a:t>
            </a:r>
            <a:r>
              <a:rPr lang="zh-CN" altLang="en-US" sz="1400" b="1" dirty="0"/>
              <a:t>）</a:t>
            </a:r>
            <a:r>
              <a:rPr lang="en-US" altLang="zh-CN" sz="1400" b="1" dirty="0"/>
              <a:t>A</a:t>
            </a:r>
            <a:r>
              <a:rPr lang="zh-CN" altLang="en-US" sz="1400" b="1" dirty="0"/>
              <a:t>向</a:t>
            </a:r>
            <a:r>
              <a:rPr lang="en-US" altLang="zh-CN" sz="1400" b="1" dirty="0"/>
              <a:t>B</a:t>
            </a:r>
            <a:r>
              <a:rPr lang="zh-CN" altLang="en-US" sz="1400" b="1" dirty="0"/>
              <a:t>返回。</a:t>
            </a:r>
            <a:endParaRPr lang="en-US" altLang="zh-CN" sz="1400" b="1" dirty="0"/>
          </a:p>
          <a:p>
            <a:r>
              <a:rPr lang="en-US" altLang="zh-CN" sz="1400" b="1" dirty="0"/>
              <a:t>   </a:t>
            </a:r>
            <a:r>
              <a:rPr lang="en-US" altLang="zh-CN" sz="1400" b="1" dirty="0">
                <a:solidFill>
                  <a:srgbClr val="FF0000"/>
                </a:solidFill>
              </a:rPr>
              <a:t>SYN+ACK, A</a:t>
            </a:r>
            <a:r>
              <a:rPr lang="zh-CN" altLang="en-US" sz="1400" b="1" dirty="0">
                <a:solidFill>
                  <a:srgbClr val="FF0000"/>
                </a:solidFill>
              </a:rPr>
              <a:t>的</a:t>
            </a:r>
            <a:r>
              <a:rPr lang="en-US" altLang="zh-CN" sz="1400" b="1" dirty="0">
                <a:solidFill>
                  <a:srgbClr val="FF0000"/>
                </a:solidFill>
              </a:rPr>
              <a:t>ISN</a:t>
            </a:r>
            <a:r>
              <a:rPr lang="zh-CN" altLang="en-US" sz="1400" b="1" dirty="0">
                <a:solidFill>
                  <a:srgbClr val="FF0000"/>
                </a:solidFill>
              </a:rPr>
              <a:t>为</a:t>
            </a:r>
            <a:r>
              <a:rPr lang="en-US" altLang="zh-CN" sz="1400" b="1" dirty="0">
                <a:solidFill>
                  <a:srgbClr val="FF0000"/>
                </a:solidFill>
              </a:rPr>
              <a:t>n,</a:t>
            </a:r>
            <a:endParaRPr lang="en-US" altLang="zh-CN" sz="1400" b="1" dirty="0">
              <a:solidFill>
                <a:srgbClr val="FF0000"/>
              </a:solidFill>
            </a:endParaRPr>
          </a:p>
          <a:p>
            <a:r>
              <a:rPr lang="en-US" altLang="zh-CN" sz="1400" b="1" dirty="0">
                <a:solidFill>
                  <a:srgbClr val="FF0000"/>
                </a:solidFill>
              </a:rPr>
              <a:t> ACK</a:t>
            </a:r>
            <a:r>
              <a:rPr lang="zh-CN" altLang="en-US" sz="1400" b="1" dirty="0">
                <a:solidFill>
                  <a:srgbClr val="FF0000"/>
                </a:solidFill>
              </a:rPr>
              <a:t>号为</a:t>
            </a:r>
            <a:r>
              <a:rPr lang="en-US" altLang="zh-CN" sz="1400" b="1" dirty="0">
                <a:solidFill>
                  <a:srgbClr val="FF0000"/>
                </a:solidFill>
              </a:rPr>
              <a:t>m+1</a:t>
            </a:r>
            <a:endParaRPr lang="zh-CN" altLang="en-US" sz="1400" b="1" dirty="0">
              <a:solidFill>
                <a:srgbClr val="FF0000"/>
              </a:solidFill>
            </a:endParaRPr>
          </a:p>
        </p:txBody>
      </p:sp>
      <p:cxnSp>
        <p:nvCxnSpPr>
          <p:cNvPr id="27" name="直接箭头连接符 26"/>
          <p:cNvCxnSpPr/>
          <p:nvPr/>
        </p:nvCxnSpPr>
        <p:spPr>
          <a:xfrm flipH="1">
            <a:off x="7596176" y="5001905"/>
            <a:ext cx="1143744" cy="0"/>
          </a:xfrm>
          <a:prstGeom prst="straightConnector1">
            <a:avLst/>
          </a:prstGeom>
          <a:ln w="25400">
            <a:solidFill>
              <a:schemeClr val="tx1"/>
            </a:solidFill>
            <a:prstDash val="dash"/>
            <a:tailEnd type="triangle"/>
          </a:ln>
        </p:spPr>
        <p:style>
          <a:lnRef idx="1">
            <a:schemeClr val="accent4"/>
          </a:lnRef>
          <a:fillRef idx="0">
            <a:schemeClr val="accent4"/>
          </a:fillRef>
          <a:effectRef idx="0">
            <a:schemeClr val="accent4"/>
          </a:effectRef>
          <a:fontRef idx="minor">
            <a:schemeClr val="tx1"/>
          </a:fontRef>
        </p:style>
      </p:cxnSp>
      <p:sp>
        <p:nvSpPr>
          <p:cNvPr id="28" name="文本框 27"/>
          <p:cNvSpPr txBox="1"/>
          <p:nvPr/>
        </p:nvSpPr>
        <p:spPr>
          <a:xfrm>
            <a:off x="5341610" y="5361945"/>
            <a:ext cx="2511896" cy="307777"/>
          </a:xfrm>
          <a:prstGeom prst="rect">
            <a:avLst/>
          </a:prstGeom>
          <a:solidFill>
            <a:schemeClr val="bg1">
              <a:lumMod val="85000"/>
            </a:schemeClr>
          </a:solidFill>
        </p:spPr>
        <p:txBody>
          <a:bodyPr wrap="square" rtlCol="0">
            <a:spAutoFit/>
          </a:bodyPr>
          <a:lstStyle/>
          <a:p>
            <a:r>
              <a:rPr lang="en-US" altLang="zh-CN" sz="1400" b="1" dirty="0"/>
              <a:t>A</a:t>
            </a:r>
            <a:r>
              <a:rPr lang="zh-CN" altLang="en-US" sz="1400" b="1" dirty="0"/>
              <a:t>与</a:t>
            </a:r>
            <a:r>
              <a:rPr lang="en-US" altLang="zh-CN" sz="1400" b="1" dirty="0"/>
              <a:t>”B”</a:t>
            </a:r>
            <a:r>
              <a:rPr lang="zh-CN" altLang="en-US" sz="1400" b="1" dirty="0"/>
              <a:t>之间建立了正式连接</a:t>
            </a:r>
            <a:endParaRPr lang="zh-CN" altLang="en-US" sz="1400" b="1" dirty="0">
              <a:solidFill>
                <a:srgbClr val="FF0000"/>
              </a:solidFill>
            </a:endParaRPr>
          </a:p>
        </p:txBody>
      </p:sp>
      <p:cxnSp>
        <p:nvCxnSpPr>
          <p:cNvPr id="29" name="直接箭头连接符 28"/>
          <p:cNvCxnSpPr/>
          <p:nvPr/>
        </p:nvCxnSpPr>
        <p:spPr>
          <a:xfrm>
            <a:off x="1979552" y="5217929"/>
            <a:ext cx="4248472" cy="0"/>
          </a:xfrm>
          <a:prstGeom prst="straightConnector1">
            <a:avLst/>
          </a:prstGeom>
          <a:ln w="25400">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30" name="文本框 29"/>
          <p:cNvSpPr txBox="1"/>
          <p:nvPr/>
        </p:nvSpPr>
        <p:spPr>
          <a:xfrm>
            <a:off x="2088492" y="4491642"/>
            <a:ext cx="3372524" cy="738664"/>
          </a:xfrm>
          <a:prstGeom prst="rect">
            <a:avLst/>
          </a:prstGeom>
          <a:noFill/>
        </p:spPr>
        <p:txBody>
          <a:bodyPr wrap="square" rtlCol="0">
            <a:spAutoFit/>
          </a:bodyPr>
          <a:lstStyle/>
          <a:p>
            <a:r>
              <a:rPr lang="en-US" altLang="zh-CN" sz="1400" b="1" dirty="0"/>
              <a:t>5</a:t>
            </a:r>
            <a:r>
              <a:rPr lang="zh-CN" altLang="en-US" sz="1400" b="1" dirty="0"/>
              <a:t>）等待恰当时机，</a:t>
            </a:r>
            <a:r>
              <a:rPr lang="en-US" altLang="zh-CN" sz="1400" b="1" dirty="0"/>
              <a:t>X</a:t>
            </a:r>
            <a:r>
              <a:rPr lang="zh-CN" altLang="en-US" sz="1400" b="1" dirty="0"/>
              <a:t>向</a:t>
            </a:r>
            <a:r>
              <a:rPr lang="en-US" altLang="zh-CN" sz="1400" b="1" dirty="0"/>
              <a:t>A</a:t>
            </a:r>
            <a:r>
              <a:rPr lang="zh-CN" altLang="en-US" sz="1400" b="1" dirty="0"/>
              <a:t>发送：</a:t>
            </a:r>
            <a:endParaRPr lang="en-US" altLang="zh-CN" sz="1400" b="1" dirty="0"/>
          </a:p>
          <a:p>
            <a:r>
              <a:rPr lang="en-US" altLang="zh-CN" sz="1400" b="1" dirty="0"/>
              <a:t>   </a:t>
            </a:r>
            <a:r>
              <a:rPr lang="en-US" altLang="zh-CN" sz="1400" b="1" dirty="0">
                <a:solidFill>
                  <a:srgbClr val="FF0000"/>
                </a:solidFill>
              </a:rPr>
              <a:t>ACK, </a:t>
            </a:r>
            <a:r>
              <a:rPr lang="zh-CN" altLang="en-US" sz="1400" b="1" dirty="0">
                <a:solidFill>
                  <a:srgbClr val="FF0000"/>
                </a:solidFill>
              </a:rPr>
              <a:t>源</a:t>
            </a:r>
            <a:r>
              <a:rPr lang="en-US" altLang="zh-CN" sz="1400" b="1" dirty="0">
                <a:solidFill>
                  <a:srgbClr val="FF0000"/>
                </a:solidFill>
              </a:rPr>
              <a:t>IP</a:t>
            </a:r>
            <a:r>
              <a:rPr lang="zh-CN" altLang="en-US" sz="1400" b="1" dirty="0">
                <a:solidFill>
                  <a:srgbClr val="FF0000"/>
                </a:solidFill>
              </a:rPr>
              <a:t>为</a:t>
            </a:r>
            <a:r>
              <a:rPr lang="en-US" altLang="zh-CN" sz="1400" b="1" dirty="0">
                <a:solidFill>
                  <a:srgbClr val="FF0000"/>
                </a:solidFill>
              </a:rPr>
              <a:t>B</a:t>
            </a:r>
            <a:r>
              <a:rPr lang="zh-CN" altLang="en-US" sz="1400" b="1" dirty="0">
                <a:solidFill>
                  <a:srgbClr val="FF0000"/>
                </a:solidFill>
              </a:rPr>
              <a:t>，</a:t>
            </a:r>
            <a:r>
              <a:rPr lang="en-US" altLang="zh-CN" sz="1400" b="1" dirty="0">
                <a:solidFill>
                  <a:srgbClr val="FF0000"/>
                </a:solidFill>
              </a:rPr>
              <a:t>X</a:t>
            </a:r>
            <a:r>
              <a:rPr lang="zh-CN" altLang="en-US" sz="1400" b="1" dirty="0">
                <a:solidFill>
                  <a:srgbClr val="FF0000"/>
                </a:solidFill>
              </a:rPr>
              <a:t>的</a:t>
            </a:r>
            <a:r>
              <a:rPr lang="en-US" altLang="zh-CN" sz="1400" b="1" dirty="0">
                <a:solidFill>
                  <a:srgbClr val="FF0000"/>
                </a:solidFill>
              </a:rPr>
              <a:t>ACK</a:t>
            </a:r>
            <a:r>
              <a:rPr lang="zh-CN" altLang="en-US" sz="1400" b="1" dirty="0">
                <a:solidFill>
                  <a:srgbClr val="FF0000"/>
                </a:solidFill>
              </a:rPr>
              <a:t>号为</a:t>
            </a:r>
            <a:r>
              <a:rPr lang="en-US" altLang="zh-CN" sz="1400" b="1" dirty="0">
                <a:solidFill>
                  <a:srgbClr val="FF0000"/>
                </a:solidFill>
              </a:rPr>
              <a:t>n+1</a:t>
            </a:r>
            <a:endParaRPr lang="en-US" altLang="zh-CN" sz="1400" b="1" dirty="0">
              <a:solidFill>
                <a:srgbClr val="FF0000"/>
              </a:solidFill>
            </a:endParaRPr>
          </a:p>
          <a:p>
            <a:r>
              <a:rPr lang="zh-CN" altLang="en-US" sz="1400" b="1" dirty="0"/>
              <a:t>其中，</a:t>
            </a:r>
            <a:r>
              <a:rPr lang="en-US" altLang="zh-CN" sz="1400" b="1" dirty="0">
                <a:highlight>
                  <a:srgbClr val="FFFF00"/>
                </a:highlight>
              </a:rPr>
              <a:t>A</a:t>
            </a:r>
            <a:r>
              <a:rPr lang="zh-CN" altLang="en-US" sz="1400" b="1" dirty="0">
                <a:highlight>
                  <a:srgbClr val="FFFF00"/>
                </a:highlight>
              </a:rPr>
              <a:t>的</a:t>
            </a:r>
            <a:r>
              <a:rPr lang="en-US" altLang="zh-CN" sz="1400" b="1" dirty="0">
                <a:highlight>
                  <a:srgbClr val="FFFF00"/>
                </a:highlight>
              </a:rPr>
              <a:t>ISN</a:t>
            </a:r>
            <a:r>
              <a:rPr lang="zh-CN" altLang="en-US" sz="1400" b="1" dirty="0">
                <a:highlight>
                  <a:srgbClr val="FFFF00"/>
                </a:highlight>
              </a:rPr>
              <a:t>（</a:t>
            </a:r>
            <a:r>
              <a:rPr lang="en-US" altLang="zh-CN" sz="1400" b="1" dirty="0">
                <a:highlight>
                  <a:srgbClr val="FFFF00"/>
                </a:highlight>
              </a:rPr>
              <a:t>n</a:t>
            </a:r>
            <a:r>
              <a:rPr lang="zh-CN" altLang="en-US" sz="1400" b="1" dirty="0">
                <a:highlight>
                  <a:srgbClr val="FFFF00"/>
                </a:highlight>
              </a:rPr>
              <a:t>）是</a:t>
            </a:r>
            <a:r>
              <a:rPr lang="en-US" altLang="zh-CN" sz="1400" b="1" dirty="0">
                <a:highlight>
                  <a:srgbClr val="FFFF00"/>
                </a:highlight>
              </a:rPr>
              <a:t>X</a:t>
            </a:r>
            <a:r>
              <a:rPr lang="zh-CN" altLang="en-US" sz="1400" b="1" dirty="0">
                <a:highlight>
                  <a:srgbClr val="FFFF00"/>
                </a:highlight>
              </a:rPr>
              <a:t>估算出来的</a:t>
            </a:r>
            <a:endParaRPr lang="zh-CN" altLang="en-US" sz="1400" b="1" dirty="0">
              <a:highlight>
                <a:srgbClr val="FFFF00"/>
              </a:highlight>
            </a:endParaRPr>
          </a:p>
        </p:txBody>
      </p:sp>
      <p:sp>
        <p:nvSpPr>
          <p:cNvPr id="31" name="文本框 30"/>
          <p:cNvSpPr txBox="1"/>
          <p:nvPr/>
        </p:nvSpPr>
        <p:spPr>
          <a:xfrm>
            <a:off x="7848308" y="4635183"/>
            <a:ext cx="1376486" cy="313520"/>
          </a:xfrm>
          <a:prstGeom prst="rect">
            <a:avLst/>
          </a:prstGeom>
          <a:noFill/>
        </p:spPr>
        <p:txBody>
          <a:bodyPr wrap="square" rtlCol="0">
            <a:spAutoFit/>
          </a:bodyPr>
          <a:lstStyle/>
          <a:p>
            <a:r>
              <a:rPr lang="en-US" altLang="zh-CN" sz="1400" b="1" dirty="0"/>
              <a:t>B</a:t>
            </a:r>
            <a:r>
              <a:rPr lang="zh-CN" altLang="en-US" sz="1400" b="1" dirty="0"/>
              <a:t>没有应答</a:t>
            </a:r>
            <a:endParaRPr lang="zh-CN" altLang="en-US" sz="1400" b="1" dirty="0">
              <a:solidFill>
                <a:srgbClr val="FF0000"/>
              </a:solidFill>
            </a:endParaRPr>
          </a:p>
        </p:txBody>
      </p:sp>
      <p:cxnSp>
        <p:nvCxnSpPr>
          <p:cNvPr id="32" name="直接箭头连接符 31"/>
          <p:cNvCxnSpPr/>
          <p:nvPr/>
        </p:nvCxnSpPr>
        <p:spPr>
          <a:xfrm>
            <a:off x="1946396" y="6442065"/>
            <a:ext cx="4248472" cy="0"/>
          </a:xfrm>
          <a:prstGeom prst="straightConnector1">
            <a:avLst/>
          </a:prstGeom>
          <a:ln w="25400">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33" name="文本框 32"/>
          <p:cNvSpPr txBox="1"/>
          <p:nvPr/>
        </p:nvSpPr>
        <p:spPr>
          <a:xfrm>
            <a:off x="2085120" y="5714077"/>
            <a:ext cx="4248472" cy="738664"/>
          </a:xfrm>
          <a:prstGeom prst="rect">
            <a:avLst/>
          </a:prstGeom>
          <a:noFill/>
        </p:spPr>
        <p:txBody>
          <a:bodyPr wrap="square" rtlCol="0">
            <a:spAutoFit/>
          </a:bodyPr>
          <a:lstStyle/>
          <a:p>
            <a:r>
              <a:rPr lang="en-US" altLang="zh-CN" sz="1400" b="1" dirty="0"/>
              <a:t>6</a:t>
            </a:r>
            <a:r>
              <a:rPr lang="zh-CN" altLang="en-US" sz="1400" b="1" dirty="0"/>
              <a:t>）</a:t>
            </a:r>
            <a:r>
              <a:rPr lang="en-US" altLang="zh-CN" sz="1400" b="1" dirty="0"/>
              <a:t>X</a:t>
            </a:r>
            <a:r>
              <a:rPr lang="zh-CN" altLang="en-US" sz="1400" b="1" dirty="0"/>
              <a:t>模拟真正的</a:t>
            </a:r>
            <a:r>
              <a:rPr lang="en-US" altLang="zh-CN" sz="1400" b="1" dirty="0"/>
              <a:t>rlogin</a:t>
            </a:r>
            <a:r>
              <a:rPr lang="zh-CN" altLang="en-US" sz="1400" b="1" dirty="0"/>
              <a:t>会话，向</a:t>
            </a:r>
            <a:r>
              <a:rPr lang="en-US" altLang="zh-CN" sz="1400" b="1" dirty="0"/>
              <a:t>A</a:t>
            </a:r>
            <a:r>
              <a:rPr lang="zh-CN" altLang="en-US" sz="1400" b="1" dirty="0"/>
              <a:t>发送命令：</a:t>
            </a:r>
            <a:endParaRPr lang="en-US" altLang="zh-CN" sz="1400" b="1" dirty="0"/>
          </a:p>
          <a:p>
            <a:r>
              <a:rPr lang="en-US" altLang="zh-CN" sz="1400" b="1" dirty="0"/>
              <a:t>   </a:t>
            </a:r>
            <a:r>
              <a:rPr lang="en-US" altLang="zh-CN" sz="1400" b="1" dirty="0">
                <a:solidFill>
                  <a:srgbClr val="FF0000"/>
                </a:solidFill>
              </a:rPr>
              <a:t>echo ++&gt;&gt;~/.</a:t>
            </a:r>
            <a:r>
              <a:rPr lang="en-US" altLang="zh-CN" sz="1400" b="1" dirty="0" err="1">
                <a:solidFill>
                  <a:srgbClr val="FF0000"/>
                </a:solidFill>
              </a:rPr>
              <a:t>rhosts</a:t>
            </a:r>
            <a:endParaRPr lang="en-US" altLang="zh-CN" sz="1400" b="1" dirty="0">
              <a:solidFill>
                <a:srgbClr val="FF0000"/>
              </a:solidFill>
            </a:endParaRPr>
          </a:p>
          <a:p>
            <a:r>
              <a:rPr lang="zh-CN" altLang="en-US" sz="1400" b="1" dirty="0"/>
              <a:t>使得</a:t>
            </a:r>
            <a:r>
              <a:rPr lang="en-US" altLang="zh-CN" sz="1400" b="1" dirty="0"/>
              <a:t>A</a:t>
            </a:r>
            <a:r>
              <a:rPr lang="zh-CN" altLang="en-US" sz="1400" b="1" dirty="0"/>
              <a:t>此后允许任何用户在任何主机上的</a:t>
            </a:r>
            <a:r>
              <a:rPr lang="en-US" altLang="zh-CN" sz="1400" b="1" dirty="0"/>
              <a:t>rlogin</a:t>
            </a:r>
            <a:r>
              <a:rPr lang="zh-CN" altLang="en-US" sz="1400" b="1" dirty="0"/>
              <a:t>登录</a:t>
            </a:r>
            <a:endParaRPr lang="zh-CN" altLang="en-US" sz="1400"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right)">
                                      <p:cBhvr>
                                        <p:cTn id="50" dur="500"/>
                                        <p:tgtEl>
                                          <p:spTgt spid="31"/>
                                        </p:tgtEl>
                                      </p:cBhvr>
                                    </p:animEffect>
                                  </p:childTnLst>
                                </p:cTn>
                              </p:par>
                              <p:par>
                                <p:cTn id="51" presetID="22" presetClass="entr" presetSubtype="2"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right)">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left)">
                                      <p:cBhvr>
                                        <p:cTn id="58" dur="500"/>
                                        <p:tgtEl>
                                          <p:spTgt spid="29"/>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left)">
                                      <p:cBhvr>
                                        <p:cTn id="61" dur="5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left)">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left)">
                                      <p:cBhvr>
                                        <p:cTn id="71" dur="500"/>
                                        <p:tgtEl>
                                          <p:spTgt spid="32"/>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left)">
                                      <p:cBhvr>
                                        <p:cTn id="7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19" grpId="0"/>
      <p:bldP spid="20" grpId="0" animBg="1"/>
      <p:bldP spid="22" grpId="0"/>
      <p:bldP spid="24" grpId="0"/>
      <p:bldP spid="26" grpId="0"/>
      <p:bldP spid="28" grpId="0" animBg="1"/>
      <p:bldP spid="30" grpId="0"/>
      <p:bldP spid="31"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3082352" y="653569"/>
            <a:ext cx="6027291" cy="553998"/>
          </a:xfrm>
          <a:prstGeom prst="rect">
            <a:avLst/>
          </a:prstGeom>
          <a:noFill/>
        </p:spPr>
        <p:txBody>
          <a:bodyPr wrap="none" lIns="0" tIns="0" rIns="0" bIns="0" rtlCol="0">
            <a:spAutoFit/>
          </a:bodyPr>
          <a:lstStyle/>
          <a:p>
            <a:pPr algn="ct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序列号的产生方式（</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1</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7" name="文本框 26"/>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常数</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8" name="PA-矩形 4"/>
          <p:cNvSpPr>
            <a:spLocks noChangeArrowheads="1"/>
          </p:cNvSpPr>
          <p:nvPr>
            <p:custDataLst>
              <p:tags r:id="rId3"/>
            </p:custDataLst>
          </p:nvPr>
        </p:nvSpPr>
        <p:spPr bwMode="auto">
          <a:xfrm>
            <a:off x="1491464" y="2066135"/>
            <a:ext cx="9495064" cy="50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总是使用同样的</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ISN</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7" name="文本框 16"/>
          <p:cNvSpPr txBox="1"/>
          <p:nvPr/>
        </p:nvSpPr>
        <p:spPr>
          <a:xfrm>
            <a:off x="1416312" y="2887207"/>
            <a:ext cx="8997242" cy="523220"/>
          </a:xfrm>
          <a:prstGeom prst="rect">
            <a:avLst/>
          </a:prstGeom>
          <a:noFill/>
        </p:spPr>
        <p:txBody>
          <a:bodyPr wrap="square">
            <a:spAutoFit/>
          </a:bodyPr>
          <a:lstStyle/>
          <a:p>
            <a:pPr marL="457200" indent="-457200">
              <a:buSzPct val="150000"/>
              <a:buBlip>
                <a:blip r:embed="rId2"/>
              </a:buBlip>
            </a:pP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常数增量</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8" name="PA-矩形 4"/>
          <p:cNvSpPr>
            <a:spLocks noChangeArrowheads="1"/>
          </p:cNvSpPr>
          <p:nvPr>
            <p:custDataLst>
              <p:tags r:id="rId4"/>
            </p:custDataLst>
          </p:nvPr>
        </p:nvSpPr>
        <p:spPr bwMode="auto">
          <a:xfrm>
            <a:off x="1491464" y="3432954"/>
            <a:ext cx="9495064" cy="50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每次建立</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TCP </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连接的</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ISN </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增量总是使用同样的递增值。</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9" name="文本框 18"/>
          <p:cNvSpPr txBox="1"/>
          <p:nvPr/>
        </p:nvSpPr>
        <p:spPr>
          <a:xfrm>
            <a:off x="1416312" y="4244651"/>
            <a:ext cx="8997242" cy="523220"/>
          </a:xfrm>
          <a:prstGeom prst="rect">
            <a:avLst/>
          </a:prstGeom>
          <a:noFill/>
        </p:spPr>
        <p:txBody>
          <a:bodyPr wrap="square">
            <a:spAutoFit/>
          </a:bodyPr>
          <a:lstStyle/>
          <a:p>
            <a:pPr marL="457200" indent="-457200">
              <a:buSzPct val="150000"/>
              <a:buBlip>
                <a:blip r:embed="rId2"/>
              </a:buBlip>
            </a:pP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64K</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规则</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0" name="PA-矩形 4"/>
          <p:cNvSpPr>
            <a:spLocks noChangeArrowheads="1"/>
          </p:cNvSpPr>
          <p:nvPr>
            <p:custDataLst>
              <p:tags r:id="rId5"/>
            </p:custDataLst>
          </p:nvPr>
        </p:nvSpPr>
        <p:spPr bwMode="auto">
          <a:xfrm>
            <a:off x="1491464" y="4868620"/>
            <a:ext cx="9209732" cy="10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在比较老的系统中存在，系统的</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ISN</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每秒增加</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128000</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 ，如果有连接出现，每次连接将把计数器的数值加</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64000 </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27"/>
                                        </p:tgtEl>
                                        <p:attrNameLst>
                                          <p:attrName>style.visibility</p:attrName>
                                        </p:attrNameLst>
                                      </p:cBhvr>
                                      <p:to>
                                        <p:strVal val="visible"/>
                                      </p:to>
                                    </p:set>
                                    <p:anim to="0" calcmode="lin" valueType="num">
                                      <p:cBhvr>
                                        <p:cTn id="13" dur="500" decel="100000" fill="hold">
                                          <p:stCondLst>
                                            <p:cond delay="0"/>
                                          </p:stCondLst>
                                        </p:cTn>
                                        <p:tgtEl>
                                          <p:spTgt spid="27"/>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27"/>
                                        </p:tgtEl>
                                      </p:cBhvr>
                                    </p:animEffect>
                                    <p:animScale>
                                      <p:cBhvr>
                                        <p:cTn id="15" dur="500" decel="100000" fill="hold">
                                          <p:stCondLst>
                                            <p:cond delay="0"/>
                                          </p:stCondLst>
                                        </p:cTn>
                                        <p:tgtEl>
                                          <p:spTgt spid="27"/>
                                        </p:tgtEl>
                                      </p:cBhvr>
                                      <p:by x="100000" y="100000"/>
                                      <p:from x="110000" y="110000"/>
                                      <p:to x="100000" y="100000"/>
                                    </p:animScale>
                                  </p:childTnLst>
                                </p:cTn>
                              </p:par>
                            </p:childTnLst>
                          </p:cTn>
                        </p:par>
                        <p:par>
                          <p:cTn id="16" fill="hold">
                            <p:stCondLst>
                              <p:cond delay="5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28"/>
                                        </p:tgtEl>
                                        <p:attrNameLst>
                                          <p:attrName>style.visibility</p:attrName>
                                        </p:attrNameLst>
                                      </p:cBhvr>
                                      <p:to>
                                        <p:strVal val="visible"/>
                                      </p:to>
                                    </p:set>
                                    <p:anim to="0" calcmode="lin" valueType="num">
                                      <p:cBhvr>
                                        <p:cTn id="19" dur="500" decel="100000" fill="hold">
                                          <p:stCondLst>
                                            <p:cond delay="0"/>
                                          </p:stCondLst>
                                        </p:cTn>
                                        <p:tgtEl>
                                          <p:spTgt spid="28"/>
                                        </p:tgtEl>
                                        <p:attrNameLst>
                                          <p:attrName>ppt_y</p:attrName>
                                        </p:attrNameLst>
                                      </p:cBhvr>
                                      <p:tavLst>
                                        <p:tav tm="0">
                                          <p:val>
                                            <p:strVal val="ppt_y+0.02"/>
                                          </p:val>
                                        </p:tav>
                                        <p:tav tm="100000">
                                          <p:val>
                                            <p:strVal val="#ppt_y"/>
                                          </p:val>
                                        </p:tav>
                                      </p:tavLst>
                                    </p:anim>
                                    <p:animEffect transition="in" filter="fade">
                                      <p:cBhvr>
                                        <p:cTn id="20" dur="500">
                                          <p:stCondLst>
                                            <p:cond delay="0"/>
                                          </p:stCondLst>
                                        </p:cTn>
                                        <p:tgtEl>
                                          <p:spTgt spid="28"/>
                                        </p:tgtEl>
                                      </p:cBhvr>
                                    </p:animEffect>
                                    <p:animScale>
                                      <p:cBhvr>
                                        <p:cTn id="21" dur="500" decel="100000" fill="hold">
                                          <p:stCondLst>
                                            <p:cond delay="0"/>
                                          </p:stCondLst>
                                        </p:cTn>
                                        <p:tgtEl>
                                          <p:spTgt spid="28"/>
                                        </p:tgtEl>
                                      </p:cBhvr>
                                      <p:by x="100000" y="100000"/>
                                      <p:from x="110000" y="110000"/>
                                      <p:to x="100000" y="100000"/>
                                    </p:animScale>
                                  </p:childTnLst>
                                </p:cTn>
                              </p:par>
                            </p:childTnLst>
                          </p:cTn>
                        </p:par>
                        <p:par>
                          <p:cTn id="22" fill="hold">
                            <p:stCondLst>
                              <p:cond delay="1549"/>
                            </p:stCondLst>
                            <p:childTnLst>
                              <p:par>
                                <p:cTn id="23" presetID="10" presetClass="entr" presetSubtype="0" fill="hold" grpId="0" nodeType="afterEffect">
                                  <p:stCondLst>
                                    <p:cond delay="0"/>
                                  </p:stCondLst>
                                  <p:iterate type="wd">
                                    <p:tmPct val="10000"/>
                                  </p:iterate>
                                  <p:childTnLst>
                                    <p:set>
                                      <p:cBhvr>
                                        <p:cTn id="24" dur="1" fill="hold">
                                          <p:stCondLst>
                                            <p:cond delay="0"/>
                                          </p:stCondLst>
                                        </p:cTn>
                                        <p:tgtEl>
                                          <p:spTgt spid="17"/>
                                        </p:tgtEl>
                                        <p:attrNameLst>
                                          <p:attrName>style.visibility</p:attrName>
                                        </p:attrNameLst>
                                      </p:cBhvr>
                                      <p:to>
                                        <p:strVal val="visible"/>
                                      </p:to>
                                    </p:set>
                                    <p:anim to="0" calcmode="lin" valueType="num">
                                      <p:cBhvr>
                                        <p:cTn id="25" dur="500" decel="100000" fill="hold">
                                          <p:stCondLst>
                                            <p:cond delay="0"/>
                                          </p:stCondLst>
                                        </p:cTn>
                                        <p:tgtEl>
                                          <p:spTgt spid="17"/>
                                        </p:tgtEl>
                                        <p:attrNameLst>
                                          <p:attrName>ppt_y</p:attrName>
                                        </p:attrNameLst>
                                      </p:cBhvr>
                                      <p:tavLst>
                                        <p:tav tm="0">
                                          <p:val>
                                            <p:strVal val="ppt_y+0.02"/>
                                          </p:val>
                                        </p:tav>
                                        <p:tav tm="100000">
                                          <p:val>
                                            <p:strVal val="#ppt_y"/>
                                          </p:val>
                                        </p:tav>
                                      </p:tavLst>
                                    </p:anim>
                                    <p:animEffect transition="in" filter="fade">
                                      <p:cBhvr>
                                        <p:cTn id="26" dur="500">
                                          <p:stCondLst>
                                            <p:cond delay="0"/>
                                          </p:stCondLst>
                                        </p:cTn>
                                        <p:tgtEl>
                                          <p:spTgt spid="17"/>
                                        </p:tgtEl>
                                      </p:cBhvr>
                                    </p:animEffect>
                                    <p:animScale>
                                      <p:cBhvr>
                                        <p:cTn id="27" dur="500" decel="100000" fill="hold">
                                          <p:stCondLst>
                                            <p:cond delay="0"/>
                                          </p:stCondLst>
                                        </p:cTn>
                                        <p:tgtEl>
                                          <p:spTgt spid="17"/>
                                        </p:tgtEl>
                                      </p:cBhvr>
                                      <p:by x="100000" y="100000"/>
                                      <p:from x="110000" y="110000"/>
                                      <p:to x="100000" y="100000"/>
                                    </p:animScale>
                                  </p:childTnLst>
                                </p:cTn>
                              </p:par>
                            </p:childTnLst>
                          </p:cTn>
                        </p:par>
                        <p:par>
                          <p:cTn id="28" fill="hold">
                            <p:stCondLst>
                              <p:cond delay="2200"/>
                            </p:stCondLst>
                            <p:childTnLst>
                              <p:par>
                                <p:cTn id="29" presetID="10" presetClass="entr" presetSubtype="0" fill="hold" grpId="0" nodeType="afterEffect">
                                  <p:stCondLst>
                                    <p:cond delay="0"/>
                                  </p:stCondLst>
                                  <p:iterate type="wd">
                                    <p:tmPct val="10000"/>
                                  </p:iterate>
                                  <p:childTnLst>
                                    <p:set>
                                      <p:cBhvr>
                                        <p:cTn id="30" dur="1" fill="hold">
                                          <p:stCondLst>
                                            <p:cond delay="0"/>
                                          </p:stCondLst>
                                        </p:cTn>
                                        <p:tgtEl>
                                          <p:spTgt spid="18"/>
                                        </p:tgtEl>
                                        <p:attrNameLst>
                                          <p:attrName>style.visibility</p:attrName>
                                        </p:attrNameLst>
                                      </p:cBhvr>
                                      <p:to>
                                        <p:strVal val="visible"/>
                                      </p:to>
                                    </p:set>
                                    <p:anim to="0" calcmode="lin" valueType="num">
                                      <p:cBhvr>
                                        <p:cTn id="31" dur="500" decel="100000" fill="hold">
                                          <p:stCondLst>
                                            <p:cond delay="0"/>
                                          </p:stCondLst>
                                        </p:cTn>
                                        <p:tgtEl>
                                          <p:spTgt spid="18"/>
                                        </p:tgtEl>
                                        <p:attrNameLst>
                                          <p:attrName>ppt_y</p:attrName>
                                        </p:attrNameLst>
                                      </p:cBhvr>
                                      <p:tavLst>
                                        <p:tav tm="0">
                                          <p:val>
                                            <p:strVal val="ppt_y+0.02"/>
                                          </p:val>
                                        </p:tav>
                                        <p:tav tm="100000">
                                          <p:val>
                                            <p:strVal val="#ppt_y"/>
                                          </p:val>
                                        </p:tav>
                                      </p:tavLst>
                                    </p:anim>
                                    <p:animEffect transition="in" filter="fade">
                                      <p:cBhvr>
                                        <p:cTn id="32" dur="500">
                                          <p:stCondLst>
                                            <p:cond delay="0"/>
                                          </p:stCondLst>
                                        </p:cTn>
                                        <p:tgtEl>
                                          <p:spTgt spid="18"/>
                                        </p:tgtEl>
                                      </p:cBhvr>
                                    </p:animEffect>
                                    <p:animScale>
                                      <p:cBhvr>
                                        <p:cTn id="33" dur="500" decel="100000" fill="hold">
                                          <p:stCondLst>
                                            <p:cond delay="0"/>
                                          </p:stCondLst>
                                        </p:cTn>
                                        <p:tgtEl>
                                          <p:spTgt spid="18"/>
                                        </p:tgtEl>
                                      </p:cBhvr>
                                      <p:by x="100000" y="100000"/>
                                      <p:from x="110000" y="110000"/>
                                      <p:to x="100000" y="100000"/>
                                    </p:animScale>
                                  </p:childTnLst>
                                </p:cTn>
                              </p:par>
                            </p:childTnLst>
                          </p:cTn>
                        </p:par>
                        <p:par>
                          <p:cTn id="34" fill="hold">
                            <p:stCondLst>
                              <p:cond delay="4050"/>
                            </p:stCondLst>
                            <p:childTnLst>
                              <p:par>
                                <p:cTn id="35" presetID="10" presetClass="entr" presetSubtype="0" fill="hold" grpId="0" nodeType="afterEffect">
                                  <p:stCondLst>
                                    <p:cond delay="0"/>
                                  </p:stCondLst>
                                  <p:iterate type="wd">
                                    <p:tmPct val="10000"/>
                                  </p:iterate>
                                  <p:childTnLst>
                                    <p:set>
                                      <p:cBhvr>
                                        <p:cTn id="36" dur="1" fill="hold">
                                          <p:stCondLst>
                                            <p:cond delay="0"/>
                                          </p:stCondLst>
                                        </p:cTn>
                                        <p:tgtEl>
                                          <p:spTgt spid="19"/>
                                        </p:tgtEl>
                                        <p:attrNameLst>
                                          <p:attrName>style.visibility</p:attrName>
                                        </p:attrNameLst>
                                      </p:cBhvr>
                                      <p:to>
                                        <p:strVal val="visible"/>
                                      </p:to>
                                    </p:set>
                                    <p:anim to="0" calcmode="lin" valueType="num">
                                      <p:cBhvr>
                                        <p:cTn id="37" dur="500" decel="100000" fill="hold">
                                          <p:stCondLst>
                                            <p:cond delay="0"/>
                                          </p:stCondLst>
                                        </p:cTn>
                                        <p:tgtEl>
                                          <p:spTgt spid="19"/>
                                        </p:tgtEl>
                                        <p:attrNameLst>
                                          <p:attrName>ppt_y</p:attrName>
                                        </p:attrNameLst>
                                      </p:cBhvr>
                                      <p:tavLst>
                                        <p:tav tm="0">
                                          <p:val>
                                            <p:strVal val="ppt_y+0.02"/>
                                          </p:val>
                                        </p:tav>
                                        <p:tav tm="100000">
                                          <p:val>
                                            <p:strVal val="#ppt_y"/>
                                          </p:val>
                                        </p:tav>
                                      </p:tavLst>
                                    </p:anim>
                                    <p:animEffect transition="in" filter="fade">
                                      <p:cBhvr>
                                        <p:cTn id="38" dur="500">
                                          <p:stCondLst>
                                            <p:cond delay="0"/>
                                          </p:stCondLst>
                                        </p:cTn>
                                        <p:tgtEl>
                                          <p:spTgt spid="19"/>
                                        </p:tgtEl>
                                      </p:cBhvr>
                                    </p:animEffect>
                                    <p:animScale>
                                      <p:cBhvr>
                                        <p:cTn id="39" dur="500" decel="100000" fill="hold">
                                          <p:stCondLst>
                                            <p:cond delay="0"/>
                                          </p:stCondLst>
                                        </p:cTn>
                                        <p:tgtEl>
                                          <p:spTgt spid="19"/>
                                        </p:tgtEl>
                                      </p:cBhvr>
                                      <p:by x="100000" y="100000"/>
                                      <p:from x="110000" y="110000"/>
                                      <p:to x="100000" y="100000"/>
                                    </p:animScale>
                                  </p:childTnLst>
                                </p:cTn>
                              </p:par>
                            </p:childTnLst>
                          </p:cTn>
                        </p:par>
                        <p:par>
                          <p:cTn id="40" fill="hold">
                            <p:stCondLst>
                              <p:cond delay="4750"/>
                            </p:stCondLst>
                            <p:childTnLst>
                              <p:par>
                                <p:cTn id="41" presetID="10" presetClass="entr" presetSubtype="0" fill="hold" grpId="0" nodeType="afterEffect">
                                  <p:stCondLst>
                                    <p:cond delay="0"/>
                                  </p:stCondLst>
                                  <p:iterate type="wd">
                                    <p:tmPct val="10000"/>
                                  </p:iterate>
                                  <p:childTnLst>
                                    <p:set>
                                      <p:cBhvr>
                                        <p:cTn id="42" dur="1" fill="hold">
                                          <p:stCondLst>
                                            <p:cond delay="0"/>
                                          </p:stCondLst>
                                        </p:cTn>
                                        <p:tgtEl>
                                          <p:spTgt spid="20"/>
                                        </p:tgtEl>
                                        <p:attrNameLst>
                                          <p:attrName>style.visibility</p:attrName>
                                        </p:attrNameLst>
                                      </p:cBhvr>
                                      <p:to>
                                        <p:strVal val="visible"/>
                                      </p:to>
                                    </p:set>
                                    <p:anim to="0" calcmode="lin" valueType="num">
                                      <p:cBhvr>
                                        <p:cTn id="43" dur="500" decel="100000" fill="hold">
                                          <p:stCondLst>
                                            <p:cond delay="0"/>
                                          </p:stCondLst>
                                        </p:cTn>
                                        <p:tgtEl>
                                          <p:spTgt spid="20"/>
                                        </p:tgtEl>
                                        <p:attrNameLst>
                                          <p:attrName>ppt_y</p:attrName>
                                        </p:attrNameLst>
                                      </p:cBhvr>
                                      <p:tavLst>
                                        <p:tav tm="0">
                                          <p:val>
                                            <p:strVal val="ppt_y+0.02"/>
                                          </p:val>
                                        </p:tav>
                                        <p:tav tm="100000">
                                          <p:val>
                                            <p:strVal val="#ppt_y"/>
                                          </p:val>
                                        </p:tav>
                                      </p:tavLst>
                                    </p:anim>
                                    <p:animEffect transition="in" filter="fade">
                                      <p:cBhvr>
                                        <p:cTn id="44" dur="500">
                                          <p:stCondLst>
                                            <p:cond delay="0"/>
                                          </p:stCondLst>
                                        </p:cTn>
                                        <p:tgtEl>
                                          <p:spTgt spid="20"/>
                                        </p:tgtEl>
                                      </p:cBhvr>
                                    </p:animEffect>
                                    <p:animScale>
                                      <p:cBhvr>
                                        <p:cTn id="45" dur="500" decel="100000" fill="hold">
                                          <p:stCondLst>
                                            <p:cond delay="0"/>
                                          </p:stCondLst>
                                        </p:cTn>
                                        <p:tgtEl>
                                          <p:spTgt spid="20"/>
                                        </p:tgtEl>
                                      </p:cBhvr>
                                      <p:by x="100000" y="100000"/>
                                      <p:from x="110000" y="11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7" grpId="0"/>
      <p:bldP spid="28" grpId="0"/>
      <p:bldP spid="17" grpId="0"/>
      <p:bldP spid="18"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3235374" y="653569"/>
            <a:ext cx="5721246" cy="553998"/>
          </a:xfrm>
          <a:prstGeom prst="rect">
            <a:avLst/>
          </a:prstGeom>
          <a:noFill/>
        </p:spPr>
        <p:txBody>
          <a:bodyPr wrap="none" lIns="0" tIns="0" rIns="0" bIns="0" rtlCol="0">
            <a:spAutoFit/>
          </a:bodyPr>
          <a:lstStyle/>
          <a:p>
            <a:pPr algn="ct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序列号的产生方式（</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2</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7" name="文本框 26"/>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伪随机（时间相关规则）</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8" name="PA-矩形 4"/>
          <p:cNvSpPr>
            <a:spLocks noChangeArrowheads="1"/>
          </p:cNvSpPr>
          <p:nvPr>
            <p:custDataLst>
              <p:tags r:id="rId3"/>
            </p:custDataLst>
          </p:nvPr>
        </p:nvSpPr>
        <p:spPr bwMode="auto">
          <a:xfrm>
            <a:off x="1561049" y="2348071"/>
            <a:ext cx="9140147" cy="169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每过一段时间</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ISN </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就被加上一个小的固定数。</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比如在</a:t>
            </a:r>
            <a:r>
              <a:rPr lang="en-US" altLang="zh-CN" sz="2400" spc="-150" dirty="0">
                <a:solidFill>
                  <a:schemeClr val="tx1">
                    <a:lumMod val="85000"/>
                    <a:lumOff val="15000"/>
                  </a:schemeClr>
                </a:solidFill>
                <a:latin typeface="方正正大黑简体" panose="02000000000000000000" pitchFamily="2" charset="-122"/>
                <a:ea typeface="方正正大黑简体" panose="02000000000000000000" pitchFamily="2" charset="-122"/>
              </a:rPr>
              <a:t>Windows 98 </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中，其</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ISN </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的增长等于两次建立连接在时间上相差的毫秒数。</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9" name="文本框 18"/>
          <p:cNvSpPr txBox="1"/>
          <p:nvPr/>
        </p:nvSpPr>
        <p:spPr>
          <a:xfrm>
            <a:off x="1491464" y="4414794"/>
            <a:ext cx="8997242" cy="523220"/>
          </a:xfrm>
          <a:prstGeom prst="rect">
            <a:avLst/>
          </a:prstGeom>
          <a:noFill/>
        </p:spPr>
        <p:txBody>
          <a:bodyPr wrap="square">
            <a:spAutoFit/>
          </a:bodyPr>
          <a:lstStyle/>
          <a:p>
            <a:pPr marL="457200" indent="-457200">
              <a:buSzPct val="150000"/>
              <a:buBlip>
                <a:blip r:embed="rId2"/>
              </a:buBlip>
            </a:pP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随机增量</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0" name="PA-矩形 4"/>
          <p:cNvSpPr>
            <a:spLocks noChangeArrowheads="1"/>
          </p:cNvSpPr>
          <p:nvPr>
            <p:custDataLst>
              <p:tags r:id="rId4"/>
            </p:custDataLst>
          </p:nvPr>
        </p:nvSpPr>
        <p:spPr bwMode="auto">
          <a:xfrm>
            <a:off x="1561049" y="4956020"/>
            <a:ext cx="9495064" cy="50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每次建立连接的</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ISN </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的增量随机生成。</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27"/>
                                        </p:tgtEl>
                                        <p:attrNameLst>
                                          <p:attrName>style.visibility</p:attrName>
                                        </p:attrNameLst>
                                      </p:cBhvr>
                                      <p:to>
                                        <p:strVal val="visible"/>
                                      </p:to>
                                    </p:set>
                                    <p:anim to="0" calcmode="lin" valueType="num">
                                      <p:cBhvr>
                                        <p:cTn id="13" dur="500" decel="100000" fill="hold">
                                          <p:stCondLst>
                                            <p:cond delay="0"/>
                                          </p:stCondLst>
                                        </p:cTn>
                                        <p:tgtEl>
                                          <p:spTgt spid="27"/>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27"/>
                                        </p:tgtEl>
                                      </p:cBhvr>
                                    </p:animEffect>
                                    <p:animScale>
                                      <p:cBhvr>
                                        <p:cTn id="15" dur="500" decel="100000" fill="hold">
                                          <p:stCondLst>
                                            <p:cond delay="0"/>
                                          </p:stCondLst>
                                        </p:cTn>
                                        <p:tgtEl>
                                          <p:spTgt spid="27"/>
                                        </p:tgtEl>
                                      </p:cBhvr>
                                      <p:by x="100000" y="100000"/>
                                      <p:from x="110000" y="110000"/>
                                      <p:to x="100000" y="100000"/>
                                    </p:animScale>
                                  </p:childTnLst>
                                </p:cTn>
                              </p:par>
                            </p:childTnLst>
                          </p:cTn>
                        </p:par>
                        <p:par>
                          <p:cTn id="16" fill="hold">
                            <p:stCondLst>
                              <p:cond delay="10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28"/>
                                        </p:tgtEl>
                                        <p:attrNameLst>
                                          <p:attrName>style.visibility</p:attrName>
                                        </p:attrNameLst>
                                      </p:cBhvr>
                                      <p:to>
                                        <p:strVal val="visible"/>
                                      </p:to>
                                    </p:set>
                                    <p:anim to="0" calcmode="lin" valueType="num">
                                      <p:cBhvr>
                                        <p:cTn id="19" dur="500" decel="100000" fill="hold">
                                          <p:stCondLst>
                                            <p:cond delay="0"/>
                                          </p:stCondLst>
                                        </p:cTn>
                                        <p:tgtEl>
                                          <p:spTgt spid="28"/>
                                        </p:tgtEl>
                                        <p:attrNameLst>
                                          <p:attrName>ppt_y</p:attrName>
                                        </p:attrNameLst>
                                      </p:cBhvr>
                                      <p:tavLst>
                                        <p:tav tm="0">
                                          <p:val>
                                            <p:strVal val="ppt_y+0.02"/>
                                          </p:val>
                                        </p:tav>
                                        <p:tav tm="100000">
                                          <p:val>
                                            <p:strVal val="#ppt_y"/>
                                          </p:val>
                                        </p:tav>
                                      </p:tavLst>
                                    </p:anim>
                                    <p:animEffect transition="in" filter="fade">
                                      <p:cBhvr>
                                        <p:cTn id="20" dur="500">
                                          <p:stCondLst>
                                            <p:cond delay="0"/>
                                          </p:stCondLst>
                                        </p:cTn>
                                        <p:tgtEl>
                                          <p:spTgt spid="28"/>
                                        </p:tgtEl>
                                      </p:cBhvr>
                                    </p:animEffect>
                                    <p:animScale>
                                      <p:cBhvr>
                                        <p:cTn id="21" dur="500" decel="100000" fill="hold">
                                          <p:stCondLst>
                                            <p:cond delay="0"/>
                                          </p:stCondLst>
                                        </p:cTn>
                                        <p:tgtEl>
                                          <p:spTgt spid="28"/>
                                        </p:tgtEl>
                                      </p:cBhvr>
                                      <p:by x="100000" y="100000"/>
                                      <p:from x="110000" y="110000"/>
                                      <p:to x="100000" y="100000"/>
                                    </p:animScale>
                                  </p:childTnLst>
                                </p:cTn>
                              </p:par>
                            </p:childTnLst>
                          </p:cTn>
                        </p:par>
                        <p:par>
                          <p:cTn id="22" fill="hold">
                            <p:stCondLst>
                              <p:cond delay="4699"/>
                            </p:stCondLst>
                            <p:childTnLst>
                              <p:par>
                                <p:cTn id="23" presetID="10" presetClass="entr" presetSubtype="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to="0" calcmode="lin" valueType="num">
                                      <p:cBhvr>
                                        <p:cTn id="25" dur="500" decel="100000" fill="hold">
                                          <p:stCondLst>
                                            <p:cond delay="0"/>
                                          </p:stCondLst>
                                        </p:cTn>
                                        <p:tgtEl>
                                          <p:spTgt spid="19"/>
                                        </p:tgtEl>
                                        <p:attrNameLst>
                                          <p:attrName>ppt_y</p:attrName>
                                        </p:attrNameLst>
                                      </p:cBhvr>
                                      <p:tavLst>
                                        <p:tav tm="0">
                                          <p:val>
                                            <p:strVal val="ppt_y+0.02"/>
                                          </p:val>
                                        </p:tav>
                                        <p:tav tm="100000">
                                          <p:val>
                                            <p:strVal val="#ppt_y"/>
                                          </p:val>
                                        </p:tav>
                                      </p:tavLst>
                                    </p:anim>
                                    <p:animEffect transition="in" filter="fade">
                                      <p:cBhvr>
                                        <p:cTn id="26" dur="500">
                                          <p:stCondLst>
                                            <p:cond delay="0"/>
                                          </p:stCondLst>
                                        </p:cTn>
                                        <p:tgtEl>
                                          <p:spTgt spid="19"/>
                                        </p:tgtEl>
                                      </p:cBhvr>
                                    </p:animEffect>
                                    <p:animScale>
                                      <p:cBhvr>
                                        <p:cTn id="27" dur="500" decel="100000" fill="hold">
                                          <p:stCondLst>
                                            <p:cond delay="0"/>
                                          </p:stCondLst>
                                        </p:cTn>
                                        <p:tgtEl>
                                          <p:spTgt spid="19"/>
                                        </p:tgtEl>
                                      </p:cBhvr>
                                      <p:by x="100000" y="100000"/>
                                      <p:from x="110000" y="110000"/>
                                      <p:to x="100000" y="100000"/>
                                    </p:animScale>
                                  </p:childTnLst>
                                </p:cTn>
                              </p:par>
                            </p:childTnLst>
                          </p:cTn>
                        </p:par>
                        <p:par>
                          <p:cTn id="28" fill="hold">
                            <p:stCondLst>
                              <p:cond delay="5349"/>
                            </p:stCondLst>
                            <p:childTnLst>
                              <p:par>
                                <p:cTn id="29" presetID="10" presetClass="entr" presetSubtype="0" fill="hold" grpId="0" nodeType="afterEffect">
                                  <p:stCondLst>
                                    <p:cond delay="0"/>
                                  </p:stCondLst>
                                  <p:iterate type="wd">
                                    <p:tmPct val="10000"/>
                                  </p:iterate>
                                  <p:childTnLst>
                                    <p:set>
                                      <p:cBhvr>
                                        <p:cTn id="30" dur="1" fill="hold">
                                          <p:stCondLst>
                                            <p:cond delay="0"/>
                                          </p:stCondLst>
                                        </p:cTn>
                                        <p:tgtEl>
                                          <p:spTgt spid="20"/>
                                        </p:tgtEl>
                                        <p:attrNameLst>
                                          <p:attrName>style.visibility</p:attrName>
                                        </p:attrNameLst>
                                      </p:cBhvr>
                                      <p:to>
                                        <p:strVal val="visible"/>
                                      </p:to>
                                    </p:set>
                                    <p:anim to="0" calcmode="lin" valueType="num">
                                      <p:cBhvr>
                                        <p:cTn id="31" dur="500" decel="100000" fill="hold">
                                          <p:stCondLst>
                                            <p:cond delay="0"/>
                                          </p:stCondLst>
                                        </p:cTn>
                                        <p:tgtEl>
                                          <p:spTgt spid="20"/>
                                        </p:tgtEl>
                                        <p:attrNameLst>
                                          <p:attrName>ppt_y</p:attrName>
                                        </p:attrNameLst>
                                      </p:cBhvr>
                                      <p:tavLst>
                                        <p:tav tm="0">
                                          <p:val>
                                            <p:strVal val="ppt_y+0.02"/>
                                          </p:val>
                                        </p:tav>
                                        <p:tav tm="100000">
                                          <p:val>
                                            <p:strVal val="#ppt_y"/>
                                          </p:val>
                                        </p:tav>
                                      </p:tavLst>
                                    </p:anim>
                                    <p:animEffect transition="in" filter="fade">
                                      <p:cBhvr>
                                        <p:cTn id="32" dur="500">
                                          <p:stCondLst>
                                            <p:cond delay="0"/>
                                          </p:stCondLst>
                                        </p:cTn>
                                        <p:tgtEl>
                                          <p:spTgt spid="20"/>
                                        </p:tgtEl>
                                      </p:cBhvr>
                                    </p:animEffect>
                                    <p:animScale>
                                      <p:cBhvr>
                                        <p:cTn id="33" dur="500" decel="100000" fill="hold">
                                          <p:stCondLst>
                                            <p:cond delay="0"/>
                                          </p:stCondLst>
                                        </p:cTn>
                                        <p:tgtEl>
                                          <p:spTgt spid="20"/>
                                        </p:tgtEl>
                                      </p:cBhvr>
                                      <p:by x="100000" y="100000"/>
                                      <p:from x="110000" y="11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7" grpId="0"/>
      <p:bldP spid="28" grpId="0"/>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3235374" y="653569"/>
            <a:ext cx="5721246" cy="553998"/>
          </a:xfrm>
          <a:prstGeom prst="rect">
            <a:avLst/>
          </a:prstGeom>
          <a:noFill/>
        </p:spPr>
        <p:txBody>
          <a:bodyPr wrap="none" lIns="0" tIns="0" rIns="0" bIns="0" rtlCol="0">
            <a:spAutoFit/>
          </a:bodyPr>
          <a:lstStyle/>
          <a:p>
            <a:pPr algn="ct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序列号的产生方式（</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3</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7" name="文本框 26"/>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真随机</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8" name="PA-矩形 4"/>
          <p:cNvSpPr>
            <a:spLocks noChangeArrowheads="1"/>
          </p:cNvSpPr>
          <p:nvPr>
            <p:custDataLst>
              <p:tags r:id="rId3"/>
            </p:custDataLst>
          </p:nvPr>
        </p:nvSpPr>
        <p:spPr bwMode="auto">
          <a:xfrm>
            <a:off x="1569257" y="2039429"/>
            <a:ext cx="8997243" cy="196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3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完全借助于随机数生成函数，在</a:t>
            </a:r>
            <a:r>
              <a:rPr lang="en-US" altLang="zh-CN" sz="2400" spc="-150" dirty="0">
                <a:solidFill>
                  <a:schemeClr val="tx1">
                    <a:lumMod val="85000"/>
                    <a:lumOff val="15000"/>
                  </a:schemeClr>
                </a:solidFill>
                <a:latin typeface="方正正大黑简体" panose="02000000000000000000" pitchFamily="2" charset="-122"/>
                <a:ea typeface="方正正大黑简体" panose="02000000000000000000" pitchFamily="2" charset="-122"/>
              </a:rPr>
              <a:t>32</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位的</a:t>
            </a:r>
            <a:r>
              <a:rPr lang="en-US" altLang="zh-CN" sz="2400" spc="-150" dirty="0">
                <a:solidFill>
                  <a:schemeClr val="tx1">
                    <a:lumMod val="85000"/>
                    <a:lumOff val="15000"/>
                  </a:schemeClr>
                </a:solidFill>
                <a:latin typeface="方正正大黑简体" panose="02000000000000000000" pitchFamily="2" charset="-122"/>
                <a:ea typeface="方正正大黑简体" panose="02000000000000000000" pitchFamily="2" charset="-122"/>
              </a:rPr>
              <a:t>ISN</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空间中选择下一次连接建立时的初始序列号。</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a:p>
            <a:pPr marL="914400" lvl="2" indent="-342900">
              <a:lnSpc>
                <a:spcPct val="13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攻击者难以猜测到序列号，但是序列号可能重复，会使多次</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TCP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连接连续产生同样的</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ISN</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 。</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pic>
        <p:nvPicPr>
          <p:cNvPr id="18" name="图片 17"/>
          <p:cNvPicPr>
            <a:picLocks noChangeAspect="1"/>
          </p:cNvPicPr>
          <p:nvPr/>
        </p:nvPicPr>
        <p:blipFill rotWithShape="1">
          <a:blip r:embed="rId4" cstate="print">
            <a:extLst>
              <a:ext uri="{28A0092B-C50C-407E-A947-70E740481C1C}">
                <a14:useLocalDpi xmlns:a14="http://schemas.microsoft.com/office/drawing/2010/main" val="0"/>
              </a:ext>
            </a:extLst>
          </a:blip>
          <a:srcRect t="6026" b="15956"/>
          <a:stretch>
            <a:fillRect/>
          </a:stretch>
        </p:blipFill>
        <p:spPr>
          <a:xfrm>
            <a:off x="4646796" y="4351742"/>
            <a:ext cx="3238563" cy="1683076"/>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wd">
                                    <p:tmPct val="10000"/>
                                  </p:iterate>
                                  <p:childTnLst>
                                    <p:set>
                                      <p:cBhvr>
                                        <p:cTn id="13" dur="1" fill="hold">
                                          <p:stCondLst>
                                            <p:cond delay="0"/>
                                          </p:stCondLst>
                                        </p:cTn>
                                        <p:tgtEl>
                                          <p:spTgt spid="27"/>
                                        </p:tgtEl>
                                        <p:attrNameLst>
                                          <p:attrName>style.visibility</p:attrName>
                                        </p:attrNameLst>
                                      </p:cBhvr>
                                      <p:to>
                                        <p:strVal val="visible"/>
                                      </p:to>
                                    </p:set>
                                    <p:anim to="0" calcmode="lin" valueType="num">
                                      <p:cBhvr>
                                        <p:cTn id="14" dur="500" decel="100000" fill="hold">
                                          <p:stCondLst>
                                            <p:cond delay="0"/>
                                          </p:stCondLst>
                                        </p:cTn>
                                        <p:tgtEl>
                                          <p:spTgt spid="27"/>
                                        </p:tgtEl>
                                        <p:attrNameLst>
                                          <p:attrName>ppt_y</p:attrName>
                                        </p:attrNameLst>
                                      </p:cBhvr>
                                      <p:tavLst>
                                        <p:tav tm="0">
                                          <p:val>
                                            <p:strVal val="ppt_y+0.02"/>
                                          </p:val>
                                        </p:tav>
                                        <p:tav tm="100000">
                                          <p:val>
                                            <p:strVal val="#ppt_y"/>
                                          </p:val>
                                        </p:tav>
                                      </p:tavLst>
                                    </p:anim>
                                    <p:animEffect transition="in" filter="fade">
                                      <p:cBhvr>
                                        <p:cTn id="15" dur="500">
                                          <p:stCondLst>
                                            <p:cond delay="0"/>
                                          </p:stCondLst>
                                        </p:cTn>
                                        <p:tgtEl>
                                          <p:spTgt spid="27"/>
                                        </p:tgtEl>
                                      </p:cBhvr>
                                    </p:animEffect>
                                    <p:animScale>
                                      <p:cBhvr>
                                        <p:cTn id="16" dur="500" decel="100000" fill="hold">
                                          <p:stCondLst>
                                            <p:cond delay="0"/>
                                          </p:stCondLst>
                                        </p:cTn>
                                        <p:tgtEl>
                                          <p:spTgt spid="27"/>
                                        </p:tgtEl>
                                      </p:cBhvr>
                                      <p:by x="100000" y="100000"/>
                                      <p:from x="110000" y="110000"/>
                                      <p:to x="100000" y="100000"/>
                                    </p:animScale>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iterate type="wd">
                                    <p:tmPct val="10000"/>
                                  </p:iterate>
                                  <p:childTnLst>
                                    <p:set>
                                      <p:cBhvr>
                                        <p:cTn id="20" dur="1" fill="hold">
                                          <p:stCondLst>
                                            <p:cond delay="0"/>
                                          </p:stCondLst>
                                        </p:cTn>
                                        <p:tgtEl>
                                          <p:spTgt spid="28">
                                            <p:txEl>
                                              <p:pRg st="0" end="0"/>
                                            </p:txEl>
                                          </p:spTgt>
                                        </p:tgtEl>
                                        <p:attrNameLst>
                                          <p:attrName>style.visibility</p:attrName>
                                        </p:attrNameLst>
                                      </p:cBhvr>
                                      <p:to>
                                        <p:strVal val="visible"/>
                                      </p:to>
                                    </p:set>
                                    <p:animEffect transition="in" filter="fade">
                                      <p:cBhvr>
                                        <p:cTn id="21" dur="500"/>
                                        <p:tgtEl>
                                          <p:spTgt spid="2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iterate type="wd">
                                    <p:tmPct val="10000"/>
                                  </p:iterate>
                                  <p:childTnLst>
                                    <p:set>
                                      <p:cBhvr>
                                        <p:cTn id="25" dur="1" fill="hold">
                                          <p:stCondLst>
                                            <p:cond delay="0"/>
                                          </p:stCondLst>
                                        </p:cTn>
                                        <p:tgtEl>
                                          <p:spTgt spid="28">
                                            <p:txEl>
                                              <p:pRg st="1" end="1"/>
                                            </p:txEl>
                                          </p:spTgt>
                                        </p:tgtEl>
                                        <p:attrNameLst>
                                          <p:attrName>style.visibility</p:attrName>
                                        </p:attrNameLst>
                                      </p:cBhvr>
                                      <p:to>
                                        <p:strVal val="visible"/>
                                      </p:to>
                                    </p:set>
                                    <p:animEffect transition="in" filter="fade">
                                      <p:cBhvr>
                                        <p:cTn id="26" dur="500"/>
                                        <p:tgtEl>
                                          <p:spTgt spid="2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97807" y="645259"/>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3235374" y="653569"/>
            <a:ext cx="5721246" cy="553998"/>
          </a:xfrm>
          <a:prstGeom prst="rect">
            <a:avLst/>
          </a:prstGeom>
          <a:noFill/>
        </p:spPr>
        <p:txBody>
          <a:bodyPr wrap="none" lIns="0" tIns="0" rIns="0" bIns="0" rtlCol="0">
            <a:spAutoFit/>
          </a:bodyPr>
          <a:lstStyle/>
          <a:p>
            <a:pPr algn="ct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序列号的产生方式（</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4</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7" name="文本框 26"/>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en-US" altLang="zh-CN" sz="2800" dirty="0" err="1">
                <a:solidFill>
                  <a:schemeClr val="tx1">
                    <a:lumMod val="85000"/>
                    <a:lumOff val="15000"/>
                  </a:schemeClr>
                </a:solidFill>
                <a:latin typeface="方正正大黑简体" panose="02000000000000000000" pitchFamily="2" charset="-122"/>
                <a:ea typeface="方正正大黑简体" panose="02000000000000000000" pitchFamily="2" charset="-122"/>
              </a:rPr>
              <a:t>Bellovin</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建议的</a:t>
            </a: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ISN</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产生算法（</a:t>
            </a: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RFC 1948</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8" name="PA-矩形 4"/>
          <p:cNvSpPr>
            <a:spLocks noChangeArrowheads="1"/>
          </p:cNvSpPr>
          <p:nvPr>
            <p:custDataLst>
              <p:tags r:id="rId3"/>
            </p:custDataLst>
          </p:nvPr>
        </p:nvSpPr>
        <p:spPr bwMode="auto">
          <a:xfrm>
            <a:off x="1569257" y="2104275"/>
            <a:ext cx="8997243" cy="45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30000"/>
              </a:lnSpc>
              <a:spcAft>
                <a:spcPts val="600"/>
              </a:spcAft>
              <a:buClr>
                <a:srgbClr val="15449F"/>
              </a:buClr>
              <a:buFont typeface="Wingdings" panose="05000000000000000000" pitchFamily="2" charset="2"/>
              <a:buChar char="l"/>
              <a:defRPr/>
            </a:pPr>
            <a:r>
              <a:rPr lang="en-US" altLang="zh-CN" sz="2400" spc="-150" dirty="0">
                <a:solidFill>
                  <a:schemeClr val="tx1">
                    <a:lumMod val="85000"/>
                    <a:lumOff val="15000"/>
                  </a:schemeClr>
                </a:solidFill>
                <a:latin typeface="方正正大黑简体" panose="02000000000000000000" pitchFamily="2" charset="-122"/>
                <a:ea typeface="方正正大黑简体" panose="02000000000000000000" pitchFamily="2" charset="-122"/>
              </a:rPr>
              <a:t>ISN = M + F(sip ,sport ,dip ,</a:t>
            </a:r>
            <a:r>
              <a:rPr lang="en-US" altLang="zh-CN" sz="2400" spc="-150" dirty="0" err="1">
                <a:solidFill>
                  <a:schemeClr val="tx1">
                    <a:lumMod val="85000"/>
                    <a:lumOff val="15000"/>
                  </a:schemeClr>
                </a:solidFill>
                <a:latin typeface="方正正大黑简体" panose="02000000000000000000" pitchFamily="2" charset="-122"/>
                <a:ea typeface="方正正大黑简体" panose="02000000000000000000" pitchFamily="2" charset="-122"/>
              </a:rPr>
              <a:t>dport</a:t>
            </a:r>
            <a:r>
              <a:rPr lang="en-US" altLang="zh-CN" sz="2400" spc="-150" dirty="0">
                <a:solidFill>
                  <a:schemeClr val="tx1">
                    <a:lumMod val="85000"/>
                    <a:lumOff val="15000"/>
                  </a:schemeClr>
                </a:solidFill>
                <a:latin typeface="方正正大黑简体" panose="02000000000000000000" pitchFamily="2" charset="-122"/>
                <a:ea typeface="方正正大黑简体" panose="02000000000000000000" pitchFamily="2" charset="-122"/>
              </a:rPr>
              <a:t> , &lt; some secret &gt; )</a:t>
            </a:r>
            <a:endParaRPr lang="en-US" altLang="zh-CN" sz="2400" spc="-15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7" name="PA-矩形 4"/>
          <p:cNvSpPr>
            <a:spLocks noChangeArrowheads="1"/>
          </p:cNvSpPr>
          <p:nvPr>
            <p:custDataLst>
              <p:tags r:id="rId4"/>
            </p:custDataLst>
          </p:nvPr>
        </p:nvSpPr>
        <p:spPr bwMode="auto">
          <a:xfrm>
            <a:off x="1881711" y="2784312"/>
            <a:ext cx="4687532" cy="37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30000"/>
              </a:lnSpc>
              <a:spcAft>
                <a:spcPts val="600"/>
              </a:spcAft>
              <a:buClr>
                <a:srgbClr val="15449F"/>
              </a:buClr>
              <a:buFont typeface="Wingdings" panose="05000000000000000000" pitchFamily="2" charset="2"/>
              <a:buChar char="ü"/>
              <a:defRPr/>
            </a:pP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ISN </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表示</a:t>
            </a: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32 </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位的初始序列号；</a:t>
            </a:r>
            <a:endPar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9" name="PA-矩形 4"/>
          <p:cNvSpPr>
            <a:spLocks noChangeArrowheads="1"/>
          </p:cNvSpPr>
          <p:nvPr>
            <p:custDataLst>
              <p:tags r:id="rId5"/>
            </p:custDataLst>
          </p:nvPr>
        </p:nvSpPr>
        <p:spPr bwMode="auto">
          <a:xfrm>
            <a:off x="6094978" y="2784312"/>
            <a:ext cx="8997243" cy="37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30000"/>
              </a:lnSpc>
              <a:spcAft>
                <a:spcPts val="600"/>
              </a:spcAft>
              <a:buClr>
                <a:srgbClr val="15449F"/>
              </a:buClr>
              <a:buFont typeface="Wingdings" panose="05000000000000000000" pitchFamily="2" charset="2"/>
              <a:buChar char="ü"/>
              <a:defRPr/>
            </a:pP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M </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表示单调增长时钟</a:t>
            </a: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 </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计数器；</a:t>
            </a:r>
            <a:endPar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0" name="PA-矩形 4"/>
          <p:cNvSpPr>
            <a:spLocks noChangeArrowheads="1"/>
          </p:cNvSpPr>
          <p:nvPr>
            <p:custDataLst>
              <p:tags r:id="rId6"/>
            </p:custDataLst>
          </p:nvPr>
        </p:nvSpPr>
        <p:spPr bwMode="auto">
          <a:xfrm>
            <a:off x="1881707" y="3470027"/>
            <a:ext cx="8997243" cy="37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30000"/>
              </a:lnSpc>
              <a:spcAft>
                <a:spcPts val="600"/>
              </a:spcAft>
              <a:buClr>
                <a:srgbClr val="15449F"/>
              </a:buClr>
              <a:buFont typeface="Wingdings" panose="05000000000000000000" pitchFamily="2" charset="2"/>
              <a:buChar char="ü"/>
              <a:defRPr/>
            </a:pP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F </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表示加密散列函数</a:t>
            </a: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通常是</a:t>
            </a: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MD4 </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或</a:t>
            </a: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MD5) </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endPar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1" name="PA-矩形 4"/>
          <p:cNvSpPr>
            <a:spLocks noChangeArrowheads="1"/>
          </p:cNvSpPr>
          <p:nvPr>
            <p:custDataLst>
              <p:tags r:id="rId7"/>
            </p:custDataLst>
          </p:nvPr>
        </p:nvSpPr>
        <p:spPr bwMode="auto">
          <a:xfrm>
            <a:off x="1881707" y="4091597"/>
            <a:ext cx="8997243" cy="37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30000"/>
              </a:lnSpc>
              <a:spcAft>
                <a:spcPts val="600"/>
              </a:spcAft>
              <a:buClr>
                <a:srgbClr val="15449F"/>
              </a:buClr>
              <a:buFont typeface="Wingdings" panose="05000000000000000000" pitchFamily="2" charset="2"/>
              <a:buChar char="ü"/>
              <a:defRPr/>
            </a:pP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sip </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表示源</a:t>
            </a: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IP </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地址；</a:t>
            </a:r>
            <a:endPar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2" name="PA-矩形 4"/>
          <p:cNvSpPr>
            <a:spLocks noChangeArrowheads="1"/>
          </p:cNvSpPr>
          <p:nvPr>
            <p:custDataLst>
              <p:tags r:id="rId8"/>
            </p:custDataLst>
          </p:nvPr>
        </p:nvSpPr>
        <p:spPr bwMode="auto">
          <a:xfrm>
            <a:off x="6123098" y="4099380"/>
            <a:ext cx="8997243" cy="37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30000"/>
              </a:lnSpc>
              <a:spcAft>
                <a:spcPts val="600"/>
              </a:spcAft>
              <a:buClr>
                <a:srgbClr val="15449F"/>
              </a:buClr>
              <a:buFont typeface="Wingdings" panose="05000000000000000000" pitchFamily="2" charset="2"/>
              <a:buChar char="ü"/>
              <a:defRPr/>
            </a:pP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dip </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表示目的</a:t>
            </a: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IP </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地址；</a:t>
            </a:r>
            <a:endPar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3" name="PA-矩形 4"/>
          <p:cNvSpPr>
            <a:spLocks noChangeArrowheads="1"/>
          </p:cNvSpPr>
          <p:nvPr>
            <p:custDataLst>
              <p:tags r:id="rId9"/>
            </p:custDataLst>
          </p:nvPr>
        </p:nvSpPr>
        <p:spPr bwMode="auto">
          <a:xfrm>
            <a:off x="1881707" y="4719166"/>
            <a:ext cx="8997243" cy="37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30000"/>
              </a:lnSpc>
              <a:spcAft>
                <a:spcPts val="600"/>
              </a:spcAft>
              <a:buClr>
                <a:srgbClr val="15449F"/>
              </a:buClr>
              <a:buFont typeface="Wingdings" panose="05000000000000000000" pitchFamily="2" charset="2"/>
              <a:buChar char="ü"/>
              <a:defRPr/>
            </a:pPr>
            <a:r>
              <a:rPr lang="en-US" altLang="zh-CN" sz="2000" dirty="0" err="1">
                <a:solidFill>
                  <a:schemeClr val="tx1">
                    <a:lumMod val="85000"/>
                    <a:lumOff val="15000"/>
                  </a:schemeClr>
                </a:solidFill>
                <a:latin typeface="方正正大黑简体" panose="02000000000000000000" pitchFamily="2" charset="-122"/>
                <a:ea typeface="方正正大黑简体" panose="02000000000000000000" pitchFamily="2" charset="-122"/>
              </a:rPr>
              <a:t>dport</a:t>
            </a: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 </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表示目的端口号；</a:t>
            </a:r>
            <a:endPar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4" name="PA-矩形 4"/>
          <p:cNvSpPr>
            <a:spLocks noChangeArrowheads="1"/>
          </p:cNvSpPr>
          <p:nvPr>
            <p:custDataLst>
              <p:tags r:id="rId10"/>
            </p:custDataLst>
          </p:nvPr>
        </p:nvSpPr>
        <p:spPr bwMode="auto">
          <a:xfrm>
            <a:off x="1881707" y="5338283"/>
            <a:ext cx="8684793" cy="77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30000"/>
              </a:lnSpc>
              <a:spcAft>
                <a:spcPts val="600"/>
              </a:spcAft>
              <a:buClr>
                <a:srgbClr val="15449F"/>
              </a:buClr>
              <a:buFont typeface="Wingdings" panose="05000000000000000000" pitchFamily="2" charset="2"/>
              <a:buChar char="ü"/>
              <a:defRPr/>
            </a:pP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&lt; some secret &gt; </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表示任意输入到散列函数中的第五个参数，以保证远程</a:t>
            </a: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TCP </a:t>
            </a: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序列号猜测攻击无法实现。</a:t>
            </a:r>
            <a:endPar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6" name="Rectangle 5"/>
          <p:cNvSpPr>
            <a:spLocks noChangeArrowheads="1"/>
          </p:cNvSpPr>
          <p:nvPr/>
        </p:nvSpPr>
        <p:spPr bwMode="auto">
          <a:xfrm>
            <a:off x="6863080" y="4478655"/>
            <a:ext cx="4278630" cy="859790"/>
          </a:xfrm>
          <a:prstGeom prst="rect">
            <a:avLst/>
          </a:prstGeom>
          <a:solidFill>
            <a:srgbClr val="F3C917"/>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i="0" u="none" strike="noStrike" kern="0" cap="none" spc="0" normalizeH="0" baseline="0" noProof="0" dirty="0">
                <a:ln>
                  <a:noFill/>
                </a:ln>
                <a:solidFill>
                  <a:srgbClr val="0000FF"/>
                </a:solidFill>
                <a:effectLst/>
                <a:uLnTx/>
                <a:uFillTx/>
                <a:latin typeface="方正大黑简体" panose="03000509000000000000" pitchFamily="65" charset="-122"/>
                <a:ea typeface="方正大黑简体" panose="03000509000000000000" pitchFamily="65" charset="-122"/>
              </a:rPr>
              <a:t>采用更安全的序列号生成方式，</a:t>
            </a:r>
            <a:endParaRPr kumimoji="0" lang="zh-CN" altLang="en-US" sz="2400" i="0" u="none" strike="noStrike" kern="0" cap="none" spc="0" normalizeH="0" baseline="0" noProof="0" dirty="0">
              <a:ln>
                <a:noFill/>
              </a:ln>
              <a:solidFill>
                <a:srgbClr val="0000FF"/>
              </a:solidFill>
              <a:effectLst/>
              <a:uLnTx/>
              <a:uFillTx/>
              <a:latin typeface="方正大黑简体" panose="03000509000000000000" pitchFamily="65" charset="-122"/>
              <a:ea typeface="方正大黑简体" panose="03000509000000000000" pitchFamily="65"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i="0" u="none" strike="noStrike" kern="0" cap="none" spc="0" normalizeH="0" baseline="0" noProof="0" dirty="0">
                <a:ln>
                  <a:noFill/>
                </a:ln>
                <a:solidFill>
                  <a:srgbClr val="0000FF"/>
                </a:solidFill>
                <a:effectLst/>
                <a:uLnTx/>
                <a:uFillTx/>
                <a:latin typeface="方正大黑简体" panose="03000509000000000000" pitchFamily="65" charset="-122"/>
                <a:ea typeface="方正大黑简体" panose="03000509000000000000" pitchFamily="65" charset="-122"/>
              </a:rPr>
              <a:t>使序号无法被准确猜测</a:t>
            </a:r>
            <a:endParaRPr kumimoji="0" lang="zh-CN" altLang="en-US" sz="2400" i="0" u="none" strike="noStrike" kern="0" cap="none" spc="0" normalizeH="0" baseline="0" noProof="0" dirty="0">
              <a:ln>
                <a:noFill/>
              </a:ln>
              <a:solidFill>
                <a:srgbClr val="0000FF"/>
              </a:solidFill>
              <a:effectLst/>
              <a:uLnTx/>
              <a:uFillTx/>
              <a:latin typeface="方正大黑简体" panose="03000509000000000000" pitchFamily="65" charset="-122"/>
              <a:ea typeface="方正大黑简体" panose="03000509000000000000" pitchFamily="65"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wd">
                                    <p:tmPct val="10000"/>
                                  </p:iterate>
                                  <p:childTnLst>
                                    <p:set>
                                      <p:cBhvr>
                                        <p:cTn id="13" dur="1" fill="hold">
                                          <p:stCondLst>
                                            <p:cond delay="0"/>
                                          </p:stCondLst>
                                        </p:cTn>
                                        <p:tgtEl>
                                          <p:spTgt spid="27"/>
                                        </p:tgtEl>
                                        <p:attrNameLst>
                                          <p:attrName>style.visibility</p:attrName>
                                        </p:attrNameLst>
                                      </p:cBhvr>
                                      <p:to>
                                        <p:strVal val="visible"/>
                                      </p:to>
                                    </p:set>
                                    <p:anim to="0" calcmode="lin" valueType="num">
                                      <p:cBhvr>
                                        <p:cTn id="14" dur="500" decel="100000" fill="hold">
                                          <p:stCondLst>
                                            <p:cond delay="0"/>
                                          </p:stCondLst>
                                        </p:cTn>
                                        <p:tgtEl>
                                          <p:spTgt spid="27"/>
                                        </p:tgtEl>
                                        <p:attrNameLst>
                                          <p:attrName>ppt_y</p:attrName>
                                        </p:attrNameLst>
                                      </p:cBhvr>
                                      <p:tavLst>
                                        <p:tav tm="0">
                                          <p:val>
                                            <p:strVal val="ppt_y+0.02"/>
                                          </p:val>
                                        </p:tav>
                                        <p:tav tm="100000">
                                          <p:val>
                                            <p:strVal val="#ppt_y"/>
                                          </p:val>
                                        </p:tav>
                                      </p:tavLst>
                                    </p:anim>
                                    <p:animEffect transition="in" filter="fade">
                                      <p:cBhvr>
                                        <p:cTn id="15" dur="500">
                                          <p:stCondLst>
                                            <p:cond delay="0"/>
                                          </p:stCondLst>
                                        </p:cTn>
                                        <p:tgtEl>
                                          <p:spTgt spid="27"/>
                                        </p:tgtEl>
                                      </p:cBhvr>
                                    </p:animEffect>
                                    <p:animScale>
                                      <p:cBhvr>
                                        <p:cTn id="16" dur="500" decel="100000" fill="hold">
                                          <p:stCondLst>
                                            <p:cond delay="0"/>
                                          </p:stCondLst>
                                        </p:cTn>
                                        <p:tgtEl>
                                          <p:spTgt spid="27"/>
                                        </p:tgtEl>
                                      </p:cBhvr>
                                      <p:by x="100000" y="100000"/>
                                      <p:from x="110000" y="110000"/>
                                      <p:to x="100000" y="100000"/>
                                    </p:animScale>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iterate type="wd">
                                    <p:tmPct val="10000"/>
                                  </p:iterate>
                                  <p:childTnLst>
                                    <p:set>
                                      <p:cBhvr>
                                        <p:cTn id="20" dur="1" fill="hold">
                                          <p:stCondLst>
                                            <p:cond delay="0"/>
                                          </p:stCondLst>
                                        </p:cTn>
                                        <p:tgtEl>
                                          <p:spTgt spid="28">
                                            <p:txEl>
                                              <p:pRg st="0" end="0"/>
                                            </p:txEl>
                                          </p:spTgt>
                                        </p:tgtEl>
                                        <p:attrNameLst>
                                          <p:attrName>style.visibility</p:attrName>
                                        </p:attrNameLst>
                                      </p:cBhvr>
                                      <p:to>
                                        <p:strVal val="visible"/>
                                      </p:to>
                                    </p:set>
                                    <p:animEffect transition="in" filter="fade">
                                      <p:cBhvr>
                                        <p:cTn id="21" dur="500"/>
                                        <p:tgtEl>
                                          <p:spTgt spid="2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iterate type="wd">
                                    <p:tmPct val="10000"/>
                                  </p:iterate>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iterate type="wd">
                                    <p:tmPct val="10000"/>
                                  </p:iterate>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iterate type="wd">
                                    <p:tmPct val="10000"/>
                                  </p:iterate>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iterate type="wd">
                                    <p:tmPct val="10000"/>
                                  </p:iterate>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iterate type="wd">
                                    <p:tmPct val="10000"/>
                                  </p:iterate>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iterate type="wd">
                                    <p:tmPct val="10000"/>
                                  </p:iterate>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iterate type="wd">
                                    <p:tmPct val="10000"/>
                                  </p:iterate>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7" grpId="0"/>
      <p:bldP spid="17" grpId="0"/>
      <p:bldP spid="19" grpId="0"/>
      <p:bldP spid="20" grpId="0"/>
      <p:bldP spid="21" grpId="0"/>
      <p:bldP spid="22" grpId="0"/>
      <p:bldP spid="23" grpId="0"/>
      <p:bldP spid="24" grpId="0"/>
      <p:bldP spid="26"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3352792" y="733644"/>
            <a:ext cx="6373668" cy="553998"/>
          </a:xfrm>
          <a:prstGeom prst="rect">
            <a:avLst/>
          </a:prstGeom>
          <a:noFill/>
        </p:spPr>
        <p:txBody>
          <a:bodyPr wrap="none" lIns="0" tIns="0" rIns="0" bIns="0" rtlCol="0">
            <a:spAutoFit/>
          </a:bodyPr>
          <a:lstStyle/>
          <a:p>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基于序列号猜测：</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会话劫持</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100" name="矩形 99"/>
          <p:cNvSpPr/>
          <p:nvPr/>
        </p:nvSpPr>
        <p:spPr>
          <a:xfrm>
            <a:off x="5707773" y="2267118"/>
            <a:ext cx="4521075" cy="3440454"/>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nvGrpSpPr>
          <p:cNvPr id="9" name="组合 8"/>
          <p:cNvGrpSpPr/>
          <p:nvPr/>
        </p:nvGrpSpPr>
        <p:grpSpPr>
          <a:xfrm>
            <a:off x="6627024" y="2505196"/>
            <a:ext cx="3894705" cy="461665"/>
            <a:chOff x="6181112" y="2596073"/>
            <a:chExt cx="3894705" cy="461665"/>
          </a:xfrm>
        </p:grpSpPr>
        <p:sp>
          <p:nvSpPr>
            <p:cNvPr id="107" name="fingerprint_149283"/>
            <p:cNvSpPr>
              <a:spLocks noChangeAspect="1"/>
            </p:cNvSpPr>
            <p:nvPr/>
          </p:nvSpPr>
          <p:spPr bwMode="auto">
            <a:xfrm>
              <a:off x="6181112" y="2662292"/>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110" name="文本框 109"/>
            <p:cNvSpPr txBox="1"/>
            <p:nvPr/>
          </p:nvSpPr>
          <p:spPr>
            <a:xfrm>
              <a:off x="6608368" y="2596073"/>
              <a:ext cx="3467449" cy="461665"/>
            </a:xfrm>
            <a:prstGeom prst="rect">
              <a:avLst/>
            </a:prstGeom>
            <a:noFill/>
          </p:spPr>
          <p:txBody>
            <a:bodyPr wrap="square">
              <a:spAutoFit/>
            </a:bodyPr>
            <a:lstStyle/>
            <a:p>
              <a:pPr algn="just"/>
              <a:r>
                <a:rPr lang="zh-CN" altLang="en-US" sz="2400" dirty="0">
                  <a:latin typeface="方正正大黑简体" panose="02000000000000000000" pitchFamily="2" charset="-122"/>
                  <a:ea typeface="方正正大黑简体" panose="02000000000000000000" pitchFamily="2" charset="-122"/>
                </a:rPr>
                <a:t>监听数据包</a:t>
              </a:r>
              <a:endParaRPr lang="zh-CN" altLang="en-US" sz="2400" dirty="0">
                <a:latin typeface="方正正大黑简体" panose="02000000000000000000" pitchFamily="2" charset="-122"/>
                <a:ea typeface="方正正大黑简体" panose="02000000000000000000" pitchFamily="2" charset="-122"/>
              </a:endParaRPr>
            </a:p>
          </p:txBody>
        </p:sp>
      </p:grpSp>
      <p:pic>
        <p:nvPicPr>
          <p:cNvPr id="25" name="图片 24"/>
          <p:cNvPicPr>
            <a:picLocks noChangeAspect="1"/>
          </p:cNvPicPr>
          <p:nvPr/>
        </p:nvPicPr>
        <p:blipFill>
          <a:blip r:embed="rId2"/>
          <a:stretch>
            <a:fillRect/>
          </a:stretch>
        </p:blipFill>
        <p:spPr>
          <a:xfrm>
            <a:off x="1313895" y="1526173"/>
            <a:ext cx="4282780" cy="4668230"/>
          </a:xfrm>
          <a:prstGeom prst="rect">
            <a:avLst/>
          </a:prstGeom>
        </p:spPr>
      </p:pic>
      <p:grpSp>
        <p:nvGrpSpPr>
          <p:cNvPr id="26" name="组合 25"/>
          <p:cNvGrpSpPr/>
          <p:nvPr/>
        </p:nvGrpSpPr>
        <p:grpSpPr>
          <a:xfrm>
            <a:off x="6627024" y="3123067"/>
            <a:ext cx="3894705" cy="461665"/>
            <a:chOff x="6181112" y="2596073"/>
            <a:chExt cx="3894705" cy="461665"/>
          </a:xfrm>
        </p:grpSpPr>
        <p:sp>
          <p:nvSpPr>
            <p:cNvPr id="27" name="fingerprint_149283"/>
            <p:cNvSpPr>
              <a:spLocks noChangeAspect="1"/>
            </p:cNvSpPr>
            <p:nvPr/>
          </p:nvSpPr>
          <p:spPr bwMode="auto">
            <a:xfrm>
              <a:off x="6181112" y="2662292"/>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32" name="文本框 31"/>
            <p:cNvSpPr txBox="1"/>
            <p:nvPr/>
          </p:nvSpPr>
          <p:spPr>
            <a:xfrm>
              <a:off x="6608368" y="2596073"/>
              <a:ext cx="3467449" cy="461665"/>
            </a:xfrm>
            <a:prstGeom prst="rect">
              <a:avLst/>
            </a:prstGeom>
            <a:noFill/>
          </p:spPr>
          <p:txBody>
            <a:bodyPr wrap="square">
              <a:spAutoFit/>
            </a:bodyPr>
            <a:lstStyle/>
            <a:p>
              <a:pPr algn="just"/>
              <a:r>
                <a:rPr lang="zh-CN" altLang="en-US" sz="2400" dirty="0">
                  <a:latin typeface="方正正大黑简体" panose="02000000000000000000" pitchFamily="2" charset="-122"/>
                  <a:ea typeface="方正正大黑简体" panose="02000000000000000000" pitchFamily="2" charset="-122"/>
                </a:rPr>
                <a:t>确认动态会话</a:t>
              </a:r>
              <a:endParaRPr lang="zh-CN" altLang="en-US" sz="2400" dirty="0">
                <a:latin typeface="方正正大黑简体" panose="02000000000000000000" pitchFamily="2" charset="-122"/>
                <a:ea typeface="方正正大黑简体" panose="02000000000000000000" pitchFamily="2" charset="-122"/>
              </a:endParaRPr>
            </a:p>
          </p:txBody>
        </p:sp>
      </p:grpSp>
      <p:grpSp>
        <p:nvGrpSpPr>
          <p:cNvPr id="33" name="组合 32"/>
          <p:cNvGrpSpPr/>
          <p:nvPr/>
        </p:nvGrpSpPr>
        <p:grpSpPr>
          <a:xfrm>
            <a:off x="6627024" y="3741421"/>
            <a:ext cx="3894705" cy="461665"/>
            <a:chOff x="6181112" y="2596073"/>
            <a:chExt cx="3894705" cy="461665"/>
          </a:xfrm>
        </p:grpSpPr>
        <p:sp>
          <p:nvSpPr>
            <p:cNvPr id="34" name="fingerprint_149283"/>
            <p:cNvSpPr>
              <a:spLocks noChangeAspect="1"/>
            </p:cNvSpPr>
            <p:nvPr/>
          </p:nvSpPr>
          <p:spPr bwMode="auto">
            <a:xfrm>
              <a:off x="6181112" y="2662292"/>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35" name="文本框 34"/>
            <p:cNvSpPr txBox="1"/>
            <p:nvPr/>
          </p:nvSpPr>
          <p:spPr>
            <a:xfrm>
              <a:off x="6608368" y="2596073"/>
              <a:ext cx="3467449" cy="461665"/>
            </a:xfrm>
            <a:prstGeom prst="rect">
              <a:avLst/>
            </a:prstGeom>
            <a:noFill/>
          </p:spPr>
          <p:txBody>
            <a:bodyPr wrap="square">
              <a:spAutoFit/>
            </a:bodyPr>
            <a:lstStyle/>
            <a:p>
              <a:pPr algn="just"/>
              <a:r>
                <a:rPr lang="zh-CN" altLang="en-US" sz="2400" dirty="0">
                  <a:latin typeface="方正正大黑简体" panose="02000000000000000000" pitchFamily="2" charset="-122"/>
                  <a:ea typeface="方正正大黑简体" panose="02000000000000000000" pitchFamily="2" charset="-122"/>
                </a:rPr>
                <a:t>猜测序列号</a:t>
              </a:r>
              <a:endParaRPr lang="zh-CN" altLang="en-US" sz="2400" dirty="0">
                <a:latin typeface="方正正大黑简体" panose="02000000000000000000" pitchFamily="2" charset="-122"/>
                <a:ea typeface="方正正大黑简体" panose="02000000000000000000" pitchFamily="2" charset="-122"/>
              </a:endParaRPr>
            </a:p>
          </p:txBody>
        </p:sp>
      </p:grpSp>
      <p:grpSp>
        <p:nvGrpSpPr>
          <p:cNvPr id="36" name="组合 35"/>
          <p:cNvGrpSpPr/>
          <p:nvPr/>
        </p:nvGrpSpPr>
        <p:grpSpPr>
          <a:xfrm>
            <a:off x="6642552" y="4406891"/>
            <a:ext cx="3894705" cy="461665"/>
            <a:chOff x="6181112" y="2596073"/>
            <a:chExt cx="3894705" cy="461665"/>
          </a:xfrm>
        </p:grpSpPr>
        <p:sp>
          <p:nvSpPr>
            <p:cNvPr id="37" name="fingerprint_149283"/>
            <p:cNvSpPr>
              <a:spLocks noChangeAspect="1"/>
            </p:cNvSpPr>
            <p:nvPr/>
          </p:nvSpPr>
          <p:spPr bwMode="auto">
            <a:xfrm>
              <a:off x="6181112" y="2662292"/>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38" name="文本框 37"/>
            <p:cNvSpPr txBox="1"/>
            <p:nvPr/>
          </p:nvSpPr>
          <p:spPr>
            <a:xfrm>
              <a:off x="6608368" y="2596073"/>
              <a:ext cx="3467449" cy="461665"/>
            </a:xfrm>
            <a:prstGeom prst="rect">
              <a:avLst/>
            </a:prstGeom>
            <a:noFill/>
          </p:spPr>
          <p:txBody>
            <a:bodyPr wrap="square">
              <a:spAutoFit/>
            </a:bodyPr>
            <a:lstStyle/>
            <a:p>
              <a:pPr algn="just"/>
              <a:r>
                <a:rPr lang="zh-CN" altLang="en-US" sz="2400" dirty="0">
                  <a:latin typeface="方正正大黑简体" panose="02000000000000000000" pitchFamily="2" charset="-122"/>
                  <a:ea typeface="方正正大黑简体" panose="02000000000000000000" pitchFamily="2" charset="-122"/>
                </a:rPr>
                <a:t>使客户主机下线</a:t>
              </a:r>
              <a:endParaRPr lang="zh-CN" altLang="en-US" sz="2400" dirty="0">
                <a:latin typeface="方正正大黑简体" panose="02000000000000000000" pitchFamily="2" charset="-122"/>
                <a:ea typeface="方正正大黑简体" panose="02000000000000000000" pitchFamily="2" charset="-122"/>
              </a:endParaRPr>
            </a:p>
          </p:txBody>
        </p:sp>
      </p:grpSp>
      <p:grpSp>
        <p:nvGrpSpPr>
          <p:cNvPr id="39" name="组合 38"/>
          <p:cNvGrpSpPr/>
          <p:nvPr/>
        </p:nvGrpSpPr>
        <p:grpSpPr>
          <a:xfrm>
            <a:off x="6642552" y="5012041"/>
            <a:ext cx="3894705" cy="461665"/>
            <a:chOff x="6181112" y="2596073"/>
            <a:chExt cx="3894705" cy="461665"/>
          </a:xfrm>
        </p:grpSpPr>
        <p:sp>
          <p:nvSpPr>
            <p:cNvPr id="40" name="fingerprint_149283"/>
            <p:cNvSpPr>
              <a:spLocks noChangeAspect="1"/>
            </p:cNvSpPr>
            <p:nvPr/>
          </p:nvSpPr>
          <p:spPr bwMode="auto">
            <a:xfrm>
              <a:off x="6181112" y="2662292"/>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41" name="文本框 40"/>
            <p:cNvSpPr txBox="1"/>
            <p:nvPr/>
          </p:nvSpPr>
          <p:spPr>
            <a:xfrm>
              <a:off x="6608368" y="2596073"/>
              <a:ext cx="3467449" cy="461665"/>
            </a:xfrm>
            <a:prstGeom prst="rect">
              <a:avLst/>
            </a:prstGeom>
            <a:noFill/>
          </p:spPr>
          <p:txBody>
            <a:bodyPr wrap="square">
              <a:spAutoFit/>
            </a:bodyPr>
            <a:lstStyle/>
            <a:p>
              <a:pPr algn="just"/>
              <a:r>
                <a:rPr lang="zh-CN" altLang="en-US" sz="2400" dirty="0">
                  <a:latin typeface="方正正大黑简体" panose="02000000000000000000" pitchFamily="2" charset="-122"/>
                  <a:ea typeface="方正正大黑简体" panose="02000000000000000000" pitchFamily="2" charset="-122"/>
                </a:rPr>
                <a:t>接管会话</a:t>
              </a:r>
              <a:endParaRPr lang="zh-CN" altLang="en-US" sz="2400" dirty="0">
                <a:latin typeface="方正正大黑简体" panose="02000000000000000000" pitchFamily="2" charset="-122"/>
                <a:ea typeface="方正正大黑简体" panose="02000000000000000000" pitchFamily="2"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down)">
                                      <p:cBhvr>
                                        <p:cTn id="14" dur="500"/>
                                        <p:tgtEl>
                                          <p:spTgt spid="25"/>
                                        </p:tgtEl>
                                      </p:cBhvr>
                                    </p:animEffect>
                                  </p:childTnLst>
                                </p:cTn>
                              </p:par>
                              <p:par>
                                <p:cTn id="15" presetID="10" presetClass="entr" presetSubtype="0" decel="100000"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fade">
                                      <p:cBhvr>
                                        <p:cTn id="17" dur="500">
                                          <p:stCondLst>
                                            <p:cond delay="0"/>
                                          </p:stCondLst>
                                        </p:cTn>
                                        <p:tgtEl>
                                          <p:spTgt spid="100"/>
                                        </p:tgtEl>
                                      </p:cBhvr>
                                    </p:animEffect>
                                    <p:anim to="0" calcmode="lin" valueType="num">
                                      <p:cBhvr>
                                        <p:cTn id="18" dur="500" fill="hold">
                                          <p:stCondLst>
                                            <p:cond delay="0"/>
                                          </p:stCondLst>
                                        </p:cTn>
                                        <p:tgtEl>
                                          <p:spTgt spid="100"/>
                                        </p:tgtEl>
                                        <p:attrNameLst>
                                          <p:attrName>ppt_y</p:attrName>
                                        </p:attrNameLst>
                                      </p:cBhvr>
                                      <p:tavLst>
                                        <p:tav tm="0">
                                          <p:val>
                                            <p:strVal val="#ppt_y-.05"/>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10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4052500" y="720591"/>
            <a:ext cx="4372992" cy="553998"/>
          </a:xfrm>
          <a:prstGeom prst="rect">
            <a:avLst/>
          </a:prstGeom>
          <a:noFill/>
        </p:spPr>
        <p:txBody>
          <a:bodyPr wrap="none" lIns="0" tIns="0" rIns="0" bIns="0" rtlCol="0">
            <a:spAutoFit/>
          </a:bodyPr>
          <a:lstStyle/>
          <a:p>
            <a:pPr algn="ct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会话劫持的危害</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7" name="文本框 26"/>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TCP</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会话劫持的危害</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8" name="PA-矩形 4"/>
          <p:cNvSpPr>
            <a:spLocks noChangeArrowheads="1"/>
          </p:cNvSpPr>
          <p:nvPr>
            <p:custDataLst>
              <p:tags r:id="rId3"/>
            </p:custDataLst>
          </p:nvPr>
        </p:nvSpPr>
        <p:spPr bwMode="auto">
          <a:xfrm>
            <a:off x="1509278" y="2267977"/>
            <a:ext cx="9168515" cy="50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任何使用</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TCP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进行通信的主机都有可能受到这种攻击；</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8" name="PA-矩形 4"/>
          <p:cNvSpPr>
            <a:spLocks noChangeArrowheads="1"/>
          </p:cNvSpPr>
          <p:nvPr>
            <p:custDataLst>
              <p:tags r:id="rId4"/>
            </p:custDataLst>
          </p:nvPr>
        </p:nvSpPr>
        <p:spPr bwMode="auto">
          <a:xfrm>
            <a:off x="1868302" y="4818571"/>
            <a:ext cx="9168515" cy="96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ü"/>
              <a:defRPr/>
            </a:pP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并不依赖于操作系统 </a:t>
            </a:r>
            <a:r>
              <a:rPr lang="en-US" altLang="zh-CN"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endPar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a:p>
            <a:pPr marL="914400" lvl="2" indent="-342900">
              <a:lnSpc>
                <a:spcPct val="150000"/>
              </a:lnSpc>
              <a:spcAft>
                <a:spcPts val="600"/>
              </a:spcAft>
              <a:buClr>
                <a:srgbClr val="15449F"/>
              </a:buClr>
              <a:buFont typeface="Wingdings" panose="05000000000000000000" pitchFamily="2" charset="2"/>
              <a:buChar char="ü"/>
              <a:defRPr/>
            </a:pPr>
            <a:r>
              <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rPr>
              <a:t>可以被用来进行积极的攻击，通过攻击行为可以获得进入系统的可能。 </a:t>
            </a:r>
            <a:endParaRPr lang="zh-CN" altLang="en-US" sz="20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9" name="PA-矩形 4"/>
          <p:cNvSpPr>
            <a:spLocks noChangeArrowheads="1"/>
          </p:cNvSpPr>
          <p:nvPr>
            <p:custDataLst>
              <p:tags r:id="rId5"/>
            </p:custDataLst>
          </p:nvPr>
        </p:nvSpPr>
        <p:spPr bwMode="auto">
          <a:xfrm>
            <a:off x="1491464" y="2973475"/>
            <a:ext cx="9168515" cy="10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会话劫持在理论上非常复杂，会话劫持攻击软件使得技术门槛降低；</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0" name="PA-矩形 4"/>
          <p:cNvSpPr>
            <a:spLocks noChangeArrowheads="1"/>
          </p:cNvSpPr>
          <p:nvPr>
            <p:custDataLst>
              <p:tags r:id="rId6"/>
            </p:custDataLst>
          </p:nvPr>
        </p:nvSpPr>
        <p:spPr bwMode="auto">
          <a:xfrm>
            <a:off x="1509277" y="4153058"/>
            <a:ext cx="9168515" cy="50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会话劫持攻击的危害性很大：</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27"/>
                                        </p:tgtEl>
                                        <p:attrNameLst>
                                          <p:attrName>style.visibility</p:attrName>
                                        </p:attrNameLst>
                                      </p:cBhvr>
                                      <p:to>
                                        <p:strVal val="visible"/>
                                      </p:to>
                                    </p:set>
                                    <p:anim to="0" calcmode="lin" valueType="num">
                                      <p:cBhvr>
                                        <p:cTn id="13" dur="500" decel="100000" fill="hold">
                                          <p:stCondLst>
                                            <p:cond delay="0"/>
                                          </p:stCondLst>
                                        </p:cTn>
                                        <p:tgtEl>
                                          <p:spTgt spid="27"/>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27"/>
                                        </p:tgtEl>
                                      </p:cBhvr>
                                    </p:animEffect>
                                    <p:animScale>
                                      <p:cBhvr>
                                        <p:cTn id="15" dur="500" decel="100000" fill="hold">
                                          <p:stCondLst>
                                            <p:cond delay="0"/>
                                          </p:stCondLst>
                                        </p:cTn>
                                        <p:tgtEl>
                                          <p:spTgt spid="27"/>
                                        </p:tgtEl>
                                      </p:cBhvr>
                                      <p:by x="100000" y="100000"/>
                                      <p:from x="110000" y="110000"/>
                                      <p:to x="100000" y="10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iterate type="wd">
                                    <p:tmPct val="10000"/>
                                  </p:iterate>
                                  <p:childTnLst>
                                    <p:set>
                                      <p:cBhvr>
                                        <p:cTn id="19" dur="1" fill="hold">
                                          <p:stCondLst>
                                            <p:cond delay="0"/>
                                          </p:stCondLst>
                                        </p:cTn>
                                        <p:tgtEl>
                                          <p:spTgt spid="28"/>
                                        </p:tgtEl>
                                        <p:attrNameLst>
                                          <p:attrName>style.visibility</p:attrName>
                                        </p:attrNameLst>
                                      </p:cBhvr>
                                      <p:to>
                                        <p:strVal val="visible"/>
                                      </p:to>
                                    </p:set>
                                    <p:anim to="0" calcmode="lin" valueType="num">
                                      <p:cBhvr>
                                        <p:cTn id="20" dur="500" decel="100000" fill="hold">
                                          <p:stCondLst>
                                            <p:cond delay="0"/>
                                          </p:stCondLst>
                                        </p:cTn>
                                        <p:tgtEl>
                                          <p:spTgt spid="28"/>
                                        </p:tgtEl>
                                        <p:attrNameLst>
                                          <p:attrName>ppt_y</p:attrName>
                                        </p:attrNameLst>
                                      </p:cBhvr>
                                      <p:tavLst>
                                        <p:tav tm="0">
                                          <p:val>
                                            <p:strVal val="ppt_y+0.02"/>
                                          </p:val>
                                        </p:tav>
                                        <p:tav tm="100000">
                                          <p:val>
                                            <p:strVal val="#ppt_y"/>
                                          </p:val>
                                        </p:tav>
                                      </p:tavLst>
                                    </p:anim>
                                    <p:animEffect transition="in" filter="fade">
                                      <p:cBhvr>
                                        <p:cTn id="21" dur="500">
                                          <p:stCondLst>
                                            <p:cond delay="0"/>
                                          </p:stCondLst>
                                        </p:cTn>
                                        <p:tgtEl>
                                          <p:spTgt spid="28"/>
                                        </p:tgtEl>
                                      </p:cBhvr>
                                    </p:animEffect>
                                    <p:animScale>
                                      <p:cBhvr>
                                        <p:cTn id="22" dur="500" decel="100000" fill="hold">
                                          <p:stCondLst>
                                            <p:cond delay="0"/>
                                          </p:stCondLst>
                                        </p:cTn>
                                        <p:tgtEl>
                                          <p:spTgt spid="28"/>
                                        </p:tgtEl>
                                      </p:cBhvr>
                                      <p:by x="100000" y="100000"/>
                                      <p:from x="110000" y="110000"/>
                                      <p:to x="100000" y="100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wd">
                                    <p:tmPct val="10000"/>
                                  </p:iterate>
                                  <p:childTnLst>
                                    <p:set>
                                      <p:cBhvr>
                                        <p:cTn id="26" dur="1" fill="hold">
                                          <p:stCondLst>
                                            <p:cond delay="0"/>
                                          </p:stCondLst>
                                        </p:cTn>
                                        <p:tgtEl>
                                          <p:spTgt spid="19"/>
                                        </p:tgtEl>
                                        <p:attrNameLst>
                                          <p:attrName>style.visibility</p:attrName>
                                        </p:attrNameLst>
                                      </p:cBhvr>
                                      <p:to>
                                        <p:strVal val="visible"/>
                                      </p:to>
                                    </p:set>
                                    <p:anim to="0" calcmode="lin" valueType="num">
                                      <p:cBhvr>
                                        <p:cTn id="27" dur="500" decel="100000" fill="hold">
                                          <p:stCondLst>
                                            <p:cond delay="0"/>
                                          </p:stCondLst>
                                        </p:cTn>
                                        <p:tgtEl>
                                          <p:spTgt spid="19"/>
                                        </p:tgtEl>
                                        <p:attrNameLst>
                                          <p:attrName>ppt_y</p:attrName>
                                        </p:attrNameLst>
                                      </p:cBhvr>
                                      <p:tavLst>
                                        <p:tav tm="0">
                                          <p:val>
                                            <p:strVal val="ppt_y+0.02"/>
                                          </p:val>
                                        </p:tav>
                                        <p:tav tm="100000">
                                          <p:val>
                                            <p:strVal val="#ppt_y"/>
                                          </p:val>
                                        </p:tav>
                                      </p:tavLst>
                                    </p:anim>
                                    <p:animEffect transition="in" filter="fade">
                                      <p:cBhvr>
                                        <p:cTn id="28" dur="500">
                                          <p:stCondLst>
                                            <p:cond delay="0"/>
                                          </p:stCondLst>
                                        </p:cTn>
                                        <p:tgtEl>
                                          <p:spTgt spid="19"/>
                                        </p:tgtEl>
                                      </p:cBhvr>
                                    </p:animEffect>
                                    <p:animScale>
                                      <p:cBhvr>
                                        <p:cTn id="29" dur="500" decel="100000" fill="hold">
                                          <p:stCondLst>
                                            <p:cond delay="0"/>
                                          </p:stCondLst>
                                        </p:cTn>
                                        <p:tgtEl>
                                          <p:spTgt spid="19"/>
                                        </p:tgtEl>
                                      </p:cBhvr>
                                      <p:by x="100000" y="100000"/>
                                      <p:from x="110000" y="110000"/>
                                      <p:to x="100000" y="100000"/>
                                    </p:animScale>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iterate type="wd">
                                    <p:tmPct val="10000"/>
                                  </p:iterate>
                                  <p:childTnLst>
                                    <p:set>
                                      <p:cBhvr>
                                        <p:cTn id="33" dur="1" fill="hold">
                                          <p:stCondLst>
                                            <p:cond delay="0"/>
                                          </p:stCondLst>
                                        </p:cTn>
                                        <p:tgtEl>
                                          <p:spTgt spid="20"/>
                                        </p:tgtEl>
                                        <p:attrNameLst>
                                          <p:attrName>style.visibility</p:attrName>
                                        </p:attrNameLst>
                                      </p:cBhvr>
                                      <p:to>
                                        <p:strVal val="visible"/>
                                      </p:to>
                                    </p:set>
                                    <p:anim to="0" calcmode="lin" valueType="num">
                                      <p:cBhvr>
                                        <p:cTn id="34" dur="500" decel="100000" fill="hold">
                                          <p:stCondLst>
                                            <p:cond delay="0"/>
                                          </p:stCondLst>
                                        </p:cTn>
                                        <p:tgtEl>
                                          <p:spTgt spid="20"/>
                                        </p:tgtEl>
                                        <p:attrNameLst>
                                          <p:attrName>ppt_y</p:attrName>
                                        </p:attrNameLst>
                                      </p:cBhvr>
                                      <p:tavLst>
                                        <p:tav tm="0">
                                          <p:val>
                                            <p:strVal val="ppt_y+0.02"/>
                                          </p:val>
                                        </p:tav>
                                        <p:tav tm="100000">
                                          <p:val>
                                            <p:strVal val="#ppt_y"/>
                                          </p:val>
                                        </p:tav>
                                      </p:tavLst>
                                    </p:anim>
                                    <p:animEffect transition="in" filter="fade">
                                      <p:cBhvr>
                                        <p:cTn id="35" dur="500">
                                          <p:stCondLst>
                                            <p:cond delay="0"/>
                                          </p:stCondLst>
                                        </p:cTn>
                                        <p:tgtEl>
                                          <p:spTgt spid="20"/>
                                        </p:tgtEl>
                                      </p:cBhvr>
                                    </p:animEffect>
                                    <p:animScale>
                                      <p:cBhvr>
                                        <p:cTn id="36" dur="500" decel="100000" fill="hold">
                                          <p:stCondLst>
                                            <p:cond delay="0"/>
                                          </p:stCondLst>
                                        </p:cTn>
                                        <p:tgtEl>
                                          <p:spTgt spid="20"/>
                                        </p:tgtEl>
                                      </p:cBhvr>
                                      <p:by x="100000" y="100000"/>
                                      <p:from x="110000" y="110000"/>
                                      <p:to x="100000" y="100000"/>
                                    </p:animScale>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iterate type="wd">
                                    <p:tmPct val="10000"/>
                                  </p:iterate>
                                  <p:childTnLst>
                                    <p:set>
                                      <p:cBhvr>
                                        <p:cTn id="40" dur="1" fill="hold">
                                          <p:stCondLst>
                                            <p:cond delay="0"/>
                                          </p:stCondLst>
                                        </p:cTn>
                                        <p:tgtEl>
                                          <p:spTgt spid="18"/>
                                        </p:tgtEl>
                                        <p:attrNameLst>
                                          <p:attrName>style.visibility</p:attrName>
                                        </p:attrNameLst>
                                      </p:cBhvr>
                                      <p:to>
                                        <p:strVal val="visible"/>
                                      </p:to>
                                    </p:set>
                                    <p:anim to="0" calcmode="lin" valueType="num">
                                      <p:cBhvr>
                                        <p:cTn id="41" dur="500" decel="100000" fill="hold">
                                          <p:stCondLst>
                                            <p:cond delay="0"/>
                                          </p:stCondLst>
                                        </p:cTn>
                                        <p:tgtEl>
                                          <p:spTgt spid="18"/>
                                        </p:tgtEl>
                                        <p:attrNameLst>
                                          <p:attrName>ppt_y</p:attrName>
                                        </p:attrNameLst>
                                      </p:cBhvr>
                                      <p:tavLst>
                                        <p:tav tm="0">
                                          <p:val>
                                            <p:strVal val="ppt_y+0.02"/>
                                          </p:val>
                                        </p:tav>
                                        <p:tav tm="100000">
                                          <p:val>
                                            <p:strVal val="#ppt_y"/>
                                          </p:val>
                                        </p:tav>
                                      </p:tavLst>
                                    </p:anim>
                                    <p:animEffect transition="in" filter="fade">
                                      <p:cBhvr>
                                        <p:cTn id="42" dur="500">
                                          <p:stCondLst>
                                            <p:cond delay="0"/>
                                          </p:stCondLst>
                                        </p:cTn>
                                        <p:tgtEl>
                                          <p:spTgt spid="18"/>
                                        </p:tgtEl>
                                      </p:cBhvr>
                                    </p:animEffect>
                                    <p:animScale>
                                      <p:cBhvr>
                                        <p:cTn id="43" dur="500" decel="100000" fill="hold">
                                          <p:stCondLst>
                                            <p:cond delay="0"/>
                                          </p:stCondLst>
                                        </p:cTn>
                                        <p:tgtEl>
                                          <p:spTgt spid="18"/>
                                        </p:tgtEl>
                                      </p:cBhvr>
                                      <p:by x="100000" y="100000"/>
                                      <p:from x="110000" y="110000"/>
                                      <p:to x="100000" y="100000"/>
                                    </p:animScale>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8">
                                            <p:txEl>
                                              <p:pRg st="0" end="0"/>
                                            </p:txEl>
                                          </p:spTgt>
                                        </p:tgtEl>
                                        <p:attrNameLst>
                                          <p:attrName>style.visibility</p:attrName>
                                        </p:attrNameLst>
                                      </p:cBhvr>
                                      <p:to>
                                        <p:strVal val="visible"/>
                                      </p:to>
                                    </p:set>
                                    <p:animEffect transition="in" filter="fade">
                                      <p:cBhvr>
                                        <p:cTn id="48" dur="500"/>
                                        <p:tgtEl>
                                          <p:spTgt spid="1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xEl>
                                              <p:pRg st="1" end="1"/>
                                            </p:txEl>
                                          </p:spTgt>
                                        </p:tgtEl>
                                        <p:attrNameLst>
                                          <p:attrName>style.visibility</p:attrName>
                                        </p:attrNameLst>
                                      </p:cBhvr>
                                      <p:to>
                                        <p:strVal val="visible"/>
                                      </p:to>
                                    </p:set>
                                    <p:animEffect transition="in" filter="fade">
                                      <p:cBhvr>
                                        <p:cTn id="53"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7" grpId="0"/>
      <p:bldP spid="28" grpId="0"/>
      <p:bldP spid="18" grpId="0"/>
      <p:bldP spid="19"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2898338" y="720591"/>
            <a:ext cx="6681317" cy="553998"/>
          </a:xfrm>
          <a:prstGeom prst="rect">
            <a:avLst/>
          </a:prstGeom>
          <a:noFill/>
        </p:spPr>
        <p:txBody>
          <a:bodyPr wrap="none" lIns="0" tIns="0" rIns="0" bIns="0" rtlCol="0">
            <a:spAutoFit/>
          </a:bodyPr>
          <a:lstStyle/>
          <a:p>
            <a:pPr algn="ct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实现</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会话劫持的两个小工具</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7" name="文本框 26"/>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Juggernaut</a:t>
            </a: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8" name="PA-矩形 4"/>
          <p:cNvSpPr>
            <a:spLocks noChangeArrowheads="1"/>
          </p:cNvSpPr>
          <p:nvPr>
            <p:custDataLst>
              <p:tags r:id="rId3"/>
            </p:custDataLst>
          </p:nvPr>
        </p:nvSpPr>
        <p:spPr bwMode="auto">
          <a:xfrm>
            <a:off x="1654738" y="2144723"/>
            <a:ext cx="8997243" cy="1891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3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是由</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Mike Schiffman</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开发的自由软件，是最先出现的会话攻击程序之一。运行在</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Linux</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操作系统的终端机上，攻击者能够窥探网络中所有的会话，并且劫持其中任何一</a:t>
            </a:r>
            <a:r>
              <a:rPr lang="zh-CN" altLang="en-US" sz="2400" spc="300" dirty="0">
                <a:solidFill>
                  <a:schemeClr val="tx1">
                    <a:lumMod val="85000"/>
                    <a:lumOff val="15000"/>
                  </a:schemeClr>
                </a:solidFill>
                <a:latin typeface="方正正大黑简体" panose="02000000000000000000" pitchFamily="2" charset="-122"/>
                <a:ea typeface="方正正大黑简体" panose="02000000000000000000" pitchFamily="2" charset="-122"/>
              </a:rPr>
              <a:t>个，</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攻击者可以像真正用户那样向服务器提交命令。</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pic>
        <p:nvPicPr>
          <p:cNvPr id="22" name="图片 21"/>
          <p:cNvPicPr>
            <a:picLocks noChangeAspect="1"/>
          </p:cNvPicPr>
          <p:nvPr/>
        </p:nvPicPr>
        <p:blipFill rotWithShape="1">
          <a:blip r:embed="rId4" cstate="print">
            <a:extLst>
              <a:ext uri="{28A0092B-C50C-407E-A947-70E740481C1C}">
                <a14:useLocalDpi xmlns:a14="http://schemas.microsoft.com/office/drawing/2010/main" val="0"/>
              </a:ext>
            </a:extLst>
          </a:blip>
          <a:srcRect t="6026" b="15956"/>
          <a:stretch>
            <a:fillRect/>
          </a:stretch>
        </p:blipFill>
        <p:spPr>
          <a:xfrm>
            <a:off x="4629366" y="4294982"/>
            <a:ext cx="3545184" cy="1842427"/>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27"/>
                                        </p:tgtEl>
                                        <p:attrNameLst>
                                          <p:attrName>style.visibility</p:attrName>
                                        </p:attrNameLst>
                                      </p:cBhvr>
                                      <p:to>
                                        <p:strVal val="visible"/>
                                      </p:to>
                                    </p:set>
                                    <p:anim to="0" calcmode="lin" valueType="num">
                                      <p:cBhvr>
                                        <p:cTn id="13" dur="500" decel="100000" fill="hold">
                                          <p:stCondLst>
                                            <p:cond delay="0"/>
                                          </p:stCondLst>
                                        </p:cTn>
                                        <p:tgtEl>
                                          <p:spTgt spid="27"/>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27"/>
                                        </p:tgtEl>
                                      </p:cBhvr>
                                    </p:animEffect>
                                    <p:animScale>
                                      <p:cBhvr>
                                        <p:cTn id="15" dur="500" decel="100000" fill="hold">
                                          <p:stCondLst>
                                            <p:cond delay="0"/>
                                          </p:stCondLst>
                                        </p:cTn>
                                        <p:tgtEl>
                                          <p:spTgt spid="27"/>
                                        </p:tgtEl>
                                      </p:cBhvr>
                                      <p:by x="100000" y="100000"/>
                                      <p:from x="110000" y="110000"/>
                                      <p:to x="100000" y="10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iterate type="wd">
                                    <p:tmPct val="10000"/>
                                  </p:iterate>
                                  <p:childTnLst>
                                    <p:set>
                                      <p:cBhvr>
                                        <p:cTn id="19" dur="1" fill="hold">
                                          <p:stCondLst>
                                            <p:cond delay="0"/>
                                          </p:stCondLst>
                                        </p:cTn>
                                        <p:tgtEl>
                                          <p:spTgt spid="28">
                                            <p:txEl>
                                              <p:pRg st="0" end="0"/>
                                            </p:txEl>
                                          </p:spTgt>
                                        </p:tgtEl>
                                        <p:attrNameLst>
                                          <p:attrName>style.visibility</p:attrName>
                                        </p:attrNameLst>
                                      </p:cBhvr>
                                      <p:to>
                                        <p:strVal val="visible"/>
                                      </p:to>
                                    </p:set>
                                    <p:animEffect transition="in" filter="fade">
                                      <p:cBhvr>
                                        <p:cTn id="20" dur="500"/>
                                        <p:tgtEl>
                                          <p:spTgt spid="2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31462" t="41067" r="19510" b="14269"/>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pSp>
        <p:nvGrpSpPr>
          <p:cNvPr id="9" name="组合 8"/>
          <p:cNvGrpSpPr/>
          <p:nvPr/>
        </p:nvGrpSpPr>
        <p:grpSpPr>
          <a:xfrm>
            <a:off x="426473" y="326002"/>
            <a:ext cx="7545335" cy="1023878"/>
            <a:chOff x="380753" y="256554"/>
            <a:chExt cx="7545335" cy="1023878"/>
          </a:xfrm>
        </p:grpSpPr>
        <p:sp>
          <p:nvSpPr>
            <p:cNvPr id="18" name="文本框 17"/>
            <p:cNvSpPr txBox="1"/>
            <p:nvPr/>
          </p:nvSpPr>
          <p:spPr>
            <a:xfrm>
              <a:off x="380753" y="256554"/>
              <a:ext cx="7545335" cy="677108"/>
            </a:xfrm>
            <a:prstGeom prst="rect">
              <a:avLst/>
            </a:prstGeom>
            <a:noFill/>
          </p:spPr>
          <p:txBody>
            <a:bodyPr wrap="none" lIns="0" tIns="0" rIns="0" bIns="0" rtlCol="0">
              <a:spAutoFit/>
            </a:bodyPr>
            <a:lstStyle/>
            <a:p>
              <a:r>
                <a:rPr lang="zh-CN" altLang="en-US" sz="4400" spc="-15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第</a:t>
              </a:r>
              <a:r>
                <a:rPr lang="en-US" altLang="zh-CN" sz="4400" spc="-15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2</a:t>
              </a:r>
              <a:r>
                <a:rPr lang="zh-CN" altLang="en-US" sz="4400" spc="-15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章  </a:t>
              </a:r>
              <a:r>
                <a:rPr lang="en-US" altLang="zh-CN" sz="4400" spc="-15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Internet</a:t>
              </a:r>
              <a:r>
                <a:rPr lang="zh-CN" altLang="en-US" sz="4400" spc="-15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协议的安全性</a:t>
              </a:r>
              <a:endParaRPr lang="zh-CN" altLang="en-US" sz="4400" spc="-15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6" name="文本框 25"/>
            <p:cNvSpPr txBox="1"/>
            <p:nvPr/>
          </p:nvSpPr>
          <p:spPr>
            <a:xfrm>
              <a:off x="500758" y="1064988"/>
              <a:ext cx="2121791" cy="215444"/>
            </a:xfrm>
            <a:prstGeom prst="rect">
              <a:avLst/>
            </a:prstGeom>
            <a:noFill/>
          </p:spPr>
          <p:txBody>
            <a:bodyPr wrap="square" lIns="0" tIns="0" rIns="0" bIns="0" rtlCol="0">
              <a:spAutoFit/>
            </a:bodyPr>
            <a:lstStyle/>
            <a:p>
              <a:pPr algn="dist"/>
              <a:endParaRPr lang="zh-CN" altLang="en-US" sz="1400" i="1" dirty="0">
                <a:solidFill>
                  <a:schemeClr val="bg1">
                    <a:lumMod val="65000"/>
                  </a:schemeClr>
                </a:solidFill>
                <a:latin typeface="方正正大黑简体" panose="02000000000000000000" pitchFamily="2" charset="-122"/>
                <a:ea typeface="方正正大黑简体" panose="02000000000000000000" pitchFamily="2" charset="-122"/>
              </a:endParaRPr>
            </a:p>
          </p:txBody>
        </p:sp>
      </p:grpSp>
      <p:sp>
        <p:nvSpPr>
          <p:cNvPr id="32" name="任意多边形: 形状 31"/>
          <p:cNvSpPr/>
          <p:nvPr/>
        </p:nvSpPr>
        <p:spPr>
          <a:xfrm>
            <a:off x="11328252" y="54207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solidFill>
            <a:srgbClr val="1B3B9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0"/>
          <p:cNvGrpSpPr/>
          <p:nvPr/>
        </p:nvGrpSpPr>
        <p:grpSpPr>
          <a:xfrm>
            <a:off x="2871907" y="2688759"/>
            <a:ext cx="4834029" cy="660250"/>
            <a:chOff x="1672155" y="1953172"/>
            <a:chExt cx="4395104" cy="600299"/>
          </a:xfrm>
        </p:grpSpPr>
        <p:grpSp>
          <p:nvGrpSpPr>
            <p:cNvPr id="10" name="组合 9"/>
            <p:cNvGrpSpPr/>
            <p:nvPr/>
          </p:nvGrpSpPr>
          <p:grpSpPr>
            <a:xfrm>
              <a:off x="1672155" y="1953172"/>
              <a:ext cx="4395104" cy="600299"/>
              <a:chOff x="1442976" y="2200774"/>
              <a:chExt cx="4395104" cy="600299"/>
            </a:xfrm>
          </p:grpSpPr>
          <p:sp>
            <p:nvSpPr>
              <p:cNvPr id="25" name="矩形: 圆角 24"/>
              <p:cNvSpPr/>
              <p:nvPr/>
            </p:nvSpPr>
            <p:spPr>
              <a:xfrm>
                <a:off x="1442976" y="2200774"/>
                <a:ext cx="4395104" cy="600299"/>
              </a:xfrm>
              <a:prstGeom prst="roundRect">
                <a:avLst>
                  <a:gd name="adj" fmla="val 50000"/>
                </a:avLst>
              </a:pr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矩形: 圆角 12"/>
              <p:cNvSpPr/>
              <p:nvPr/>
            </p:nvSpPr>
            <p:spPr>
              <a:xfrm>
                <a:off x="1483658" y="2228867"/>
                <a:ext cx="730389" cy="54411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1B3B95"/>
                    </a:solidFill>
                    <a:latin typeface="方正正大黑简体" panose="02000000000000000000" pitchFamily="2" charset="-122"/>
                    <a:ea typeface="方正正大黑简体" panose="02000000000000000000" pitchFamily="2" charset="-122"/>
                  </a:rPr>
                  <a:t>01</a:t>
                </a:r>
                <a:endParaRPr lang="zh-CN" altLang="en-US" sz="2400" dirty="0">
                  <a:solidFill>
                    <a:srgbClr val="1B3B95"/>
                  </a:solidFill>
                  <a:latin typeface="方正正大黑简体" panose="02000000000000000000" pitchFamily="2" charset="-122"/>
                  <a:ea typeface="方正正大黑简体" panose="02000000000000000000" pitchFamily="2" charset="-122"/>
                </a:endParaRPr>
              </a:p>
            </p:txBody>
          </p:sp>
        </p:grpSp>
        <p:sp>
          <p:nvSpPr>
            <p:cNvPr id="33" name="文本框 32"/>
            <p:cNvSpPr txBox="1"/>
            <p:nvPr/>
          </p:nvSpPr>
          <p:spPr>
            <a:xfrm>
              <a:off x="2590559" y="2057551"/>
              <a:ext cx="3273437" cy="447729"/>
            </a:xfrm>
            <a:prstGeom prst="rect">
              <a:avLst/>
            </a:prstGeom>
            <a:noFill/>
          </p:spPr>
          <p:txBody>
            <a:bodyPr wrap="none" lIns="0" tIns="0" rIns="0" bIns="0" rtlCol="0">
              <a:spAutoFit/>
            </a:bodyPr>
            <a:lstStyle/>
            <a:p>
              <a:r>
                <a:rPr lang="en-US" altLang="zh-CN" sz="3200" dirty="0">
                  <a:solidFill>
                    <a:srgbClr val="FFC000"/>
                  </a:solidFill>
                  <a:latin typeface="方正正大黑简体" panose="02000000000000000000" pitchFamily="2" charset="-122"/>
                  <a:ea typeface="方正正大黑简体" panose="02000000000000000000" pitchFamily="2" charset="-122"/>
                </a:rPr>
                <a:t> TCP</a:t>
              </a:r>
              <a:r>
                <a:rPr lang="zh-CN" altLang="en-US" sz="3200" dirty="0">
                  <a:solidFill>
                    <a:srgbClr val="FFC000"/>
                  </a:solidFill>
                  <a:latin typeface="方正正大黑简体" panose="02000000000000000000" pitchFamily="2" charset="-122"/>
                  <a:ea typeface="方正正大黑简体" panose="02000000000000000000" pitchFamily="2" charset="-122"/>
                </a:rPr>
                <a:t>协议的安全性</a:t>
              </a:r>
              <a:endParaRPr lang="zh-CN" altLang="en-US" sz="3200" dirty="0">
                <a:solidFill>
                  <a:srgbClr val="FFC000"/>
                </a:solidFill>
                <a:latin typeface="方正正大黑简体" panose="02000000000000000000" pitchFamily="2" charset="-122"/>
                <a:ea typeface="方正正大黑简体" panose="02000000000000000000" pitchFamily="2" charset="-122"/>
              </a:endParaRPr>
            </a:p>
          </p:txBody>
        </p:sp>
      </p:grpSp>
      <p:grpSp>
        <p:nvGrpSpPr>
          <p:cNvPr id="37" name="组合 36"/>
          <p:cNvGrpSpPr/>
          <p:nvPr/>
        </p:nvGrpSpPr>
        <p:grpSpPr>
          <a:xfrm>
            <a:off x="4227739" y="3781088"/>
            <a:ext cx="4599419" cy="660250"/>
            <a:chOff x="1672156" y="1953172"/>
            <a:chExt cx="4025389" cy="600299"/>
          </a:xfrm>
        </p:grpSpPr>
        <p:grpSp>
          <p:nvGrpSpPr>
            <p:cNvPr id="38" name="组合 37"/>
            <p:cNvGrpSpPr/>
            <p:nvPr/>
          </p:nvGrpSpPr>
          <p:grpSpPr>
            <a:xfrm>
              <a:off x="1672156" y="1953172"/>
              <a:ext cx="4025389" cy="600299"/>
              <a:chOff x="1442977" y="2200774"/>
              <a:chExt cx="4025389" cy="600299"/>
            </a:xfrm>
          </p:grpSpPr>
          <p:sp>
            <p:nvSpPr>
              <p:cNvPr id="40" name="矩形: 圆角 39"/>
              <p:cNvSpPr/>
              <p:nvPr/>
            </p:nvSpPr>
            <p:spPr>
              <a:xfrm>
                <a:off x="1442977" y="2200774"/>
                <a:ext cx="4025389" cy="600299"/>
              </a:xfrm>
              <a:prstGeom prst="roundRect">
                <a:avLst>
                  <a:gd name="adj" fmla="val 50000"/>
                </a:avLst>
              </a:pr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圆角 40"/>
              <p:cNvSpPr/>
              <p:nvPr/>
            </p:nvSpPr>
            <p:spPr>
              <a:xfrm>
                <a:off x="1475321" y="2228867"/>
                <a:ext cx="711155" cy="54411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1B3B95"/>
                    </a:solidFill>
                    <a:latin typeface="方正正大黑简体" panose="02000000000000000000" pitchFamily="2" charset="-122"/>
                    <a:ea typeface="方正正大黑简体" panose="02000000000000000000" pitchFamily="2" charset="-122"/>
                  </a:rPr>
                  <a:t>02</a:t>
                </a:r>
                <a:endParaRPr lang="zh-CN" altLang="en-US" sz="2400" dirty="0">
                  <a:solidFill>
                    <a:srgbClr val="1B3B95"/>
                  </a:solidFill>
                  <a:latin typeface="方正正大黑简体" panose="02000000000000000000" pitchFamily="2" charset="-122"/>
                  <a:ea typeface="方正正大黑简体" panose="02000000000000000000" pitchFamily="2" charset="-122"/>
                </a:endParaRPr>
              </a:p>
            </p:txBody>
          </p:sp>
        </p:grpSp>
        <p:sp>
          <p:nvSpPr>
            <p:cNvPr id="39" name="文本框 38"/>
            <p:cNvSpPr txBox="1"/>
            <p:nvPr/>
          </p:nvSpPr>
          <p:spPr>
            <a:xfrm>
              <a:off x="2482036" y="2046059"/>
              <a:ext cx="3168500" cy="447729"/>
            </a:xfrm>
            <a:prstGeom prst="rect">
              <a:avLst/>
            </a:prstGeom>
            <a:noFill/>
          </p:spPr>
          <p:txBody>
            <a:bodyPr wrap="none" lIns="0" tIns="0" rIns="0" bIns="0" rtlCol="0">
              <a:spAutoFit/>
            </a:bodyPr>
            <a:lstStyle/>
            <a:p>
              <a:r>
                <a:rPr lang="en-US" altLang="zh-CN" sz="3200" dirty="0">
                  <a:solidFill>
                    <a:schemeClr val="bg1"/>
                  </a:solidFill>
                  <a:latin typeface="方正正大黑简体" panose="02000000000000000000" pitchFamily="2" charset="-122"/>
                  <a:ea typeface="方正正大黑简体" panose="02000000000000000000" pitchFamily="2" charset="-122"/>
                </a:rPr>
                <a:t>UDP</a:t>
              </a:r>
              <a:r>
                <a:rPr lang="zh-CN" altLang="en-US" sz="3200" dirty="0">
                  <a:solidFill>
                    <a:schemeClr val="bg1"/>
                  </a:solidFill>
                  <a:latin typeface="方正正大黑简体" panose="02000000000000000000" pitchFamily="2" charset="-122"/>
                  <a:ea typeface="方正正大黑简体" panose="02000000000000000000" pitchFamily="2" charset="-122"/>
                </a:rPr>
                <a:t>协议的安全性</a:t>
              </a:r>
              <a:endParaRPr lang="zh-CN" altLang="en-US" sz="3200" dirty="0">
                <a:solidFill>
                  <a:schemeClr val="bg1"/>
                </a:solidFill>
                <a:latin typeface="方正正大黑简体" panose="02000000000000000000" pitchFamily="2" charset="-122"/>
                <a:ea typeface="方正正大黑简体" panose="02000000000000000000" pitchFamily="2" charset="-122"/>
              </a:endParaRPr>
            </a:p>
          </p:txBody>
        </p:sp>
      </p:grpSp>
      <p:grpSp>
        <p:nvGrpSpPr>
          <p:cNvPr id="14" name="组合 13"/>
          <p:cNvGrpSpPr/>
          <p:nvPr/>
        </p:nvGrpSpPr>
        <p:grpSpPr>
          <a:xfrm>
            <a:off x="8671068" y="1502263"/>
            <a:ext cx="1261641" cy="914400"/>
            <a:chOff x="8171726" y="1006998"/>
            <a:chExt cx="1261641" cy="914400"/>
          </a:xfrm>
        </p:grpSpPr>
        <p:sp>
          <p:nvSpPr>
            <p:cNvPr id="12" name="椭圆 11"/>
            <p:cNvSpPr/>
            <p:nvPr/>
          </p:nvSpPr>
          <p:spPr>
            <a:xfrm>
              <a:off x="8171726" y="1006998"/>
              <a:ext cx="914400" cy="914400"/>
            </a:xfrm>
            <a:prstGeom prst="ellipse">
              <a:avLst/>
            </a:prstGeom>
            <a:gradFill flip="none" rotWithShape="1">
              <a:gsLst>
                <a:gs pos="0">
                  <a:srgbClr val="B3CBEA"/>
                </a:gs>
                <a:gs pos="100000">
                  <a:srgbClr val="B3CBEA">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9248172" y="1516284"/>
              <a:ext cx="185195" cy="185195"/>
            </a:xfrm>
            <a:prstGeom prst="ellipse">
              <a:avLst/>
            </a:prstGeom>
            <a:gradFill flip="none" rotWithShape="1">
              <a:gsLst>
                <a:gs pos="0">
                  <a:srgbClr val="B3CBEA"/>
                </a:gs>
                <a:gs pos="100000">
                  <a:srgbClr val="B3CBEA">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1047812" y="6203212"/>
            <a:ext cx="1262459" cy="1262459"/>
          </a:xfrm>
          <a:prstGeom prst="ellipse">
            <a:avLst/>
          </a:pr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字魂45号-冰宇雅宋" panose="00000500000000000000" pitchFamily="2" charset="-122"/>
              <a:ea typeface="字魂45号-冰宇雅宋" panose="00000500000000000000" pitchFamily="2" charset="-122"/>
            </a:endParaRPr>
          </a:p>
        </p:txBody>
      </p:sp>
      <p:grpSp>
        <p:nvGrpSpPr>
          <p:cNvPr id="55" name="组合 54"/>
          <p:cNvGrpSpPr/>
          <p:nvPr/>
        </p:nvGrpSpPr>
        <p:grpSpPr>
          <a:xfrm rot="7080203">
            <a:off x="1385110" y="3275645"/>
            <a:ext cx="569921" cy="413062"/>
            <a:chOff x="8171726" y="1006998"/>
            <a:chExt cx="1261641" cy="914400"/>
          </a:xfrm>
        </p:grpSpPr>
        <p:sp>
          <p:nvSpPr>
            <p:cNvPr id="56" name="椭圆 55"/>
            <p:cNvSpPr/>
            <p:nvPr/>
          </p:nvSpPr>
          <p:spPr>
            <a:xfrm>
              <a:off x="8171726" y="1006998"/>
              <a:ext cx="914400" cy="914400"/>
            </a:xfrm>
            <a:prstGeom prst="ellipse">
              <a:avLst/>
            </a:prstGeom>
            <a:gradFill flip="none" rotWithShape="1">
              <a:gsLst>
                <a:gs pos="0">
                  <a:srgbClr val="B3CBEA"/>
                </a:gs>
                <a:gs pos="100000">
                  <a:srgbClr val="B3CBEA">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9248172" y="1516284"/>
              <a:ext cx="185195" cy="185195"/>
            </a:xfrm>
            <a:prstGeom prst="ellipse">
              <a:avLst/>
            </a:prstGeom>
            <a:gradFill flip="none" rotWithShape="1">
              <a:gsLst>
                <a:gs pos="0">
                  <a:srgbClr val="B3CBEA"/>
                </a:gs>
                <a:gs pos="100000">
                  <a:srgbClr val="B3CBEA">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anim calcmode="lin" valueType="num">
                                      <p:cBhvr>
                                        <p:cTn id="13" dur="1000" fill="hold"/>
                                        <p:tgtEl>
                                          <p:spTgt spid="55"/>
                                        </p:tgtEl>
                                        <p:attrNameLst>
                                          <p:attrName>ppt_x</p:attrName>
                                        </p:attrNameLst>
                                      </p:cBhvr>
                                      <p:tavLst>
                                        <p:tav tm="0">
                                          <p:val>
                                            <p:strVal val="#ppt_x"/>
                                          </p:val>
                                        </p:tav>
                                        <p:tav tm="100000">
                                          <p:val>
                                            <p:strVal val="#ppt_x"/>
                                          </p:val>
                                        </p:tav>
                                      </p:tavLst>
                                    </p:anim>
                                    <p:anim calcmode="lin" valueType="num">
                                      <p:cBhvr>
                                        <p:cTn id="14" dur="1000" fill="hold"/>
                                        <p:tgtEl>
                                          <p:spTgt spid="55"/>
                                        </p:tgtEl>
                                        <p:attrNameLst>
                                          <p:attrName>ppt_y</p:attrName>
                                        </p:attrNameLst>
                                      </p:cBhvr>
                                      <p:tavLst>
                                        <p:tav tm="0">
                                          <p:val>
                                            <p:strVal val="#ppt_y-.1"/>
                                          </p:val>
                                        </p:tav>
                                        <p:tav tm="100000">
                                          <p:val>
                                            <p:strVal val="#ppt_y"/>
                                          </p:val>
                                        </p:tav>
                                      </p:tavLst>
                                    </p:anim>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par>
                                <p:cTn id="18" presetID="47"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down)">
                                      <p:cBhvr>
                                        <p:cTn id="3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2898338" y="720591"/>
            <a:ext cx="6681317" cy="553998"/>
          </a:xfrm>
          <a:prstGeom prst="rect">
            <a:avLst/>
          </a:prstGeom>
          <a:noFill/>
        </p:spPr>
        <p:txBody>
          <a:bodyPr wrap="none" lIns="0" tIns="0" rIns="0" bIns="0" rtlCol="0">
            <a:spAutoFit/>
          </a:bodyPr>
          <a:lstStyle/>
          <a:p>
            <a:pPr algn="ct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实现</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会话劫持的两个小工具</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7" name="文本框 26"/>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Hunt</a:t>
            </a: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8" name="PA-矩形 4"/>
          <p:cNvSpPr>
            <a:spLocks noChangeArrowheads="1"/>
          </p:cNvSpPr>
          <p:nvPr>
            <p:custDataLst>
              <p:tags r:id="rId3"/>
            </p:custDataLst>
          </p:nvPr>
        </p:nvSpPr>
        <p:spPr bwMode="auto">
          <a:xfrm>
            <a:off x="1511742" y="2131087"/>
            <a:ext cx="9168515" cy="1891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3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由</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Pavel </a:t>
            </a:r>
            <a:r>
              <a:rPr lang="en-US" altLang="zh-CN" sz="2400" dirty="0" err="1">
                <a:solidFill>
                  <a:schemeClr val="tx1">
                    <a:lumMod val="85000"/>
                    <a:lumOff val="15000"/>
                  </a:schemeClr>
                </a:solidFill>
                <a:latin typeface="方正正大黑简体" panose="02000000000000000000" pitchFamily="2" charset="-122"/>
                <a:ea typeface="方正正大黑简体" panose="02000000000000000000" pitchFamily="2" charset="-122"/>
              </a:rPr>
              <a:t>Krauz</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制作的</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Hunt</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，是一个集嗅探、截取和会话劫持功能于一身的强大工具。可以在无论</a:t>
            </a:r>
            <a:r>
              <a:rPr lang="zh-CN" altLang="en-US" sz="2400" dirty="0">
                <a:solidFill>
                  <a:srgbClr val="FF0000"/>
                </a:solidFill>
                <a:latin typeface="方正正大黑简体" panose="02000000000000000000" pitchFamily="2" charset="-122"/>
                <a:ea typeface="方正正大黑简体" panose="02000000000000000000" pitchFamily="2" charset="-122"/>
              </a:rPr>
              <a:t>共享式网络</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还是</a:t>
            </a:r>
            <a:r>
              <a:rPr lang="zh-CN" altLang="en-US" sz="2400" dirty="0">
                <a:solidFill>
                  <a:srgbClr val="FF0000"/>
                </a:solidFill>
                <a:latin typeface="方正正大黑简体" panose="02000000000000000000" pitchFamily="2" charset="-122"/>
                <a:ea typeface="方正正大黑简体" panose="02000000000000000000" pitchFamily="2" charset="-122"/>
              </a:rPr>
              <a:t>交换式网络中</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工作，不仅能够在混杂模式和</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ARP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欺骗模式下进行嗅探，还具有中断和劫持动态会话的能力。</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pic>
        <p:nvPicPr>
          <p:cNvPr id="17" name="图片 16"/>
          <p:cNvPicPr>
            <a:picLocks noChangeAspect="1"/>
          </p:cNvPicPr>
          <p:nvPr/>
        </p:nvPicPr>
        <p:blipFill>
          <a:blip r:embed="rId4">
            <a:extLst>
              <a:ext uri="{28A0092B-C50C-407E-A947-70E740481C1C}">
                <a14:useLocalDpi xmlns:a14="http://schemas.microsoft.com/office/drawing/2010/main" val="0"/>
              </a:ext>
            </a:extLst>
          </a:blip>
          <a:srcRect t="7050" b="7050"/>
          <a:stretch>
            <a:fillRect/>
          </a:stretch>
        </p:blipFill>
        <p:spPr>
          <a:xfrm>
            <a:off x="4466403" y="4268094"/>
            <a:ext cx="3545184" cy="1842427"/>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27"/>
                                        </p:tgtEl>
                                        <p:attrNameLst>
                                          <p:attrName>style.visibility</p:attrName>
                                        </p:attrNameLst>
                                      </p:cBhvr>
                                      <p:to>
                                        <p:strVal val="visible"/>
                                      </p:to>
                                    </p:set>
                                    <p:anim to="0" calcmode="lin" valueType="num">
                                      <p:cBhvr>
                                        <p:cTn id="13" dur="500" decel="100000" fill="hold">
                                          <p:stCondLst>
                                            <p:cond delay="0"/>
                                          </p:stCondLst>
                                        </p:cTn>
                                        <p:tgtEl>
                                          <p:spTgt spid="27"/>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27"/>
                                        </p:tgtEl>
                                      </p:cBhvr>
                                    </p:animEffect>
                                    <p:animScale>
                                      <p:cBhvr>
                                        <p:cTn id="15" dur="500" decel="100000" fill="hold">
                                          <p:stCondLst>
                                            <p:cond delay="0"/>
                                          </p:stCondLst>
                                        </p:cTn>
                                        <p:tgtEl>
                                          <p:spTgt spid="27"/>
                                        </p:tgtEl>
                                      </p:cBhvr>
                                      <p:by x="100000" y="100000"/>
                                      <p:from x="110000" y="110000"/>
                                      <p:to x="100000" y="10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iterate type="wd">
                                    <p:tmPct val="10000"/>
                                  </p:iterate>
                                  <p:childTnLst>
                                    <p:set>
                                      <p:cBhvr>
                                        <p:cTn id="19" dur="1" fill="hold">
                                          <p:stCondLst>
                                            <p:cond delay="0"/>
                                          </p:stCondLst>
                                        </p:cTn>
                                        <p:tgtEl>
                                          <p:spTgt spid="28">
                                            <p:txEl>
                                              <p:pRg st="0" end="0"/>
                                            </p:txEl>
                                          </p:spTgt>
                                        </p:tgtEl>
                                        <p:attrNameLst>
                                          <p:attrName>style.visibility</p:attrName>
                                        </p:attrNameLst>
                                      </p:cBhvr>
                                      <p:to>
                                        <p:strVal val="visible"/>
                                      </p:to>
                                    </p:set>
                                    <p:animEffect transition="in" filter="fade">
                                      <p:cBhvr>
                                        <p:cTn id="20" dur="500"/>
                                        <p:tgtEl>
                                          <p:spTgt spid="2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3678669" y="653569"/>
            <a:ext cx="4834658" cy="553998"/>
          </a:xfrm>
          <a:prstGeom prst="rect">
            <a:avLst/>
          </a:prstGeom>
          <a:noFill/>
        </p:spPr>
        <p:txBody>
          <a:bodyPr wrap="none" lIns="0" tIns="0" rIns="0" bIns="0" rtlCol="0">
            <a:spAutoFit/>
          </a:bodyPr>
          <a:lstStyle/>
          <a:p>
            <a:pPr algn="ct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序列号攻击的防范</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7" name="文本框 26"/>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TCP</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序列号攻击的防范</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8" name="PA-矩形 4"/>
          <p:cNvSpPr>
            <a:spLocks noChangeArrowheads="1"/>
          </p:cNvSpPr>
          <p:nvPr>
            <p:custDataLst>
              <p:tags r:id="rId3"/>
            </p:custDataLst>
          </p:nvPr>
        </p:nvSpPr>
        <p:spPr bwMode="auto">
          <a:xfrm>
            <a:off x="1491464" y="2196339"/>
            <a:ext cx="9495064" cy="3303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7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不要把网络安全信任关系建立在</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IP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基础上或者</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MAC</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基础上；</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a:p>
            <a:pPr marL="914400" lvl="2" indent="-342900">
              <a:lnSpc>
                <a:spcPct val="17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设置静态的</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MAC</a:t>
            </a:r>
            <a:r>
              <a:rPr lang="en-US" altLang="zh-CN" sz="2400" spc="-3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r>
              <a:rPr lang="en-US" altLang="zh-CN" sz="2400" spc="-150" dirty="0">
                <a:solidFill>
                  <a:schemeClr val="tx1">
                    <a:lumMod val="85000"/>
                    <a:lumOff val="15000"/>
                  </a:schemeClr>
                </a:solidFill>
                <a:latin typeface="方正正大黑简体" panose="02000000000000000000" pitchFamily="2" charset="-122"/>
                <a:ea typeface="方正正大黑简体" panose="02000000000000000000" pitchFamily="2" charset="-122"/>
              </a:rPr>
              <a:t>&gt;</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IP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对应关系表，不要让主机刷新设定好的转换表；</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a:p>
            <a:pPr marL="914400" lvl="2" indent="-342900">
              <a:lnSpc>
                <a:spcPct val="17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停止使用</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ARP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，将需要的</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ARP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作为永久条目保存在对应表中；</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a:p>
            <a:pPr marL="914400" lvl="2" indent="-342900">
              <a:lnSpc>
                <a:spcPct val="17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上层采用安全加密协议。</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27"/>
                                        </p:tgtEl>
                                        <p:attrNameLst>
                                          <p:attrName>style.visibility</p:attrName>
                                        </p:attrNameLst>
                                      </p:cBhvr>
                                      <p:to>
                                        <p:strVal val="visible"/>
                                      </p:to>
                                    </p:set>
                                    <p:anim to="0" calcmode="lin" valueType="num">
                                      <p:cBhvr>
                                        <p:cTn id="13" dur="500" decel="100000" fill="hold">
                                          <p:stCondLst>
                                            <p:cond delay="0"/>
                                          </p:stCondLst>
                                        </p:cTn>
                                        <p:tgtEl>
                                          <p:spTgt spid="27"/>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27"/>
                                        </p:tgtEl>
                                      </p:cBhvr>
                                    </p:animEffect>
                                    <p:animScale>
                                      <p:cBhvr>
                                        <p:cTn id="15" dur="500" decel="100000" fill="hold">
                                          <p:stCondLst>
                                            <p:cond delay="0"/>
                                          </p:stCondLst>
                                        </p:cTn>
                                        <p:tgtEl>
                                          <p:spTgt spid="27"/>
                                        </p:tgtEl>
                                      </p:cBhvr>
                                      <p:by x="100000" y="100000"/>
                                      <p:from x="110000" y="110000"/>
                                      <p:to x="100000" y="100000"/>
                                    </p:animScale>
                                  </p:childTnLst>
                                </p:cTn>
                              </p:par>
                            </p:childTnLst>
                          </p:cTn>
                        </p:par>
                        <p:par>
                          <p:cTn id="16" fill="hold">
                            <p:stCondLst>
                              <p:cond delay="10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28">
                                            <p:txEl>
                                              <p:pRg st="0" end="0"/>
                                            </p:txEl>
                                          </p:spTgt>
                                        </p:tgtEl>
                                        <p:attrNameLst>
                                          <p:attrName>style.visibility</p:attrName>
                                        </p:attrNameLst>
                                      </p:cBhvr>
                                      <p:to>
                                        <p:strVal val="visible"/>
                                      </p:to>
                                    </p:set>
                                    <p:anim to="0" calcmode="lin" valueType="num">
                                      <p:cBhvr>
                                        <p:cTn id="19" dur="500" decel="100000" fill="hold">
                                          <p:stCondLst>
                                            <p:cond delay="0"/>
                                          </p:stCondLst>
                                        </p:cTn>
                                        <p:tgtEl>
                                          <p:spTgt spid="28">
                                            <p:txEl>
                                              <p:pRg st="0" end="0"/>
                                            </p:txEl>
                                          </p:spTgt>
                                        </p:tgtEl>
                                        <p:attrNameLst>
                                          <p:attrName>ppt_y</p:attrName>
                                        </p:attrNameLst>
                                      </p:cBhvr>
                                      <p:tavLst>
                                        <p:tav tm="0">
                                          <p:val>
                                            <p:strVal val="ppt_y+0.02"/>
                                          </p:val>
                                        </p:tav>
                                        <p:tav tm="100000">
                                          <p:val>
                                            <p:strVal val="#ppt_y"/>
                                          </p:val>
                                        </p:tav>
                                      </p:tavLst>
                                    </p:anim>
                                    <p:animEffect transition="in" filter="fade">
                                      <p:cBhvr>
                                        <p:cTn id="20" dur="500">
                                          <p:stCondLst>
                                            <p:cond delay="0"/>
                                          </p:stCondLst>
                                        </p:cTn>
                                        <p:tgtEl>
                                          <p:spTgt spid="28">
                                            <p:txEl>
                                              <p:pRg st="0" end="0"/>
                                            </p:txEl>
                                          </p:spTgt>
                                        </p:tgtEl>
                                      </p:cBhvr>
                                    </p:animEffect>
                                    <p:animScale>
                                      <p:cBhvr>
                                        <p:cTn id="21" dur="500" decel="100000" fill="hold">
                                          <p:stCondLst>
                                            <p:cond delay="0"/>
                                          </p:stCondLst>
                                        </p:cTn>
                                        <p:tgtEl>
                                          <p:spTgt spid="28">
                                            <p:txEl>
                                              <p:pRg st="0" end="0"/>
                                            </p:txEl>
                                          </p:spTgt>
                                        </p:tgtEl>
                                      </p:cBhvr>
                                      <p:by x="100000" y="100000"/>
                                      <p:from x="110000" y="110000"/>
                                      <p:to x="100000" y="100000"/>
                                    </p:animScale>
                                  </p:childTnLst>
                                </p:cTn>
                              </p:par>
                            </p:childTnLst>
                          </p:cTn>
                        </p:par>
                        <p:par>
                          <p:cTn id="22" fill="hold">
                            <p:stCondLst>
                              <p:cond delay="2849"/>
                            </p:stCondLst>
                            <p:childTnLst>
                              <p:par>
                                <p:cTn id="23" presetID="10" presetClass="entr" presetSubtype="0" fill="hold" grpId="0" nodeType="afterEffect">
                                  <p:stCondLst>
                                    <p:cond delay="0"/>
                                  </p:stCondLst>
                                  <p:iterate type="wd">
                                    <p:tmPct val="10000"/>
                                  </p:iterate>
                                  <p:childTnLst>
                                    <p:set>
                                      <p:cBhvr>
                                        <p:cTn id="24" dur="1" fill="hold">
                                          <p:stCondLst>
                                            <p:cond delay="0"/>
                                          </p:stCondLst>
                                        </p:cTn>
                                        <p:tgtEl>
                                          <p:spTgt spid="28">
                                            <p:txEl>
                                              <p:pRg st="1" end="1"/>
                                            </p:txEl>
                                          </p:spTgt>
                                        </p:tgtEl>
                                        <p:attrNameLst>
                                          <p:attrName>style.visibility</p:attrName>
                                        </p:attrNameLst>
                                      </p:cBhvr>
                                      <p:to>
                                        <p:strVal val="visible"/>
                                      </p:to>
                                    </p:set>
                                    <p:anim to="0" calcmode="lin" valueType="num">
                                      <p:cBhvr>
                                        <p:cTn id="25" dur="500" decel="100000" fill="hold">
                                          <p:stCondLst>
                                            <p:cond delay="0"/>
                                          </p:stCondLst>
                                        </p:cTn>
                                        <p:tgtEl>
                                          <p:spTgt spid="28">
                                            <p:txEl>
                                              <p:pRg st="1" end="1"/>
                                            </p:txEl>
                                          </p:spTgt>
                                        </p:tgtEl>
                                        <p:attrNameLst>
                                          <p:attrName>ppt_y</p:attrName>
                                        </p:attrNameLst>
                                      </p:cBhvr>
                                      <p:tavLst>
                                        <p:tav tm="0">
                                          <p:val>
                                            <p:strVal val="ppt_y+0.02"/>
                                          </p:val>
                                        </p:tav>
                                        <p:tav tm="100000">
                                          <p:val>
                                            <p:strVal val="#ppt_y"/>
                                          </p:val>
                                        </p:tav>
                                      </p:tavLst>
                                    </p:anim>
                                    <p:animEffect transition="in" filter="fade">
                                      <p:cBhvr>
                                        <p:cTn id="26" dur="500">
                                          <p:stCondLst>
                                            <p:cond delay="0"/>
                                          </p:stCondLst>
                                        </p:cTn>
                                        <p:tgtEl>
                                          <p:spTgt spid="28">
                                            <p:txEl>
                                              <p:pRg st="1" end="1"/>
                                            </p:txEl>
                                          </p:spTgt>
                                        </p:tgtEl>
                                      </p:cBhvr>
                                    </p:animEffect>
                                    <p:animScale>
                                      <p:cBhvr>
                                        <p:cTn id="27" dur="500" decel="100000" fill="hold">
                                          <p:stCondLst>
                                            <p:cond delay="0"/>
                                          </p:stCondLst>
                                        </p:cTn>
                                        <p:tgtEl>
                                          <p:spTgt spid="28">
                                            <p:txEl>
                                              <p:pRg st="1" end="1"/>
                                            </p:txEl>
                                          </p:spTgt>
                                        </p:tgtEl>
                                      </p:cBhvr>
                                      <p:by x="100000" y="100000"/>
                                      <p:from x="110000" y="110000"/>
                                      <p:to x="100000" y="100000"/>
                                    </p:animScale>
                                  </p:childTnLst>
                                </p:cTn>
                              </p:par>
                            </p:childTnLst>
                          </p:cTn>
                        </p:par>
                        <p:par>
                          <p:cTn id="28" fill="hold">
                            <p:stCondLst>
                              <p:cond delay="4949"/>
                            </p:stCondLst>
                            <p:childTnLst>
                              <p:par>
                                <p:cTn id="29" presetID="10" presetClass="entr" presetSubtype="0" fill="hold" grpId="0" nodeType="afterEffect">
                                  <p:stCondLst>
                                    <p:cond delay="0"/>
                                  </p:stCondLst>
                                  <p:iterate type="wd">
                                    <p:tmPct val="10000"/>
                                  </p:iterate>
                                  <p:childTnLst>
                                    <p:set>
                                      <p:cBhvr>
                                        <p:cTn id="30" dur="1" fill="hold">
                                          <p:stCondLst>
                                            <p:cond delay="0"/>
                                          </p:stCondLst>
                                        </p:cTn>
                                        <p:tgtEl>
                                          <p:spTgt spid="28">
                                            <p:txEl>
                                              <p:pRg st="2" end="2"/>
                                            </p:txEl>
                                          </p:spTgt>
                                        </p:tgtEl>
                                        <p:attrNameLst>
                                          <p:attrName>style.visibility</p:attrName>
                                        </p:attrNameLst>
                                      </p:cBhvr>
                                      <p:to>
                                        <p:strVal val="visible"/>
                                      </p:to>
                                    </p:set>
                                    <p:anim to="0" calcmode="lin" valueType="num">
                                      <p:cBhvr>
                                        <p:cTn id="31" dur="500" decel="100000" fill="hold">
                                          <p:stCondLst>
                                            <p:cond delay="0"/>
                                          </p:stCondLst>
                                        </p:cTn>
                                        <p:tgtEl>
                                          <p:spTgt spid="28">
                                            <p:txEl>
                                              <p:pRg st="2" end="2"/>
                                            </p:txEl>
                                          </p:spTgt>
                                        </p:tgtEl>
                                        <p:attrNameLst>
                                          <p:attrName>ppt_y</p:attrName>
                                        </p:attrNameLst>
                                      </p:cBhvr>
                                      <p:tavLst>
                                        <p:tav tm="0">
                                          <p:val>
                                            <p:strVal val="ppt_y+0.02"/>
                                          </p:val>
                                        </p:tav>
                                        <p:tav tm="100000">
                                          <p:val>
                                            <p:strVal val="#ppt_y"/>
                                          </p:val>
                                        </p:tav>
                                      </p:tavLst>
                                    </p:anim>
                                    <p:animEffect transition="in" filter="fade">
                                      <p:cBhvr>
                                        <p:cTn id="32" dur="500">
                                          <p:stCondLst>
                                            <p:cond delay="0"/>
                                          </p:stCondLst>
                                        </p:cTn>
                                        <p:tgtEl>
                                          <p:spTgt spid="28">
                                            <p:txEl>
                                              <p:pRg st="2" end="2"/>
                                            </p:txEl>
                                          </p:spTgt>
                                        </p:tgtEl>
                                      </p:cBhvr>
                                    </p:animEffect>
                                    <p:animScale>
                                      <p:cBhvr>
                                        <p:cTn id="33" dur="500" decel="100000" fill="hold">
                                          <p:stCondLst>
                                            <p:cond delay="0"/>
                                          </p:stCondLst>
                                        </p:cTn>
                                        <p:tgtEl>
                                          <p:spTgt spid="28">
                                            <p:txEl>
                                              <p:pRg st="2" end="2"/>
                                            </p:txEl>
                                          </p:spTgt>
                                        </p:tgtEl>
                                      </p:cBhvr>
                                      <p:by x="100000" y="100000"/>
                                      <p:from x="110000" y="110000"/>
                                      <p:to x="100000" y="100000"/>
                                    </p:animScale>
                                  </p:childTnLst>
                                </p:cTn>
                              </p:par>
                            </p:childTnLst>
                          </p:cTn>
                        </p:par>
                        <p:par>
                          <p:cTn id="34" fill="hold">
                            <p:stCondLst>
                              <p:cond delay="6849"/>
                            </p:stCondLst>
                            <p:childTnLst>
                              <p:par>
                                <p:cTn id="35" presetID="10" presetClass="entr" presetSubtype="0" fill="hold" grpId="0" nodeType="afterEffect">
                                  <p:stCondLst>
                                    <p:cond delay="0"/>
                                  </p:stCondLst>
                                  <p:iterate type="wd">
                                    <p:tmPct val="10000"/>
                                  </p:iterate>
                                  <p:childTnLst>
                                    <p:set>
                                      <p:cBhvr>
                                        <p:cTn id="36" dur="1" fill="hold">
                                          <p:stCondLst>
                                            <p:cond delay="0"/>
                                          </p:stCondLst>
                                        </p:cTn>
                                        <p:tgtEl>
                                          <p:spTgt spid="28">
                                            <p:txEl>
                                              <p:pRg st="3" end="3"/>
                                            </p:txEl>
                                          </p:spTgt>
                                        </p:tgtEl>
                                        <p:attrNameLst>
                                          <p:attrName>style.visibility</p:attrName>
                                        </p:attrNameLst>
                                      </p:cBhvr>
                                      <p:to>
                                        <p:strVal val="visible"/>
                                      </p:to>
                                    </p:set>
                                    <p:anim to="0" calcmode="lin" valueType="num">
                                      <p:cBhvr>
                                        <p:cTn id="37" dur="500" decel="100000" fill="hold">
                                          <p:stCondLst>
                                            <p:cond delay="0"/>
                                          </p:stCondLst>
                                        </p:cTn>
                                        <p:tgtEl>
                                          <p:spTgt spid="28">
                                            <p:txEl>
                                              <p:pRg st="3" end="3"/>
                                            </p:txEl>
                                          </p:spTgt>
                                        </p:tgtEl>
                                        <p:attrNameLst>
                                          <p:attrName>ppt_y</p:attrName>
                                        </p:attrNameLst>
                                      </p:cBhvr>
                                      <p:tavLst>
                                        <p:tav tm="0">
                                          <p:val>
                                            <p:strVal val="ppt_y+0.02"/>
                                          </p:val>
                                        </p:tav>
                                        <p:tav tm="100000">
                                          <p:val>
                                            <p:strVal val="#ppt_y"/>
                                          </p:val>
                                        </p:tav>
                                      </p:tavLst>
                                    </p:anim>
                                    <p:animEffect transition="in" filter="fade">
                                      <p:cBhvr>
                                        <p:cTn id="38" dur="500">
                                          <p:stCondLst>
                                            <p:cond delay="0"/>
                                          </p:stCondLst>
                                        </p:cTn>
                                        <p:tgtEl>
                                          <p:spTgt spid="28">
                                            <p:txEl>
                                              <p:pRg st="3" end="3"/>
                                            </p:txEl>
                                          </p:spTgt>
                                        </p:tgtEl>
                                      </p:cBhvr>
                                    </p:animEffect>
                                    <p:animScale>
                                      <p:cBhvr>
                                        <p:cTn id="39" dur="500" decel="100000" fill="hold">
                                          <p:stCondLst>
                                            <p:cond delay="0"/>
                                          </p:stCondLst>
                                        </p:cTn>
                                        <p:tgtEl>
                                          <p:spTgt spid="28">
                                            <p:txEl>
                                              <p:pRg st="3" end="3"/>
                                            </p:txEl>
                                          </p:spTgt>
                                        </p:tgtEl>
                                      </p:cBhvr>
                                      <p:by x="100000" y="100000"/>
                                      <p:from x="110000" y="11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7" grpId="0"/>
      <p:bldP spid="2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6"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3509553" y="653569"/>
            <a:ext cx="5172891" cy="553998"/>
          </a:xfrm>
          <a:prstGeom prst="rect">
            <a:avLst/>
          </a:prstGeom>
          <a:noFill/>
        </p:spPr>
        <p:txBody>
          <a:bodyPr wrap="none" lIns="0" tIns="0" rIns="0" bIns="0" rtlCol="0">
            <a:spAutoFit/>
          </a:bodyPr>
          <a:lstStyle/>
          <a:p>
            <a:pPr algn="ct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协议的安全性（</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3</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7" name="文本框 26"/>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zh-CN" altLang="en-US" sz="2800" dirty="0">
                <a:solidFill>
                  <a:srgbClr val="FF0000"/>
                </a:solidFill>
                <a:latin typeface="方正正大黑简体" panose="02000000000000000000" pitchFamily="2" charset="-122"/>
                <a:ea typeface="方正正大黑简体" panose="02000000000000000000" pitchFamily="2" charset="-122"/>
              </a:rPr>
              <a:t>针对拥塞机制的攻击</a:t>
            </a:r>
            <a:endParaRPr lang="zh-CN" altLang="en-US" sz="2800" dirty="0">
              <a:solidFill>
                <a:srgbClr val="FF0000"/>
              </a:solidFill>
              <a:latin typeface="方正正大黑简体" panose="02000000000000000000" pitchFamily="2" charset="-122"/>
              <a:ea typeface="方正正大黑简体" panose="02000000000000000000" pitchFamily="2" charset="-122"/>
            </a:endParaRPr>
          </a:p>
        </p:txBody>
      </p:sp>
      <p:sp>
        <p:nvSpPr>
          <p:cNvPr id="28" name="PA-矩形 4"/>
          <p:cNvSpPr>
            <a:spLocks noChangeArrowheads="1"/>
          </p:cNvSpPr>
          <p:nvPr>
            <p:custDataLst>
              <p:tags r:id="rId3"/>
            </p:custDataLst>
          </p:nvPr>
        </p:nvSpPr>
        <p:spPr bwMode="auto">
          <a:xfrm>
            <a:off x="1491464" y="2116316"/>
            <a:ext cx="9279296" cy="2522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7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拥塞控制功能旨在防止过多的数据注入网络。</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a:p>
            <a:pPr marL="914400" lvl="2" indent="-342900">
              <a:lnSpc>
                <a:spcPct val="17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有经验的攻击者可以利用拥塞机制的特性，周期性地制造网络关键节点的拥塞，不断触发拥塞窗口的慢启动过程，最终达到降低正常传输能力的目的。</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7" name="文本框 16"/>
          <p:cNvSpPr txBox="1"/>
          <p:nvPr/>
        </p:nvSpPr>
        <p:spPr>
          <a:xfrm>
            <a:off x="1491464" y="4907865"/>
            <a:ext cx="8997242" cy="523220"/>
          </a:xfrm>
          <a:prstGeom prst="rect">
            <a:avLst/>
          </a:prstGeom>
          <a:noFill/>
        </p:spPr>
        <p:txBody>
          <a:bodyPr wrap="square">
            <a:spAutoFit/>
          </a:bodyPr>
          <a:lstStyle/>
          <a:p>
            <a:pPr marL="457200" indent="-457200">
              <a:buSzPct val="150000"/>
              <a:buBlip>
                <a:blip r:embed="rId2"/>
              </a:buBlip>
            </a:pPr>
            <a:r>
              <a:rPr lang="zh-CN" altLang="en-US" sz="2800" dirty="0">
                <a:solidFill>
                  <a:srgbClr val="FF0000"/>
                </a:solidFill>
                <a:latin typeface="方正正大黑简体" panose="02000000000000000000" pitchFamily="2" charset="-122"/>
                <a:ea typeface="方正正大黑简体" panose="02000000000000000000" pitchFamily="2" charset="-122"/>
              </a:rPr>
              <a:t>防护措施</a:t>
            </a:r>
            <a:endParaRPr lang="zh-CN" altLang="en-US" sz="2800" dirty="0">
              <a:solidFill>
                <a:srgbClr val="FF0000"/>
              </a:solidFill>
              <a:latin typeface="方正正大黑简体" panose="02000000000000000000" pitchFamily="2" charset="-122"/>
              <a:ea typeface="方正正大黑简体" panose="02000000000000000000" pitchFamily="2" charset="-122"/>
            </a:endParaRPr>
          </a:p>
        </p:txBody>
      </p:sp>
      <p:sp>
        <p:nvSpPr>
          <p:cNvPr id="18" name="PA-矩形 4"/>
          <p:cNvSpPr>
            <a:spLocks noChangeArrowheads="1"/>
          </p:cNvSpPr>
          <p:nvPr>
            <p:custDataLst>
              <p:tags r:id="rId4"/>
            </p:custDataLst>
          </p:nvPr>
        </p:nvSpPr>
        <p:spPr bwMode="auto">
          <a:xfrm>
            <a:off x="1491464" y="5426620"/>
            <a:ext cx="9279296" cy="56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7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网关实施检测网络异常流量。</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27"/>
                                        </p:tgtEl>
                                        <p:attrNameLst>
                                          <p:attrName>style.visibility</p:attrName>
                                        </p:attrNameLst>
                                      </p:cBhvr>
                                      <p:to>
                                        <p:strVal val="visible"/>
                                      </p:to>
                                    </p:set>
                                    <p:anim to="0" calcmode="lin" valueType="num">
                                      <p:cBhvr>
                                        <p:cTn id="13" dur="500" decel="100000" fill="hold">
                                          <p:stCondLst>
                                            <p:cond delay="0"/>
                                          </p:stCondLst>
                                        </p:cTn>
                                        <p:tgtEl>
                                          <p:spTgt spid="27"/>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27"/>
                                        </p:tgtEl>
                                      </p:cBhvr>
                                    </p:animEffect>
                                    <p:animScale>
                                      <p:cBhvr>
                                        <p:cTn id="15" dur="500" decel="100000" fill="hold">
                                          <p:stCondLst>
                                            <p:cond delay="0"/>
                                          </p:stCondLst>
                                        </p:cTn>
                                        <p:tgtEl>
                                          <p:spTgt spid="27"/>
                                        </p:tgtEl>
                                      </p:cBhvr>
                                      <p:by x="100000" y="100000"/>
                                      <p:from x="110000" y="110000"/>
                                      <p:to x="100000" y="100000"/>
                                    </p:animScale>
                                  </p:childTnLst>
                                </p:cTn>
                              </p:par>
                            </p:childTnLst>
                          </p:cTn>
                        </p:par>
                        <p:par>
                          <p:cTn id="16" fill="hold">
                            <p:stCondLst>
                              <p:cond delay="89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28">
                                            <p:txEl>
                                              <p:pRg st="0" end="0"/>
                                            </p:txEl>
                                          </p:spTgt>
                                        </p:tgtEl>
                                        <p:attrNameLst>
                                          <p:attrName>style.visibility</p:attrName>
                                        </p:attrNameLst>
                                      </p:cBhvr>
                                      <p:to>
                                        <p:strVal val="visible"/>
                                      </p:to>
                                    </p:set>
                                    <p:anim to="0" calcmode="lin" valueType="num">
                                      <p:cBhvr>
                                        <p:cTn id="19" dur="500" decel="100000" fill="hold">
                                          <p:stCondLst>
                                            <p:cond delay="0"/>
                                          </p:stCondLst>
                                        </p:cTn>
                                        <p:tgtEl>
                                          <p:spTgt spid="28">
                                            <p:txEl>
                                              <p:pRg st="0" end="0"/>
                                            </p:txEl>
                                          </p:spTgt>
                                        </p:tgtEl>
                                        <p:attrNameLst>
                                          <p:attrName>ppt_y</p:attrName>
                                        </p:attrNameLst>
                                      </p:cBhvr>
                                      <p:tavLst>
                                        <p:tav tm="0">
                                          <p:val>
                                            <p:strVal val="ppt_y+0.02"/>
                                          </p:val>
                                        </p:tav>
                                        <p:tav tm="100000">
                                          <p:val>
                                            <p:strVal val="#ppt_y"/>
                                          </p:val>
                                        </p:tav>
                                      </p:tavLst>
                                    </p:anim>
                                    <p:animEffect transition="in" filter="fade">
                                      <p:cBhvr>
                                        <p:cTn id="20" dur="500">
                                          <p:stCondLst>
                                            <p:cond delay="0"/>
                                          </p:stCondLst>
                                        </p:cTn>
                                        <p:tgtEl>
                                          <p:spTgt spid="28">
                                            <p:txEl>
                                              <p:pRg st="0" end="0"/>
                                            </p:txEl>
                                          </p:spTgt>
                                        </p:tgtEl>
                                      </p:cBhvr>
                                    </p:animEffect>
                                    <p:animScale>
                                      <p:cBhvr>
                                        <p:cTn id="21" dur="500" decel="100000" fill="hold">
                                          <p:stCondLst>
                                            <p:cond delay="0"/>
                                          </p:stCondLst>
                                        </p:cTn>
                                        <p:tgtEl>
                                          <p:spTgt spid="28">
                                            <p:txEl>
                                              <p:pRg st="0" end="0"/>
                                            </p:txEl>
                                          </p:spTgt>
                                        </p:tgtEl>
                                      </p:cBhvr>
                                      <p:by x="100000" y="100000"/>
                                      <p:from x="110000" y="110000"/>
                                      <p:to x="100000" y="100000"/>
                                    </p:animScale>
                                  </p:childTnLst>
                                </p:cTn>
                              </p:par>
                            </p:childTnLst>
                          </p:cTn>
                        </p:par>
                        <p:par>
                          <p:cTn id="22" fill="hold">
                            <p:stCondLst>
                              <p:cond delay="2349"/>
                            </p:stCondLst>
                            <p:childTnLst>
                              <p:par>
                                <p:cTn id="23" presetID="10" presetClass="entr" presetSubtype="0" fill="hold" grpId="0" nodeType="afterEffect">
                                  <p:stCondLst>
                                    <p:cond delay="0"/>
                                  </p:stCondLst>
                                  <p:iterate type="wd">
                                    <p:tmPct val="10000"/>
                                  </p:iterate>
                                  <p:childTnLst>
                                    <p:set>
                                      <p:cBhvr>
                                        <p:cTn id="24" dur="1" fill="hold">
                                          <p:stCondLst>
                                            <p:cond delay="0"/>
                                          </p:stCondLst>
                                        </p:cTn>
                                        <p:tgtEl>
                                          <p:spTgt spid="28">
                                            <p:txEl>
                                              <p:pRg st="1" end="1"/>
                                            </p:txEl>
                                          </p:spTgt>
                                        </p:tgtEl>
                                        <p:attrNameLst>
                                          <p:attrName>style.visibility</p:attrName>
                                        </p:attrNameLst>
                                      </p:cBhvr>
                                      <p:to>
                                        <p:strVal val="visible"/>
                                      </p:to>
                                    </p:set>
                                    <p:anim to="0" calcmode="lin" valueType="num">
                                      <p:cBhvr>
                                        <p:cTn id="25" dur="500" decel="100000" fill="hold">
                                          <p:stCondLst>
                                            <p:cond delay="0"/>
                                          </p:stCondLst>
                                        </p:cTn>
                                        <p:tgtEl>
                                          <p:spTgt spid="28">
                                            <p:txEl>
                                              <p:pRg st="1" end="1"/>
                                            </p:txEl>
                                          </p:spTgt>
                                        </p:tgtEl>
                                        <p:attrNameLst>
                                          <p:attrName>ppt_y</p:attrName>
                                        </p:attrNameLst>
                                      </p:cBhvr>
                                      <p:tavLst>
                                        <p:tav tm="0">
                                          <p:val>
                                            <p:strVal val="ppt_y+0.02"/>
                                          </p:val>
                                        </p:tav>
                                        <p:tav tm="100000">
                                          <p:val>
                                            <p:strVal val="#ppt_y"/>
                                          </p:val>
                                        </p:tav>
                                      </p:tavLst>
                                    </p:anim>
                                    <p:animEffect transition="in" filter="fade">
                                      <p:cBhvr>
                                        <p:cTn id="26" dur="500">
                                          <p:stCondLst>
                                            <p:cond delay="0"/>
                                          </p:stCondLst>
                                        </p:cTn>
                                        <p:tgtEl>
                                          <p:spTgt spid="28">
                                            <p:txEl>
                                              <p:pRg st="1" end="1"/>
                                            </p:txEl>
                                          </p:spTgt>
                                        </p:tgtEl>
                                      </p:cBhvr>
                                    </p:animEffect>
                                    <p:animScale>
                                      <p:cBhvr>
                                        <p:cTn id="27" dur="500" decel="100000" fill="hold">
                                          <p:stCondLst>
                                            <p:cond delay="0"/>
                                          </p:stCondLst>
                                        </p:cTn>
                                        <p:tgtEl>
                                          <p:spTgt spid="28">
                                            <p:txEl>
                                              <p:pRg st="1" end="1"/>
                                            </p:txEl>
                                          </p:spTgt>
                                        </p:tgtEl>
                                      </p:cBhvr>
                                      <p:by x="100000" y="100000"/>
                                      <p:from x="110000" y="110000"/>
                                      <p:to x="100000" y="100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wd">
                                    <p:tmPct val="10000"/>
                                  </p:iterate>
                                  <p:childTnLst>
                                    <p:set>
                                      <p:cBhvr>
                                        <p:cTn id="31" dur="1" fill="hold">
                                          <p:stCondLst>
                                            <p:cond delay="0"/>
                                          </p:stCondLst>
                                        </p:cTn>
                                        <p:tgtEl>
                                          <p:spTgt spid="17"/>
                                        </p:tgtEl>
                                        <p:attrNameLst>
                                          <p:attrName>style.visibility</p:attrName>
                                        </p:attrNameLst>
                                      </p:cBhvr>
                                      <p:to>
                                        <p:strVal val="visible"/>
                                      </p:to>
                                    </p:set>
                                    <p:anim to="0" calcmode="lin" valueType="num">
                                      <p:cBhvr>
                                        <p:cTn id="32" dur="500" decel="100000" fill="hold">
                                          <p:stCondLst>
                                            <p:cond delay="0"/>
                                          </p:stCondLst>
                                        </p:cTn>
                                        <p:tgtEl>
                                          <p:spTgt spid="17"/>
                                        </p:tgtEl>
                                        <p:attrNameLst>
                                          <p:attrName>ppt_y</p:attrName>
                                        </p:attrNameLst>
                                      </p:cBhvr>
                                      <p:tavLst>
                                        <p:tav tm="0">
                                          <p:val>
                                            <p:strVal val="ppt_y+0.02"/>
                                          </p:val>
                                        </p:tav>
                                        <p:tav tm="100000">
                                          <p:val>
                                            <p:strVal val="#ppt_y"/>
                                          </p:val>
                                        </p:tav>
                                      </p:tavLst>
                                    </p:anim>
                                    <p:animEffect transition="in" filter="fade">
                                      <p:cBhvr>
                                        <p:cTn id="33" dur="500">
                                          <p:stCondLst>
                                            <p:cond delay="0"/>
                                          </p:stCondLst>
                                        </p:cTn>
                                        <p:tgtEl>
                                          <p:spTgt spid="17"/>
                                        </p:tgtEl>
                                      </p:cBhvr>
                                    </p:animEffect>
                                    <p:animScale>
                                      <p:cBhvr>
                                        <p:cTn id="34" dur="500" decel="100000" fill="hold">
                                          <p:stCondLst>
                                            <p:cond delay="0"/>
                                          </p:stCondLst>
                                        </p:cTn>
                                        <p:tgtEl>
                                          <p:spTgt spid="17"/>
                                        </p:tgtEl>
                                      </p:cBhvr>
                                      <p:by x="100000" y="100000"/>
                                      <p:from x="110000" y="110000"/>
                                      <p:to x="100000" y="100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iterate type="wd">
                                    <p:tmPct val="10000"/>
                                  </p:iterate>
                                  <p:childTnLst>
                                    <p:set>
                                      <p:cBhvr>
                                        <p:cTn id="38" dur="1" fill="hold">
                                          <p:stCondLst>
                                            <p:cond delay="0"/>
                                          </p:stCondLst>
                                        </p:cTn>
                                        <p:tgtEl>
                                          <p:spTgt spid="18">
                                            <p:txEl>
                                              <p:pRg st="0" end="0"/>
                                            </p:txEl>
                                          </p:spTgt>
                                        </p:tgtEl>
                                        <p:attrNameLst>
                                          <p:attrName>style.visibility</p:attrName>
                                        </p:attrNameLst>
                                      </p:cBhvr>
                                      <p:to>
                                        <p:strVal val="visible"/>
                                      </p:to>
                                    </p:set>
                                    <p:anim to="0" calcmode="lin" valueType="num">
                                      <p:cBhvr>
                                        <p:cTn id="39" dur="500" decel="100000" fill="hold">
                                          <p:stCondLst>
                                            <p:cond delay="0"/>
                                          </p:stCondLst>
                                        </p:cTn>
                                        <p:tgtEl>
                                          <p:spTgt spid="18">
                                            <p:txEl>
                                              <p:pRg st="0" end="0"/>
                                            </p:txEl>
                                          </p:spTgt>
                                        </p:tgtEl>
                                        <p:attrNameLst>
                                          <p:attrName>ppt_y</p:attrName>
                                        </p:attrNameLst>
                                      </p:cBhvr>
                                      <p:tavLst>
                                        <p:tav tm="0">
                                          <p:val>
                                            <p:strVal val="ppt_y+0.02"/>
                                          </p:val>
                                        </p:tav>
                                        <p:tav tm="100000">
                                          <p:val>
                                            <p:strVal val="#ppt_y"/>
                                          </p:val>
                                        </p:tav>
                                      </p:tavLst>
                                    </p:anim>
                                    <p:animEffect transition="in" filter="fade">
                                      <p:cBhvr>
                                        <p:cTn id="40" dur="500">
                                          <p:stCondLst>
                                            <p:cond delay="0"/>
                                          </p:stCondLst>
                                        </p:cTn>
                                        <p:tgtEl>
                                          <p:spTgt spid="18">
                                            <p:txEl>
                                              <p:pRg st="0" end="0"/>
                                            </p:txEl>
                                          </p:spTgt>
                                        </p:tgtEl>
                                      </p:cBhvr>
                                    </p:animEffect>
                                    <p:animScale>
                                      <p:cBhvr>
                                        <p:cTn id="41" dur="500" decel="100000" fill="hold">
                                          <p:stCondLst>
                                            <p:cond delay="0"/>
                                          </p:stCondLst>
                                        </p:cTn>
                                        <p:tgtEl>
                                          <p:spTgt spid="18">
                                            <p:txEl>
                                              <p:pRg st="0" end="0"/>
                                            </p:txEl>
                                          </p:spTgt>
                                        </p:tgtEl>
                                      </p:cBhvr>
                                      <p:by x="100000" y="100000"/>
                                      <p:from x="110000" y="11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7" grpId="0"/>
      <p:bldP spid="28" grpId="0" uiExpand="1" build="p"/>
      <p:bldP spid="17" grpId="0"/>
      <p:bldP spid="1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31462" t="41067" r="19510" b="14269"/>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pSp>
        <p:nvGrpSpPr>
          <p:cNvPr id="9" name="组合 8"/>
          <p:cNvGrpSpPr/>
          <p:nvPr/>
        </p:nvGrpSpPr>
        <p:grpSpPr>
          <a:xfrm>
            <a:off x="426473" y="326002"/>
            <a:ext cx="7545335" cy="1023878"/>
            <a:chOff x="380753" y="256554"/>
            <a:chExt cx="7545335" cy="1023878"/>
          </a:xfrm>
        </p:grpSpPr>
        <p:sp>
          <p:nvSpPr>
            <p:cNvPr id="18" name="文本框 17"/>
            <p:cNvSpPr txBox="1"/>
            <p:nvPr/>
          </p:nvSpPr>
          <p:spPr>
            <a:xfrm>
              <a:off x="380753" y="256554"/>
              <a:ext cx="7545335" cy="677108"/>
            </a:xfrm>
            <a:prstGeom prst="rect">
              <a:avLst/>
            </a:prstGeom>
            <a:noFill/>
          </p:spPr>
          <p:txBody>
            <a:bodyPr wrap="none" lIns="0" tIns="0" rIns="0" bIns="0" rtlCol="0">
              <a:spAutoFit/>
            </a:bodyPr>
            <a:lstStyle/>
            <a:p>
              <a:r>
                <a:rPr lang="zh-CN" altLang="en-US" sz="4400" spc="-15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第</a:t>
              </a:r>
              <a:r>
                <a:rPr lang="en-US" altLang="zh-CN" sz="4400" spc="-15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2</a:t>
              </a:r>
              <a:r>
                <a:rPr lang="zh-CN" altLang="en-US" sz="4400" spc="-15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章  </a:t>
              </a:r>
              <a:r>
                <a:rPr lang="en-US" altLang="zh-CN" sz="4400" spc="-15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Internet</a:t>
              </a:r>
              <a:r>
                <a:rPr lang="zh-CN" altLang="en-US" sz="4400" spc="-15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协议的安全性</a:t>
              </a:r>
              <a:endParaRPr lang="zh-CN" altLang="en-US" sz="4400" spc="-15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6" name="文本框 25"/>
            <p:cNvSpPr txBox="1"/>
            <p:nvPr/>
          </p:nvSpPr>
          <p:spPr>
            <a:xfrm>
              <a:off x="500758" y="1064988"/>
              <a:ext cx="2121791" cy="215444"/>
            </a:xfrm>
            <a:prstGeom prst="rect">
              <a:avLst/>
            </a:prstGeom>
            <a:noFill/>
          </p:spPr>
          <p:txBody>
            <a:bodyPr wrap="square" lIns="0" tIns="0" rIns="0" bIns="0" rtlCol="0">
              <a:spAutoFit/>
            </a:bodyPr>
            <a:lstStyle/>
            <a:p>
              <a:pPr algn="dist"/>
              <a:endParaRPr lang="zh-CN" altLang="en-US" sz="1400" i="1" dirty="0">
                <a:solidFill>
                  <a:schemeClr val="bg1">
                    <a:lumMod val="65000"/>
                  </a:schemeClr>
                </a:solidFill>
                <a:latin typeface="方正正大黑简体" panose="02000000000000000000" pitchFamily="2" charset="-122"/>
                <a:ea typeface="方正正大黑简体" panose="02000000000000000000" pitchFamily="2" charset="-122"/>
              </a:endParaRPr>
            </a:p>
          </p:txBody>
        </p:sp>
      </p:grpSp>
      <p:sp>
        <p:nvSpPr>
          <p:cNvPr id="32" name="任意多边形: 形状 31"/>
          <p:cNvSpPr/>
          <p:nvPr/>
        </p:nvSpPr>
        <p:spPr>
          <a:xfrm>
            <a:off x="11328252" y="54207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solidFill>
            <a:srgbClr val="1B3B9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4" name="组合 13"/>
          <p:cNvGrpSpPr/>
          <p:nvPr/>
        </p:nvGrpSpPr>
        <p:grpSpPr>
          <a:xfrm>
            <a:off x="8671068" y="1502263"/>
            <a:ext cx="1261641" cy="914400"/>
            <a:chOff x="8171726" y="1006998"/>
            <a:chExt cx="1261641" cy="914400"/>
          </a:xfrm>
        </p:grpSpPr>
        <p:sp>
          <p:nvSpPr>
            <p:cNvPr id="12" name="椭圆 11"/>
            <p:cNvSpPr/>
            <p:nvPr/>
          </p:nvSpPr>
          <p:spPr>
            <a:xfrm>
              <a:off x="8171726" y="1006998"/>
              <a:ext cx="914400" cy="914400"/>
            </a:xfrm>
            <a:prstGeom prst="ellipse">
              <a:avLst/>
            </a:prstGeom>
            <a:gradFill flip="none" rotWithShape="1">
              <a:gsLst>
                <a:gs pos="0">
                  <a:srgbClr val="B3CBEA"/>
                </a:gs>
                <a:gs pos="100000">
                  <a:srgbClr val="B3CBEA">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9248172" y="1516284"/>
              <a:ext cx="185195" cy="185195"/>
            </a:xfrm>
            <a:prstGeom prst="ellipse">
              <a:avLst/>
            </a:prstGeom>
            <a:gradFill flip="none" rotWithShape="1">
              <a:gsLst>
                <a:gs pos="0">
                  <a:srgbClr val="B3CBEA"/>
                </a:gs>
                <a:gs pos="100000">
                  <a:srgbClr val="B3CBEA">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1047812" y="6203212"/>
            <a:ext cx="1262459" cy="1262459"/>
          </a:xfrm>
          <a:prstGeom prst="ellipse">
            <a:avLst/>
          </a:pr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字魂45号-冰宇雅宋" panose="00000500000000000000" pitchFamily="2" charset="-122"/>
              <a:ea typeface="字魂45号-冰宇雅宋" panose="00000500000000000000" pitchFamily="2" charset="-122"/>
            </a:endParaRPr>
          </a:p>
        </p:txBody>
      </p:sp>
      <p:grpSp>
        <p:nvGrpSpPr>
          <p:cNvPr id="55" name="组合 54"/>
          <p:cNvGrpSpPr/>
          <p:nvPr/>
        </p:nvGrpSpPr>
        <p:grpSpPr>
          <a:xfrm rot="7080203">
            <a:off x="1385110" y="3275645"/>
            <a:ext cx="569921" cy="413062"/>
            <a:chOff x="8171726" y="1006998"/>
            <a:chExt cx="1261641" cy="914400"/>
          </a:xfrm>
        </p:grpSpPr>
        <p:sp>
          <p:nvSpPr>
            <p:cNvPr id="56" name="椭圆 55"/>
            <p:cNvSpPr/>
            <p:nvPr/>
          </p:nvSpPr>
          <p:spPr>
            <a:xfrm>
              <a:off x="8171726" y="1006998"/>
              <a:ext cx="914400" cy="914400"/>
            </a:xfrm>
            <a:prstGeom prst="ellipse">
              <a:avLst/>
            </a:prstGeom>
            <a:gradFill flip="none" rotWithShape="1">
              <a:gsLst>
                <a:gs pos="0">
                  <a:srgbClr val="B3CBEA"/>
                </a:gs>
                <a:gs pos="100000">
                  <a:srgbClr val="B3CBEA">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9248172" y="1516284"/>
              <a:ext cx="185195" cy="185195"/>
            </a:xfrm>
            <a:prstGeom prst="ellipse">
              <a:avLst/>
            </a:prstGeom>
            <a:gradFill flip="none" rotWithShape="1">
              <a:gsLst>
                <a:gs pos="0">
                  <a:srgbClr val="B3CBEA"/>
                </a:gs>
                <a:gs pos="100000">
                  <a:srgbClr val="B3CBEA">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2871907" y="2688759"/>
            <a:ext cx="4834029" cy="660250"/>
            <a:chOff x="1672155" y="1953172"/>
            <a:chExt cx="4395104" cy="600299"/>
          </a:xfrm>
        </p:grpSpPr>
        <p:grpSp>
          <p:nvGrpSpPr>
            <p:cNvPr id="54" name="组合 53"/>
            <p:cNvGrpSpPr/>
            <p:nvPr/>
          </p:nvGrpSpPr>
          <p:grpSpPr>
            <a:xfrm>
              <a:off x="1672155" y="1953172"/>
              <a:ext cx="4395104" cy="600299"/>
              <a:chOff x="1442976" y="2200774"/>
              <a:chExt cx="4395104" cy="600299"/>
            </a:xfrm>
          </p:grpSpPr>
          <p:sp>
            <p:nvSpPr>
              <p:cNvPr id="59" name="矩形: 圆角 58"/>
              <p:cNvSpPr/>
              <p:nvPr/>
            </p:nvSpPr>
            <p:spPr>
              <a:xfrm>
                <a:off x="1442976" y="2200774"/>
                <a:ext cx="4395104" cy="600299"/>
              </a:xfrm>
              <a:prstGeom prst="roundRect">
                <a:avLst>
                  <a:gd name="adj" fmla="val 50000"/>
                </a:avLst>
              </a:pr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矩形: 圆角 59"/>
              <p:cNvSpPr/>
              <p:nvPr/>
            </p:nvSpPr>
            <p:spPr>
              <a:xfrm>
                <a:off x="1483658" y="2228867"/>
                <a:ext cx="730389" cy="54411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1B3B95"/>
                    </a:solidFill>
                    <a:latin typeface="方正正大黑简体" panose="02000000000000000000" pitchFamily="2" charset="-122"/>
                    <a:ea typeface="方正正大黑简体" panose="02000000000000000000" pitchFamily="2" charset="-122"/>
                  </a:rPr>
                  <a:t>01</a:t>
                </a:r>
                <a:endParaRPr lang="zh-CN" altLang="en-US" sz="2400" dirty="0">
                  <a:solidFill>
                    <a:srgbClr val="1B3B95"/>
                  </a:solidFill>
                  <a:latin typeface="方正正大黑简体" panose="02000000000000000000" pitchFamily="2" charset="-122"/>
                  <a:ea typeface="方正正大黑简体" panose="02000000000000000000" pitchFamily="2" charset="-122"/>
                </a:endParaRPr>
              </a:p>
            </p:txBody>
          </p:sp>
        </p:grpSp>
        <p:sp>
          <p:nvSpPr>
            <p:cNvPr id="58" name="文本框 57"/>
            <p:cNvSpPr txBox="1"/>
            <p:nvPr/>
          </p:nvSpPr>
          <p:spPr>
            <a:xfrm>
              <a:off x="2590559" y="2057551"/>
              <a:ext cx="3273437" cy="447729"/>
            </a:xfrm>
            <a:prstGeom prst="rect">
              <a:avLst/>
            </a:prstGeom>
            <a:noFill/>
          </p:spPr>
          <p:txBody>
            <a:bodyPr wrap="none" lIns="0" tIns="0" rIns="0" bIns="0" rtlCol="0">
              <a:spAutoFit/>
            </a:bodyPr>
            <a:lstStyle/>
            <a:p>
              <a:r>
                <a:rPr lang="en-US" altLang="zh-CN" sz="3200" dirty="0">
                  <a:solidFill>
                    <a:srgbClr val="FFC000"/>
                  </a:solidFill>
                  <a:latin typeface="方正正大黑简体" panose="02000000000000000000" pitchFamily="2" charset="-122"/>
                  <a:ea typeface="方正正大黑简体" panose="02000000000000000000" pitchFamily="2" charset="-122"/>
                </a:rPr>
                <a:t> </a:t>
              </a:r>
              <a:r>
                <a:rPr lang="en-US" altLang="zh-CN" sz="3200" dirty="0">
                  <a:solidFill>
                    <a:schemeClr val="bg1"/>
                  </a:solidFill>
                  <a:latin typeface="方正正大黑简体" panose="02000000000000000000" pitchFamily="2" charset="-122"/>
                  <a:ea typeface="方正正大黑简体" panose="02000000000000000000" pitchFamily="2" charset="-122"/>
                </a:rPr>
                <a:t>TCP</a:t>
              </a:r>
              <a:r>
                <a:rPr lang="zh-CN" altLang="en-US" sz="3200" dirty="0">
                  <a:solidFill>
                    <a:schemeClr val="bg1"/>
                  </a:solidFill>
                  <a:latin typeface="方正正大黑简体" panose="02000000000000000000" pitchFamily="2" charset="-122"/>
                  <a:ea typeface="方正正大黑简体" panose="02000000000000000000" pitchFamily="2" charset="-122"/>
                </a:rPr>
                <a:t>协议的安全性</a:t>
              </a:r>
              <a:endParaRPr lang="zh-CN" altLang="en-US" sz="3200" dirty="0">
                <a:solidFill>
                  <a:schemeClr val="bg1"/>
                </a:solidFill>
                <a:latin typeface="方正正大黑简体" panose="02000000000000000000" pitchFamily="2" charset="-122"/>
                <a:ea typeface="方正正大黑简体" panose="02000000000000000000" pitchFamily="2" charset="-122"/>
              </a:endParaRPr>
            </a:p>
          </p:txBody>
        </p:sp>
      </p:grpSp>
      <p:grpSp>
        <p:nvGrpSpPr>
          <p:cNvPr id="61" name="组合 60"/>
          <p:cNvGrpSpPr/>
          <p:nvPr/>
        </p:nvGrpSpPr>
        <p:grpSpPr>
          <a:xfrm>
            <a:off x="4227739" y="3781088"/>
            <a:ext cx="4599419" cy="660250"/>
            <a:chOff x="1672156" y="1953172"/>
            <a:chExt cx="4025389" cy="600299"/>
          </a:xfrm>
        </p:grpSpPr>
        <p:grpSp>
          <p:nvGrpSpPr>
            <p:cNvPr id="62" name="组合 61"/>
            <p:cNvGrpSpPr/>
            <p:nvPr/>
          </p:nvGrpSpPr>
          <p:grpSpPr>
            <a:xfrm>
              <a:off x="1672156" y="1953172"/>
              <a:ext cx="4025389" cy="600299"/>
              <a:chOff x="1442977" y="2200774"/>
              <a:chExt cx="4025389" cy="600299"/>
            </a:xfrm>
          </p:grpSpPr>
          <p:sp>
            <p:nvSpPr>
              <p:cNvPr id="64" name="矩形: 圆角 63"/>
              <p:cNvSpPr/>
              <p:nvPr/>
            </p:nvSpPr>
            <p:spPr>
              <a:xfrm>
                <a:off x="1442977" y="2200774"/>
                <a:ext cx="4025389" cy="600299"/>
              </a:xfrm>
              <a:prstGeom prst="roundRect">
                <a:avLst>
                  <a:gd name="adj" fmla="val 50000"/>
                </a:avLst>
              </a:pr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5" name="矩形: 圆角 64"/>
              <p:cNvSpPr/>
              <p:nvPr/>
            </p:nvSpPr>
            <p:spPr>
              <a:xfrm>
                <a:off x="1475321" y="2228867"/>
                <a:ext cx="711155" cy="54411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1B3B95"/>
                    </a:solidFill>
                    <a:latin typeface="方正正大黑简体" panose="02000000000000000000" pitchFamily="2" charset="-122"/>
                    <a:ea typeface="方正正大黑简体" panose="02000000000000000000" pitchFamily="2" charset="-122"/>
                  </a:rPr>
                  <a:t>02</a:t>
                </a:r>
                <a:endParaRPr lang="zh-CN" altLang="en-US" sz="2400" dirty="0">
                  <a:solidFill>
                    <a:srgbClr val="1B3B95"/>
                  </a:solidFill>
                  <a:latin typeface="方正正大黑简体" panose="02000000000000000000" pitchFamily="2" charset="-122"/>
                  <a:ea typeface="方正正大黑简体" panose="02000000000000000000" pitchFamily="2" charset="-122"/>
                </a:endParaRPr>
              </a:p>
            </p:txBody>
          </p:sp>
        </p:grpSp>
        <p:sp>
          <p:nvSpPr>
            <p:cNvPr id="63" name="文本框 62"/>
            <p:cNvSpPr txBox="1"/>
            <p:nvPr/>
          </p:nvSpPr>
          <p:spPr>
            <a:xfrm>
              <a:off x="2482036" y="2046059"/>
              <a:ext cx="3168500" cy="447729"/>
            </a:xfrm>
            <a:prstGeom prst="rect">
              <a:avLst/>
            </a:prstGeom>
            <a:noFill/>
          </p:spPr>
          <p:txBody>
            <a:bodyPr wrap="none" lIns="0" tIns="0" rIns="0" bIns="0" rtlCol="0">
              <a:spAutoFit/>
            </a:bodyPr>
            <a:lstStyle/>
            <a:p>
              <a:r>
                <a:rPr lang="en-US" altLang="zh-CN" sz="3200" dirty="0">
                  <a:solidFill>
                    <a:srgbClr val="FFC000"/>
                  </a:solidFill>
                  <a:latin typeface="方正正大黑简体" panose="02000000000000000000" pitchFamily="2" charset="-122"/>
                  <a:ea typeface="方正正大黑简体" panose="02000000000000000000" pitchFamily="2" charset="-122"/>
                </a:rPr>
                <a:t>UDP</a:t>
              </a:r>
              <a:r>
                <a:rPr lang="zh-CN" altLang="en-US" sz="3200" dirty="0">
                  <a:solidFill>
                    <a:srgbClr val="FFC000"/>
                  </a:solidFill>
                  <a:latin typeface="方正正大黑简体" panose="02000000000000000000" pitchFamily="2" charset="-122"/>
                  <a:ea typeface="方正正大黑简体" panose="02000000000000000000" pitchFamily="2" charset="-122"/>
                </a:rPr>
                <a:t>协议的安全性</a:t>
              </a:r>
              <a:endParaRPr lang="zh-CN" altLang="en-US" sz="3200" dirty="0">
                <a:solidFill>
                  <a:srgbClr val="FFC000"/>
                </a:solidFill>
                <a:latin typeface="方正正大黑简体" panose="02000000000000000000" pitchFamily="2" charset="-122"/>
                <a:ea typeface="方正正大黑简体" panose="02000000000000000000" pitchFamily="2"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anim calcmode="lin" valueType="num">
                                      <p:cBhvr>
                                        <p:cTn id="13" dur="1000" fill="hold"/>
                                        <p:tgtEl>
                                          <p:spTgt spid="55"/>
                                        </p:tgtEl>
                                        <p:attrNameLst>
                                          <p:attrName>ppt_x</p:attrName>
                                        </p:attrNameLst>
                                      </p:cBhvr>
                                      <p:tavLst>
                                        <p:tav tm="0">
                                          <p:val>
                                            <p:strVal val="#ppt_x"/>
                                          </p:val>
                                        </p:tav>
                                        <p:tav tm="100000">
                                          <p:val>
                                            <p:strVal val="#ppt_x"/>
                                          </p:val>
                                        </p:tav>
                                      </p:tavLst>
                                    </p:anim>
                                    <p:anim calcmode="lin" valueType="num">
                                      <p:cBhvr>
                                        <p:cTn id="14" dur="1000" fill="hold"/>
                                        <p:tgtEl>
                                          <p:spTgt spid="55"/>
                                        </p:tgtEl>
                                        <p:attrNameLst>
                                          <p:attrName>ppt_y</p:attrName>
                                        </p:attrNameLst>
                                      </p:cBhvr>
                                      <p:tavLst>
                                        <p:tav tm="0">
                                          <p:val>
                                            <p:strVal val="#ppt_y-.1"/>
                                          </p:val>
                                        </p:tav>
                                        <p:tav tm="100000">
                                          <p:val>
                                            <p:strVal val="#ppt_y"/>
                                          </p:val>
                                        </p:tav>
                                      </p:tavLst>
                                    </p:anim>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par>
                                <p:cTn id="18" presetID="47"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wipe(down)">
                                      <p:cBhvr>
                                        <p:cTn id="33" dur="500"/>
                                        <p:tgtEl>
                                          <p:spTgt spid="5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down)">
                                      <p:cBhvr>
                                        <p:cTn id="3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3104" t="7278" r="3104" b="7278"/>
          <a:stretch>
            <a:fillRect/>
          </a:stretch>
        </p:blipFill>
        <p:spPr>
          <a:xfrm flipV="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36" name="椭圆 35"/>
          <p:cNvSpPr/>
          <p:nvPr/>
        </p:nvSpPr>
        <p:spPr>
          <a:xfrm flipV="1">
            <a:off x="2645229" y="-108856"/>
            <a:ext cx="6901542" cy="6901542"/>
          </a:xfrm>
          <a:prstGeom prst="ellipse">
            <a:avLst/>
          </a:prstGeom>
          <a:gradFill flip="none" rotWithShape="1">
            <a:gsLst>
              <a:gs pos="0">
                <a:srgbClr val="FFFFFF"/>
              </a:gs>
              <a:gs pos="100000">
                <a:srgbClr val="FFFFFF">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03823" y="3329453"/>
            <a:ext cx="9584355" cy="1354217"/>
          </a:xfrm>
          <a:prstGeom prst="rect">
            <a:avLst/>
          </a:prstGeom>
          <a:noFill/>
        </p:spPr>
        <p:txBody>
          <a:bodyPr wrap="none" lIns="0" tIns="0" rIns="0" bIns="0" rtlCol="0">
            <a:spAutoFit/>
          </a:bodyPr>
          <a:lstStyle/>
          <a:p>
            <a:pPr algn="ctr"/>
            <a:r>
              <a:rPr lang="en-US" altLang="zh-CN" sz="88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UDP</a:t>
            </a:r>
            <a:r>
              <a:rPr lang="zh-CN" altLang="en-US" sz="88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协议的安全性</a:t>
            </a:r>
            <a:endParaRPr lang="zh-CN" altLang="en-US" sz="88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6" name="文本框 25"/>
          <p:cNvSpPr txBox="1"/>
          <p:nvPr/>
        </p:nvSpPr>
        <p:spPr>
          <a:xfrm>
            <a:off x="4829200" y="2221472"/>
            <a:ext cx="2483437" cy="738664"/>
          </a:xfrm>
          <a:prstGeom prst="rect">
            <a:avLst/>
          </a:prstGeom>
          <a:noFill/>
        </p:spPr>
        <p:txBody>
          <a:bodyPr wrap="none" lIns="0" tIns="0" rIns="0" bIns="0" rtlCol="0">
            <a:spAutoFit/>
          </a:bodyPr>
          <a:lstStyle/>
          <a:p>
            <a:pPr algn="dist"/>
            <a:r>
              <a:rPr lang="en-US" altLang="zh-CN" sz="4800" dirty="0">
                <a:gradFill>
                  <a:gsLst>
                    <a:gs pos="63000">
                      <a:srgbClr val="153B95"/>
                    </a:gs>
                    <a:gs pos="100000">
                      <a:schemeClr val="bg1"/>
                    </a:gs>
                  </a:gsLst>
                  <a:lin ang="5400000" scaled="1"/>
                </a:gradFill>
                <a:latin typeface="字魂45号-冰宇雅宋" panose="00000500000000000000" pitchFamily="2" charset="-122"/>
                <a:ea typeface="字魂45号-冰宇雅宋" panose="00000500000000000000" pitchFamily="2" charset="-122"/>
              </a:rPr>
              <a:t>PART-02</a:t>
            </a:r>
            <a:endParaRPr lang="zh-CN" altLang="en-US" sz="4800" dirty="0">
              <a:gradFill>
                <a:gsLst>
                  <a:gs pos="63000">
                    <a:srgbClr val="153B95"/>
                  </a:gs>
                  <a:gs pos="100000">
                    <a:schemeClr val="bg1"/>
                  </a:gs>
                </a:gsLst>
                <a:lin ang="5400000" scaled="1"/>
              </a:gradFill>
              <a:latin typeface="字魂45号-冰宇雅宋" panose="00000500000000000000" pitchFamily="2" charset="-122"/>
              <a:ea typeface="字魂45号-冰宇雅宋" panose="00000500000000000000" pitchFamily="2" charset="-122"/>
            </a:endParaRPr>
          </a:p>
        </p:txBody>
      </p:sp>
      <p:sp>
        <p:nvSpPr>
          <p:cNvPr id="16" name="任意多边形: 形状 15"/>
          <p:cNvSpPr/>
          <p:nvPr/>
        </p:nvSpPr>
        <p:spPr>
          <a:xfrm>
            <a:off x="368152" y="4169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任意多边形: 形状 31"/>
          <p:cNvSpPr/>
          <p:nvPr/>
        </p:nvSpPr>
        <p:spPr>
          <a:xfrm>
            <a:off x="11328252" y="54207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solidFill>
            <a:srgbClr val="1B3B9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文本框 34"/>
          <p:cNvSpPr txBox="1"/>
          <p:nvPr/>
        </p:nvSpPr>
        <p:spPr>
          <a:xfrm rot="5400000">
            <a:off x="-104164" y="2007446"/>
            <a:ext cx="1012828" cy="153888"/>
          </a:xfrm>
          <a:prstGeom prst="rect">
            <a:avLst/>
          </a:prstGeom>
          <a:noFill/>
        </p:spPr>
        <p:txBody>
          <a:bodyPr wrap="square" lIns="0" tIns="0" rIns="0" bIns="0" rtlCol="0">
            <a:spAutoFit/>
          </a:bodyPr>
          <a:lstStyle/>
          <a:p>
            <a:pPr algn="dist"/>
            <a:r>
              <a:rPr lang="en-US" altLang="zh-CN" sz="1000" dirty="0">
                <a:solidFill>
                  <a:schemeClr val="bg1"/>
                </a:solidFill>
                <a:latin typeface="+mn-ea"/>
              </a:rPr>
              <a:t>BUSINESS PLAN</a:t>
            </a:r>
            <a:endParaRPr lang="zh-CN" altLang="en-US" sz="1000" dirty="0">
              <a:solidFill>
                <a:schemeClr val="bg1"/>
              </a:solidFill>
              <a:latin typeface="+mn-ea"/>
            </a:endParaRPr>
          </a:p>
        </p:txBody>
      </p:sp>
      <p:sp>
        <p:nvSpPr>
          <p:cNvPr id="33" name="任意多边形: 形状 32"/>
          <p:cNvSpPr/>
          <p:nvPr/>
        </p:nvSpPr>
        <p:spPr>
          <a:xfrm>
            <a:off x="11190952" y="0"/>
            <a:ext cx="1001049" cy="1074058"/>
          </a:xfrm>
          <a:custGeom>
            <a:avLst/>
            <a:gdLst>
              <a:gd name="connsiteX0" fmla="*/ 53162 w 1001049"/>
              <a:gd name="connsiteY0" fmla="*/ 0 h 1074058"/>
              <a:gd name="connsiteX1" fmla="*/ 1001049 w 1001049"/>
              <a:gd name="connsiteY1" fmla="*/ 0 h 1074058"/>
              <a:gd name="connsiteX2" fmla="*/ 1001049 w 1001049"/>
              <a:gd name="connsiteY2" fmla="*/ 1046024 h 1074058"/>
              <a:gd name="connsiteX3" fmla="*/ 954809 w 1001049"/>
              <a:gd name="connsiteY3" fmla="*/ 1057913 h 1074058"/>
              <a:gd name="connsiteX4" fmla="*/ 794658 w 1001049"/>
              <a:gd name="connsiteY4" fmla="*/ 1074058 h 1074058"/>
              <a:gd name="connsiteX5" fmla="*/ 0 w 1001049"/>
              <a:gd name="connsiteY5" fmla="*/ 279400 h 1074058"/>
              <a:gd name="connsiteX6" fmla="*/ 16145 w 1001049"/>
              <a:gd name="connsiteY6" fmla="*/ 119249 h 107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049" h="1074058">
                <a:moveTo>
                  <a:pt x="53162" y="0"/>
                </a:moveTo>
                <a:lnTo>
                  <a:pt x="1001049" y="0"/>
                </a:lnTo>
                <a:lnTo>
                  <a:pt x="1001049" y="1046024"/>
                </a:lnTo>
                <a:lnTo>
                  <a:pt x="954809" y="1057913"/>
                </a:lnTo>
                <a:cubicBezTo>
                  <a:pt x="903079" y="1068499"/>
                  <a:pt x="849518" y="1074058"/>
                  <a:pt x="794658" y="1074058"/>
                </a:cubicBezTo>
                <a:cubicBezTo>
                  <a:pt x="355781" y="1074058"/>
                  <a:pt x="0" y="718277"/>
                  <a:pt x="0" y="279400"/>
                </a:cubicBezTo>
                <a:cubicBezTo>
                  <a:pt x="0" y="224540"/>
                  <a:pt x="5559" y="170979"/>
                  <a:pt x="16145" y="119249"/>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latin typeface="字魂45号-冰宇雅宋" panose="00000500000000000000" pitchFamily="2" charset="-122"/>
              <a:ea typeface="字魂45号-冰宇雅宋" panose="00000500000000000000" pitchFamily="2" charset="-122"/>
            </a:endParaRPr>
          </a:p>
        </p:txBody>
      </p:sp>
      <p:sp>
        <p:nvSpPr>
          <p:cNvPr id="11" name="椭圆 10"/>
          <p:cNvSpPr/>
          <p:nvPr/>
        </p:nvSpPr>
        <p:spPr>
          <a:xfrm>
            <a:off x="9256486" y="2044700"/>
            <a:ext cx="304800" cy="304800"/>
          </a:xfrm>
          <a:prstGeom prst="ellipse">
            <a:avLst/>
          </a:pr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字魂45号-冰宇雅宋" panose="00000500000000000000" pitchFamily="2" charset="-122"/>
              <a:ea typeface="字魂45号-冰宇雅宋" panose="000005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10" presetClass="entr" presetSubtype="0" accel="30000" decel="70000" fill="hold" grpId="0" nodeType="withEffect">
                                  <p:stCondLst>
                                    <p:cond delay="0"/>
                                  </p:stCondLst>
                                  <p:iterate type="wd">
                                    <p:tmPct val="10000"/>
                                  </p:iterate>
                                  <p:childTnLst>
                                    <p:set>
                                      <p:cBhvr>
                                        <p:cTn id="21" dur="1" fill="hold">
                                          <p:stCondLst>
                                            <p:cond delay="0"/>
                                          </p:stCondLst>
                                        </p:cTn>
                                        <p:tgtEl>
                                          <p:spTgt spid="26"/>
                                        </p:tgtEl>
                                        <p:attrNameLst>
                                          <p:attrName>style.visibility</p:attrName>
                                        </p:attrNameLst>
                                      </p:cBhvr>
                                      <p:to>
                                        <p:strVal val="visible"/>
                                      </p:to>
                                    </p:set>
                                    <p:animEffect transition="in" filter="fade">
                                      <p:cBhvr>
                                        <p:cTn id="22" dur="600" decel="100000">
                                          <p:stCondLst>
                                            <p:cond delay="0"/>
                                          </p:stCondLst>
                                        </p:cTn>
                                        <p:tgtEl>
                                          <p:spTgt spid="26"/>
                                        </p:tgtEl>
                                      </p:cBhvr>
                                    </p:animEffect>
                                    <p:anim to="0" calcmode="lin" valueType="num">
                                      <p:cBhvr>
                                        <p:cTn id="23" dur="750" fill="hold">
                                          <p:stCondLst>
                                            <p:cond delay="0"/>
                                          </p:stCondLst>
                                        </p:cTn>
                                        <p:tgtEl>
                                          <p:spTgt spid="26"/>
                                        </p:tgtEl>
                                        <p:attrNameLst>
                                          <p:attrName>ppt_h</p:attrName>
                                        </p:attrNameLst>
                                      </p:cBhvr>
                                      <p:tavLst>
                                        <p:tav tm="0">
                                          <p:val>
                                            <p:strVal val="ppt_h*2.1"/>
                                          </p:val>
                                        </p:tav>
                                        <p:tav tm="45000">
                                          <p:val>
                                            <p:strVal val="ppt_h*1.04"/>
                                          </p:val>
                                        </p:tav>
                                        <p:tav tm="100000">
                                          <p:val>
                                            <p:strVal val="#ppt_h"/>
                                          </p:val>
                                        </p:tav>
                                      </p:tavLst>
                                    </p:anim>
                                    <p:anim to="0" calcmode="lin" valueType="num">
                                      <p:cBhvr>
                                        <p:cTn id="24" dur="750" fill="hold">
                                          <p:stCondLst>
                                            <p:cond delay="0"/>
                                          </p:stCondLst>
                                        </p:cTn>
                                        <p:tgtEl>
                                          <p:spTgt spid="26"/>
                                        </p:tgtEl>
                                        <p:attrNameLst>
                                          <p:attrName>ppt_w</p:attrName>
                                        </p:attrNameLst>
                                      </p:cBhvr>
                                      <p:tavLst>
                                        <p:tav tm="0">
                                          <p:val>
                                            <p:strVal val="ppt_w*2.1"/>
                                          </p:val>
                                        </p:tav>
                                        <p:tav tm="45000">
                                          <p:val>
                                            <p:strVal val="ppt_w*1.04"/>
                                          </p:val>
                                        </p:tav>
                                        <p:tav tm="100000">
                                          <p:val>
                                            <p:strVal val="#ppt_w"/>
                                          </p:val>
                                        </p:tav>
                                      </p:tavLst>
                                    </p:anim>
                                  </p:childTnLst>
                                </p:cTn>
                              </p:par>
                              <p:par>
                                <p:cTn id="25" presetID="10" presetClass="entr" presetSubtype="0" fill="hold" grpId="0" nodeType="withEffect">
                                  <p:stCondLst>
                                    <p:cond delay="0"/>
                                  </p:stCondLst>
                                  <p:iterate type="wd">
                                    <p:tmPct val="10000"/>
                                  </p:iterate>
                                  <p:childTnLst>
                                    <p:set>
                                      <p:cBhvr>
                                        <p:cTn id="26" dur="1" fill="hold">
                                          <p:stCondLst>
                                            <p:cond delay="0"/>
                                          </p:stCondLst>
                                        </p:cTn>
                                        <p:tgtEl>
                                          <p:spTgt spid="18"/>
                                        </p:tgtEl>
                                        <p:attrNameLst>
                                          <p:attrName>style.visibility</p:attrName>
                                        </p:attrNameLst>
                                      </p:cBhvr>
                                      <p:to>
                                        <p:strVal val="visible"/>
                                      </p:to>
                                    </p:set>
                                    <p:anim to="0" calcmode="lin" valueType="num">
                                      <p:cBhvr>
                                        <p:cTn id="27" dur="500" decel="100000" fill="hold">
                                          <p:stCondLst>
                                            <p:cond delay="0"/>
                                          </p:stCondLst>
                                        </p:cTn>
                                        <p:tgtEl>
                                          <p:spTgt spid="18"/>
                                        </p:tgtEl>
                                        <p:attrNameLst>
                                          <p:attrName>ppt_y</p:attrName>
                                        </p:attrNameLst>
                                      </p:cBhvr>
                                      <p:tavLst>
                                        <p:tav tm="0">
                                          <p:val>
                                            <p:strVal val="ppt_y-0.02"/>
                                          </p:val>
                                        </p:tav>
                                        <p:tav tm="100000">
                                          <p:val>
                                            <p:strVal val="#ppt_y"/>
                                          </p:val>
                                        </p:tav>
                                      </p:tavLst>
                                    </p:anim>
                                    <p:animEffect transition="in" filter="fade">
                                      <p:cBhvr>
                                        <p:cTn id="28" dur="500">
                                          <p:stCondLst>
                                            <p:cond delay="0"/>
                                          </p:stCondLst>
                                        </p:cTn>
                                        <p:tgtEl>
                                          <p:spTgt spid="18"/>
                                        </p:tgtEl>
                                      </p:cBhvr>
                                    </p:animEffect>
                                    <p:animScale>
                                      <p:cBhvr>
                                        <p:cTn id="29" dur="500" decel="100000" fill="hold">
                                          <p:stCondLst>
                                            <p:cond delay="0"/>
                                          </p:stCondLst>
                                        </p:cTn>
                                        <p:tgtEl>
                                          <p:spTgt spid="18"/>
                                        </p:tgtEl>
                                      </p:cBhvr>
                                      <p:by x="100000" y="100000"/>
                                      <p:from x="110000" y="11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P spid="16" grpId="0" animBg="1"/>
      <p:bldP spid="32" grpId="0" animBg="1"/>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3435815" y="720591"/>
            <a:ext cx="5320367" cy="553998"/>
          </a:xfrm>
          <a:prstGeom prst="rect">
            <a:avLst/>
          </a:prstGeom>
          <a:noFill/>
        </p:spPr>
        <p:txBody>
          <a:bodyPr wrap="none" lIns="0" tIns="0" rIns="0" bIns="0" rtlCol="0">
            <a:spAutoFit/>
          </a:bodyPr>
          <a:lstStyle/>
          <a:p>
            <a:pPr algn="ct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用户数据报协议</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——UDP</a:t>
            </a:r>
            <a:endPar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7" name="文本框 26"/>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用户数据报协议</a:t>
            </a: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——UDP</a:t>
            </a: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28" name="PA-矩形 4"/>
          <p:cNvSpPr>
            <a:spLocks noChangeArrowheads="1"/>
          </p:cNvSpPr>
          <p:nvPr>
            <p:custDataLst>
              <p:tags r:id="rId3"/>
            </p:custDataLst>
          </p:nvPr>
        </p:nvSpPr>
        <p:spPr bwMode="auto">
          <a:xfrm>
            <a:off x="1511740" y="2465747"/>
            <a:ext cx="9168515" cy="2876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数据传输过程中，</a:t>
            </a:r>
            <a:r>
              <a:rPr lang="zh-CN" altLang="en-US" sz="2400" dirty="0">
                <a:solidFill>
                  <a:srgbClr val="FF0000"/>
                </a:solidFill>
                <a:latin typeface="方正正大黑简体" panose="02000000000000000000" pitchFamily="2" charset="-122"/>
                <a:ea typeface="方正正大黑简体" panose="02000000000000000000" pitchFamily="2" charset="-122"/>
              </a:rPr>
              <a:t>没有纠错和重传机制、检测丢包、复制或重新排序</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的机制，甚至误码检测也是可选项。</a:t>
            </a:r>
            <a:endPar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在数据的接收端，被分片的</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UDP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数据包能够得以</a:t>
            </a:r>
            <a:r>
              <a:rPr lang="zh-CN" altLang="en-US" sz="2400" dirty="0">
                <a:solidFill>
                  <a:srgbClr val="FF0000"/>
                </a:solidFill>
                <a:latin typeface="方正正大黑简体" panose="02000000000000000000" pitchFamily="2" charset="-122"/>
                <a:ea typeface="方正正大黑简体" panose="02000000000000000000" pitchFamily="2" charset="-122"/>
              </a:rPr>
              <a:t>重组</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a:p>
            <a:pPr marL="914400" lvl="2" indent="-342900">
              <a:lnSpc>
                <a:spcPct val="15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用于交换消息的开销要比</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TCP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小得多，非常适用于</a:t>
            </a:r>
            <a:r>
              <a:rPr lang="zh-CN" altLang="en-US" sz="2400" dirty="0">
                <a:solidFill>
                  <a:srgbClr val="FF0000"/>
                </a:solidFill>
                <a:latin typeface="方正正大黑简体" panose="02000000000000000000" pitchFamily="2" charset="-122"/>
                <a:ea typeface="方正正大黑简体" panose="02000000000000000000" pitchFamily="2" charset="-122"/>
              </a:rPr>
              <a:t>挑战</a:t>
            </a:r>
            <a:r>
              <a:rPr lang="en-US" altLang="zh-CN" sz="2400" dirty="0">
                <a:solidFill>
                  <a:srgbClr val="FF0000"/>
                </a:solidFill>
                <a:latin typeface="方正正大黑简体" panose="02000000000000000000" pitchFamily="2" charset="-122"/>
                <a:ea typeface="方正正大黑简体" panose="02000000000000000000" pitchFamily="2" charset="-122"/>
              </a:rPr>
              <a:t>/</a:t>
            </a:r>
            <a:r>
              <a:rPr lang="zh-CN" altLang="en-US" sz="2400" dirty="0">
                <a:solidFill>
                  <a:srgbClr val="FF0000"/>
                </a:solidFill>
                <a:latin typeface="方正正大黑简体" panose="02000000000000000000" pitchFamily="2" charset="-122"/>
                <a:ea typeface="方正正大黑简体" panose="02000000000000000000" pitchFamily="2" charset="-122"/>
              </a:rPr>
              <a:t>响应</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等类型的应用，如</a:t>
            </a:r>
            <a:r>
              <a:rPr lang="en-US" altLang="zh-CN" sz="2400" dirty="0">
                <a:solidFill>
                  <a:srgbClr val="FF0000"/>
                </a:solidFill>
                <a:latin typeface="方正正大黑简体" panose="02000000000000000000" pitchFamily="2" charset="-122"/>
                <a:ea typeface="方正正大黑简体" panose="02000000000000000000" pitchFamily="2" charset="-122"/>
              </a:rPr>
              <a:t>DNS</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27"/>
                                        </p:tgtEl>
                                        <p:attrNameLst>
                                          <p:attrName>style.visibility</p:attrName>
                                        </p:attrNameLst>
                                      </p:cBhvr>
                                      <p:to>
                                        <p:strVal val="visible"/>
                                      </p:to>
                                    </p:set>
                                    <p:anim to="0" calcmode="lin" valueType="num">
                                      <p:cBhvr>
                                        <p:cTn id="13" dur="500" decel="100000" fill="hold">
                                          <p:stCondLst>
                                            <p:cond delay="0"/>
                                          </p:stCondLst>
                                        </p:cTn>
                                        <p:tgtEl>
                                          <p:spTgt spid="27"/>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27"/>
                                        </p:tgtEl>
                                      </p:cBhvr>
                                    </p:animEffect>
                                    <p:animScale>
                                      <p:cBhvr>
                                        <p:cTn id="15" dur="500" decel="100000" fill="hold">
                                          <p:stCondLst>
                                            <p:cond delay="0"/>
                                          </p:stCondLst>
                                        </p:cTn>
                                        <p:tgtEl>
                                          <p:spTgt spid="27"/>
                                        </p:tgtEl>
                                      </p:cBhvr>
                                      <p:by x="100000" y="100000"/>
                                      <p:from x="110000" y="110000"/>
                                      <p:to x="100000" y="10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iterate type="wd">
                                    <p:tmPct val="10000"/>
                                  </p:iterate>
                                  <p:childTnLst>
                                    <p:set>
                                      <p:cBhvr>
                                        <p:cTn id="19" dur="1" fill="hold">
                                          <p:stCondLst>
                                            <p:cond delay="0"/>
                                          </p:stCondLst>
                                        </p:cTn>
                                        <p:tgtEl>
                                          <p:spTgt spid="28">
                                            <p:txEl>
                                              <p:pRg st="0" end="0"/>
                                            </p:txEl>
                                          </p:spTgt>
                                        </p:tgtEl>
                                        <p:attrNameLst>
                                          <p:attrName>style.visibility</p:attrName>
                                        </p:attrNameLst>
                                      </p:cBhvr>
                                      <p:to>
                                        <p:strVal val="visible"/>
                                      </p:to>
                                    </p:set>
                                    <p:animEffect transition="in" filter="fade">
                                      <p:cBhvr>
                                        <p:cTn id="20" dur="500"/>
                                        <p:tgtEl>
                                          <p:spTgt spid="2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iterate type="wd">
                                    <p:tmPct val="10000"/>
                                  </p:iterate>
                                  <p:childTnLst>
                                    <p:set>
                                      <p:cBhvr>
                                        <p:cTn id="24" dur="1" fill="hold">
                                          <p:stCondLst>
                                            <p:cond delay="0"/>
                                          </p:stCondLst>
                                        </p:cTn>
                                        <p:tgtEl>
                                          <p:spTgt spid="28">
                                            <p:txEl>
                                              <p:pRg st="1" end="1"/>
                                            </p:txEl>
                                          </p:spTgt>
                                        </p:tgtEl>
                                        <p:attrNameLst>
                                          <p:attrName>style.visibility</p:attrName>
                                        </p:attrNameLst>
                                      </p:cBhvr>
                                      <p:to>
                                        <p:strVal val="visible"/>
                                      </p:to>
                                    </p:set>
                                    <p:animEffect transition="in" filter="fade">
                                      <p:cBhvr>
                                        <p:cTn id="25" dur="500"/>
                                        <p:tgtEl>
                                          <p:spTgt spid="2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iterate type="wd">
                                    <p:tmPct val="10000"/>
                                  </p:iterate>
                                  <p:childTnLst>
                                    <p:set>
                                      <p:cBhvr>
                                        <p:cTn id="29" dur="1" fill="hold">
                                          <p:stCondLst>
                                            <p:cond delay="0"/>
                                          </p:stCondLst>
                                        </p:cTn>
                                        <p:tgtEl>
                                          <p:spTgt spid="28">
                                            <p:txEl>
                                              <p:pRg st="2" end="2"/>
                                            </p:txEl>
                                          </p:spTgt>
                                        </p:tgtEl>
                                        <p:attrNameLst>
                                          <p:attrName>style.visibility</p:attrName>
                                        </p:attrNameLst>
                                      </p:cBhvr>
                                      <p:to>
                                        <p:strVal val="visible"/>
                                      </p:to>
                                    </p:set>
                                    <p:animEffect transition="in" filter="fade">
                                      <p:cBhvr>
                                        <p:cTn id="30" dur="500"/>
                                        <p:tgtEl>
                                          <p:spTgt spid="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3435815" y="720591"/>
            <a:ext cx="5320367" cy="553998"/>
          </a:xfrm>
          <a:prstGeom prst="rect">
            <a:avLst/>
          </a:prstGeom>
          <a:noFill/>
        </p:spPr>
        <p:txBody>
          <a:bodyPr wrap="none" lIns="0" tIns="0" rIns="0" bIns="0" rtlCol="0">
            <a:spAutoFit/>
          </a:bodyPr>
          <a:lstStyle/>
          <a:p>
            <a:pPr algn="ct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用户数据报协议</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——UDP</a:t>
            </a:r>
            <a:endPar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pic>
        <p:nvPicPr>
          <p:cNvPr id="10" name="图片 9"/>
          <p:cNvPicPr>
            <a:picLocks noChangeAspect="1"/>
          </p:cNvPicPr>
          <p:nvPr/>
        </p:nvPicPr>
        <p:blipFill>
          <a:blip r:embed="rId2"/>
          <a:stretch>
            <a:fillRect/>
          </a:stretch>
        </p:blipFill>
        <p:spPr>
          <a:xfrm>
            <a:off x="3101255" y="1438759"/>
            <a:ext cx="5989490" cy="46986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6"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4128312" y="653569"/>
            <a:ext cx="3935372" cy="553998"/>
          </a:xfrm>
          <a:prstGeom prst="rect">
            <a:avLst/>
          </a:prstGeom>
          <a:noFill/>
        </p:spPr>
        <p:txBody>
          <a:bodyPr wrap="none" lIns="0" tIns="0" rIns="0" bIns="0" rtlCol="0">
            <a:spAutoFit/>
          </a:bodyPr>
          <a:lstStyle/>
          <a:p>
            <a:pPr algn="ct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UDP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协议的安全性</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7" name="文本框 26"/>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en-US" altLang="zh-CN" sz="2800" dirty="0">
                <a:solidFill>
                  <a:srgbClr val="FF0000"/>
                </a:solidFill>
                <a:latin typeface="方正正大黑简体" panose="02000000000000000000" pitchFamily="2" charset="-122"/>
                <a:ea typeface="方正正大黑简体" panose="02000000000000000000" pitchFamily="2" charset="-122"/>
              </a:rPr>
              <a:t>UDP flood</a:t>
            </a:r>
            <a:endParaRPr lang="en-US" altLang="zh-CN" sz="2800" dirty="0">
              <a:solidFill>
                <a:srgbClr val="FF0000"/>
              </a:solidFill>
              <a:latin typeface="方正正大黑简体" panose="02000000000000000000" pitchFamily="2" charset="-122"/>
              <a:ea typeface="方正正大黑简体" panose="02000000000000000000" pitchFamily="2" charset="-122"/>
            </a:endParaRPr>
          </a:p>
        </p:txBody>
      </p:sp>
      <p:sp>
        <p:nvSpPr>
          <p:cNvPr id="28" name="PA-矩形 4"/>
          <p:cNvSpPr>
            <a:spLocks noChangeArrowheads="1"/>
          </p:cNvSpPr>
          <p:nvPr>
            <p:custDataLst>
              <p:tags r:id="rId3"/>
            </p:custDataLst>
          </p:nvPr>
        </p:nvSpPr>
        <p:spPr bwMode="auto">
          <a:xfrm>
            <a:off x="1491463" y="2065976"/>
            <a:ext cx="9279295" cy="93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3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当</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UDP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用于大量的数据传输时，协议自身缺少流控制特征，所以能堵塞主机或路由器，并造成丢包现象。</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7" name="文本框 16"/>
          <p:cNvSpPr txBox="1"/>
          <p:nvPr/>
        </p:nvSpPr>
        <p:spPr>
          <a:xfrm>
            <a:off x="1491464" y="3153043"/>
            <a:ext cx="8997242" cy="523220"/>
          </a:xfrm>
          <a:prstGeom prst="rect">
            <a:avLst/>
          </a:prstGeom>
          <a:noFill/>
        </p:spPr>
        <p:txBody>
          <a:bodyPr wrap="square">
            <a:spAutoFit/>
          </a:bodyPr>
          <a:lstStyle/>
          <a:p>
            <a:pPr marL="457200" indent="-457200">
              <a:buSzPct val="150000"/>
              <a:buBlip>
                <a:blip r:embed="rId2"/>
              </a:buBlip>
            </a:pPr>
            <a:r>
              <a:rPr lang="zh-CN" altLang="en-US" sz="2800" dirty="0">
                <a:solidFill>
                  <a:srgbClr val="FF0000"/>
                </a:solidFill>
                <a:latin typeface="方正正大黑简体" panose="02000000000000000000" pitchFamily="2" charset="-122"/>
                <a:ea typeface="方正正大黑简体" panose="02000000000000000000" pitchFamily="2" charset="-122"/>
              </a:rPr>
              <a:t>防护措施</a:t>
            </a:r>
            <a:endParaRPr lang="zh-CN" altLang="en-US" sz="2800" dirty="0">
              <a:solidFill>
                <a:srgbClr val="FF0000"/>
              </a:solidFill>
              <a:latin typeface="方正正大黑简体" panose="02000000000000000000" pitchFamily="2" charset="-122"/>
              <a:ea typeface="方正正大黑简体" panose="02000000000000000000" pitchFamily="2" charset="-122"/>
            </a:endParaRPr>
          </a:p>
        </p:txBody>
      </p:sp>
      <p:sp>
        <p:nvSpPr>
          <p:cNvPr id="18" name="PA-矩形 4"/>
          <p:cNvSpPr>
            <a:spLocks noChangeArrowheads="1"/>
          </p:cNvSpPr>
          <p:nvPr>
            <p:custDataLst>
              <p:tags r:id="rId4"/>
            </p:custDataLst>
          </p:nvPr>
        </p:nvSpPr>
        <p:spPr bwMode="auto">
          <a:xfrm>
            <a:off x="1491463" y="3676263"/>
            <a:ext cx="9279296" cy="2525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lvl="2" indent="-342900">
              <a:lnSpc>
                <a:spcPct val="130000"/>
              </a:lnSpc>
              <a:spcAft>
                <a:spcPts val="600"/>
              </a:spcAft>
              <a:buClr>
                <a:srgbClr val="15449F"/>
              </a:buClr>
              <a:buFont typeface="Wingdings" panose="05000000000000000000" pitchFamily="2" charset="2"/>
              <a:buChar char="l"/>
              <a:defRPr/>
            </a:pP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UDP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没有连接的概念，忽略了源地址和端口号</a:t>
            </a:r>
            <a:r>
              <a:rPr lang="zh-CN" altLang="en-US" sz="2400" spc="3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在使用这些</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UDP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数据包的源地址时，要特别小心。</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a:p>
            <a:pPr marL="914400" lvl="2" indent="-342900">
              <a:lnSpc>
                <a:spcPct val="13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由于</a:t>
            </a:r>
            <a:r>
              <a:rPr lang="en-US" altLang="zh-CN" sz="2400" spc="-150" dirty="0">
                <a:solidFill>
                  <a:schemeClr val="tx1">
                    <a:lumMod val="85000"/>
                    <a:lumOff val="15000"/>
                  </a:schemeClr>
                </a:solidFill>
                <a:latin typeface="方正正大黑简体" panose="02000000000000000000" pitchFamily="2" charset="-122"/>
                <a:ea typeface="方正正大黑简体" panose="02000000000000000000" pitchFamily="2" charset="-122"/>
              </a:rPr>
              <a:t>UDP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没有握手建立过程或序列号，所以比</a:t>
            </a:r>
            <a:r>
              <a:rPr lang="en-US" altLang="zh-CN" sz="2400" spc="-150" dirty="0">
                <a:solidFill>
                  <a:schemeClr val="tx1">
                    <a:lumMod val="85000"/>
                    <a:lumOff val="15000"/>
                  </a:schemeClr>
                </a:solidFill>
                <a:latin typeface="方正正大黑简体" panose="02000000000000000000" pitchFamily="2" charset="-122"/>
                <a:ea typeface="方正正大黑简体" panose="02000000000000000000" pitchFamily="2" charset="-122"/>
              </a:rPr>
              <a:t>TCP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更加容易遭受欺骗攻击。</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a:p>
            <a:pPr marL="914400" lvl="2" indent="-342900">
              <a:lnSpc>
                <a:spcPct val="13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对于一些重要应用来说，必须要采用适当的认证措施。</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27"/>
                                        </p:tgtEl>
                                        <p:attrNameLst>
                                          <p:attrName>style.visibility</p:attrName>
                                        </p:attrNameLst>
                                      </p:cBhvr>
                                      <p:to>
                                        <p:strVal val="visible"/>
                                      </p:to>
                                    </p:set>
                                    <p:anim to="0" calcmode="lin" valueType="num">
                                      <p:cBhvr>
                                        <p:cTn id="13" dur="500" decel="100000" fill="hold">
                                          <p:stCondLst>
                                            <p:cond delay="0"/>
                                          </p:stCondLst>
                                        </p:cTn>
                                        <p:tgtEl>
                                          <p:spTgt spid="27"/>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27"/>
                                        </p:tgtEl>
                                      </p:cBhvr>
                                    </p:animEffect>
                                    <p:animScale>
                                      <p:cBhvr>
                                        <p:cTn id="15" dur="500" decel="100000" fill="hold">
                                          <p:stCondLst>
                                            <p:cond delay="0"/>
                                          </p:stCondLst>
                                        </p:cTn>
                                        <p:tgtEl>
                                          <p:spTgt spid="27"/>
                                        </p:tgtEl>
                                      </p:cBhvr>
                                      <p:by x="100000" y="100000"/>
                                      <p:from x="110000" y="110000"/>
                                      <p:to x="100000" y="100000"/>
                                    </p:animScale>
                                  </p:childTnLst>
                                </p:cTn>
                              </p:par>
                            </p:childTnLst>
                          </p:cTn>
                        </p:par>
                        <p:par>
                          <p:cTn id="16" fill="hold">
                            <p:stCondLst>
                              <p:cond delay="89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28">
                                            <p:txEl>
                                              <p:pRg st="0" end="0"/>
                                            </p:txEl>
                                          </p:spTgt>
                                        </p:tgtEl>
                                        <p:attrNameLst>
                                          <p:attrName>style.visibility</p:attrName>
                                        </p:attrNameLst>
                                      </p:cBhvr>
                                      <p:to>
                                        <p:strVal val="visible"/>
                                      </p:to>
                                    </p:set>
                                    <p:anim to="0" calcmode="lin" valueType="num">
                                      <p:cBhvr>
                                        <p:cTn id="19" dur="500" decel="100000" fill="hold">
                                          <p:stCondLst>
                                            <p:cond delay="0"/>
                                          </p:stCondLst>
                                        </p:cTn>
                                        <p:tgtEl>
                                          <p:spTgt spid="28">
                                            <p:txEl>
                                              <p:pRg st="0" end="0"/>
                                            </p:txEl>
                                          </p:spTgt>
                                        </p:tgtEl>
                                        <p:attrNameLst>
                                          <p:attrName>ppt_y</p:attrName>
                                        </p:attrNameLst>
                                      </p:cBhvr>
                                      <p:tavLst>
                                        <p:tav tm="0">
                                          <p:val>
                                            <p:strVal val="ppt_y+0.02"/>
                                          </p:val>
                                        </p:tav>
                                        <p:tav tm="100000">
                                          <p:val>
                                            <p:strVal val="#ppt_y"/>
                                          </p:val>
                                        </p:tav>
                                      </p:tavLst>
                                    </p:anim>
                                    <p:animEffect transition="in" filter="fade">
                                      <p:cBhvr>
                                        <p:cTn id="20" dur="500">
                                          <p:stCondLst>
                                            <p:cond delay="0"/>
                                          </p:stCondLst>
                                        </p:cTn>
                                        <p:tgtEl>
                                          <p:spTgt spid="28">
                                            <p:txEl>
                                              <p:pRg st="0" end="0"/>
                                            </p:txEl>
                                          </p:spTgt>
                                        </p:tgtEl>
                                      </p:cBhvr>
                                    </p:animEffect>
                                    <p:animScale>
                                      <p:cBhvr>
                                        <p:cTn id="21" dur="500" decel="100000" fill="hold">
                                          <p:stCondLst>
                                            <p:cond delay="0"/>
                                          </p:stCondLst>
                                        </p:cTn>
                                        <p:tgtEl>
                                          <p:spTgt spid="28">
                                            <p:txEl>
                                              <p:pRg st="0" end="0"/>
                                            </p:txEl>
                                          </p:spTgt>
                                        </p:tgtEl>
                                      </p:cBhvr>
                                      <p:by x="100000" y="100000"/>
                                      <p:from x="110000" y="110000"/>
                                      <p:to x="100000" y="100000"/>
                                    </p:animScale>
                                  </p:childTnLst>
                                </p:cTn>
                              </p:par>
                            </p:childTnLst>
                          </p:cTn>
                        </p:par>
                        <p:par>
                          <p:cTn id="22" fill="hold">
                            <p:stCondLst>
                              <p:cond delay="3699"/>
                            </p:stCondLst>
                            <p:childTnLst>
                              <p:par>
                                <p:cTn id="23" presetID="10" presetClass="entr" presetSubtype="0" fill="hold" grpId="0" nodeType="afterEffect">
                                  <p:stCondLst>
                                    <p:cond delay="0"/>
                                  </p:stCondLst>
                                  <p:iterate type="wd">
                                    <p:tmPct val="10000"/>
                                  </p:iterate>
                                  <p:childTnLst>
                                    <p:set>
                                      <p:cBhvr>
                                        <p:cTn id="24" dur="1" fill="hold">
                                          <p:stCondLst>
                                            <p:cond delay="0"/>
                                          </p:stCondLst>
                                        </p:cTn>
                                        <p:tgtEl>
                                          <p:spTgt spid="17"/>
                                        </p:tgtEl>
                                        <p:attrNameLst>
                                          <p:attrName>style.visibility</p:attrName>
                                        </p:attrNameLst>
                                      </p:cBhvr>
                                      <p:to>
                                        <p:strVal val="visible"/>
                                      </p:to>
                                    </p:set>
                                    <p:anim to="0" calcmode="lin" valueType="num">
                                      <p:cBhvr>
                                        <p:cTn id="25" dur="500" decel="100000" fill="hold">
                                          <p:stCondLst>
                                            <p:cond delay="0"/>
                                          </p:stCondLst>
                                        </p:cTn>
                                        <p:tgtEl>
                                          <p:spTgt spid="17"/>
                                        </p:tgtEl>
                                        <p:attrNameLst>
                                          <p:attrName>ppt_y</p:attrName>
                                        </p:attrNameLst>
                                      </p:cBhvr>
                                      <p:tavLst>
                                        <p:tav tm="0">
                                          <p:val>
                                            <p:strVal val="ppt_y+0.02"/>
                                          </p:val>
                                        </p:tav>
                                        <p:tav tm="100000">
                                          <p:val>
                                            <p:strVal val="#ppt_y"/>
                                          </p:val>
                                        </p:tav>
                                      </p:tavLst>
                                    </p:anim>
                                    <p:animEffect transition="in" filter="fade">
                                      <p:cBhvr>
                                        <p:cTn id="26" dur="500">
                                          <p:stCondLst>
                                            <p:cond delay="0"/>
                                          </p:stCondLst>
                                        </p:cTn>
                                        <p:tgtEl>
                                          <p:spTgt spid="17"/>
                                        </p:tgtEl>
                                      </p:cBhvr>
                                    </p:animEffect>
                                    <p:animScale>
                                      <p:cBhvr>
                                        <p:cTn id="27" dur="500" decel="100000" fill="hold">
                                          <p:stCondLst>
                                            <p:cond delay="0"/>
                                          </p:stCondLst>
                                        </p:cTn>
                                        <p:tgtEl>
                                          <p:spTgt spid="17"/>
                                        </p:tgtEl>
                                      </p:cBhvr>
                                      <p:by x="100000" y="100000"/>
                                      <p:from x="110000" y="110000"/>
                                      <p:to x="100000" y="100000"/>
                                    </p:animScale>
                                  </p:childTnLst>
                                </p:cTn>
                              </p:par>
                            </p:childTnLst>
                          </p:cTn>
                        </p:par>
                        <p:par>
                          <p:cTn id="28" fill="hold">
                            <p:stCondLst>
                              <p:cond delay="4349"/>
                            </p:stCondLst>
                            <p:childTnLst>
                              <p:par>
                                <p:cTn id="29" presetID="10" presetClass="entr" presetSubtype="0" fill="hold" grpId="0" nodeType="afterEffect">
                                  <p:stCondLst>
                                    <p:cond delay="0"/>
                                  </p:stCondLst>
                                  <p:iterate type="wd">
                                    <p:tmPct val="10000"/>
                                  </p:iterate>
                                  <p:childTnLst>
                                    <p:set>
                                      <p:cBhvr>
                                        <p:cTn id="30" dur="1" fill="hold">
                                          <p:stCondLst>
                                            <p:cond delay="0"/>
                                          </p:stCondLst>
                                        </p:cTn>
                                        <p:tgtEl>
                                          <p:spTgt spid="18">
                                            <p:txEl>
                                              <p:pRg st="0" end="0"/>
                                            </p:txEl>
                                          </p:spTgt>
                                        </p:tgtEl>
                                        <p:attrNameLst>
                                          <p:attrName>style.visibility</p:attrName>
                                        </p:attrNameLst>
                                      </p:cBhvr>
                                      <p:to>
                                        <p:strVal val="visible"/>
                                      </p:to>
                                    </p:set>
                                    <p:anim to="0" calcmode="lin" valueType="num">
                                      <p:cBhvr>
                                        <p:cTn id="31" dur="500" decel="100000" fill="hold">
                                          <p:stCondLst>
                                            <p:cond delay="0"/>
                                          </p:stCondLst>
                                        </p:cTn>
                                        <p:tgtEl>
                                          <p:spTgt spid="18">
                                            <p:txEl>
                                              <p:pRg st="0" end="0"/>
                                            </p:txEl>
                                          </p:spTgt>
                                        </p:tgtEl>
                                        <p:attrNameLst>
                                          <p:attrName>ppt_y</p:attrName>
                                        </p:attrNameLst>
                                      </p:cBhvr>
                                      <p:tavLst>
                                        <p:tav tm="0">
                                          <p:val>
                                            <p:strVal val="ppt_y+0.02"/>
                                          </p:val>
                                        </p:tav>
                                        <p:tav tm="100000">
                                          <p:val>
                                            <p:strVal val="#ppt_y"/>
                                          </p:val>
                                        </p:tav>
                                      </p:tavLst>
                                    </p:anim>
                                    <p:animEffect transition="in" filter="fade">
                                      <p:cBhvr>
                                        <p:cTn id="32" dur="500">
                                          <p:stCondLst>
                                            <p:cond delay="0"/>
                                          </p:stCondLst>
                                        </p:cTn>
                                        <p:tgtEl>
                                          <p:spTgt spid="18">
                                            <p:txEl>
                                              <p:pRg st="0" end="0"/>
                                            </p:txEl>
                                          </p:spTgt>
                                        </p:tgtEl>
                                      </p:cBhvr>
                                    </p:animEffect>
                                    <p:animScale>
                                      <p:cBhvr>
                                        <p:cTn id="33" dur="500" decel="100000" fill="hold">
                                          <p:stCondLst>
                                            <p:cond delay="0"/>
                                          </p:stCondLst>
                                        </p:cTn>
                                        <p:tgtEl>
                                          <p:spTgt spid="18">
                                            <p:txEl>
                                              <p:pRg st="0" end="0"/>
                                            </p:txEl>
                                          </p:spTgt>
                                        </p:tgtEl>
                                      </p:cBhvr>
                                      <p:by x="100000" y="100000"/>
                                      <p:from x="110000" y="110000"/>
                                      <p:to x="100000" y="100000"/>
                                    </p:animScale>
                                  </p:childTnLst>
                                </p:cTn>
                              </p:par>
                            </p:childTnLst>
                          </p:cTn>
                        </p:par>
                        <p:par>
                          <p:cTn id="34" fill="hold">
                            <p:stCondLst>
                              <p:cond delay="7049"/>
                            </p:stCondLst>
                            <p:childTnLst>
                              <p:par>
                                <p:cTn id="35" presetID="10" presetClass="entr" presetSubtype="0" fill="hold" grpId="0" nodeType="afterEffect">
                                  <p:stCondLst>
                                    <p:cond delay="0"/>
                                  </p:stCondLst>
                                  <p:iterate type="wd">
                                    <p:tmPct val="10000"/>
                                  </p:iterate>
                                  <p:childTnLst>
                                    <p:set>
                                      <p:cBhvr>
                                        <p:cTn id="36" dur="1" fill="hold">
                                          <p:stCondLst>
                                            <p:cond delay="0"/>
                                          </p:stCondLst>
                                        </p:cTn>
                                        <p:tgtEl>
                                          <p:spTgt spid="18">
                                            <p:txEl>
                                              <p:pRg st="1" end="1"/>
                                            </p:txEl>
                                          </p:spTgt>
                                        </p:tgtEl>
                                        <p:attrNameLst>
                                          <p:attrName>style.visibility</p:attrName>
                                        </p:attrNameLst>
                                      </p:cBhvr>
                                      <p:to>
                                        <p:strVal val="visible"/>
                                      </p:to>
                                    </p:set>
                                    <p:anim to="0" calcmode="lin" valueType="num">
                                      <p:cBhvr>
                                        <p:cTn id="37" dur="500" decel="100000" fill="hold">
                                          <p:stCondLst>
                                            <p:cond delay="0"/>
                                          </p:stCondLst>
                                        </p:cTn>
                                        <p:tgtEl>
                                          <p:spTgt spid="18">
                                            <p:txEl>
                                              <p:pRg st="1" end="1"/>
                                            </p:txEl>
                                          </p:spTgt>
                                        </p:tgtEl>
                                        <p:attrNameLst>
                                          <p:attrName>ppt_y</p:attrName>
                                        </p:attrNameLst>
                                      </p:cBhvr>
                                      <p:tavLst>
                                        <p:tav tm="0">
                                          <p:val>
                                            <p:strVal val="ppt_y+0.02"/>
                                          </p:val>
                                        </p:tav>
                                        <p:tav tm="100000">
                                          <p:val>
                                            <p:strVal val="#ppt_y"/>
                                          </p:val>
                                        </p:tav>
                                      </p:tavLst>
                                    </p:anim>
                                    <p:animEffect transition="in" filter="fade">
                                      <p:cBhvr>
                                        <p:cTn id="38" dur="500">
                                          <p:stCondLst>
                                            <p:cond delay="0"/>
                                          </p:stCondLst>
                                        </p:cTn>
                                        <p:tgtEl>
                                          <p:spTgt spid="18">
                                            <p:txEl>
                                              <p:pRg st="1" end="1"/>
                                            </p:txEl>
                                          </p:spTgt>
                                        </p:tgtEl>
                                      </p:cBhvr>
                                    </p:animEffect>
                                    <p:animScale>
                                      <p:cBhvr>
                                        <p:cTn id="39" dur="500" decel="100000" fill="hold">
                                          <p:stCondLst>
                                            <p:cond delay="0"/>
                                          </p:stCondLst>
                                        </p:cTn>
                                        <p:tgtEl>
                                          <p:spTgt spid="18">
                                            <p:txEl>
                                              <p:pRg st="1" end="1"/>
                                            </p:txEl>
                                          </p:spTgt>
                                        </p:tgtEl>
                                      </p:cBhvr>
                                      <p:by x="100000" y="100000"/>
                                      <p:from x="110000" y="110000"/>
                                      <p:to x="100000" y="100000"/>
                                    </p:animScale>
                                  </p:childTnLst>
                                </p:cTn>
                              </p:par>
                            </p:childTnLst>
                          </p:cTn>
                        </p:par>
                        <p:par>
                          <p:cTn id="40" fill="hold">
                            <p:stCondLst>
                              <p:cond delay="9250"/>
                            </p:stCondLst>
                            <p:childTnLst>
                              <p:par>
                                <p:cTn id="41" presetID="10" presetClass="entr" presetSubtype="0" fill="hold" grpId="0" nodeType="afterEffect">
                                  <p:stCondLst>
                                    <p:cond delay="0"/>
                                  </p:stCondLst>
                                  <p:iterate type="wd">
                                    <p:tmPct val="10000"/>
                                  </p:iterate>
                                  <p:childTnLst>
                                    <p:set>
                                      <p:cBhvr>
                                        <p:cTn id="42" dur="1" fill="hold">
                                          <p:stCondLst>
                                            <p:cond delay="0"/>
                                          </p:stCondLst>
                                        </p:cTn>
                                        <p:tgtEl>
                                          <p:spTgt spid="18">
                                            <p:txEl>
                                              <p:pRg st="2" end="2"/>
                                            </p:txEl>
                                          </p:spTgt>
                                        </p:tgtEl>
                                        <p:attrNameLst>
                                          <p:attrName>style.visibility</p:attrName>
                                        </p:attrNameLst>
                                      </p:cBhvr>
                                      <p:to>
                                        <p:strVal val="visible"/>
                                      </p:to>
                                    </p:set>
                                    <p:anim to="0" calcmode="lin" valueType="num">
                                      <p:cBhvr>
                                        <p:cTn id="43" dur="500" decel="100000" fill="hold">
                                          <p:stCondLst>
                                            <p:cond delay="0"/>
                                          </p:stCondLst>
                                        </p:cTn>
                                        <p:tgtEl>
                                          <p:spTgt spid="18">
                                            <p:txEl>
                                              <p:pRg st="2" end="2"/>
                                            </p:txEl>
                                          </p:spTgt>
                                        </p:tgtEl>
                                        <p:attrNameLst>
                                          <p:attrName>ppt_y</p:attrName>
                                        </p:attrNameLst>
                                      </p:cBhvr>
                                      <p:tavLst>
                                        <p:tav tm="0">
                                          <p:val>
                                            <p:strVal val="ppt_y+0.02"/>
                                          </p:val>
                                        </p:tav>
                                        <p:tav tm="100000">
                                          <p:val>
                                            <p:strVal val="#ppt_y"/>
                                          </p:val>
                                        </p:tav>
                                      </p:tavLst>
                                    </p:anim>
                                    <p:animEffect transition="in" filter="fade">
                                      <p:cBhvr>
                                        <p:cTn id="44" dur="500">
                                          <p:stCondLst>
                                            <p:cond delay="0"/>
                                          </p:stCondLst>
                                        </p:cTn>
                                        <p:tgtEl>
                                          <p:spTgt spid="18">
                                            <p:txEl>
                                              <p:pRg st="2" end="2"/>
                                            </p:txEl>
                                          </p:spTgt>
                                        </p:tgtEl>
                                      </p:cBhvr>
                                    </p:animEffect>
                                    <p:animScale>
                                      <p:cBhvr>
                                        <p:cTn id="45" dur="500" decel="100000" fill="hold">
                                          <p:stCondLst>
                                            <p:cond delay="0"/>
                                          </p:stCondLst>
                                        </p:cTn>
                                        <p:tgtEl>
                                          <p:spTgt spid="18">
                                            <p:txEl>
                                              <p:pRg st="2" end="2"/>
                                            </p:txEl>
                                          </p:spTgt>
                                        </p:tgtEl>
                                      </p:cBhvr>
                                      <p:by x="100000" y="100000"/>
                                      <p:from x="110000" y="11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7" grpId="0"/>
      <p:bldP spid="28" grpId="0" uiExpand="1" build="p"/>
      <p:bldP spid="17" grpId="0"/>
      <p:bldP spid="18"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32" name="任意多边形: 形状 31"/>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6"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spcBef>
                <a:spcPts val="100"/>
              </a:spcBef>
              <a:spcAft>
                <a:spcPts val="100"/>
              </a:spcAft>
            </a:pPr>
            <a:endParaRPr lang="zh-CN" altLang="en-US" dirty="0"/>
          </a:p>
        </p:txBody>
      </p:sp>
      <p:sp>
        <p:nvSpPr>
          <p:cNvPr id="59" name="文本框 58"/>
          <p:cNvSpPr txBox="1"/>
          <p:nvPr/>
        </p:nvSpPr>
        <p:spPr>
          <a:xfrm>
            <a:off x="2859534" y="653569"/>
            <a:ext cx="6472927" cy="553998"/>
          </a:xfrm>
          <a:prstGeom prst="rect">
            <a:avLst/>
          </a:prstGeom>
          <a:noFill/>
        </p:spPr>
        <p:txBody>
          <a:bodyPr wrap="none" lIns="0" tIns="0" rIns="0" bIns="0" rtlCol="0">
            <a:spAutoFit/>
          </a:bodyPr>
          <a:lstStyle/>
          <a:p>
            <a:pPr algn="ct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第</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2</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章  </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Internet</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协议的安全性</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4" name="文本框 23"/>
          <p:cNvSpPr txBox="1"/>
          <p:nvPr/>
        </p:nvSpPr>
        <p:spPr>
          <a:xfrm>
            <a:off x="1670759" y="3674051"/>
            <a:ext cx="1823331" cy="1200329"/>
          </a:xfrm>
          <a:prstGeom prst="rect">
            <a:avLst/>
          </a:prstGeom>
          <a:noFill/>
        </p:spPr>
        <p:txBody>
          <a:bodyPr wrap="square">
            <a:spAutoFit/>
          </a:bodyPr>
          <a:lstStyle/>
          <a:p>
            <a:pPr algn="ctr"/>
            <a:r>
              <a:rPr lang="zh-CN" altLang="en-US" sz="3600" dirty="0">
                <a:solidFill>
                  <a:schemeClr val="tx1">
                    <a:lumMod val="85000"/>
                    <a:lumOff val="15000"/>
                  </a:schemeClr>
                </a:solidFill>
                <a:latin typeface="方正正大黑简体" panose="02000000000000000000" pitchFamily="2" charset="-122"/>
                <a:ea typeface="方正正大黑简体" panose="02000000000000000000" pitchFamily="2" charset="-122"/>
              </a:rPr>
              <a:t>网络层协议</a:t>
            </a:r>
            <a:endParaRPr lang="zh-CN" altLang="en-US" sz="36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cxnSp>
        <p:nvCxnSpPr>
          <p:cNvPr id="12" name="直接连接符 11"/>
          <p:cNvCxnSpPr/>
          <p:nvPr/>
        </p:nvCxnSpPr>
        <p:spPr>
          <a:xfrm>
            <a:off x="4463143" y="2630714"/>
            <a:ext cx="0" cy="23749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917543" y="2630714"/>
            <a:ext cx="0" cy="23749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250115" y="3674051"/>
            <a:ext cx="1823331" cy="1200329"/>
          </a:xfrm>
          <a:prstGeom prst="rect">
            <a:avLst/>
          </a:prstGeom>
          <a:noFill/>
        </p:spPr>
        <p:txBody>
          <a:bodyPr wrap="square">
            <a:spAutoFit/>
          </a:bodyPr>
          <a:lstStyle/>
          <a:p>
            <a:pPr algn="ctr"/>
            <a:r>
              <a:rPr lang="zh-CN" altLang="en-US" sz="3600" dirty="0">
                <a:solidFill>
                  <a:schemeClr val="tx1">
                    <a:lumMod val="85000"/>
                    <a:lumOff val="15000"/>
                  </a:schemeClr>
                </a:solidFill>
                <a:latin typeface="方正正大黑简体" panose="02000000000000000000" pitchFamily="2" charset="-122"/>
                <a:ea typeface="方正正大黑简体" panose="02000000000000000000" pitchFamily="2" charset="-122"/>
              </a:rPr>
              <a:t>运输层协议</a:t>
            </a:r>
            <a:endParaRPr lang="zh-CN" altLang="en-US" sz="36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35" name="文本框 34"/>
          <p:cNvSpPr txBox="1"/>
          <p:nvPr/>
        </p:nvSpPr>
        <p:spPr>
          <a:xfrm>
            <a:off x="8868361" y="3674051"/>
            <a:ext cx="1823331" cy="1200329"/>
          </a:xfrm>
          <a:prstGeom prst="rect">
            <a:avLst/>
          </a:prstGeom>
          <a:noFill/>
        </p:spPr>
        <p:txBody>
          <a:bodyPr wrap="square">
            <a:spAutoFit/>
          </a:bodyPr>
          <a:lstStyle/>
          <a:p>
            <a:pPr algn="ctr"/>
            <a:r>
              <a:rPr lang="zh-CN" altLang="en-US" sz="3600" dirty="0">
                <a:solidFill>
                  <a:schemeClr val="tx1">
                    <a:lumMod val="85000"/>
                    <a:lumOff val="15000"/>
                  </a:schemeClr>
                </a:solidFill>
                <a:latin typeface="方正正大黑简体" panose="02000000000000000000" pitchFamily="2" charset="-122"/>
                <a:ea typeface="方正正大黑简体" panose="02000000000000000000" pitchFamily="2" charset="-122"/>
              </a:rPr>
              <a:t>应用层协议</a:t>
            </a:r>
            <a:endParaRPr lang="zh-CN" altLang="en-US" sz="36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grpSp>
        <p:nvGrpSpPr>
          <p:cNvPr id="10" name="组合 9"/>
          <p:cNvGrpSpPr/>
          <p:nvPr/>
        </p:nvGrpSpPr>
        <p:grpSpPr>
          <a:xfrm>
            <a:off x="1920724" y="2018693"/>
            <a:ext cx="8524213" cy="1351039"/>
            <a:chOff x="1920724" y="2018693"/>
            <a:chExt cx="8524213" cy="1351039"/>
          </a:xfrm>
        </p:grpSpPr>
        <p:sp>
          <p:nvSpPr>
            <p:cNvPr id="20" name="椭圆 19"/>
            <p:cNvSpPr/>
            <p:nvPr/>
          </p:nvSpPr>
          <p:spPr>
            <a:xfrm>
              <a:off x="1920724" y="2018695"/>
              <a:ext cx="1351037" cy="13510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15449F"/>
                  </a:solidFill>
                  <a:latin typeface="方正正大黑简体" panose="02000000000000000000" pitchFamily="2" charset="-122"/>
                  <a:ea typeface="方正正大黑简体" panose="02000000000000000000" pitchFamily="2" charset="-122"/>
                </a:rPr>
                <a:t>2.1</a:t>
              </a:r>
              <a:endParaRPr lang="zh-CN" altLang="en-US" sz="3600" dirty="0">
                <a:solidFill>
                  <a:srgbClr val="15449F"/>
                </a:solidFill>
                <a:latin typeface="方正正大黑简体" panose="02000000000000000000" pitchFamily="2" charset="-122"/>
                <a:ea typeface="方正正大黑简体" panose="02000000000000000000" pitchFamily="2" charset="-122"/>
              </a:endParaRPr>
            </a:p>
          </p:txBody>
        </p:sp>
        <p:sp>
          <p:nvSpPr>
            <p:cNvPr id="23" name="椭圆 22"/>
            <p:cNvSpPr/>
            <p:nvPr/>
          </p:nvSpPr>
          <p:spPr>
            <a:xfrm>
              <a:off x="5486261" y="2018693"/>
              <a:ext cx="1351037" cy="13510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pc="-150" dirty="0">
                  <a:solidFill>
                    <a:srgbClr val="15449F"/>
                  </a:solidFill>
                  <a:latin typeface="方正正大黑简体" panose="02000000000000000000" pitchFamily="2" charset="-122"/>
                  <a:ea typeface="方正正大黑简体" panose="02000000000000000000" pitchFamily="2" charset="-122"/>
                </a:rPr>
                <a:t>2.2</a:t>
              </a:r>
              <a:endParaRPr lang="zh-CN" altLang="en-US" sz="3600" spc="-150" dirty="0">
                <a:solidFill>
                  <a:srgbClr val="15449F"/>
                </a:solidFill>
                <a:latin typeface="方正正大黑简体" panose="02000000000000000000" pitchFamily="2" charset="-122"/>
                <a:ea typeface="方正正大黑简体" panose="02000000000000000000" pitchFamily="2" charset="-122"/>
              </a:endParaRPr>
            </a:p>
          </p:txBody>
        </p:sp>
        <p:sp>
          <p:nvSpPr>
            <p:cNvPr id="26" name="椭圆 25"/>
            <p:cNvSpPr/>
            <p:nvPr/>
          </p:nvSpPr>
          <p:spPr>
            <a:xfrm>
              <a:off x="9093900" y="2018693"/>
              <a:ext cx="1351037" cy="1351037"/>
            </a:xfrm>
            <a:prstGeom prst="ellipse">
              <a:avLst/>
            </a:prstGeom>
            <a:solidFill>
              <a:srgbClr val="1544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pc="-150" dirty="0">
                  <a:solidFill>
                    <a:schemeClr val="bg1"/>
                  </a:solidFill>
                  <a:latin typeface="方正正大黑简体" panose="02000000000000000000" pitchFamily="2" charset="-122"/>
                  <a:ea typeface="方正正大黑简体" panose="02000000000000000000" pitchFamily="2" charset="-122"/>
                </a:rPr>
                <a:t>2.3</a:t>
              </a:r>
              <a:endParaRPr lang="zh-CN" altLang="en-US" sz="3600" spc="-150" dirty="0">
                <a:solidFill>
                  <a:schemeClr val="bg1"/>
                </a:solidFill>
                <a:latin typeface="方正正大黑简体" panose="02000000000000000000" pitchFamily="2" charset="-122"/>
                <a:ea typeface="方正正大黑简体" panose="02000000000000000000" pitchFamily="2"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decel="10000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stCondLst>
                                            <p:cond delay="0"/>
                                          </p:stCondLst>
                                        </p:cTn>
                                        <p:tgtEl>
                                          <p:spTgt spid="12"/>
                                        </p:tgtEl>
                                      </p:cBhvr>
                                    </p:animEffect>
                                    <p:anim to="0" calcmode="lin" valueType="num">
                                      <p:cBhvr>
                                        <p:cTn id="18" dur="500" fill="hold">
                                          <p:stCondLst>
                                            <p:cond delay="0"/>
                                          </p:stCondLst>
                                        </p:cTn>
                                        <p:tgtEl>
                                          <p:spTgt spid="12"/>
                                        </p:tgtEl>
                                        <p:attrNameLst>
                                          <p:attrName>ppt_y</p:attrName>
                                        </p:attrNameLst>
                                      </p:cBhvr>
                                      <p:tavLst>
                                        <p:tav tm="0">
                                          <p:val>
                                            <p:strVal val="#ppt_y-.05"/>
                                          </p:val>
                                        </p:tav>
                                        <p:tav tm="100000">
                                          <p:val>
                                            <p:strVal val="#ppt_y"/>
                                          </p:val>
                                        </p:tav>
                                      </p:tavLst>
                                    </p:anim>
                                  </p:childTnLst>
                                </p:cTn>
                              </p:par>
                              <p:par>
                                <p:cTn id="19" presetID="10" presetClass="entr" presetSubtype="0" decel="10000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stCondLst>
                                            <p:cond delay="0"/>
                                          </p:stCondLst>
                                        </p:cTn>
                                        <p:tgtEl>
                                          <p:spTgt spid="34"/>
                                        </p:tgtEl>
                                      </p:cBhvr>
                                    </p:animEffect>
                                    <p:anim to="0" calcmode="lin" valueType="num">
                                      <p:cBhvr>
                                        <p:cTn id="22" dur="500" fill="hold">
                                          <p:stCondLst>
                                            <p:cond delay="0"/>
                                          </p:stCondLst>
                                        </p:cTn>
                                        <p:tgtEl>
                                          <p:spTgt spid="34"/>
                                        </p:tgtEl>
                                        <p:attrNameLst>
                                          <p:attrName>ppt_y</p:attrName>
                                        </p:attrNameLst>
                                      </p:cBhvr>
                                      <p:tavLst>
                                        <p:tav tm="0">
                                          <p:val>
                                            <p:strVal val="#ppt_y-.05"/>
                                          </p:val>
                                        </p:tav>
                                        <p:tav tm="100000">
                                          <p:val>
                                            <p:strVal val="#ppt_y"/>
                                          </p:val>
                                        </p:tav>
                                      </p:tavLst>
                                    </p:anim>
                                  </p:childTnLst>
                                </p:cTn>
                              </p:par>
                            </p:childTnLst>
                          </p:cTn>
                        </p:par>
                        <p:par>
                          <p:cTn id="23" fill="hold">
                            <p:stCondLst>
                              <p:cond delay="500"/>
                            </p:stCondLst>
                            <p:childTnLst>
                              <p:par>
                                <p:cTn id="24" presetID="10" presetClass="entr" presetSubtype="0" fill="hold" grpId="0" nodeType="afterEffect">
                                  <p:stCondLst>
                                    <p:cond delay="0"/>
                                  </p:stCondLst>
                                  <p:iterate type="wd">
                                    <p:tmPct val="10000"/>
                                  </p:iterate>
                                  <p:childTnLst>
                                    <p:set>
                                      <p:cBhvr>
                                        <p:cTn id="25" dur="1" fill="hold">
                                          <p:stCondLst>
                                            <p:cond delay="0"/>
                                          </p:stCondLst>
                                        </p:cTn>
                                        <p:tgtEl>
                                          <p:spTgt spid="24"/>
                                        </p:tgtEl>
                                        <p:attrNameLst>
                                          <p:attrName>style.visibility</p:attrName>
                                        </p:attrNameLst>
                                      </p:cBhvr>
                                      <p:to>
                                        <p:strVal val="visible"/>
                                      </p:to>
                                    </p:set>
                                    <p:anim to="0" calcmode="lin" valueType="num">
                                      <p:cBhvr>
                                        <p:cTn id="26" dur="500" decel="100000" fill="hold">
                                          <p:stCondLst>
                                            <p:cond delay="0"/>
                                          </p:stCondLst>
                                        </p:cTn>
                                        <p:tgtEl>
                                          <p:spTgt spid="24"/>
                                        </p:tgtEl>
                                        <p:attrNameLst>
                                          <p:attrName>ppt_y</p:attrName>
                                        </p:attrNameLst>
                                      </p:cBhvr>
                                      <p:tavLst>
                                        <p:tav tm="0">
                                          <p:val>
                                            <p:strVal val="ppt_y+0.02"/>
                                          </p:val>
                                        </p:tav>
                                        <p:tav tm="100000">
                                          <p:val>
                                            <p:strVal val="#ppt_y"/>
                                          </p:val>
                                        </p:tav>
                                      </p:tavLst>
                                    </p:anim>
                                    <p:animEffect transition="in" filter="fade">
                                      <p:cBhvr>
                                        <p:cTn id="27" dur="500">
                                          <p:stCondLst>
                                            <p:cond delay="0"/>
                                          </p:stCondLst>
                                        </p:cTn>
                                        <p:tgtEl>
                                          <p:spTgt spid="24"/>
                                        </p:tgtEl>
                                      </p:cBhvr>
                                    </p:animEffect>
                                    <p:animScale>
                                      <p:cBhvr>
                                        <p:cTn id="28" dur="500" decel="100000" fill="hold">
                                          <p:stCondLst>
                                            <p:cond delay="0"/>
                                          </p:stCondLst>
                                        </p:cTn>
                                        <p:tgtEl>
                                          <p:spTgt spid="24"/>
                                        </p:tgtEl>
                                      </p:cBhvr>
                                      <p:by x="100000" y="100000"/>
                                      <p:from x="110000" y="110000"/>
                                      <p:to x="100000" y="100000"/>
                                    </p:animScale>
                                  </p:childTnLst>
                                </p:cTn>
                              </p:par>
                            </p:childTnLst>
                          </p:cTn>
                        </p:par>
                        <p:par>
                          <p:cTn id="29" fill="hold">
                            <p:stCondLst>
                              <p:cond delay="1200"/>
                            </p:stCondLst>
                            <p:childTnLst>
                              <p:par>
                                <p:cTn id="30" presetID="10" presetClass="entr" presetSubtype="0" fill="hold" grpId="0" nodeType="afterEffect">
                                  <p:stCondLst>
                                    <p:cond delay="0"/>
                                  </p:stCondLst>
                                  <p:iterate type="wd">
                                    <p:tmPct val="10000"/>
                                  </p:iterate>
                                  <p:childTnLst>
                                    <p:set>
                                      <p:cBhvr>
                                        <p:cTn id="31" dur="1" fill="hold">
                                          <p:stCondLst>
                                            <p:cond delay="0"/>
                                          </p:stCondLst>
                                        </p:cTn>
                                        <p:tgtEl>
                                          <p:spTgt spid="33"/>
                                        </p:tgtEl>
                                        <p:attrNameLst>
                                          <p:attrName>style.visibility</p:attrName>
                                        </p:attrNameLst>
                                      </p:cBhvr>
                                      <p:to>
                                        <p:strVal val="visible"/>
                                      </p:to>
                                    </p:set>
                                    <p:anim to="0" calcmode="lin" valueType="num">
                                      <p:cBhvr>
                                        <p:cTn id="32" dur="500" decel="100000" fill="hold">
                                          <p:stCondLst>
                                            <p:cond delay="0"/>
                                          </p:stCondLst>
                                        </p:cTn>
                                        <p:tgtEl>
                                          <p:spTgt spid="33"/>
                                        </p:tgtEl>
                                        <p:attrNameLst>
                                          <p:attrName>ppt_y</p:attrName>
                                        </p:attrNameLst>
                                      </p:cBhvr>
                                      <p:tavLst>
                                        <p:tav tm="0">
                                          <p:val>
                                            <p:strVal val="ppt_y+0.02"/>
                                          </p:val>
                                        </p:tav>
                                        <p:tav tm="100000">
                                          <p:val>
                                            <p:strVal val="#ppt_y"/>
                                          </p:val>
                                        </p:tav>
                                      </p:tavLst>
                                    </p:anim>
                                    <p:animEffect transition="in" filter="fade">
                                      <p:cBhvr>
                                        <p:cTn id="33" dur="500">
                                          <p:stCondLst>
                                            <p:cond delay="0"/>
                                          </p:stCondLst>
                                        </p:cTn>
                                        <p:tgtEl>
                                          <p:spTgt spid="33"/>
                                        </p:tgtEl>
                                      </p:cBhvr>
                                    </p:animEffect>
                                    <p:animScale>
                                      <p:cBhvr>
                                        <p:cTn id="34" dur="500" decel="100000" fill="hold">
                                          <p:stCondLst>
                                            <p:cond delay="0"/>
                                          </p:stCondLst>
                                        </p:cTn>
                                        <p:tgtEl>
                                          <p:spTgt spid="33"/>
                                        </p:tgtEl>
                                      </p:cBhvr>
                                      <p:by x="100000" y="100000"/>
                                      <p:from x="110000" y="110000"/>
                                      <p:to x="100000" y="100000"/>
                                    </p:animScale>
                                  </p:childTnLst>
                                </p:cTn>
                              </p:par>
                            </p:childTnLst>
                          </p:cTn>
                        </p:par>
                        <p:par>
                          <p:cTn id="35" fill="hold">
                            <p:stCondLst>
                              <p:cond delay="1899"/>
                            </p:stCondLst>
                            <p:childTnLst>
                              <p:par>
                                <p:cTn id="36" presetID="10" presetClass="entr" presetSubtype="0" fill="hold" grpId="0" nodeType="afterEffect">
                                  <p:stCondLst>
                                    <p:cond delay="0"/>
                                  </p:stCondLst>
                                  <p:iterate type="wd">
                                    <p:tmPct val="10000"/>
                                  </p:iterate>
                                  <p:childTnLst>
                                    <p:set>
                                      <p:cBhvr>
                                        <p:cTn id="37" dur="1" fill="hold">
                                          <p:stCondLst>
                                            <p:cond delay="0"/>
                                          </p:stCondLst>
                                        </p:cTn>
                                        <p:tgtEl>
                                          <p:spTgt spid="35"/>
                                        </p:tgtEl>
                                        <p:attrNameLst>
                                          <p:attrName>style.visibility</p:attrName>
                                        </p:attrNameLst>
                                      </p:cBhvr>
                                      <p:to>
                                        <p:strVal val="visible"/>
                                      </p:to>
                                    </p:set>
                                    <p:anim to="0" calcmode="lin" valueType="num">
                                      <p:cBhvr>
                                        <p:cTn id="38" dur="500" decel="100000" fill="hold">
                                          <p:stCondLst>
                                            <p:cond delay="0"/>
                                          </p:stCondLst>
                                        </p:cTn>
                                        <p:tgtEl>
                                          <p:spTgt spid="35"/>
                                        </p:tgtEl>
                                        <p:attrNameLst>
                                          <p:attrName>ppt_y</p:attrName>
                                        </p:attrNameLst>
                                      </p:cBhvr>
                                      <p:tavLst>
                                        <p:tav tm="0">
                                          <p:val>
                                            <p:strVal val="ppt_y+0.02"/>
                                          </p:val>
                                        </p:tav>
                                        <p:tav tm="100000">
                                          <p:val>
                                            <p:strVal val="#ppt_y"/>
                                          </p:val>
                                        </p:tav>
                                      </p:tavLst>
                                    </p:anim>
                                    <p:animEffect transition="in" filter="fade">
                                      <p:cBhvr>
                                        <p:cTn id="39" dur="500">
                                          <p:stCondLst>
                                            <p:cond delay="0"/>
                                          </p:stCondLst>
                                        </p:cTn>
                                        <p:tgtEl>
                                          <p:spTgt spid="35"/>
                                        </p:tgtEl>
                                      </p:cBhvr>
                                    </p:animEffect>
                                    <p:animScale>
                                      <p:cBhvr>
                                        <p:cTn id="40" dur="500" decel="100000" fill="hold">
                                          <p:stCondLst>
                                            <p:cond delay="0"/>
                                          </p:stCondLst>
                                        </p:cTn>
                                        <p:tgtEl>
                                          <p:spTgt spid="35"/>
                                        </p:tgtEl>
                                      </p:cBhvr>
                                      <p:by x="100000" y="100000"/>
                                      <p:from x="110000" y="11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4" grpId="0"/>
      <p:bldP spid="33" grpId="0"/>
      <p:bldP spid="3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椭圆 12"/>
          <p:cNvSpPr/>
          <p:nvPr/>
        </p:nvSpPr>
        <p:spPr>
          <a:xfrm>
            <a:off x="1663700" y="-571500"/>
            <a:ext cx="482600" cy="482600"/>
          </a:xfrm>
          <a:prstGeom prst="ellipse">
            <a:avLst/>
          </a:pr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3104" t="7278" r="3104" b="7278"/>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36" name="椭圆 35"/>
          <p:cNvSpPr/>
          <p:nvPr/>
        </p:nvSpPr>
        <p:spPr>
          <a:xfrm>
            <a:off x="2489200" y="12700"/>
            <a:ext cx="7213600" cy="7213600"/>
          </a:xfrm>
          <a:prstGeom prst="ellipse">
            <a:avLst/>
          </a:prstGeom>
          <a:gradFill flip="none" rotWithShape="1">
            <a:gsLst>
              <a:gs pos="0">
                <a:srgbClr val="FFFFFF"/>
              </a:gs>
              <a:gs pos="100000">
                <a:srgbClr val="FFFFFF">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p:nvSpPr>
        <p:spPr>
          <a:xfrm>
            <a:off x="2828278" y="2356684"/>
            <a:ext cx="6535443" cy="1477328"/>
          </a:xfrm>
          <a:prstGeom prst="rect">
            <a:avLst/>
          </a:prstGeom>
          <a:noFill/>
        </p:spPr>
        <p:txBody>
          <a:bodyPr wrap="none" lIns="0" tIns="0" rIns="0" bIns="0" rtlCol="0">
            <a:spAutoFit/>
          </a:bodyPr>
          <a:lstStyle/>
          <a:p>
            <a:pPr algn="ctr"/>
            <a:r>
              <a:rPr lang="zh-CN" altLang="en-US" sz="9600" b="1" spc="6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方正正大黑简体" panose="02000000000000000000" pitchFamily="2" charset="-122"/>
                <a:ea typeface="方正正大黑简体" panose="02000000000000000000" pitchFamily="2" charset="-122"/>
              </a:rPr>
              <a:t>谢 谢 观 看</a:t>
            </a:r>
            <a:endParaRPr lang="zh-CN" altLang="en-US" sz="9600" b="1" spc="6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方正正大黑简体" panose="02000000000000000000" pitchFamily="2" charset="-122"/>
              <a:ea typeface="方正正大黑简体" panose="02000000000000000000" pitchFamily="2" charset="-122"/>
            </a:endParaRPr>
          </a:p>
        </p:txBody>
      </p:sp>
      <p:sp>
        <p:nvSpPr>
          <p:cNvPr id="31" name="文本框 30"/>
          <p:cNvSpPr txBox="1"/>
          <p:nvPr/>
        </p:nvSpPr>
        <p:spPr>
          <a:xfrm>
            <a:off x="4480173" y="4579026"/>
            <a:ext cx="3231654" cy="553998"/>
          </a:xfrm>
          <a:prstGeom prst="rect">
            <a:avLst/>
          </a:prstGeom>
          <a:noFill/>
        </p:spPr>
        <p:txBody>
          <a:bodyPr wrap="none" lIns="0" tIns="0" rIns="0" bIns="0" rtlCol="0">
            <a:spAutoFit/>
          </a:bodyPr>
          <a:lstStyle/>
          <a:p>
            <a:pPr algn="dist"/>
            <a:r>
              <a:rPr lang="zh-CN" altLang="en-US" sz="3600" spc="600" dirty="0">
                <a:gradFill>
                  <a:gsLst>
                    <a:gs pos="63000">
                      <a:srgbClr val="153B95"/>
                    </a:gs>
                    <a:gs pos="100000">
                      <a:schemeClr val="bg1"/>
                    </a:gs>
                  </a:gsLst>
                  <a:lin ang="5400000" scaled="1"/>
                </a:gradFill>
                <a:latin typeface="方正颜宋简体_准" panose="02000000000000000000" pitchFamily="2" charset="-122"/>
                <a:ea typeface="方正颜宋简体_准" panose="02000000000000000000" pitchFamily="2" charset="-122"/>
              </a:rPr>
              <a:t>华中科技大学</a:t>
            </a:r>
            <a:endParaRPr lang="zh-CN" altLang="en-US" sz="3600" spc="600" dirty="0">
              <a:gradFill>
                <a:gsLst>
                  <a:gs pos="63000">
                    <a:srgbClr val="153B95"/>
                  </a:gs>
                  <a:gs pos="100000">
                    <a:schemeClr val="bg1"/>
                  </a:gs>
                </a:gsLst>
                <a:lin ang="5400000" scaled="1"/>
              </a:gradFill>
              <a:latin typeface="方正颜宋简体_准" panose="02000000000000000000" pitchFamily="2" charset="-122"/>
              <a:ea typeface="方正颜宋简体_准" panose="02000000000000000000" pitchFamily="2" charset="-122"/>
            </a:endParaRPr>
          </a:p>
        </p:txBody>
      </p:sp>
      <p:sp>
        <p:nvSpPr>
          <p:cNvPr id="16" name="任意多边形: 形状 15"/>
          <p:cNvSpPr/>
          <p:nvPr/>
        </p:nvSpPr>
        <p:spPr>
          <a:xfrm>
            <a:off x="368152" y="4169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任意多边形: 形状 31"/>
          <p:cNvSpPr/>
          <p:nvPr/>
        </p:nvSpPr>
        <p:spPr>
          <a:xfrm>
            <a:off x="11328252" y="54207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solidFill>
            <a:srgbClr val="1B3B9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22" presetClass="entr" presetSubtype="4"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par>
                                <p:cTn id="18" presetID="47"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1" grpId="0"/>
      <p:bldP spid="16"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3104" t="7278" r="3104" b="7278"/>
          <a:stretch>
            <a:fillRect/>
          </a:stretch>
        </p:blipFill>
        <p:spPr>
          <a:xfrm flipV="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36" name="椭圆 35"/>
          <p:cNvSpPr/>
          <p:nvPr/>
        </p:nvSpPr>
        <p:spPr>
          <a:xfrm flipV="1">
            <a:off x="2645229" y="-108856"/>
            <a:ext cx="6901542" cy="6901542"/>
          </a:xfrm>
          <a:prstGeom prst="ellipse">
            <a:avLst/>
          </a:prstGeom>
          <a:gradFill flip="none" rotWithShape="1">
            <a:gsLst>
              <a:gs pos="0">
                <a:srgbClr val="FFFFFF"/>
              </a:gs>
              <a:gs pos="100000">
                <a:srgbClr val="FFFFFF">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13441" y="3329453"/>
            <a:ext cx="9565119" cy="1354217"/>
          </a:xfrm>
          <a:prstGeom prst="rect">
            <a:avLst/>
          </a:prstGeom>
          <a:noFill/>
        </p:spPr>
        <p:txBody>
          <a:bodyPr wrap="none" lIns="0" tIns="0" rIns="0" bIns="0" rtlCol="0">
            <a:spAutoFit/>
          </a:bodyPr>
          <a:lstStyle/>
          <a:p>
            <a:pPr algn="ctr"/>
            <a:r>
              <a:rPr lang="en-US" altLang="zh-CN" sz="88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88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协议的安全性</a:t>
            </a:r>
            <a:endParaRPr lang="zh-CN" altLang="en-US" sz="88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26" name="文本框 25"/>
          <p:cNvSpPr txBox="1"/>
          <p:nvPr/>
        </p:nvSpPr>
        <p:spPr>
          <a:xfrm>
            <a:off x="5034577" y="2221472"/>
            <a:ext cx="2072683" cy="738664"/>
          </a:xfrm>
          <a:prstGeom prst="rect">
            <a:avLst/>
          </a:prstGeom>
          <a:noFill/>
        </p:spPr>
        <p:txBody>
          <a:bodyPr wrap="none" lIns="0" tIns="0" rIns="0" bIns="0" rtlCol="0">
            <a:spAutoFit/>
          </a:bodyPr>
          <a:lstStyle/>
          <a:p>
            <a:pPr algn="dist"/>
            <a:r>
              <a:rPr lang="en-US" altLang="zh-CN" sz="4800" dirty="0">
                <a:gradFill>
                  <a:gsLst>
                    <a:gs pos="63000">
                      <a:srgbClr val="153B95"/>
                    </a:gs>
                    <a:gs pos="100000">
                      <a:schemeClr val="bg1"/>
                    </a:gs>
                  </a:gsLst>
                  <a:lin ang="5400000" scaled="1"/>
                </a:gradFill>
                <a:latin typeface="字魂45号-冰宇雅宋" panose="00000500000000000000" pitchFamily="2" charset="-122"/>
                <a:ea typeface="字魂45号-冰宇雅宋" panose="00000500000000000000" pitchFamily="2" charset="-122"/>
              </a:rPr>
              <a:t>PART-01</a:t>
            </a:r>
            <a:endParaRPr lang="zh-CN" altLang="en-US" sz="4800" dirty="0">
              <a:gradFill>
                <a:gsLst>
                  <a:gs pos="63000">
                    <a:srgbClr val="153B95"/>
                  </a:gs>
                  <a:gs pos="100000">
                    <a:schemeClr val="bg1"/>
                  </a:gs>
                </a:gsLst>
                <a:lin ang="5400000" scaled="1"/>
              </a:gradFill>
              <a:latin typeface="字魂45号-冰宇雅宋" panose="00000500000000000000" pitchFamily="2" charset="-122"/>
              <a:ea typeface="字魂45号-冰宇雅宋" panose="00000500000000000000" pitchFamily="2" charset="-122"/>
            </a:endParaRPr>
          </a:p>
        </p:txBody>
      </p:sp>
      <p:sp>
        <p:nvSpPr>
          <p:cNvPr id="16" name="任意多边形: 形状 15"/>
          <p:cNvSpPr/>
          <p:nvPr/>
        </p:nvSpPr>
        <p:spPr>
          <a:xfrm>
            <a:off x="368152" y="4169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任意多边形: 形状 31"/>
          <p:cNvSpPr/>
          <p:nvPr/>
        </p:nvSpPr>
        <p:spPr>
          <a:xfrm>
            <a:off x="11328252" y="54207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solidFill>
            <a:srgbClr val="1B3B9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文本框 34"/>
          <p:cNvSpPr txBox="1"/>
          <p:nvPr/>
        </p:nvSpPr>
        <p:spPr>
          <a:xfrm rot="5400000">
            <a:off x="-104164" y="2007446"/>
            <a:ext cx="1012828" cy="153888"/>
          </a:xfrm>
          <a:prstGeom prst="rect">
            <a:avLst/>
          </a:prstGeom>
          <a:noFill/>
        </p:spPr>
        <p:txBody>
          <a:bodyPr wrap="square" lIns="0" tIns="0" rIns="0" bIns="0" rtlCol="0">
            <a:spAutoFit/>
          </a:bodyPr>
          <a:lstStyle/>
          <a:p>
            <a:pPr algn="dist"/>
            <a:r>
              <a:rPr lang="en-US" altLang="zh-CN" sz="1000" dirty="0">
                <a:solidFill>
                  <a:schemeClr val="bg1"/>
                </a:solidFill>
                <a:latin typeface="+mn-ea"/>
              </a:rPr>
              <a:t>BUSINESS PLAN</a:t>
            </a:r>
            <a:endParaRPr lang="zh-CN" altLang="en-US" sz="1000" dirty="0">
              <a:solidFill>
                <a:schemeClr val="bg1"/>
              </a:solidFill>
              <a:latin typeface="+mn-ea"/>
            </a:endParaRPr>
          </a:p>
        </p:txBody>
      </p:sp>
      <p:sp>
        <p:nvSpPr>
          <p:cNvPr id="33" name="任意多边形: 形状 32"/>
          <p:cNvSpPr/>
          <p:nvPr/>
        </p:nvSpPr>
        <p:spPr>
          <a:xfrm>
            <a:off x="11190952" y="0"/>
            <a:ext cx="1001049" cy="1074058"/>
          </a:xfrm>
          <a:custGeom>
            <a:avLst/>
            <a:gdLst>
              <a:gd name="connsiteX0" fmla="*/ 53162 w 1001049"/>
              <a:gd name="connsiteY0" fmla="*/ 0 h 1074058"/>
              <a:gd name="connsiteX1" fmla="*/ 1001049 w 1001049"/>
              <a:gd name="connsiteY1" fmla="*/ 0 h 1074058"/>
              <a:gd name="connsiteX2" fmla="*/ 1001049 w 1001049"/>
              <a:gd name="connsiteY2" fmla="*/ 1046024 h 1074058"/>
              <a:gd name="connsiteX3" fmla="*/ 954809 w 1001049"/>
              <a:gd name="connsiteY3" fmla="*/ 1057913 h 1074058"/>
              <a:gd name="connsiteX4" fmla="*/ 794658 w 1001049"/>
              <a:gd name="connsiteY4" fmla="*/ 1074058 h 1074058"/>
              <a:gd name="connsiteX5" fmla="*/ 0 w 1001049"/>
              <a:gd name="connsiteY5" fmla="*/ 279400 h 1074058"/>
              <a:gd name="connsiteX6" fmla="*/ 16145 w 1001049"/>
              <a:gd name="connsiteY6" fmla="*/ 119249 h 107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049" h="1074058">
                <a:moveTo>
                  <a:pt x="53162" y="0"/>
                </a:moveTo>
                <a:lnTo>
                  <a:pt x="1001049" y="0"/>
                </a:lnTo>
                <a:lnTo>
                  <a:pt x="1001049" y="1046024"/>
                </a:lnTo>
                <a:lnTo>
                  <a:pt x="954809" y="1057913"/>
                </a:lnTo>
                <a:cubicBezTo>
                  <a:pt x="903079" y="1068499"/>
                  <a:pt x="849518" y="1074058"/>
                  <a:pt x="794658" y="1074058"/>
                </a:cubicBezTo>
                <a:cubicBezTo>
                  <a:pt x="355781" y="1074058"/>
                  <a:pt x="0" y="718277"/>
                  <a:pt x="0" y="279400"/>
                </a:cubicBezTo>
                <a:cubicBezTo>
                  <a:pt x="0" y="224540"/>
                  <a:pt x="5559" y="170979"/>
                  <a:pt x="16145" y="119249"/>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latin typeface="字魂45号-冰宇雅宋" panose="00000500000000000000" pitchFamily="2" charset="-122"/>
              <a:ea typeface="字魂45号-冰宇雅宋" panose="00000500000000000000" pitchFamily="2" charset="-122"/>
            </a:endParaRPr>
          </a:p>
        </p:txBody>
      </p:sp>
      <p:sp>
        <p:nvSpPr>
          <p:cNvPr id="11" name="椭圆 10"/>
          <p:cNvSpPr/>
          <p:nvPr/>
        </p:nvSpPr>
        <p:spPr>
          <a:xfrm>
            <a:off x="9256486" y="2044700"/>
            <a:ext cx="304800" cy="304800"/>
          </a:xfrm>
          <a:prstGeom prst="ellipse">
            <a:avLst/>
          </a:pr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字魂45号-冰宇雅宋" panose="00000500000000000000" pitchFamily="2" charset="-122"/>
              <a:ea typeface="字魂45号-冰宇雅宋" panose="000005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10" presetClass="entr" presetSubtype="0" accel="30000" decel="70000" fill="hold" grpId="0" nodeType="withEffect">
                                  <p:stCondLst>
                                    <p:cond delay="0"/>
                                  </p:stCondLst>
                                  <p:iterate type="wd">
                                    <p:tmPct val="10000"/>
                                  </p:iterate>
                                  <p:childTnLst>
                                    <p:set>
                                      <p:cBhvr>
                                        <p:cTn id="21" dur="1" fill="hold">
                                          <p:stCondLst>
                                            <p:cond delay="0"/>
                                          </p:stCondLst>
                                        </p:cTn>
                                        <p:tgtEl>
                                          <p:spTgt spid="26"/>
                                        </p:tgtEl>
                                        <p:attrNameLst>
                                          <p:attrName>style.visibility</p:attrName>
                                        </p:attrNameLst>
                                      </p:cBhvr>
                                      <p:to>
                                        <p:strVal val="visible"/>
                                      </p:to>
                                    </p:set>
                                    <p:animEffect transition="in" filter="fade">
                                      <p:cBhvr>
                                        <p:cTn id="22" dur="600" decel="100000">
                                          <p:stCondLst>
                                            <p:cond delay="0"/>
                                          </p:stCondLst>
                                        </p:cTn>
                                        <p:tgtEl>
                                          <p:spTgt spid="26"/>
                                        </p:tgtEl>
                                      </p:cBhvr>
                                    </p:animEffect>
                                    <p:anim to="0" calcmode="lin" valueType="num">
                                      <p:cBhvr>
                                        <p:cTn id="23" dur="750" fill="hold">
                                          <p:stCondLst>
                                            <p:cond delay="0"/>
                                          </p:stCondLst>
                                        </p:cTn>
                                        <p:tgtEl>
                                          <p:spTgt spid="26"/>
                                        </p:tgtEl>
                                        <p:attrNameLst>
                                          <p:attrName>ppt_h</p:attrName>
                                        </p:attrNameLst>
                                      </p:cBhvr>
                                      <p:tavLst>
                                        <p:tav tm="0">
                                          <p:val>
                                            <p:strVal val="ppt_h*2.1"/>
                                          </p:val>
                                        </p:tav>
                                        <p:tav tm="45000">
                                          <p:val>
                                            <p:strVal val="ppt_h*1.04"/>
                                          </p:val>
                                        </p:tav>
                                        <p:tav tm="100000">
                                          <p:val>
                                            <p:strVal val="#ppt_h"/>
                                          </p:val>
                                        </p:tav>
                                      </p:tavLst>
                                    </p:anim>
                                    <p:anim to="0" calcmode="lin" valueType="num">
                                      <p:cBhvr>
                                        <p:cTn id="24" dur="750" fill="hold">
                                          <p:stCondLst>
                                            <p:cond delay="0"/>
                                          </p:stCondLst>
                                        </p:cTn>
                                        <p:tgtEl>
                                          <p:spTgt spid="26"/>
                                        </p:tgtEl>
                                        <p:attrNameLst>
                                          <p:attrName>ppt_w</p:attrName>
                                        </p:attrNameLst>
                                      </p:cBhvr>
                                      <p:tavLst>
                                        <p:tav tm="0">
                                          <p:val>
                                            <p:strVal val="ppt_w*2.1"/>
                                          </p:val>
                                        </p:tav>
                                        <p:tav tm="45000">
                                          <p:val>
                                            <p:strVal val="ppt_w*1.04"/>
                                          </p:val>
                                        </p:tav>
                                        <p:tav tm="100000">
                                          <p:val>
                                            <p:strVal val="#ppt_w"/>
                                          </p:val>
                                        </p:tav>
                                      </p:tavLst>
                                    </p:anim>
                                  </p:childTnLst>
                                </p:cTn>
                              </p:par>
                              <p:par>
                                <p:cTn id="25" presetID="10" presetClass="entr" presetSubtype="0" fill="hold" grpId="0" nodeType="withEffect">
                                  <p:stCondLst>
                                    <p:cond delay="0"/>
                                  </p:stCondLst>
                                  <p:iterate type="wd">
                                    <p:tmPct val="10000"/>
                                  </p:iterate>
                                  <p:childTnLst>
                                    <p:set>
                                      <p:cBhvr>
                                        <p:cTn id="26" dur="1" fill="hold">
                                          <p:stCondLst>
                                            <p:cond delay="0"/>
                                          </p:stCondLst>
                                        </p:cTn>
                                        <p:tgtEl>
                                          <p:spTgt spid="18"/>
                                        </p:tgtEl>
                                        <p:attrNameLst>
                                          <p:attrName>style.visibility</p:attrName>
                                        </p:attrNameLst>
                                      </p:cBhvr>
                                      <p:to>
                                        <p:strVal val="visible"/>
                                      </p:to>
                                    </p:set>
                                    <p:anim to="0" calcmode="lin" valueType="num">
                                      <p:cBhvr>
                                        <p:cTn id="27" dur="500" decel="100000" fill="hold">
                                          <p:stCondLst>
                                            <p:cond delay="0"/>
                                          </p:stCondLst>
                                        </p:cTn>
                                        <p:tgtEl>
                                          <p:spTgt spid="18"/>
                                        </p:tgtEl>
                                        <p:attrNameLst>
                                          <p:attrName>ppt_y</p:attrName>
                                        </p:attrNameLst>
                                      </p:cBhvr>
                                      <p:tavLst>
                                        <p:tav tm="0">
                                          <p:val>
                                            <p:strVal val="ppt_y-0.02"/>
                                          </p:val>
                                        </p:tav>
                                        <p:tav tm="100000">
                                          <p:val>
                                            <p:strVal val="#ppt_y"/>
                                          </p:val>
                                        </p:tav>
                                      </p:tavLst>
                                    </p:anim>
                                    <p:animEffect transition="in" filter="fade">
                                      <p:cBhvr>
                                        <p:cTn id="28" dur="500">
                                          <p:stCondLst>
                                            <p:cond delay="0"/>
                                          </p:stCondLst>
                                        </p:cTn>
                                        <p:tgtEl>
                                          <p:spTgt spid="18"/>
                                        </p:tgtEl>
                                      </p:cBhvr>
                                    </p:animEffect>
                                    <p:animScale>
                                      <p:cBhvr>
                                        <p:cTn id="29" dur="500" decel="100000" fill="hold">
                                          <p:stCondLst>
                                            <p:cond delay="0"/>
                                          </p:stCondLst>
                                        </p:cTn>
                                        <p:tgtEl>
                                          <p:spTgt spid="18"/>
                                        </p:tgtEl>
                                      </p:cBhvr>
                                      <p:by x="100000" y="100000"/>
                                      <p:from x="110000" y="11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P spid="16" grpId="0" animBg="1"/>
      <p:bldP spid="32"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158962" y="-722726"/>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3909504" y="722726"/>
            <a:ext cx="4372992" cy="553998"/>
          </a:xfrm>
          <a:prstGeom prst="rect">
            <a:avLst/>
          </a:prstGeom>
          <a:noFill/>
        </p:spPr>
        <p:txBody>
          <a:bodyPr wrap="none" lIns="0" tIns="0" rIns="0" bIns="0" rtlCol="0">
            <a:spAutoFit/>
          </a:bodyPr>
          <a:lstStyle/>
          <a:p>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传输控制协议</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endPar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99" name="文本框 98"/>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 TCP</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协议提供的服务：</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00" name="矩形 99"/>
          <p:cNvSpPr/>
          <p:nvPr/>
        </p:nvSpPr>
        <p:spPr>
          <a:xfrm>
            <a:off x="5695741" y="2267118"/>
            <a:ext cx="4521075" cy="3440454"/>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nvGrpSpPr>
          <p:cNvPr id="9" name="组合 8"/>
          <p:cNvGrpSpPr/>
          <p:nvPr/>
        </p:nvGrpSpPr>
        <p:grpSpPr>
          <a:xfrm>
            <a:off x="6172474" y="2951642"/>
            <a:ext cx="3894705" cy="830997"/>
            <a:chOff x="6181112" y="2546037"/>
            <a:chExt cx="3894705" cy="830997"/>
          </a:xfrm>
        </p:grpSpPr>
        <p:sp>
          <p:nvSpPr>
            <p:cNvPr id="107" name="fingerprint_149283"/>
            <p:cNvSpPr>
              <a:spLocks noChangeAspect="1"/>
            </p:cNvSpPr>
            <p:nvPr/>
          </p:nvSpPr>
          <p:spPr bwMode="auto">
            <a:xfrm>
              <a:off x="6181112" y="2662292"/>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110" name="文本框 109"/>
            <p:cNvSpPr txBox="1"/>
            <p:nvPr/>
          </p:nvSpPr>
          <p:spPr>
            <a:xfrm>
              <a:off x="6608368" y="2546037"/>
              <a:ext cx="3467449" cy="830997"/>
            </a:xfrm>
            <a:prstGeom prst="rect">
              <a:avLst/>
            </a:prstGeom>
            <a:noFill/>
          </p:spPr>
          <p:txBody>
            <a:bodyPr wrap="square">
              <a:spAutoFit/>
            </a:bodyPr>
            <a:lstStyle/>
            <a:p>
              <a:pPr algn="just"/>
              <a:r>
                <a:rPr lang="zh-CN" altLang="en-US" sz="2400" dirty="0">
                  <a:solidFill>
                    <a:srgbClr val="FF0000"/>
                  </a:solidFill>
                  <a:latin typeface="方正正大黑简体" panose="02000000000000000000" pitchFamily="2" charset="-122"/>
                  <a:ea typeface="方正正大黑简体" panose="02000000000000000000" pitchFamily="2" charset="-122"/>
                </a:rPr>
                <a:t>基本的运输层服务</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：多路复用</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多路分解。</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grpSp>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l="16339" r="15209"/>
          <a:stretch>
            <a:fillRect/>
          </a:stretch>
        </p:blipFill>
        <p:spPr>
          <a:xfrm>
            <a:off x="1970255" y="2508415"/>
            <a:ext cx="3904203" cy="2970590"/>
          </a:xfrm>
          <a:prstGeom prst="rect">
            <a:avLst/>
          </a:prstGeom>
        </p:spPr>
      </p:pic>
      <p:grpSp>
        <p:nvGrpSpPr>
          <p:cNvPr id="10" name="组合 9"/>
          <p:cNvGrpSpPr/>
          <p:nvPr/>
        </p:nvGrpSpPr>
        <p:grpSpPr>
          <a:xfrm>
            <a:off x="6172474" y="4130862"/>
            <a:ext cx="3894705" cy="1200329"/>
            <a:chOff x="6172474" y="3491251"/>
            <a:chExt cx="3894705" cy="1200329"/>
          </a:xfrm>
        </p:grpSpPr>
        <p:sp>
          <p:nvSpPr>
            <p:cNvPr id="21" name="fingerprint_149283"/>
            <p:cNvSpPr>
              <a:spLocks noChangeAspect="1"/>
            </p:cNvSpPr>
            <p:nvPr/>
          </p:nvSpPr>
          <p:spPr bwMode="auto">
            <a:xfrm>
              <a:off x="6172474" y="3607506"/>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22" name="文本框 21"/>
            <p:cNvSpPr txBox="1"/>
            <p:nvPr/>
          </p:nvSpPr>
          <p:spPr>
            <a:xfrm>
              <a:off x="6599730" y="3491251"/>
              <a:ext cx="3467449" cy="1200329"/>
            </a:xfrm>
            <a:prstGeom prst="rect">
              <a:avLst/>
            </a:prstGeom>
            <a:noFill/>
          </p:spPr>
          <p:txBody>
            <a:bodyPr wrap="square">
              <a:spAutoFit/>
            </a:bodyPr>
            <a:lstStyle/>
            <a:p>
              <a:pPr algn="just"/>
              <a:r>
                <a:rPr lang="zh-CN" altLang="en-US" sz="2400" dirty="0">
                  <a:solidFill>
                    <a:srgbClr val="FF0000"/>
                  </a:solidFill>
                  <a:latin typeface="方正正大黑简体" panose="02000000000000000000" pitchFamily="2" charset="-122"/>
                  <a:ea typeface="方正正大黑简体" panose="02000000000000000000" pitchFamily="2" charset="-122"/>
                </a:rPr>
                <a:t>可靠传输</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：校验和、确认重传、超时机制、字节编号。</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99"/>
                                        </p:tgtEl>
                                        <p:attrNameLst>
                                          <p:attrName>style.visibility</p:attrName>
                                        </p:attrNameLst>
                                      </p:cBhvr>
                                      <p:to>
                                        <p:strVal val="visible"/>
                                      </p:to>
                                    </p:set>
                                    <p:anim to="0" calcmode="lin" valueType="num">
                                      <p:cBhvr>
                                        <p:cTn id="13" dur="500" decel="100000" fill="hold">
                                          <p:stCondLst>
                                            <p:cond delay="0"/>
                                          </p:stCondLst>
                                        </p:cTn>
                                        <p:tgtEl>
                                          <p:spTgt spid="99"/>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99"/>
                                        </p:tgtEl>
                                      </p:cBhvr>
                                    </p:animEffect>
                                    <p:animScale>
                                      <p:cBhvr>
                                        <p:cTn id="15" dur="500" decel="100000" fill="hold">
                                          <p:stCondLst>
                                            <p:cond delay="0"/>
                                          </p:stCondLst>
                                        </p:cTn>
                                        <p:tgtEl>
                                          <p:spTgt spid="99"/>
                                        </p:tgtEl>
                                      </p:cBhvr>
                                      <p:by x="100000" y="100000"/>
                                      <p:from x="110000" y="110000"/>
                                      <p:to x="100000" y="100000"/>
                                    </p:animScale>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par>
                                <p:cTn id="21" presetID="10" presetClass="entr" presetSubtype="0" decel="100000" fill="hold" grpId="0" nodeType="withEffect">
                                  <p:stCondLst>
                                    <p:cond delay="0"/>
                                  </p:stCondLst>
                                  <p:childTnLst>
                                    <p:set>
                                      <p:cBhvr>
                                        <p:cTn id="22" dur="1" fill="hold">
                                          <p:stCondLst>
                                            <p:cond delay="0"/>
                                          </p:stCondLst>
                                        </p:cTn>
                                        <p:tgtEl>
                                          <p:spTgt spid="100"/>
                                        </p:tgtEl>
                                        <p:attrNameLst>
                                          <p:attrName>style.visibility</p:attrName>
                                        </p:attrNameLst>
                                      </p:cBhvr>
                                      <p:to>
                                        <p:strVal val="visible"/>
                                      </p:to>
                                    </p:set>
                                    <p:animEffect transition="in" filter="fade">
                                      <p:cBhvr>
                                        <p:cTn id="23" dur="500">
                                          <p:stCondLst>
                                            <p:cond delay="0"/>
                                          </p:stCondLst>
                                        </p:cTn>
                                        <p:tgtEl>
                                          <p:spTgt spid="100"/>
                                        </p:tgtEl>
                                      </p:cBhvr>
                                    </p:animEffect>
                                    <p:anim to="0" calcmode="lin" valueType="num">
                                      <p:cBhvr>
                                        <p:cTn id="24" dur="500" fill="hold">
                                          <p:stCondLst>
                                            <p:cond delay="0"/>
                                          </p:stCondLst>
                                        </p:cTn>
                                        <p:tgtEl>
                                          <p:spTgt spid="100"/>
                                        </p:tgtEl>
                                        <p:attrNameLst>
                                          <p:attrName>ppt_y</p:attrName>
                                        </p:attrNameLst>
                                      </p:cBhvr>
                                      <p:tavLst>
                                        <p:tav tm="0">
                                          <p:val>
                                            <p:strVal val="#ppt_y-.05"/>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9" grpId="0"/>
      <p:bldP spid="10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形状 57"/>
          <p:cNvSpPr/>
          <p:nvPr/>
        </p:nvSpPr>
        <p:spPr>
          <a:xfrm>
            <a:off x="350009" y="2918883"/>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3909504" y="722726"/>
            <a:ext cx="4372992" cy="553998"/>
          </a:xfrm>
          <a:prstGeom prst="rect">
            <a:avLst/>
          </a:prstGeom>
          <a:noFill/>
        </p:spPr>
        <p:txBody>
          <a:bodyPr wrap="none" lIns="0" tIns="0" rIns="0" bIns="0" rtlCol="0">
            <a:spAutoFit/>
          </a:bodyPr>
          <a:lstStyle/>
          <a:p>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传输控制协议</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endPar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99" name="文本框 98"/>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 TCP</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协议提供的服务：</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100" name="矩形 99"/>
          <p:cNvSpPr/>
          <p:nvPr/>
        </p:nvSpPr>
        <p:spPr>
          <a:xfrm>
            <a:off x="5695741" y="2267118"/>
            <a:ext cx="4521075" cy="3440454"/>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nvGrpSpPr>
          <p:cNvPr id="9" name="组合 8"/>
          <p:cNvGrpSpPr/>
          <p:nvPr/>
        </p:nvGrpSpPr>
        <p:grpSpPr>
          <a:xfrm>
            <a:off x="6181112" y="3752677"/>
            <a:ext cx="3894705" cy="461665"/>
            <a:chOff x="6181112" y="2546037"/>
            <a:chExt cx="3894705" cy="461665"/>
          </a:xfrm>
        </p:grpSpPr>
        <p:sp>
          <p:nvSpPr>
            <p:cNvPr id="107" name="fingerprint_149283"/>
            <p:cNvSpPr>
              <a:spLocks noChangeAspect="1"/>
            </p:cNvSpPr>
            <p:nvPr/>
          </p:nvSpPr>
          <p:spPr bwMode="auto">
            <a:xfrm>
              <a:off x="6181112" y="2662292"/>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110" name="文本框 109"/>
            <p:cNvSpPr txBox="1"/>
            <p:nvPr/>
          </p:nvSpPr>
          <p:spPr>
            <a:xfrm>
              <a:off x="6608368" y="2546037"/>
              <a:ext cx="3467449" cy="461665"/>
            </a:xfrm>
            <a:prstGeom prst="rect">
              <a:avLst/>
            </a:prstGeom>
            <a:noFill/>
          </p:spPr>
          <p:txBody>
            <a:bodyPr wrap="square">
              <a:spAutoFit/>
            </a:bodyPr>
            <a:lstStyle/>
            <a:p>
              <a:pPr algn="just"/>
              <a:r>
                <a:rPr lang="zh-CN" altLang="en-US" sz="2400" dirty="0">
                  <a:solidFill>
                    <a:srgbClr val="FF0000"/>
                  </a:solidFill>
                  <a:latin typeface="方正正大黑简体" panose="02000000000000000000" pitchFamily="2" charset="-122"/>
                  <a:ea typeface="方正正大黑简体" panose="02000000000000000000" pitchFamily="2" charset="-122"/>
                </a:rPr>
                <a:t>流量控制：</a:t>
              </a:r>
              <a:r>
                <a:rPr lang="zh-CN" altLang="en-US" sz="2400" dirty="0">
                  <a:latin typeface="方正正大黑简体" panose="02000000000000000000" pitchFamily="2" charset="-122"/>
                  <a:ea typeface="方正正大黑简体" panose="02000000000000000000" pitchFamily="2" charset="-122"/>
                </a:rPr>
                <a:t>接收窗口</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endParaRPr lang="zh-CN" altLang="en-US" sz="2400" dirty="0">
                <a:latin typeface="方正正大黑简体" panose="02000000000000000000" pitchFamily="2" charset="-122"/>
                <a:ea typeface="方正正大黑简体" panose="02000000000000000000" pitchFamily="2" charset="-122"/>
              </a:endParaRPr>
            </a:p>
          </p:txBody>
        </p:sp>
      </p:grpSp>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l="16339" r="15209"/>
          <a:stretch>
            <a:fillRect/>
          </a:stretch>
        </p:blipFill>
        <p:spPr>
          <a:xfrm>
            <a:off x="1970255" y="2508415"/>
            <a:ext cx="3904203" cy="2970590"/>
          </a:xfrm>
          <a:prstGeom prst="rect">
            <a:avLst/>
          </a:prstGeom>
        </p:spPr>
      </p:pic>
      <p:grpSp>
        <p:nvGrpSpPr>
          <p:cNvPr id="10" name="组合 9"/>
          <p:cNvGrpSpPr/>
          <p:nvPr/>
        </p:nvGrpSpPr>
        <p:grpSpPr>
          <a:xfrm>
            <a:off x="6181112" y="4524173"/>
            <a:ext cx="3894705" cy="830997"/>
            <a:chOff x="6172474" y="3491251"/>
            <a:chExt cx="3894705" cy="830997"/>
          </a:xfrm>
        </p:grpSpPr>
        <p:sp>
          <p:nvSpPr>
            <p:cNvPr id="21" name="fingerprint_149283"/>
            <p:cNvSpPr>
              <a:spLocks noChangeAspect="1"/>
            </p:cNvSpPr>
            <p:nvPr/>
          </p:nvSpPr>
          <p:spPr bwMode="auto">
            <a:xfrm>
              <a:off x="6172474" y="3607506"/>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22" name="文本框 21"/>
            <p:cNvSpPr txBox="1"/>
            <p:nvPr/>
          </p:nvSpPr>
          <p:spPr>
            <a:xfrm>
              <a:off x="6599730" y="3491251"/>
              <a:ext cx="3467449" cy="830997"/>
            </a:xfrm>
            <a:prstGeom prst="rect">
              <a:avLst/>
            </a:prstGeom>
            <a:noFill/>
          </p:spPr>
          <p:txBody>
            <a:bodyPr wrap="square">
              <a:spAutoFit/>
            </a:bodyPr>
            <a:lstStyle/>
            <a:p>
              <a:pPr algn="just"/>
              <a:r>
                <a:rPr lang="zh-CN" altLang="en-US" sz="2400" dirty="0">
                  <a:solidFill>
                    <a:srgbClr val="FF0000"/>
                  </a:solidFill>
                  <a:latin typeface="方正正大黑简体" panose="02000000000000000000" pitchFamily="2" charset="-122"/>
                  <a:ea typeface="方正正大黑简体" panose="02000000000000000000" pitchFamily="2" charset="-122"/>
                </a:rPr>
                <a:t>拥塞控制：</a:t>
              </a:r>
              <a:r>
                <a:rPr lang="zh-CN" altLang="en-US" sz="2400" dirty="0">
                  <a:latin typeface="方正正大黑简体" panose="02000000000000000000" pitchFamily="2" charset="-122"/>
                  <a:ea typeface="方正正大黑简体" panose="02000000000000000000" pitchFamily="2" charset="-122"/>
                </a:rPr>
                <a:t>拥塞窗口、慢启动、拥塞避免等</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endParaRPr lang="zh-CN" altLang="en-US" sz="2400" dirty="0">
                <a:latin typeface="方正正大黑简体" panose="02000000000000000000" pitchFamily="2" charset="-122"/>
                <a:ea typeface="方正正大黑简体" panose="02000000000000000000" pitchFamily="2" charset="-122"/>
              </a:endParaRPr>
            </a:p>
          </p:txBody>
        </p:sp>
      </p:grpSp>
      <p:grpSp>
        <p:nvGrpSpPr>
          <p:cNvPr id="11" name="组合 10"/>
          <p:cNvGrpSpPr/>
          <p:nvPr/>
        </p:nvGrpSpPr>
        <p:grpSpPr>
          <a:xfrm>
            <a:off x="6181112" y="2733373"/>
            <a:ext cx="3894705" cy="830997"/>
            <a:chOff x="6181112" y="4741626"/>
            <a:chExt cx="3894705" cy="830997"/>
          </a:xfrm>
        </p:grpSpPr>
        <p:sp>
          <p:nvSpPr>
            <p:cNvPr id="23" name="fingerprint_149283"/>
            <p:cNvSpPr>
              <a:spLocks noChangeAspect="1"/>
            </p:cNvSpPr>
            <p:nvPr/>
          </p:nvSpPr>
          <p:spPr bwMode="auto">
            <a:xfrm>
              <a:off x="6181112" y="4857881"/>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24" name="文本框 23"/>
            <p:cNvSpPr txBox="1"/>
            <p:nvPr/>
          </p:nvSpPr>
          <p:spPr>
            <a:xfrm>
              <a:off x="6608368" y="4741626"/>
              <a:ext cx="3467449" cy="830997"/>
            </a:xfrm>
            <a:prstGeom prst="rect">
              <a:avLst/>
            </a:prstGeom>
            <a:noFill/>
          </p:spPr>
          <p:txBody>
            <a:bodyPr wrap="square">
              <a:spAutoFit/>
            </a:bodyPr>
            <a:lstStyle/>
            <a:p>
              <a:pPr algn="just"/>
              <a:r>
                <a:rPr lang="zh-CN" altLang="en-US" sz="2400" dirty="0">
                  <a:solidFill>
                    <a:srgbClr val="FF0000"/>
                  </a:solidFill>
                  <a:latin typeface="方正正大黑简体" panose="02000000000000000000" pitchFamily="2" charset="-122"/>
                  <a:ea typeface="方正正大黑简体" panose="02000000000000000000" pitchFamily="2" charset="-122"/>
                </a:rPr>
                <a:t>面向连接</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：建立连接、数据传输、释放连接。</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8700" lvl="2" indent="-457200">
              <a:lnSpc>
                <a:spcPct val="150000"/>
              </a:lnSpc>
              <a:spcAft>
                <a:spcPts val="600"/>
              </a:spcAft>
              <a:buClr>
                <a:schemeClr val="accent1"/>
              </a:buClr>
              <a:buFont typeface="Wingdings" panose="05000000000000000000" pitchFamily="2" charset="2"/>
              <a:buChar char="Ø"/>
              <a:defRPr/>
            </a:pPr>
            <a:endPar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59" name="文本框 58"/>
          <p:cNvSpPr txBox="1"/>
          <p:nvPr/>
        </p:nvSpPr>
        <p:spPr>
          <a:xfrm>
            <a:off x="3803589" y="770965"/>
            <a:ext cx="4372992" cy="553998"/>
          </a:xfrm>
          <a:prstGeom prst="rect">
            <a:avLst/>
          </a:prstGeom>
          <a:noFill/>
        </p:spPr>
        <p:txBody>
          <a:bodyPr wrap="none" lIns="0" tIns="0" rIns="0" bIns="0" rtlCol="0">
            <a:spAutoFit/>
          </a:bodyPr>
          <a:lstStyle/>
          <a:p>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协议的安全问题</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99" name="文本框 98"/>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 TCP</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协议容易遭受的攻击</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sp>
        <p:nvSpPr>
          <p:cNvPr id="9" name="矩形 8"/>
          <p:cNvSpPr/>
          <p:nvPr/>
        </p:nvSpPr>
        <p:spPr>
          <a:xfrm>
            <a:off x="968189" y="2587804"/>
            <a:ext cx="10157509" cy="515398"/>
          </a:xfrm>
          <a:prstGeom prst="rect">
            <a:avLst/>
          </a:prstGeom>
        </p:spPr>
        <p:txBody>
          <a:bodyPr wrap="square">
            <a:spAutoFit/>
          </a:bodyPr>
          <a:lstStyle/>
          <a:p>
            <a:pPr marL="1257300" lvl="2" indent="-342900">
              <a:lnSpc>
                <a:spcPct val="12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针对</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TCP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连接建立阶段的</a:t>
            </a:r>
            <a:r>
              <a:rPr lang="zh-CN" altLang="en-US" sz="2400" dirty="0">
                <a:solidFill>
                  <a:srgbClr val="FF0000"/>
                </a:solidFill>
                <a:latin typeface="方正正大黑简体" panose="02000000000000000000" pitchFamily="2" charset="-122"/>
                <a:ea typeface="方正正大黑简体" panose="02000000000000000000" pitchFamily="2" charset="-122"/>
              </a:rPr>
              <a:t>三次握手</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过程的</a:t>
            </a:r>
            <a:r>
              <a:rPr lang="en-US" altLang="zh-CN" sz="2400" dirty="0">
                <a:solidFill>
                  <a:srgbClr val="FF0000"/>
                </a:solidFill>
                <a:latin typeface="方正正大黑简体" panose="02000000000000000000" pitchFamily="2" charset="-122"/>
                <a:ea typeface="方正正大黑简体" panose="02000000000000000000" pitchFamily="2" charset="-122"/>
              </a:rPr>
              <a:t>SYN Flood</a:t>
            </a:r>
            <a:r>
              <a:rPr lang="zh-CN" altLang="en-US" sz="2400" dirty="0">
                <a:solidFill>
                  <a:srgbClr val="FF0000"/>
                </a:solidFill>
                <a:latin typeface="方正正大黑简体" panose="02000000000000000000" pitchFamily="2" charset="-122"/>
                <a:ea typeface="方正正大黑简体" panose="02000000000000000000" pitchFamily="2" charset="-122"/>
              </a:rPr>
              <a:t>攻击</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grpSp>
        <p:nvGrpSpPr>
          <p:cNvPr id="27" name="组合 26"/>
          <p:cNvGrpSpPr/>
          <p:nvPr/>
        </p:nvGrpSpPr>
        <p:grpSpPr>
          <a:xfrm>
            <a:off x="1786508" y="2161933"/>
            <a:ext cx="7619750" cy="461665"/>
            <a:chOff x="6181112" y="4779046"/>
            <a:chExt cx="7619750" cy="461665"/>
          </a:xfrm>
        </p:grpSpPr>
        <p:sp>
          <p:nvSpPr>
            <p:cNvPr id="29" name="fingerprint_149283"/>
            <p:cNvSpPr>
              <a:spLocks noChangeAspect="1"/>
            </p:cNvSpPr>
            <p:nvPr/>
          </p:nvSpPr>
          <p:spPr bwMode="auto">
            <a:xfrm>
              <a:off x="6181112" y="4857881"/>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solidFill>
              </a:endParaRPr>
            </a:p>
          </p:txBody>
        </p:sp>
        <p:sp>
          <p:nvSpPr>
            <p:cNvPr id="30" name="文本框 29"/>
            <p:cNvSpPr txBox="1"/>
            <p:nvPr/>
          </p:nvSpPr>
          <p:spPr>
            <a:xfrm>
              <a:off x="6620802" y="4779046"/>
              <a:ext cx="7180060" cy="461665"/>
            </a:xfrm>
            <a:prstGeom prst="rect">
              <a:avLst/>
            </a:prstGeom>
            <a:noFill/>
          </p:spPr>
          <p:txBody>
            <a:bodyPr wrap="square">
              <a:spAutoFit/>
            </a:bodyPr>
            <a:lstStyle/>
            <a:p>
              <a:pPr algn="just"/>
              <a:r>
                <a:rPr lang="zh-CN" altLang="en-US" sz="2400" dirty="0">
                  <a:latin typeface="方正正大黑简体" panose="02000000000000000000" pitchFamily="2" charset="-122"/>
                  <a:ea typeface="方正正大黑简体" panose="02000000000000000000" pitchFamily="2" charset="-122"/>
                </a:rPr>
                <a:t>第一类攻击：</a:t>
              </a:r>
              <a:endParaRPr lang="zh-CN" altLang="en-US" sz="2400" dirty="0">
                <a:latin typeface="方正正大黑简体" panose="02000000000000000000" pitchFamily="2" charset="-122"/>
                <a:ea typeface="方正正大黑简体" panose="02000000000000000000" pitchFamily="2" charset="-122"/>
              </a:endParaRPr>
            </a:p>
          </p:txBody>
        </p:sp>
      </p:grpSp>
      <p:sp>
        <p:nvSpPr>
          <p:cNvPr id="31" name="矩形 30"/>
          <p:cNvSpPr/>
          <p:nvPr/>
        </p:nvSpPr>
        <p:spPr>
          <a:xfrm>
            <a:off x="980915" y="3648719"/>
            <a:ext cx="9789845" cy="958596"/>
          </a:xfrm>
          <a:prstGeom prst="rect">
            <a:avLst/>
          </a:prstGeom>
        </p:spPr>
        <p:txBody>
          <a:bodyPr wrap="square">
            <a:spAutoFit/>
          </a:bodyPr>
          <a:lstStyle/>
          <a:p>
            <a:pPr marL="1257300" lvl="2" indent="-342900">
              <a:lnSpc>
                <a:spcPct val="12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针对</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TCP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协议</a:t>
            </a:r>
            <a:r>
              <a:rPr lang="zh-CN" altLang="en-US" sz="2400" dirty="0">
                <a:solidFill>
                  <a:srgbClr val="FF0000"/>
                </a:solidFill>
                <a:latin typeface="方正正大黑简体" panose="02000000000000000000" pitchFamily="2" charset="-122"/>
                <a:ea typeface="方正正大黑简体" panose="02000000000000000000" pitchFamily="2" charset="-122"/>
              </a:rPr>
              <a:t>不对数据包加密和认证</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的漏洞的</a:t>
            </a:r>
            <a:r>
              <a:rPr lang="en-US" altLang="zh-CN" sz="2400" dirty="0">
                <a:solidFill>
                  <a:srgbClr val="FF0000"/>
                </a:solidFill>
                <a:latin typeface="方正正大黑简体" panose="02000000000000000000" pitchFamily="2" charset="-122"/>
                <a:ea typeface="方正正大黑简体" panose="02000000000000000000" pitchFamily="2" charset="-122"/>
              </a:rPr>
              <a:t>TCP</a:t>
            </a:r>
            <a:r>
              <a:rPr lang="zh-CN" altLang="en-US" sz="2400" dirty="0">
                <a:solidFill>
                  <a:srgbClr val="FF0000"/>
                </a:solidFill>
                <a:latin typeface="方正正大黑简体" panose="02000000000000000000" pitchFamily="2" charset="-122"/>
                <a:ea typeface="方正正大黑简体" panose="02000000000000000000" pitchFamily="2" charset="-122"/>
              </a:rPr>
              <a:t>序列号攻击、</a:t>
            </a:r>
            <a:r>
              <a:rPr lang="en-US" altLang="zh-CN" sz="2400" dirty="0">
                <a:solidFill>
                  <a:srgbClr val="FF0000"/>
                </a:solidFill>
                <a:latin typeface="方正正大黑简体" panose="02000000000000000000" pitchFamily="2" charset="-122"/>
                <a:ea typeface="方正正大黑简体" panose="02000000000000000000" pitchFamily="2" charset="-122"/>
              </a:rPr>
              <a:t>TCP</a:t>
            </a:r>
            <a:r>
              <a:rPr lang="zh-CN" altLang="en-US" sz="2400" dirty="0">
                <a:solidFill>
                  <a:srgbClr val="FF0000"/>
                </a:solidFill>
                <a:latin typeface="方正正大黑简体" panose="02000000000000000000" pitchFamily="2" charset="-122"/>
                <a:ea typeface="方正正大黑简体" panose="02000000000000000000" pitchFamily="2" charset="-122"/>
              </a:rPr>
              <a:t>会话劫持、数据嗅探等攻击</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grpSp>
        <p:nvGrpSpPr>
          <p:cNvPr id="32" name="组合 31"/>
          <p:cNvGrpSpPr/>
          <p:nvPr/>
        </p:nvGrpSpPr>
        <p:grpSpPr>
          <a:xfrm>
            <a:off x="1786508" y="3241888"/>
            <a:ext cx="7619750" cy="461665"/>
            <a:chOff x="6181112" y="4779046"/>
            <a:chExt cx="7619750" cy="461665"/>
          </a:xfrm>
        </p:grpSpPr>
        <p:sp>
          <p:nvSpPr>
            <p:cNvPr id="33" name="fingerprint_149283"/>
            <p:cNvSpPr>
              <a:spLocks noChangeAspect="1"/>
            </p:cNvSpPr>
            <p:nvPr/>
          </p:nvSpPr>
          <p:spPr bwMode="auto">
            <a:xfrm>
              <a:off x="6181112" y="4857881"/>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solidFill>
              </a:endParaRPr>
            </a:p>
          </p:txBody>
        </p:sp>
        <p:sp>
          <p:nvSpPr>
            <p:cNvPr id="34" name="文本框 33"/>
            <p:cNvSpPr txBox="1"/>
            <p:nvPr/>
          </p:nvSpPr>
          <p:spPr>
            <a:xfrm>
              <a:off x="6620802" y="4779046"/>
              <a:ext cx="7180060" cy="461665"/>
            </a:xfrm>
            <a:prstGeom prst="rect">
              <a:avLst/>
            </a:prstGeom>
            <a:noFill/>
          </p:spPr>
          <p:txBody>
            <a:bodyPr wrap="square">
              <a:spAutoFit/>
            </a:bodyPr>
            <a:lstStyle/>
            <a:p>
              <a:pPr algn="just"/>
              <a:r>
                <a:rPr lang="zh-CN" altLang="en-US" sz="2400" dirty="0">
                  <a:latin typeface="方正正大黑简体" panose="02000000000000000000" pitchFamily="2" charset="-122"/>
                  <a:ea typeface="方正正大黑简体" panose="02000000000000000000" pitchFamily="2" charset="-122"/>
                </a:rPr>
                <a:t>第二类攻击：</a:t>
              </a:r>
              <a:endParaRPr lang="zh-CN" altLang="en-US" sz="2400" dirty="0">
                <a:latin typeface="方正正大黑简体" panose="02000000000000000000" pitchFamily="2" charset="-122"/>
                <a:ea typeface="方正正大黑简体" panose="02000000000000000000" pitchFamily="2" charset="-122"/>
              </a:endParaRPr>
            </a:p>
          </p:txBody>
        </p:sp>
      </p:grpSp>
      <p:sp>
        <p:nvSpPr>
          <p:cNvPr id="35" name="矩形 34"/>
          <p:cNvSpPr/>
          <p:nvPr/>
        </p:nvSpPr>
        <p:spPr>
          <a:xfrm>
            <a:off x="968189" y="5087398"/>
            <a:ext cx="9789845" cy="958596"/>
          </a:xfrm>
          <a:prstGeom prst="rect">
            <a:avLst/>
          </a:prstGeom>
        </p:spPr>
        <p:txBody>
          <a:bodyPr wrap="square">
            <a:spAutoFit/>
          </a:bodyPr>
          <a:lstStyle/>
          <a:p>
            <a:pPr marL="1257300" lvl="2" indent="-342900">
              <a:lnSpc>
                <a:spcPct val="120000"/>
              </a:lnSpc>
              <a:spcAft>
                <a:spcPts val="600"/>
              </a:spcAft>
              <a:buClr>
                <a:srgbClr val="15449F"/>
              </a:buClr>
              <a:buFont typeface="Wingdings" panose="05000000000000000000" pitchFamily="2" charset="2"/>
              <a:buChar char="l"/>
              <a:defRPr/>
            </a:pP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针对</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TCP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的</a:t>
            </a:r>
            <a:r>
              <a:rPr lang="zh-CN" altLang="en-US" sz="2400" dirty="0">
                <a:solidFill>
                  <a:srgbClr val="FF0000"/>
                </a:solidFill>
                <a:latin typeface="方正正大黑简体" panose="02000000000000000000" pitchFamily="2" charset="-122"/>
                <a:ea typeface="方正正大黑简体" panose="02000000000000000000" pitchFamily="2" charset="-122"/>
              </a:rPr>
              <a:t>拥塞控制机制</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的特性，在</a:t>
            </a:r>
            <a:r>
              <a:rPr lang="en-US" altLang="zh-CN"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TCP</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连接建立后的数据阶段攻击，主要是</a:t>
            </a:r>
            <a:r>
              <a:rPr lang="zh-CN" altLang="en-US" sz="2400" dirty="0">
                <a:solidFill>
                  <a:srgbClr val="FF0000"/>
                </a:solidFill>
                <a:latin typeface="方正正大黑简体" panose="02000000000000000000" pitchFamily="2" charset="-122"/>
                <a:ea typeface="方正正大黑简体" panose="02000000000000000000" pitchFamily="2" charset="-122"/>
              </a:rPr>
              <a:t>拒绝服务</a:t>
            </a:r>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攻击。</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grpSp>
        <p:nvGrpSpPr>
          <p:cNvPr id="36" name="组合 35"/>
          <p:cNvGrpSpPr/>
          <p:nvPr/>
        </p:nvGrpSpPr>
        <p:grpSpPr>
          <a:xfrm>
            <a:off x="1786508" y="4709790"/>
            <a:ext cx="7619750" cy="461665"/>
            <a:chOff x="6181112" y="4779046"/>
            <a:chExt cx="7619750" cy="461665"/>
          </a:xfrm>
        </p:grpSpPr>
        <p:sp>
          <p:nvSpPr>
            <p:cNvPr id="37" name="fingerprint_149283"/>
            <p:cNvSpPr>
              <a:spLocks noChangeAspect="1"/>
            </p:cNvSpPr>
            <p:nvPr/>
          </p:nvSpPr>
          <p:spPr bwMode="auto">
            <a:xfrm>
              <a:off x="6181112" y="4857881"/>
              <a:ext cx="351028" cy="303997"/>
            </a:xfrm>
            <a:custGeom>
              <a:avLst/>
              <a:gdLst>
                <a:gd name="connsiteX0" fmla="*/ 249942 w 604110"/>
                <a:gd name="connsiteY0" fmla="*/ 145082 h 523172"/>
                <a:gd name="connsiteX1" fmla="*/ 353179 w 604110"/>
                <a:gd name="connsiteY1" fmla="*/ 145082 h 523172"/>
                <a:gd name="connsiteX2" fmla="*/ 353179 w 604110"/>
                <a:gd name="connsiteY2" fmla="*/ 523172 h 523172"/>
                <a:gd name="connsiteX3" fmla="*/ 249942 w 604110"/>
                <a:gd name="connsiteY3" fmla="*/ 523172 h 523172"/>
                <a:gd name="connsiteX4" fmla="*/ 0 w 604110"/>
                <a:gd name="connsiteY4" fmla="*/ 53700 h 523172"/>
                <a:gd name="connsiteX5" fmla="*/ 227220 w 604110"/>
                <a:gd name="connsiteY5" fmla="*/ 145141 h 523172"/>
                <a:gd name="connsiteX6" fmla="*/ 227220 w 604110"/>
                <a:gd name="connsiteY6" fmla="*/ 523172 h 523172"/>
                <a:gd name="connsiteX7" fmla="*/ 0 w 604110"/>
                <a:gd name="connsiteY7" fmla="*/ 414508 h 523172"/>
                <a:gd name="connsiteX8" fmla="*/ 604110 w 604110"/>
                <a:gd name="connsiteY8" fmla="*/ 49819 h 523172"/>
                <a:gd name="connsiteX9" fmla="*/ 604110 w 604110"/>
                <a:gd name="connsiteY9" fmla="*/ 410805 h 523172"/>
                <a:gd name="connsiteX10" fmla="*/ 376890 w 604110"/>
                <a:gd name="connsiteY10" fmla="*/ 519361 h 523172"/>
                <a:gd name="connsiteX11" fmla="*/ 376890 w 604110"/>
                <a:gd name="connsiteY11" fmla="*/ 141274 h 523172"/>
                <a:gd name="connsiteX12" fmla="*/ 604110 w 604110"/>
                <a:gd name="connsiteY12" fmla="*/ 49819 h 523172"/>
                <a:gd name="connsiteX13" fmla="*/ 76296 w 604110"/>
                <a:gd name="connsiteY13" fmla="*/ 0 h 523172"/>
                <a:gd name="connsiteX14" fmla="*/ 299911 w 604110"/>
                <a:gd name="connsiteY14" fmla="*/ 70898 h 523172"/>
                <a:gd name="connsiteX15" fmla="*/ 523650 w 604110"/>
                <a:gd name="connsiteY15" fmla="*/ 0 h 523172"/>
                <a:gd name="connsiteX16" fmla="*/ 563111 w 604110"/>
                <a:gd name="connsiteY16" fmla="*/ 29376 h 523172"/>
                <a:gd name="connsiteX17" fmla="*/ 353147 w 604110"/>
                <a:gd name="connsiteY17" fmla="*/ 119114 h 523172"/>
                <a:gd name="connsiteX18" fmla="*/ 301524 w 604110"/>
                <a:gd name="connsiteY18" fmla="*/ 119114 h 523172"/>
                <a:gd name="connsiteX19" fmla="*/ 298422 w 604110"/>
                <a:gd name="connsiteY19" fmla="*/ 119114 h 523172"/>
                <a:gd name="connsiteX20" fmla="*/ 246675 w 604110"/>
                <a:gd name="connsiteY20" fmla="*/ 119114 h 523172"/>
                <a:gd name="connsiteX21" fmla="*/ 36835 w 604110"/>
                <a:gd name="connsiteY21" fmla="*/ 29376 h 52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4110" h="523172">
                  <a:moveTo>
                    <a:pt x="249942" y="145082"/>
                  </a:moveTo>
                  <a:lnTo>
                    <a:pt x="353179" y="145082"/>
                  </a:lnTo>
                  <a:lnTo>
                    <a:pt x="353179" y="523172"/>
                  </a:lnTo>
                  <a:lnTo>
                    <a:pt x="249942" y="523172"/>
                  </a:lnTo>
                  <a:close/>
                  <a:moveTo>
                    <a:pt x="0" y="53700"/>
                  </a:moveTo>
                  <a:cubicBezTo>
                    <a:pt x="0" y="53700"/>
                    <a:pt x="167282" y="63241"/>
                    <a:pt x="227220" y="145141"/>
                  </a:cubicBezTo>
                  <a:lnTo>
                    <a:pt x="227220" y="523172"/>
                  </a:lnTo>
                  <a:cubicBezTo>
                    <a:pt x="227220" y="523172"/>
                    <a:pt x="206496" y="414508"/>
                    <a:pt x="0" y="414508"/>
                  </a:cubicBezTo>
                  <a:close/>
                  <a:moveTo>
                    <a:pt x="604110" y="49819"/>
                  </a:moveTo>
                  <a:lnTo>
                    <a:pt x="604110" y="410805"/>
                  </a:lnTo>
                  <a:cubicBezTo>
                    <a:pt x="397614" y="410805"/>
                    <a:pt x="376890" y="519361"/>
                    <a:pt x="376890" y="519361"/>
                  </a:cubicBezTo>
                  <a:lnTo>
                    <a:pt x="376890" y="141274"/>
                  </a:lnTo>
                  <a:cubicBezTo>
                    <a:pt x="436828" y="59485"/>
                    <a:pt x="604110" y="49819"/>
                    <a:pt x="604110" y="49819"/>
                  </a:cubicBezTo>
                  <a:close/>
                  <a:moveTo>
                    <a:pt x="76296" y="0"/>
                  </a:moveTo>
                  <a:cubicBezTo>
                    <a:pt x="76296" y="0"/>
                    <a:pt x="263304" y="27145"/>
                    <a:pt x="299911" y="70898"/>
                  </a:cubicBezTo>
                  <a:cubicBezTo>
                    <a:pt x="336642" y="27145"/>
                    <a:pt x="523650" y="0"/>
                    <a:pt x="523650" y="0"/>
                  </a:cubicBezTo>
                  <a:lnTo>
                    <a:pt x="563111" y="29376"/>
                  </a:lnTo>
                  <a:cubicBezTo>
                    <a:pt x="341110" y="82054"/>
                    <a:pt x="353147" y="119114"/>
                    <a:pt x="353147" y="119114"/>
                  </a:cubicBezTo>
                  <a:lnTo>
                    <a:pt x="301524" y="119114"/>
                  </a:lnTo>
                  <a:lnTo>
                    <a:pt x="298422" y="119114"/>
                  </a:lnTo>
                  <a:lnTo>
                    <a:pt x="246675" y="119114"/>
                  </a:lnTo>
                  <a:cubicBezTo>
                    <a:pt x="246675" y="119114"/>
                    <a:pt x="258712" y="82054"/>
                    <a:pt x="36835" y="29376"/>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solidFill>
              </a:endParaRPr>
            </a:p>
          </p:txBody>
        </p:sp>
        <p:sp>
          <p:nvSpPr>
            <p:cNvPr id="38" name="文本框 37"/>
            <p:cNvSpPr txBox="1"/>
            <p:nvPr/>
          </p:nvSpPr>
          <p:spPr>
            <a:xfrm>
              <a:off x="6620802" y="4779046"/>
              <a:ext cx="7180060" cy="461665"/>
            </a:xfrm>
            <a:prstGeom prst="rect">
              <a:avLst/>
            </a:prstGeom>
            <a:noFill/>
          </p:spPr>
          <p:txBody>
            <a:bodyPr wrap="square">
              <a:spAutoFit/>
            </a:bodyPr>
            <a:lstStyle/>
            <a:p>
              <a:pPr algn="just"/>
              <a:r>
                <a:rPr lang="zh-CN" altLang="en-US" sz="2400" dirty="0">
                  <a:latin typeface="方正正大黑简体" panose="02000000000000000000" pitchFamily="2" charset="-122"/>
                  <a:ea typeface="方正正大黑简体" panose="02000000000000000000" pitchFamily="2" charset="-122"/>
                </a:rPr>
                <a:t>第三类攻击：</a:t>
              </a:r>
              <a:endParaRPr lang="zh-CN" altLang="en-US" sz="2400" dirty="0">
                <a:latin typeface="方正正大黑简体" panose="02000000000000000000" pitchFamily="2" charset="-122"/>
                <a:ea typeface="方正正大黑简体" panose="02000000000000000000" pitchFamily="2"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par>
                          <p:cTn id="10" fill="hold">
                            <p:stCondLst>
                              <p:cond delay="0"/>
                            </p:stCondLst>
                            <p:childTnLst>
                              <p:par>
                                <p:cTn id="11" presetID="10" presetClass="entr" presetSubtype="0" fill="hold" grpId="0" nodeType="afterEffect">
                                  <p:stCondLst>
                                    <p:cond delay="0"/>
                                  </p:stCondLst>
                                  <p:iterate type="wd">
                                    <p:tmPct val="10000"/>
                                  </p:iterate>
                                  <p:childTnLst>
                                    <p:set>
                                      <p:cBhvr>
                                        <p:cTn id="12" dur="1" fill="hold">
                                          <p:stCondLst>
                                            <p:cond delay="0"/>
                                          </p:stCondLst>
                                        </p:cTn>
                                        <p:tgtEl>
                                          <p:spTgt spid="99"/>
                                        </p:tgtEl>
                                        <p:attrNameLst>
                                          <p:attrName>style.visibility</p:attrName>
                                        </p:attrNameLst>
                                      </p:cBhvr>
                                      <p:to>
                                        <p:strVal val="visible"/>
                                      </p:to>
                                    </p:set>
                                    <p:anim to="0" calcmode="lin" valueType="num">
                                      <p:cBhvr>
                                        <p:cTn id="13" dur="500" decel="100000" fill="hold">
                                          <p:stCondLst>
                                            <p:cond delay="0"/>
                                          </p:stCondLst>
                                        </p:cTn>
                                        <p:tgtEl>
                                          <p:spTgt spid="99"/>
                                        </p:tgtEl>
                                        <p:attrNameLst>
                                          <p:attrName>ppt_y</p:attrName>
                                        </p:attrNameLst>
                                      </p:cBhvr>
                                      <p:tavLst>
                                        <p:tav tm="0">
                                          <p:val>
                                            <p:strVal val="ppt_y+0.02"/>
                                          </p:val>
                                        </p:tav>
                                        <p:tav tm="100000">
                                          <p:val>
                                            <p:strVal val="#ppt_y"/>
                                          </p:val>
                                        </p:tav>
                                      </p:tavLst>
                                    </p:anim>
                                    <p:animEffect transition="in" filter="fade">
                                      <p:cBhvr>
                                        <p:cTn id="14" dur="500">
                                          <p:stCondLst>
                                            <p:cond delay="0"/>
                                          </p:stCondLst>
                                        </p:cTn>
                                        <p:tgtEl>
                                          <p:spTgt spid="99"/>
                                        </p:tgtEl>
                                      </p:cBhvr>
                                    </p:animEffect>
                                    <p:animScale>
                                      <p:cBhvr>
                                        <p:cTn id="15" dur="500" decel="100000" fill="hold">
                                          <p:stCondLst>
                                            <p:cond delay="0"/>
                                          </p:stCondLst>
                                        </p:cTn>
                                        <p:tgtEl>
                                          <p:spTgt spid="99"/>
                                        </p:tgtEl>
                                      </p:cBhvr>
                                      <p:by x="100000" y="100000"/>
                                      <p:from x="110000" y="110000"/>
                                      <p:to x="100000" y="10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iterate type="wd">
                                    <p:tmPct val="10000"/>
                                  </p:iterate>
                                  <p:childTnLst>
                                    <p:set>
                                      <p:cBhvr>
                                        <p:cTn id="24" dur="1" fill="hold">
                                          <p:stCondLst>
                                            <p:cond delay="0"/>
                                          </p:stCondLst>
                                        </p:cTn>
                                        <p:tgtEl>
                                          <p:spTgt spid="9"/>
                                        </p:tgtEl>
                                        <p:attrNameLst>
                                          <p:attrName>style.visibility</p:attrName>
                                        </p:attrNameLst>
                                      </p:cBhvr>
                                      <p:to>
                                        <p:strVal val="visible"/>
                                      </p:to>
                                    </p:set>
                                    <p:anim to="0" calcmode="lin" valueType="num">
                                      <p:cBhvr>
                                        <p:cTn id="25" dur="500" decel="100000" fill="hold">
                                          <p:stCondLst>
                                            <p:cond delay="0"/>
                                          </p:stCondLst>
                                        </p:cTn>
                                        <p:tgtEl>
                                          <p:spTgt spid="9"/>
                                        </p:tgtEl>
                                        <p:attrNameLst>
                                          <p:attrName>ppt_y</p:attrName>
                                        </p:attrNameLst>
                                      </p:cBhvr>
                                      <p:tavLst>
                                        <p:tav tm="0">
                                          <p:val>
                                            <p:strVal val="ppt_y+0.02"/>
                                          </p:val>
                                        </p:tav>
                                        <p:tav tm="100000">
                                          <p:val>
                                            <p:strVal val="#ppt_y"/>
                                          </p:val>
                                        </p:tav>
                                      </p:tavLst>
                                    </p:anim>
                                    <p:animEffect transition="in" filter="fade">
                                      <p:cBhvr>
                                        <p:cTn id="26" dur="500">
                                          <p:stCondLst>
                                            <p:cond delay="0"/>
                                          </p:stCondLst>
                                        </p:cTn>
                                        <p:tgtEl>
                                          <p:spTgt spid="9"/>
                                        </p:tgtEl>
                                      </p:cBhvr>
                                    </p:animEffect>
                                    <p:animScale>
                                      <p:cBhvr>
                                        <p:cTn id="27" dur="500" decel="100000" fill="hold">
                                          <p:stCondLst>
                                            <p:cond delay="0"/>
                                          </p:stCondLst>
                                        </p:cTn>
                                        <p:tgtEl>
                                          <p:spTgt spid="9"/>
                                        </p:tgtEl>
                                      </p:cBhvr>
                                      <p:by x="100000" y="100000"/>
                                      <p:from x="110000" y="110000"/>
                                      <p:to x="100000" y="100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iterate type="wd">
                                    <p:tmPct val="10000"/>
                                  </p:iterate>
                                  <p:childTnLst>
                                    <p:set>
                                      <p:cBhvr>
                                        <p:cTn id="36" dur="1" fill="hold">
                                          <p:stCondLst>
                                            <p:cond delay="0"/>
                                          </p:stCondLst>
                                        </p:cTn>
                                        <p:tgtEl>
                                          <p:spTgt spid="31"/>
                                        </p:tgtEl>
                                        <p:attrNameLst>
                                          <p:attrName>style.visibility</p:attrName>
                                        </p:attrNameLst>
                                      </p:cBhvr>
                                      <p:to>
                                        <p:strVal val="visible"/>
                                      </p:to>
                                    </p:set>
                                    <p:anim to="0" calcmode="lin" valueType="num">
                                      <p:cBhvr>
                                        <p:cTn id="37" dur="500" decel="100000" fill="hold">
                                          <p:stCondLst>
                                            <p:cond delay="0"/>
                                          </p:stCondLst>
                                        </p:cTn>
                                        <p:tgtEl>
                                          <p:spTgt spid="31"/>
                                        </p:tgtEl>
                                        <p:attrNameLst>
                                          <p:attrName>ppt_y</p:attrName>
                                        </p:attrNameLst>
                                      </p:cBhvr>
                                      <p:tavLst>
                                        <p:tav tm="0">
                                          <p:val>
                                            <p:strVal val="ppt_y+0.02"/>
                                          </p:val>
                                        </p:tav>
                                        <p:tav tm="100000">
                                          <p:val>
                                            <p:strVal val="#ppt_y"/>
                                          </p:val>
                                        </p:tav>
                                      </p:tavLst>
                                    </p:anim>
                                    <p:animEffect transition="in" filter="fade">
                                      <p:cBhvr>
                                        <p:cTn id="38" dur="500">
                                          <p:stCondLst>
                                            <p:cond delay="0"/>
                                          </p:stCondLst>
                                        </p:cTn>
                                        <p:tgtEl>
                                          <p:spTgt spid="31"/>
                                        </p:tgtEl>
                                      </p:cBhvr>
                                    </p:animEffect>
                                    <p:animScale>
                                      <p:cBhvr>
                                        <p:cTn id="39" dur="500" decel="100000" fill="hold">
                                          <p:stCondLst>
                                            <p:cond delay="0"/>
                                          </p:stCondLst>
                                        </p:cTn>
                                        <p:tgtEl>
                                          <p:spTgt spid="31"/>
                                        </p:tgtEl>
                                      </p:cBhvr>
                                      <p:by x="100000" y="100000"/>
                                      <p:from x="110000" y="110000"/>
                                      <p:to x="100000" y="100000"/>
                                    </p:animScale>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iterate type="wd">
                                    <p:tmPct val="10000"/>
                                  </p:iterate>
                                  <p:childTnLst>
                                    <p:set>
                                      <p:cBhvr>
                                        <p:cTn id="48" dur="1" fill="hold">
                                          <p:stCondLst>
                                            <p:cond delay="0"/>
                                          </p:stCondLst>
                                        </p:cTn>
                                        <p:tgtEl>
                                          <p:spTgt spid="35"/>
                                        </p:tgtEl>
                                        <p:attrNameLst>
                                          <p:attrName>style.visibility</p:attrName>
                                        </p:attrNameLst>
                                      </p:cBhvr>
                                      <p:to>
                                        <p:strVal val="visible"/>
                                      </p:to>
                                    </p:set>
                                    <p:anim to="0" calcmode="lin" valueType="num">
                                      <p:cBhvr>
                                        <p:cTn id="49" dur="500" decel="100000" fill="hold">
                                          <p:stCondLst>
                                            <p:cond delay="0"/>
                                          </p:stCondLst>
                                        </p:cTn>
                                        <p:tgtEl>
                                          <p:spTgt spid="35"/>
                                        </p:tgtEl>
                                        <p:attrNameLst>
                                          <p:attrName>ppt_y</p:attrName>
                                        </p:attrNameLst>
                                      </p:cBhvr>
                                      <p:tavLst>
                                        <p:tav tm="0">
                                          <p:val>
                                            <p:strVal val="ppt_y+0.02"/>
                                          </p:val>
                                        </p:tav>
                                        <p:tav tm="100000">
                                          <p:val>
                                            <p:strVal val="#ppt_y"/>
                                          </p:val>
                                        </p:tav>
                                      </p:tavLst>
                                    </p:anim>
                                    <p:animEffect transition="in" filter="fade">
                                      <p:cBhvr>
                                        <p:cTn id="50" dur="500">
                                          <p:stCondLst>
                                            <p:cond delay="0"/>
                                          </p:stCondLst>
                                        </p:cTn>
                                        <p:tgtEl>
                                          <p:spTgt spid="35"/>
                                        </p:tgtEl>
                                      </p:cBhvr>
                                    </p:animEffect>
                                    <p:animScale>
                                      <p:cBhvr>
                                        <p:cTn id="51" dur="500" decel="100000" fill="hold">
                                          <p:stCondLst>
                                            <p:cond delay="0"/>
                                          </p:stCondLst>
                                        </p:cTn>
                                        <p:tgtEl>
                                          <p:spTgt spid="35"/>
                                        </p:tgtEl>
                                      </p:cBhvr>
                                      <p:by x="100000" y="100000"/>
                                      <p:from x="110000" y="11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9" grpId="0"/>
      <p:bldP spid="9" grpId="0"/>
      <p:bldP spid="31"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spcBef>
                <a:spcPts val="100"/>
              </a:spcBef>
              <a:spcAft>
                <a:spcPts val="100"/>
              </a:spcAft>
            </a:pPr>
            <a:endParaRPr lang="zh-CN" altLang="en-US"/>
          </a:p>
        </p:txBody>
      </p:sp>
      <p:sp>
        <p:nvSpPr>
          <p:cNvPr id="59" name="文本框 58"/>
          <p:cNvSpPr txBox="1"/>
          <p:nvPr/>
        </p:nvSpPr>
        <p:spPr>
          <a:xfrm>
            <a:off x="3544018" y="653569"/>
            <a:ext cx="5103962" cy="553998"/>
          </a:xfrm>
          <a:prstGeom prst="rect">
            <a:avLst/>
          </a:prstGeom>
          <a:noFill/>
        </p:spPr>
        <p:txBody>
          <a:bodyPr wrap="none" lIns="0" tIns="0" rIns="0" bIns="0" rtlCol="0">
            <a:spAutoFit/>
          </a:bodyPr>
          <a:lstStyle/>
          <a:p>
            <a:pPr algn="ct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协议的安全性（</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1</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grpSp>
        <p:nvGrpSpPr>
          <p:cNvPr id="96" name="Group 13"/>
          <p:cNvGrpSpPr/>
          <p:nvPr/>
        </p:nvGrpSpPr>
        <p:grpSpPr bwMode="auto">
          <a:xfrm>
            <a:off x="8241667" y="2615743"/>
            <a:ext cx="1714500" cy="2352675"/>
            <a:chOff x="0" y="0"/>
            <a:chExt cx="1449" cy="2090"/>
          </a:xfrm>
        </p:grpSpPr>
        <p:pic>
          <p:nvPicPr>
            <p:cNvPr id="103"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449"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Text Box 16"/>
            <p:cNvSpPr txBox="1">
              <a:spLocks noChangeArrowheads="1"/>
            </p:cNvSpPr>
            <p:nvPr/>
          </p:nvSpPr>
          <p:spPr bwMode="auto">
            <a:xfrm>
              <a:off x="30" y="1680"/>
              <a:ext cx="1361"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服务器</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grpSp>
      <p:grpSp>
        <p:nvGrpSpPr>
          <p:cNvPr id="97" name="组合 96"/>
          <p:cNvGrpSpPr/>
          <p:nvPr/>
        </p:nvGrpSpPr>
        <p:grpSpPr bwMode="auto">
          <a:xfrm>
            <a:off x="2445384" y="2765750"/>
            <a:ext cx="1523843" cy="2283803"/>
            <a:chOff x="357157" y="1616857"/>
            <a:chExt cx="1523843" cy="2283803"/>
          </a:xfrm>
        </p:grpSpPr>
        <p:sp>
          <p:nvSpPr>
            <p:cNvPr id="101" name="Text Box 13"/>
            <p:cNvSpPr txBox="1">
              <a:spLocks noChangeArrowheads="1"/>
            </p:cNvSpPr>
            <p:nvPr/>
          </p:nvSpPr>
          <p:spPr bwMode="auto">
            <a:xfrm>
              <a:off x="357157" y="3438698"/>
              <a:ext cx="152384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发起方</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pic>
          <p:nvPicPr>
            <p:cNvPr id="102"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57" y="1616857"/>
              <a:ext cx="1504950"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1" name="文本框 110"/>
          <p:cNvSpPr txBox="1"/>
          <p:nvPr/>
        </p:nvSpPr>
        <p:spPr>
          <a:xfrm>
            <a:off x="1491464" y="1516209"/>
            <a:ext cx="8997242" cy="523220"/>
          </a:xfrm>
          <a:prstGeom prst="rect">
            <a:avLst/>
          </a:prstGeom>
          <a:noFill/>
        </p:spPr>
        <p:txBody>
          <a:bodyPr wrap="square">
            <a:spAutoFit/>
          </a:bodyPr>
          <a:lstStyle/>
          <a:p>
            <a:pPr marL="457200" indent="-457200">
              <a:buSzPct val="150000"/>
              <a:buBlip>
                <a:blip r:embed="rId4"/>
              </a:buBlip>
            </a:pP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正常的三次握手建立通讯的过程</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grpSp>
        <p:nvGrpSpPr>
          <p:cNvPr id="112" name="Group 3"/>
          <p:cNvGrpSpPr/>
          <p:nvPr/>
        </p:nvGrpSpPr>
        <p:grpSpPr bwMode="auto">
          <a:xfrm>
            <a:off x="4184996" y="2851916"/>
            <a:ext cx="3786187" cy="642938"/>
            <a:chOff x="0" y="0"/>
            <a:chExt cx="2496" cy="528"/>
          </a:xfr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p:grpSpPr>
        <p:sp>
          <p:nvSpPr>
            <p:cNvPr id="119" name="AutoShape 5"/>
            <p:cNvSpPr>
              <a:spLocks noChangeArrowheads="1"/>
            </p:cNvSpPr>
            <p:nvPr/>
          </p:nvSpPr>
          <p:spPr bwMode="auto">
            <a:xfrm>
              <a:off x="0" y="0"/>
              <a:ext cx="2496" cy="528"/>
            </a:xfrm>
            <a:prstGeom prst="notchedRightArrow">
              <a:avLst>
                <a:gd name="adj1" fmla="val 50000"/>
                <a:gd name="adj2" fmla="val 118182"/>
              </a:avLst>
            </a:prstGeom>
            <a:grpFill/>
            <a:ln w="9525" cmpd="sng">
              <a:solidFill>
                <a:schemeClr val="bg1"/>
              </a:solidFill>
              <a:miter lim="800000"/>
            </a:ln>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zh-CN">
                <a:effectLst>
                  <a:outerShdw blurRad="38100" dist="38100" dir="2700000" algn="tl">
                    <a:srgbClr val="000000">
                      <a:alpha val="43137"/>
                    </a:srgbClr>
                  </a:outerShdw>
                </a:effectLst>
                <a:latin typeface="Times New Roman" panose="02020603050405020304" pitchFamily="18" charset="0"/>
                <a:ea typeface="黑体" panose="02010609060101010101" charset="-122"/>
              </a:endParaRPr>
            </a:p>
          </p:txBody>
        </p:sp>
        <p:sp>
          <p:nvSpPr>
            <p:cNvPr id="120" name="Text Box 6"/>
            <p:cNvSpPr txBox="1">
              <a:spLocks noChangeArrowheads="1"/>
            </p:cNvSpPr>
            <p:nvPr/>
          </p:nvSpPr>
          <p:spPr bwMode="auto">
            <a:xfrm>
              <a:off x="252" y="118"/>
              <a:ext cx="2160" cy="162"/>
            </a:xfrm>
            <a:prstGeom prst="rect">
              <a:avLst/>
            </a:prstGeom>
            <a:noFill/>
            <a:ln w="9525" cmpd="sng">
              <a:no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en-US" b="1" dirty="0">
                  <a:solidFill>
                    <a:schemeClr val="bg1"/>
                  </a:solidFill>
                  <a:effectLst>
                    <a:outerShdw blurRad="38100" dist="38100" dir="2700000" algn="tl">
                      <a:srgbClr val="000000">
                        <a:alpha val="43137"/>
                      </a:srgbClr>
                    </a:outerShdw>
                  </a:effectLst>
                  <a:latin typeface="方正大黑简体" panose="03000509000000000000" pitchFamily="65" charset="-122"/>
                  <a:ea typeface="方正大黑简体" panose="03000509000000000000" pitchFamily="65" charset="-122"/>
                  <a:sym typeface="Times New Roman" panose="02020603050405020304" pitchFamily="18" charset="0"/>
                </a:rPr>
                <a:t>SYN </a:t>
              </a:r>
              <a:r>
                <a:rPr lang="zh-CN" altLang="en-US" b="1" dirty="0">
                  <a:solidFill>
                    <a:schemeClr val="bg1"/>
                  </a:solidFill>
                  <a:effectLst>
                    <a:outerShdw blurRad="38100" dist="38100" dir="2700000" algn="tl">
                      <a:srgbClr val="000000">
                        <a:alpha val="43137"/>
                      </a:srgbClr>
                    </a:outerShdw>
                  </a:effectLst>
                  <a:latin typeface="方正大黑简体" panose="03000509000000000000" pitchFamily="65" charset="-122"/>
                  <a:ea typeface="方正大黑简体" panose="03000509000000000000" pitchFamily="65" charset="-122"/>
                </a:rPr>
                <a:t>（我可以和你连接吗？）</a:t>
              </a:r>
              <a:endParaRPr lang="zh-CN" altLang="en-US" dirty="0">
                <a:effectLst>
                  <a:outerShdw blurRad="38100" dist="38100" dir="2700000" algn="tl">
                    <a:srgbClr val="000000">
                      <a:alpha val="43137"/>
                    </a:srgbClr>
                  </a:outerShdw>
                </a:effectLst>
                <a:latin typeface="方正大黑简体" panose="03000509000000000000" pitchFamily="65" charset="-122"/>
                <a:ea typeface="方正大黑简体" panose="03000509000000000000" pitchFamily="65" charset="-122"/>
              </a:endParaRPr>
            </a:p>
          </p:txBody>
        </p:sp>
      </p:grpSp>
      <p:grpSp>
        <p:nvGrpSpPr>
          <p:cNvPr id="113" name="Group 6"/>
          <p:cNvGrpSpPr/>
          <p:nvPr/>
        </p:nvGrpSpPr>
        <p:grpSpPr bwMode="auto">
          <a:xfrm>
            <a:off x="4113558" y="3494854"/>
            <a:ext cx="3929062" cy="714375"/>
            <a:chOff x="0" y="0"/>
            <a:chExt cx="2496" cy="528"/>
          </a:xfr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p:grpSpPr>
        <p:sp>
          <p:nvSpPr>
            <p:cNvPr id="117" name="AutoShape 8"/>
            <p:cNvSpPr>
              <a:spLocks noChangeArrowheads="1"/>
            </p:cNvSpPr>
            <p:nvPr/>
          </p:nvSpPr>
          <p:spPr bwMode="auto">
            <a:xfrm flipH="1">
              <a:off x="0" y="0"/>
              <a:ext cx="2496" cy="528"/>
            </a:xfrm>
            <a:prstGeom prst="notchedRightArrow">
              <a:avLst>
                <a:gd name="adj1" fmla="val 50000"/>
                <a:gd name="adj2" fmla="val 118182"/>
              </a:avLst>
            </a:prstGeom>
            <a:grpFill/>
            <a:ln w="9525" cmpd="sng">
              <a:solidFill>
                <a:schemeClr val="bg1"/>
              </a:solidFill>
              <a:miter lim="800000"/>
            </a:ln>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zh-CN">
                <a:effectLst>
                  <a:outerShdw blurRad="38100" dist="38100" dir="2700000" algn="tl">
                    <a:srgbClr val="000000">
                      <a:alpha val="43137"/>
                    </a:srgbClr>
                  </a:outerShdw>
                </a:effectLst>
                <a:latin typeface="Times New Roman" panose="02020603050405020304" pitchFamily="18" charset="0"/>
                <a:ea typeface="黑体" panose="02010609060101010101" charset="-122"/>
              </a:endParaRPr>
            </a:p>
          </p:txBody>
        </p:sp>
        <p:sp>
          <p:nvSpPr>
            <p:cNvPr id="118" name="Text Box 9"/>
            <p:cNvSpPr txBox="1">
              <a:spLocks noChangeArrowheads="1"/>
            </p:cNvSpPr>
            <p:nvPr/>
          </p:nvSpPr>
          <p:spPr bwMode="auto">
            <a:xfrm>
              <a:off x="0" y="134"/>
              <a:ext cx="2287" cy="130"/>
            </a:xfrm>
            <a:prstGeom prst="rect">
              <a:avLst/>
            </a:prstGeom>
            <a:noFill/>
            <a:ln w="9525" cmpd="sng">
              <a:no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en-US" b="1" dirty="0">
                  <a:solidFill>
                    <a:schemeClr val="bg1"/>
                  </a:solidFill>
                  <a:effectLst>
                    <a:outerShdw blurRad="38100" dist="38100" dir="2700000" algn="tl">
                      <a:srgbClr val="000000">
                        <a:alpha val="43137"/>
                      </a:srgbClr>
                    </a:outerShdw>
                  </a:effectLst>
                  <a:latin typeface="Times New Roman" panose="02020603050405020304" pitchFamily="18" charset="0"/>
                  <a:ea typeface="黑体" panose="02010609060101010101" charset="-122"/>
                  <a:sym typeface="Times New Roman" panose="02020603050405020304" pitchFamily="18" charset="0"/>
                </a:rPr>
                <a:t>     </a:t>
              </a:r>
              <a:r>
                <a:rPr lang="en-US" b="1" dirty="0">
                  <a:solidFill>
                    <a:schemeClr val="bg1"/>
                  </a:solidFill>
                  <a:effectLst>
                    <a:outerShdw blurRad="38100" dist="38100" dir="2700000" algn="tl">
                      <a:srgbClr val="000000">
                        <a:alpha val="43137"/>
                      </a:srgbClr>
                    </a:outerShdw>
                  </a:effectLst>
                  <a:latin typeface="方正大黑简体" panose="03000509000000000000" pitchFamily="65" charset="-122"/>
                  <a:ea typeface="方正大黑简体" panose="03000509000000000000" pitchFamily="65" charset="-122"/>
                  <a:sym typeface="Times New Roman" panose="02020603050405020304" pitchFamily="18" charset="0"/>
                </a:rPr>
                <a:t>ACK | SYN</a:t>
              </a:r>
              <a:r>
                <a:rPr lang="zh-CN" altLang="en-US" b="1" dirty="0">
                  <a:solidFill>
                    <a:schemeClr val="bg1"/>
                  </a:solidFill>
                  <a:effectLst>
                    <a:outerShdw blurRad="38100" dist="38100" dir="2700000" algn="tl">
                      <a:srgbClr val="000000">
                        <a:alpha val="43137"/>
                      </a:srgbClr>
                    </a:outerShdw>
                  </a:effectLst>
                  <a:latin typeface="方正大黑简体" panose="03000509000000000000" pitchFamily="65" charset="-122"/>
                  <a:ea typeface="方正大黑简体" panose="03000509000000000000" pitchFamily="65" charset="-122"/>
                </a:rPr>
                <a:t>（可以，请确认！）</a:t>
              </a:r>
              <a:endParaRPr lang="zh-CN" altLang="en-US" b="1" dirty="0">
                <a:solidFill>
                  <a:schemeClr val="bg1"/>
                </a:solidFill>
                <a:effectLst>
                  <a:outerShdw blurRad="38100" dist="38100" dir="2700000" algn="tl">
                    <a:srgbClr val="000000">
                      <a:alpha val="43137"/>
                    </a:srgbClr>
                  </a:outerShdw>
                </a:effectLst>
                <a:latin typeface="方正大黑简体" panose="03000509000000000000" pitchFamily="65" charset="-122"/>
                <a:ea typeface="方正大黑简体" panose="03000509000000000000" pitchFamily="65" charset="-122"/>
              </a:endParaRPr>
            </a:p>
          </p:txBody>
        </p:sp>
      </p:grpSp>
      <p:grpSp>
        <p:nvGrpSpPr>
          <p:cNvPr id="114" name="Group 9"/>
          <p:cNvGrpSpPr/>
          <p:nvPr/>
        </p:nvGrpSpPr>
        <p:grpSpPr bwMode="auto">
          <a:xfrm>
            <a:off x="4184996" y="4280666"/>
            <a:ext cx="3857625" cy="642938"/>
            <a:chOff x="0" y="0"/>
            <a:chExt cx="2496" cy="528"/>
          </a:xfr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p:grpSpPr>
        <p:sp>
          <p:nvSpPr>
            <p:cNvPr id="115" name="AutoShape 11"/>
            <p:cNvSpPr>
              <a:spLocks noChangeArrowheads="1"/>
            </p:cNvSpPr>
            <p:nvPr/>
          </p:nvSpPr>
          <p:spPr bwMode="auto">
            <a:xfrm>
              <a:off x="0" y="0"/>
              <a:ext cx="2496" cy="528"/>
            </a:xfrm>
            <a:prstGeom prst="notchedRightArrow">
              <a:avLst>
                <a:gd name="adj1" fmla="val 50000"/>
                <a:gd name="adj2" fmla="val 118182"/>
              </a:avLst>
            </a:prstGeom>
            <a:grpFill/>
            <a:ln w="9525" cmpd="sng">
              <a:solidFill>
                <a:schemeClr val="bg1"/>
              </a:solidFill>
              <a:miter lim="800000"/>
            </a:ln>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zh-CN">
                <a:effectLst>
                  <a:outerShdw blurRad="38100" dist="38100" dir="2700000" algn="tl">
                    <a:srgbClr val="000000">
                      <a:alpha val="43137"/>
                    </a:srgbClr>
                  </a:outerShdw>
                </a:effectLst>
                <a:latin typeface="Times New Roman" panose="02020603050405020304" pitchFamily="18" charset="0"/>
                <a:ea typeface="黑体" panose="02010609060101010101" charset="-122"/>
              </a:endParaRPr>
            </a:p>
          </p:txBody>
        </p:sp>
        <p:sp>
          <p:nvSpPr>
            <p:cNvPr id="116" name="Text Box 12"/>
            <p:cNvSpPr txBox="1">
              <a:spLocks noChangeArrowheads="1"/>
            </p:cNvSpPr>
            <p:nvPr/>
          </p:nvSpPr>
          <p:spPr bwMode="auto">
            <a:xfrm>
              <a:off x="403" y="125"/>
              <a:ext cx="2011" cy="181"/>
            </a:xfrm>
            <a:prstGeom prst="rect">
              <a:avLst/>
            </a:prstGeom>
            <a:noFill/>
            <a:ln w="9525" cmpd="sng">
              <a:no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en-US" b="1" dirty="0">
                  <a:solidFill>
                    <a:schemeClr val="bg1"/>
                  </a:solidFill>
                  <a:effectLst>
                    <a:outerShdw blurRad="38100" dist="38100" dir="2700000" algn="tl">
                      <a:srgbClr val="000000">
                        <a:alpha val="43137"/>
                      </a:srgbClr>
                    </a:outerShdw>
                  </a:effectLst>
                  <a:latin typeface="Times New Roman" panose="02020603050405020304" pitchFamily="18" charset="0"/>
                  <a:ea typeface="黑体" panose="02010609060101010101" charset="-122"/>
                  <a:sym typeface="Times New Roman" panose="02020603050405020304" pitchFamily="18" charset="0"/>
                </a:rPr>
                <a:t>   </a:t>
              </a:r>
              <a:r>
                <a:rPr lang="en-US" b="1" dirty="0">
                  <a:solidFill>
                    <a:schemeClr val="bg1"/>
                  </a:solidFill>
                  <a:effectLst>
                    <a:outerShdw blurRad="38100" dist="38100" dir="2700000" algn="tl">
                      <a:srgbClr val="000000">
                        <a:alpha val="43137"/>
                      </a:srgbClr>
                    </a:outerShdw>
                  </a:effectLst>
                  <a:latin typeface="方正大黑简体" panose="03000509000000000000" pitchFamily="65" charset="-122"/>
                  <a:ea typeface="方正大黑简体" panose="03000509000000000000" pitchFamily="65" charset="-122"/>
                  <a:sym typeface="Times New Roman" panose="02020603050405020304" pitchFamily="18" charset="0"/>
                </a:rPr>
                <a:t>ACK </a:t>
              </a:r>
              <a:r>
                <a:rPr lang="zh-CN" altLang="en-US" b="1" dirty="0">
                  <a:solidFill>
                    <a:schemeClr val="bg1"/>
                  </a:solidFill>
                  <a:effectLst>
                    <a:outerShdw blurRad="38100" dist="38100" dir="2700000" algn="tl">
                      <a:srgbClr val="000000">
                        <a:alpha val="43137"/>
                      </a:srgbClr>
                    </a:outerShdw>
                  </a:effectLst>
                  <a:latin typeface="方正大黑简体" panose="03000509000000000000" pitchFamily="65" charset="-122"/>
                  <a:ea typeface="方正大黑简体" panose="03000509000000000000" pitchFamily="65" charset="-122"/>
                  <a:sym typeface="Times New Roman" panose="02020603050405020304" pitchFamily="18" charset="0"/>
                </a:rPr>
                <a:t>（</a:t>
              </a:r>
              <a:r>
                <a:rPr lang="zh-CN" altLang="en-US" b="1" dirty="0">
                  <a:solidFill>
                    <a:schemeClr val="bg1"/>
                  </a:solidFill>
                  <a:effectLst>
                    <a:outerShdw blurRad="38100" dist="38100" dir="2700000" algn="tl">
                      <a:srgbClr val="000000">
                        <a:alpha val="43137"/>
                      </a:srgbClr>
                    </a:outerShdw>
                  </a:effectLst>
                  <a:latin typeface="方正大黑简体" panose="03000509000000000000" pitchFamily="65" charset="-122"/>
                  <a:ea typeface="方正大黑简体" panose="03000509000000000000" pitchFamily="65" charset="-122"/>
                </a:rPr>
                <a:t>确认连接）</a:t>
              </a:r>
              <a:endParaRPr lang="zh-CN" altLang="en-US" b="1" dirty="0">
                <a:solidFill>
                  <a:schemeClr val="bg1"/>
                </a:solidFill>
                <a:effectLst>
                  <a:outerShdw blurRad="38100" dist="38100" dir="2700000" algn="tl">
                    <a:srgbClr val="000000">
                      <a:alpha val="43137"/>
                    </a:srgbClr>
                  </a:outerShdw>
                </a:effectLst>
                <a:latin typeface="方正大黑简体" panose="03000509000000000000" pitchFamily="65" charset="-122"/>
                <a:ea typeface="方正大黑简体" panose="03000509000000000000" pitchFamily="65"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1"/>
                                        </p:tgtEl>
                                        <p:attrNameLst>
                                          <p:attrName>style.visibility</p:attrName>
                                        </p:attrNameLst>
                                      </p:cBhvr>
                                      <p:to>
                                        <p:strVal val="visible"/>
                                      </p:to>
                                    </p:set>
                                    <p:animEffect transition="in" filter="fade">
                                      <p:cBhvr>
                                        <p:cTn id="14" dur="500"/>
                                        <p:tgtEl>
                                          <p:spTgt spid="1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fade">
                                      <p:cBhvr>
                                        <p:cTn id="19" dur="500"/>
                                        <p:tgtEl>
                                          <p:spTgt spid="97"/>
                                        </p:tgtEl>
                                      </p:cBhvr>
                                    </p:animEffect>
                                  </p:childTnLst>
                                </p:cTn>
                              </p:par>
                              <p:par>
                                <p:cTn id="20" presetID="10" presetClass="entr" presetSubtype="0" fill="hold" nodeType="with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500"/>
                                        <p:tgtEl>
                                          <p:spTgt spid="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2"/>
                                        </p:tgtEl>
                                        <p:attrNameLst>
                                          <p:attrName>style.visibility</p:attrName>
                                        </p:attrNameLst>
                                      </p:cBhvr>
                                      <p:to>
                                        <p:strVal val="visible"/>
                                      </p:to>
                                    </p:set>
                                    <p:animEffect transition="in" filter="wipe(left)">
                                      <p:cBhvr>
                                        <p:cTn id="27" dur="500"/>
                                        <p:tgtEl>
                                          <p:spTgt spid="1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wipe(right)">
                                      <p:cBhvr>
                                        <p:cTn id="32" dur="500"/>
                                        <p:tgtEl>
                                          <p:spTgt spid="1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left)">
                                      <p:cBhvr>
                                        <p:cTn id="3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1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5471" y="-870076"/>
            <a:ext cx="12722942" cy="8598152"/>
            <a:chOff x="-5715000" y="-6019800"/>
            <a:chExt cx="25031700" cy="16916400"/>
          </a:xfrm>
        </p:grpSpPr>
        <p:grpSp>
          <p:nvGrpSpPr>
            <p:cNvPr id="4" name="组合 3"/>
            <p:cNvGrpSpPr/>
            <p:nvPr/>
          </p:nvGrpSpPr>
          <p:grpSpPr>
            <a:xfrm>
              <a:off x="-5715000" y="-6019800"/>
              <a:ext cx="419100" cy="16916400"/>
              <a:chOff x="-5715000" y="-6019800"/>
              <a:chExt cx="419100" cy="16916400"/>
            </a:xfrm>
          </p:grpSpPr>
          <p:sp>
            <p:nvSpPr>
              <p:cNvPr id="2" name="椭圆 1"/>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8897600" y="-6019800"/>
              <a:ext cx="419100" cy="16916400"/>
              <a:chOff x="-5715000" y="-6019800"/>
              <a:chExt cx="419100" cy="16916400"/>
            </a:xfrm>
          </p:grpSpPr>
          <p:sp>
            <p:nvSpPr>
              <p:cNvPr id="6" name="椭圆 5"/>
              <p:cNvSpPr/>
              <p:nvPr/>
            </p:nvSpPr>
            <p:spPr>
              <a:xfrm>
                <a:off x="-5715000" y="-60198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715000" y="10477500"/>
                <a:ext cx="419100" cy="419100"/>
              </a:xfrm>
              <a:prstGeom prst="ellipse">
                <a:avLst/>
              </a:prstGeom>
              <a:solidFill>
                <a:srgbClr val="E6E6E6"/>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22210" t="28773" r="28762" b="26563"/>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4" name="任意多边形: 形状 103"/>
          <p:cNvSpPr/>
          <p:nvPr/>
        </p:nvSpPr>
        <p:spPr>
          <a:xfrm>
            <a:off x="11341466" y="2973475"/>
            <a:ext cx="495596" cy="1020235"/>
          </a:xfrm>
          <a:custGeom>
            <a:avLst/>
            <a:gdLst>
              <a:gd name="connsiteX0" fmla="*/ 452944 w 477264"/>
              <a:gd name="connsiteY0" fmla="*/ 933858 h 982498"/>
              <a:gd name="connsiteX1" fmla="*/ 477264 w 477264"/>
              <a:gd name="connsiteY1" fmla="*/ 958178 h 982498"/>
              <a:gd name="connsiteX2" fmla="*/ 452944 w 477264"/>
              <a:gd name="connsiteY2" fmla="*/ 982498 h 982498"/>
              <a:gd name="connsiteX3" fmla="*/ 428624 w 477264"/>
              <a:gd name="connsiteY3" fmla="*/ 958178 h 982498"/>
              <a:gd name="connsiteX4" fmla="*/ 452944 w 477264"/>
              <a:gd name="connsiteY4" fmla="*/ 933858 h 982498"/>
              <a:gd name="connsiteX5" fmla="*/ 345788 w 477264"/>
              <a:gd name="connsiteY5" fmla="*/ 933858 h 982498"/>
              <a:gd name="connsiteX6" fmla="*/ 370108 w 477264"/>
              <a:gd name="connsiteY6" fmla="*/ 958178 h 982498"/>
              <a:gd name="connsiteX7" fmla="*/ 345788 w 477264"/>
              <a:gd name="connsiteY7" fmla="*/ 982498 h 982498"/>
              <a:gd name="connsiteX8" fmla="*/ 321468 w 477264"/>
              <a:gd name="connsiteY8" fmla="*/ 958178 h 982498"/>
              <a:gd name="connsiteX9" fmla="*/ 345788 w 477264"/>
              <a:gd name="connsiteY9" fmla="*/ 933858 h 982498"/>
              <a:gd name="connsiteX10" fmla="*/ 238632 w 477264"/>
              <a:gd name="connsiteY10" fmla="*/ 933858 h 982498"/>
              <a:gd name="connsiteX11" fmla="*/ 262952 w 477264"/>
              <a:gd name="connsiteY11" fmla="*/ 958178 h 982498"/>
              <a:gd name="connsiteX12" fmla="*/ 238632 w 477264"/>
              <a:gd name="connsiteY12" fmla="*/ 982498 h 982498"/>
              <a:gd name="connsiteX13" fmla="*/ 214312 w 477264"/>
              <a:gd name="connsiteY13" fmla="*/ 958178 h 982498"/>
              <a:gd name="connsiteX14" fmla="*/ 238632 w 477264"/>
              <a:gd name="connsiteY14" fmla="*/ 933858 h 982498"/>
              <a:gd name="connsiteX15" fmla="*/ 131476 w 477264"/>
              <a:gd name="connsiteY15" fmla="*/ 933858 h 982498"/>
              <a:gd name="connsiteX16" fmla="*/ 155796 w 477264"/>
              <a:gd name="connsiteY16" fmla="*/ 958178 h 982498"/>
              <a:gd name="connsiteX17" fmla="*/ 131476 w 477264"/>
              <a:gd name="connsiteY17" fmla="*/ 982498 h 982498"/>
              <a:gd name="connsiteX18" fmla="*/ 107156 w 477264"/>
              <a:gd name="connsiteY18" fmla="*/ 958178 h 982498"/>
              <a:gd name="connsiteX19" fmla="*/ 131476 w 477264"/>
              <a:gd name="connsiteY19" fmla="*/ 933858 h 982498"/>
              <a:gd name="connsiteX20" fmla="*/ 24320 w 477264"/>
              <a:gd name="connsiteY20" fmla="*/ 933858 h 982498"/>
              <a:gd name="connsiteX21" fmla="*/ 48640 w 477264"/>
              <a:gd name="connsiteY21" fmla="*/ 958178 h 982498"/>
              <a:gd name="connsiteX22" fmla="*/ 24320 w 477264"/>
              <a:gd name="connsiteY22" fmla="*/ 982498 h 982498"/>
              <a:gd name="connsiteX23" fmla="*/ 0 w 477264"/>
              <a:gd name="connsiteY23" fmla="*/ 958178 h 982498"/>
              <a:gd name="connsiteX24" fmla="*/ 24320 w 477264"/>
              <a:gd name="connsiteY24" fmla="*/ 933858 h 982498"/>
              <a:gd name="connsiteX25" fmla="*/ 452944 w 477264"/>
              <a:gd name="connsiteY25" fmla="*/ 778215 h 982498"/>
              <a:gd name="connsiteX26" fmla="*/ 477264 w 477264"/>
              <a:gd name="connsiteY26" fmla="*/ 802535 h 982498"/>
              <a:gd name="connsiteX27" fmla="*/ 452944 w 477264"/>
              <a:gd name="connsiteY27" fmla="*/ 826855 h 982498"/>
              <a:gd name="connsiteX28" fmla="*/ 428624 w 477264"/>
              <a:gd name="connsiteY28" fmla="*/ 802535 h 982498"/>
              <a:gd name="connsiteX29" fmla="*/ 452944 w 477264"/>
              <a:gd name="connsiteY29" fmla="*/ 778215 h 982498"/>
              <a:gd name="connsiteX30" fmla="*/ 345788 w 477264"/>
              <a:gd name="connsiteY30" fmla="*/ 778215 h 982498"/>
              <a:gd name="connsiteX31" fmla="*/ 370108 w 477264"/>
              <a:gd name="connsiteY31" fmla="*/ 802535 h 982498"/>
              <a:gd name="connsiteX32" fmla="*/ 345788 w 477264"/>
              <a:gd name="connsiteY32" fmla="*/ 826855 h 982498"/>
              <a:gd name="connsiteX33" fmla="*/ 321468 w 477264"/>
              <a:gd name="connsiteY33" fmla="*/ 802535 h 982498"/>
              <a:gd name="connsiteX34" fmla="*/ 345788 w 477264"/>
              <a:gd name="connsiteY34" fmla="*/ 778215 h 982498"/>
              <a:gd name="connsiteX35" fmla="*/ 238632 w 477264"/>
              <a:gd name="connsiteY35" fmla="*/ 778215 h 982498"/>
              <a:gd name="connsiteX36" fmla="*/ 262952 w 477264"/>
              <a:gd name="connsiteY36" fmla="*/ 802535 h 982498"/>
              <a:gd name="connsiteX37" fmla="*/ 238632 w 477264"/>
              <a:gd name="connsiteY37" fmla="*/ 826855 h 982498"/>
              <a:gd name="connsiteX38" fmla="*/ 214312 w 477264"/>
              <a:gd name="connsiteY38" fmla="*/ 802535 h 982498"/>
              <a:gd name="connsiteX39" fmla="*/ 238632 w 477264"/>
              <a:gd name="connsiteY39" fmla="*/ 778215 h 982498"/>
              <a:gd name="connsiteX40" fmla="*/ 131476 w 477264"/>
              <a:gd name="connsiteY40" fmla="*/ 778215 h 982498"/>
              <a:gd name="connsiteX41" fmla="*/ 155796 w 477264"/>
              <a:gd name="connsiteY41" fmla="*/ 802535 h 982498"/>
              <a:gd name="connsiteX42" fmla="*/ 131476 w 477264"/>
              <a:gd name="connsiteY42" fmla="*/ 826855 h 982498"/>
              <a:gd name="connsiteX43" fmla="*/ 107156 w 477264"/>
              <a:gd name="connsiteY43" fmla="*/ 802535 h 982498"/>
              <a:gd name="connsiteX44" fmla="*/ 131476 w 477264"/>
              <a:gd name="connsiteY44" fmla="*/ 778215 h 982498"/>
              <a:gd name="connsiteX45" fmla="*/ 24320 w 477264"/>
              <a:gd name="connsiteY45" fmla="*/ 778215 h 982498"/>
              <a:gd name="connsiteX46" fmla="*/ 48640 w 477264"/>
              <a:gd name="connsiteY46" fmla="*/ 802535 h 982498"/>
              <a:gd name="connsiteX47" fmla="*/ 24320 w 477264"/>
              <a:gd name="connsiteY47" fmla="*/ 826855 h 982498"/>
              <a:gd name="connsiteX48" fmla="*/ 0 w 477264"/>
              <a:gd name="connsiteY48" fmla="*/ 802535 h 982498"/>
              <a:gd name="connsiteX49" fmla="*/ 24320 w 477264"/>
              <a:gd name="connsiteY49" fmla="*/ 778215 h 982498"/>
              <a:gd name="connsiteX50" fmla="*/ 452944 w 477264"/>
              <a:gd name="connsiteY50" fmla="*/ 622572 h 982498"/>
              <a:gd name="connsiteX51" fmla="*/ 477264 w 477264"/>
              <a:gd name="connsiteY51" fmla="*/ 646892 h 982498"/>
              <a:gd name="connsiteX52" fmla="*/ 452944 w 477264"/>
              <a:gd name="connsiteY52" fmla="*/ 671212 h 982498"/>
              <a:gd name="connsiteX53" fmla="*/ 428624 w 477264"/>
              <a:gd name="connsiteY53" fmla="*/ 646892 h 982498"/>
              <a:gd name="connsiteX54" fmla="*/ 452944 w 477264"/>
              <a:gd name="connsiteY54" fmla="*/ 622572 h 982498"/>
              <a:gd name="connsiteX55" fmla="*/ 345788 w 477264"/>
              <a:gd name="connsiteY55" fmla="*/ 622572 h 982498"/>
              <a:gd name="connsiteX56" fmla="*/ 370108 w 477264"/>
              <a:gd name="connsiteY56" fmla="*/ 646892 h 982498"/>
              <a:gd name="connsiteX57" fmla="*/ 345788 w 477264"/>
              <a:gd name="connsiteY57" fmla="*/ 671212 h 982498"/>
              <a:gd name="connsiteX58" fmla="*/ 321468 w 477264"/>
              <a:gd name="connsiteY58" fmla="*/ 646892 h 982498"/>
              <a:gd name="connsiteX59" fmla="*/ 345788 w 477264"/>
              <a:gd name="connsiteY59" fmla="*/ 622572 h 982498"/>
              <a:gd name="connsiteX60" fmla="*/ 238632 w 477264"/>
              <a:gd name="connsiteY60" fmla="*/ 622572 h 982498"/>
              <a:gd name="connsiteX61" fmla="*/ 262952 w 477264"/>
              <a:gd name="connsiteY61" fmla="*/ 646892 h 982498"/>
              <a:gd name="connsiteX62" fmla="*/ 238632 w 477264"/>
              <a:gd name="connsiteY62" fmla="*/ 671212 h 982498"/>
              <a:gd name="connsiteX63" fmla="*/ 214312 w 477264"/>
              <a:gd name="connsiteY63" fmla="*/ 646892 h 982498"/>
              <a:gd name="connsiteX64" fmla="*/ 238632 w 477264"/>
              <a:gd name="connsiteY64" fmla="*/ 622572 h 982498"/>
              <a:gd name="connsiteX65" fmla="*/ 131476 w 477264"/>
              <a:gd name="connsiteY65" fmla="*/ 622572 h 982498"/>
              <a:gd name="connsiteX66" fmla="*/ 155796 w 477264"/>
              <a:gd name="connsiteY66" fmla="*/ 646892 h 982498"/>
              <a:gd name="connsiteX67" fmla="*/ 131476 w 477264"/>
              <a:gd name="connsiteY67" fmla="*/ 671212 h 982498"/>
              <a:gd name="connsiteX68" fmla="*/ 107156 w 477264"/>
              <a:gd name="connsiteY68" fmla="*/ 646892 h 982498"/>
              <a:gd name="connsiteX69" fmla="*/ 131476 w 477264"/>
              <a:gd name="connsiteY69" fmla="*/ 622572 h 982498"/>
              <a:gd name="connsiteX70" fmla="*/ 24320 w 477264"/>
              <a:gd name="connsiteY70" fmla="*/ 622572 h 982498"/>
              <a:gd name="connsiteX71" fmla="*/ 48640 w 477264"/>
              <a:gd name="connsiteY71" fmla="*/ 646892 h 982498"/>
              <a:gd name="connsiteX72" fmla="*/ 24320 w 477264"/>
              <a:gd name="connsiteY72" fmla="*/ 671212 h 982498"/>
              <a:gd name="connsiteX73" fmla="*/ 0 w 477264"/>
              <a:gd name="connsiteY73" fmla="*/ 646892 h 982498"/>
              <a:gd name="connsiteX74" fmla="*/ 24320 w 477264"/>
              <a:gd name="connsiteY74" fmla="*/ 622572 h 982498"/>
              <a:gd name="connsiteX75" fmla="*/ 24320 w 477264"/>
              <a:gd name="connsiteY75" fmla="*/ 466929 h 982498"/>
              <a:gd name="connsiteX76" fmla="*/ 48640 w 477264"/>
              <a:gd name="connsiteY76" fmla="*/ 491249 h 982498"/>
              <a:gd name="connsiteX77" fmla="*/ 24320 w 477264"/>
              <a:gd name="connsiteY77" fmla="*/ 515569 h 982498"/>
              <a:gd name="connsiteX78" fmla="*/ 0 w 477264"/>
              <a:gd name="connsiteY78" fmla="*/ 491249 h 982498"/>
              <a:gd name="connsiteX79" fmla="*/ 24320 w 477264"/>
              <a:gd name="connsiteY79" fmla="*/ 466929 h 982498"/>
              <a:gd name="connsiteX80" fmla="*/ 131476 w 477264"/>
              <a:gd name="connsiteY80" fmla="*/ 466929 h 982498"/>
              <a:gd name="connsiteX81" fmla="*/ 155796 w 477264"/>
              <a:gd name="connsiteY81" fmla="*/ 491249 h 982498"/>
              <a:gd name="connsiteX82" fmla="*/ 131476 w 477264"/>
              <a:gd name="connsiteY82" fmla="*/ 515569 h 982498"/>
              <a:gd name="connsiteX83" fmla="*/ 107156 w 477264"/>
              <a:gd name="connsiteY83" fmla="*/ 491249 h 982498"/>
              <a:gd name="connsiteX84" fmla="*/ 131476 w 477264"/>
              <a:gd name="connsiteY84" fmla="*/ 466929 h 982498"/>
              <a:gd name="connsiteX85" fmla="*/ 238632 w 477264"/>
              <a:gd name="connsiteY85" fmla="*/ 466929 h 982498"/>
              <a:gd name="connsiteX86" fmla="*/ 262952 w 477264"/>
              <a:gd name="connsiteY86" fmla="*/ 491249 h 982498"/>
              <a:gd name="connsiteX87" fmla="*/ 238632 w 477264"/>
              <a:gd name="connsiteY87" fmla="*/ 515569 h 982498"/>
              <a:gd name="connsiteX88" fmla="*/ 214312 w 477264"/>
              <a:gd name="connsiteY88" fmla="*/ 491249 h 982498"/>
              <a:gd name="connsiteX89" fmla="*/ 238632 w 477264"/>
              <a:gd name="connsiteY89" fmla="*/ 466929 h 982498"/>
              <a:gd name="connsiteX90" fmla="*/ 345788 w 477264"/>
              <a:gd name="connsiteY90" fmla="*/ 466929 h 982498"/>
              <a:gd name="connsiteX91" fmla="*/ 370108 w 477264"/>
              <a:gd name="connsiteY91" fmla="*/ 491249 h 982498"/>
              <a:gd name="connsiteX92" fmla="*/ 345788 w 477264"/>
              <a:gd name="connsiteY92" fmla="*/ 515569 h 982498"/>
              <a:gd name="connsiteX93" fmla="*/ 321468 w 477264"/>
              <a:gd name="connsiteY93" fmla="*/ 491249 h 982498"/>
              <a:gd name="connsiteX94" fmla="*/ 345788 w 477264"/>
              <a:gd name="connsiteY94" fmla="*/ 466929 h 982498"/>
              <a:gd name="connsiteX95" fmla="*/ 452944 w 477264"/>
              <a:gd name="connsiteY95" fmla="*/ 466929 h 982498"/>
              <a:gd name="connsiteX96" fmla="*/ 477264 w 477264"/>
              <a:gd name="connsiteY96" fmla="*/ 491249 h 982498"/>
              <a:gd name="connsiteX97" fmla="*/ 452944 w 477264"/>
              <a:gd name="connsiteY97" fmla="*/ 515569 h 982498"/>
              <a:gd name="connsiteX98" fmla="*/ 428624 w 477264"/>
              <a:gd name="connsiteY98" fmla="*/ 491249 h 982498"/>
              <a:gd name="connsiteX99" fmla="*/ 452944 w 477264"/>
              <a:gd name="connsiteY99" fmla="*/ 466929 h 982498"/>
              <a:gd name="connsiteX100" fmla="*/ 24320 w 477264"/>
              <a:gd name="connsiteY100" fmla="*/ 311287 h 982498"/>
              <a:gd name="connsiteX101" fmla="*/ 48640 w 477264"/>
              <a:gd name="connsiteY101" fmla="*/ 335607 h 982498"/>
              <a:gd name="connsiteX102" fmla="*/ 24320 w 477264"/>
              <a:gd name="connsiteY102" fmla="*/ 359926 h 982498"/>
              <a:gd name="connsiteX103" fmla="*/ 0 w 477264"/>
              <a:gd name="connsiteY103" fmla="*/ 335607 h 982498"/>
              <a:gd name="connsiteX104" fmla="*/ 24320 w 477264"/>
              <a:gd name="connsiteY104" fmla="*/ 311287 h 982498"/>
              <a:gd name="connsiteX105" fmla="*/ 131476 w 477264"/>
              <a:gd name="connsiteY105" fmla="*/ 311286 h 982498"/>
              <a:gd name="connsiteX106" fmla="*/ 155796 w 477264"/>
              <a:gd name="connsiteY106" fmla="*/ 335606 h 982498"/>
              <a:gd name="connsiteX107" fmla="*/ 131476 w 477264"/>
              <a:gd name="connsiteY107" fmla="*/ 359926 h 982498"/>
              <a:gd name="connsiteX108" fmla="*/ 107156 w 477264"/>
              <a:gd name="connsiteY108" fmla="*/ 335606 h 982498"/>
              <a:gd name="connsiteX109" fmla="*/ 131476 w 477264"/>
              <a:gd name="connsiteY109" fmla="*/ 311286 h 982498"/>
              <a:gd name="connsiteX110" fmla="*/ 238632 w 477264"/>
              <a:gd name="connsiteY110" fmla="*/ 311286 h 982498"/>
              <a:gd name="connsiteX111" fmla="*/ 262952 w 477264"/>
              <a:gd name="connsiteY111" fmla="*/ 335606 h 982498"/>
              <a:gd name="connsiteX112" fmla="*/ 238632 w 477264"/>
              <a:gd name="connsiteY112" fmla="*/ 359926 h 982498"/>
              <a:gd name="connsiteX113" fmla="*/ 214312 w 477264"/>
              <a:gd name="connsiteY113" fmla="*/ 335606 h 982498"/>
              <a:gd name="connsiteX114" fmla="*/ 238632 w 477264"/>
              <a:gd name="connsiteY114" fmla="*/ 311286 h 982498"/>
              <a:gd name="connsiteX115" fmla="*/ 345788 w 477264"/>
              <a:gd name="connsiteY115" fmla="*/ 311286 h 982498"/>
              <a:gd name="connsiteX116" fmla="*/ 370108 w 477264"/>
              <a:gd name="connsiteY116" fmla="*/ 335606 h 982498"/>
              <a:gd name="connsiteX117" fmla="*/ 345788 w 477264"/>
              <a:gd name="connsiteY117" fmla="*/ 359926 h 982498"/>
              <a:gd name="connsiteX118" fmla="*/ 321468 w 477264"/>
              <a:gd name="connsiteY118" fmla="*/ 335606 h 982498"/>
              <a:gd name="connsiteX119" fmla="*/ 345788 w 477264"/>
              <a:gd name="connsiteY119" fmla="*/ 311286 h 982498"/>
              <a:gd name="connsiteX120" fmla="*/ 452944 w 477264"/>
              <a:gd name="connsiteY120" fmla="*/ 311286 h 982498"/>
              <a:gd name="connsiteX121" fmla="*/ 477264 w 477264"/>
              <a:gd name="connsiteY121" fmla="*/ 335606 h 982498"/>
              <a:gd name="connsiteX122" fmla="*/ 452944 w 477264"/>
              <a:gd name="connsiteY122" fmla="*/ 359926 h 982498"/>
              <a:gd name="connsiteX123" fmla="*/ 428624 w 477264"/>
              <a:gd name="connsiteY123" fmla="*/ 335606 h 982498"/>
              <a:gd name="connsiteX124" fmla="*/ 452944 w 477264"/>
              <a:gd name="connsiteY124" fmla="*/ 311286 h 982498"/>
              <a:gd name="connsiteX125" fmla="*/ 24320 w 477264"/>
              <a:gd name="connsiteY125" fmla="*/ 155643 h 982498"/>
              <a:gd name="connsiteX126" fmla="*/ 48640 w 477264"/>
              <a:gd name="connsiteY126" fmla="*/ 179963 h 982498"/>
              <a:gd name="connsiteX127" fmla="*/ 24320 w 477264"/>
              <a:gd name="connsiteY127" fmla="*/ 204283 h 982498"/>
              <a:gd name="connsiteX128" fmla="*/ 0 w 477264"/>
              <a:gd name="connsiteY128" fmla="*/ 179963 h 982498"/>
              <a:gd name="connsiteX129" fmla="*/ 24320 w 477264"/>
              <a:gd name="connsiteY129" fmla="*/ 155643 h 982498"/>
              <a:gd name="connsiteX130" fmla="*/ 131476 w 477264"/>
              <a:gd name="connsiteY130" fmla="*/ 155643 h 982498"/>
              <a:gd name="connsiteX131" fmla="*/ 155796 w 477264"/>
              <a:gd name="connsiteY131" fmla="*/ 179963 h 982498"/>
              <a:gd name="connsiteX132" fmla="*/ 131476 w 477264"/>
              <a:gd name="connsiteY132" fmla="*/ 204283 h 982498"/>
              <a:gd name="connsiteX133" fmla="*/ 107156 w 477264"/>
              <a:gd name="connsiteY133" fmla="*/ 179963 h 982498"/>
              <a:gd name="connsiteX134" fmla="*/ 131476 w 477264"/>
              <a:gd name="connsiteY134" fmla="*/ 155643 h 982498"/>
              <a:gd name="connsiteX135" fmla="*/ 238632 w 477264"/>
              <a:gd name="connsiteY135" fmla="*/ 155643 h 982498"/>
              <a:gd name="connsiteX136" fmla="*/ 262952 w 477264"/>
              <a:gd name="connsiteY136" fmla="*/ 179963 h 982498"/>
              <a:gd name="connsiteX137" fmla="*/ 238632 w 477264"/>
              <a:gd name="connsiteY137" fmla="*/ 204283 h 982498"/>
              <a:gd name="connsiteX138" fmla="*/ 214312 w 477264"/>
              <a:gd name="connsiteY138" fmla="*/ 179963 h 982498"/>
              <a:gd name="connsiteX139" fmla="*/ 238632 w 477264"/>
              <a:gd name="connsiteY139" fmla="*/ 155643 h 982498"/>
              <a:gd name="connsiteX140" fmla="*/ 345788 w 477264"/>
              <a:gd name="connsiteY140" fmla="*/ 155643 h 982498"/>
              <a:gd name="connsiteX141" fmla="*/ 370108 w 477264"/>
              <a:gd name="connsiteY141" fmla="*/ 179963 h 982498"/>
              <a:gd name="connsiteX142" fmla="*/ 345788 w 477264"/>
              <a:gd name="connsiteY142" fmla="*/ 204283 h 982498"/>
              <a:gd name="connsiteX143" fmla="*/ 321468 w 477264"/>
              <a:gd name="connsiteY143" fmla="*/ 179963 h 982498"/>
              <a:gd name="connsiteX144" fmla="*/ 345788 w 477264"/>
              <a:gd name="connsiteY144" fmla="*/ 155643 h 982498"/>
              <a:gd name="connsiteX145" fmla="*/ 452944 w 477264"/>
              <a:gd name="connsiteY145" fmla="*/ 155643 h 982498"/>
              <a:gd name="connsiteX146" fmla="*/ 477264 w 477264"/>
              <a:gd name="connsiteY146" fmla="*/ 179963 h 982498"/>
              <a:gd name="connsiteX147" fmla="*/ 452944 w 477264"/>
              <a:gd name="connsiteY147" fmla="*/ 204283 h 982498"/>
              <a:gd name="connsiteX148" fmla="*/ 428624 w 477264"/>
              <a:gd name="connsiteY148" fmla="*/ 179963 h 982498"/>
              <a:gd name="connsiteX149" fmla="*/ 452944 w 477264"/>
              <a:gd name="connsiteY149" fmla="*/ 155643 h 982498"/>
              <a:gd name="connsiteX150" fmla="*/ 452944 w 477264"/>
              <a:gd name="connsiteY150" fmla="*/ 0 h 982498"/>
              <a:gd name="connsiteX151" fmla="*/ 477264 w 477264"/>
              <a:gd name="connsiteY151" fmla="*/ 24320 h 982498"/>
              <a:gd name="connsiteX152" fmla="*/ 452944 w 477264"/>
              <a:gd name="connsiteY152" fmla="*/ 48640 h 982498"/>
              <a:gd name="connsiteX153" fmla="*/ 428624 w 477264"/>
              <a:gd name="connsiteY153" fmla="*/ 24320 h 982498"/>
              <a:gd name="connsiteX154" fmla="*/ 452944 w 477264"/>
              <a:gd name="connsiteY154" fmla="*/ 0 h 982498"/>
              <a:gd name="connsiteX155" fmla="*/ 345788 w 477264"/>
              <a:gd name="connsiteY155" fmla="*/ 0 h 982498"/>
              <a:gd name="connsiteX156" fmla="*/ 370108 w 477264"/>
              <a:gd name="connsiteY156" fmla="*/ 24320 h 982498"/>
              <a:gd name="connsiteX157" fmla="*/ 345788 w 477264"/>
              <a:gd name="connsiteY157" fmla="*/ 48640 h 982498"/>
              <a:gd name="connsiteX158" fmla="*/ 321468 w 477264"/>
              <a:gd name="connsiteY158" fmla="*/ 24320 h 982498"/>
              <a:gd name="connsiteX159" fmla="*/ 345788 w 477264"/>
              <a:gd name="connsiteY159" fmla="*/ 0 h 982498"/>
              <a:gd name="connsiteX160" fmla="*/ 238632 w 477264"/>
              <a:gd name="connsiteY160" fmla="*/ 0 h 982498"/>
              <a:gd name="connsiteX161" fmla="*/ 262952 w 477264"/>
              <a:gd name="connsiteY161" fmla="*/ 24320 h 982498"/>
              <a:gd name="connsiteX162" fmla="*/ 238632 w 477264"/>
              <a:gd name="connsiteY162" fmla="*/ 48640 h 982498"/>
              <a:gd name="connsiteX163" fmla="*/ 214312 w 477264"/>
              <a:gd name="connsiteY163" fmla="*/ 24320 h 982498"/>
              <a:gd name="connsiteX164" fmla="*/ 238632 w 477264"/>
              <a:gd name="connsiteY164" fmla="*/ 0 h 982498"/>
              <a:gd name="connsiteX165" fmla="*/ 131476 w 477264"/>
              <a:gd name="connsiteY165" fmla="*/ 0 h 982498"/>
              <a:gd name="connsiteX166" fmla="*/ 155796 w 477264"/>
              <a:gd name="connsiteY166" fmla="*/ 24320 h 982498"/>
              <a:gd name="connsiteX167" fmla="*/ 131476 w 477264"/>
              <a:gd name="connsiteY167" fmla="*/ 48640 h 982498"/>
              <a:gd name="connsiteX168" fmla="*/ 107156 w 477264"/>
              <a:gd name="connsiteY168" fmla="*/ 24320 h 982498"/>
              <a:gd name="connsiteX169" fmla="*/ 131476 w 477264"/>
              <a:gd name="connsiteY169" fmla="*/ 0 h 982498"/>
              <a:gd name="connsiteX170" fmla="*/ 24320 w 477264"/>
              <a:gd name="connsiteY170" fmla="*/ 0 h 982498"/>
              <a:gd name="connsiteX171" fmla="*/ 48640 w 477264"/>
              <a:gd name="connsiteY171" fmla="*/ 24320 h 982498"/>
              <a:gd name="connsiteX172" fmla="*/ 24320 w 477264"/>
              <a:gd name="connsiteY172" fmla="*/ 48640 h 982498"/>
              <a:gd name="connsiteX173" fmla="*/ 0 w 477264"/>
              <a:gd name="connsiteY173" fmla="*/ 24320 h 982498"/>
              <a:gd name="connsiteX174" fmla="*/ 24320 w 477264"/>
              <a:gd name="connsiteY174" fmla="*/ 0 h 982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477264" h="982498">
                <a:moveTo>
                  <a:pt x="452944" y="933858"/>
                </a:moveTo>
                <a:cubicBezTo>
                  <a:pt x="466376" y="933858"/>
                  <a:pt x="477264" y="944746"/>
                  <a:pt x="477264" y="958178"/>
                </a:cubicBezTo>
                <a:cubicBezTo>
                  <a:pt x="477264" y="971610"/>
                  <a:pt x="466376" y="982498"/>
                  <a:pt x="452944" y="982498"/>
                </a:cubicBezTo>
                <a:cubicBezTo>
                  <a:pt x="439512" y="982498"/>
                  <a:pt x="428624" y="971610"/>
                  <a:pt x="428624" y="958178"/>
                </a:cubicBezTo>
                <a:cubicBezTo>
                  <a:pt x="428624" y="944746"/>
                  <a:pt x="439512" y="933858"/>
                  <a:pt x="452944" y="933858"/>
                </a:cubicBezTo>
                <a:close/>
                <a:moveTo>
                  <a:pt x="345788" y="933858"/>
                </a:moveTo>
                <a:cubicBezTo>
                  <a:pt x="359220" y="933858"/>
                  <a:pt x="370108" y="944746"/>
                  <a:pt x="370108" y="958178"/>
                </a:cubicBezTo>
                <a:cubicBezTo>
                  <a:pt x="370108" y="971610"/>
                  <a:pt x="359220" y="982498"/>
                  <a:pt x="345788" y="982498"/>
                </a:cubicBezTo>
                <a:cubicBezTo>
                  <a:pt x="332356" y="982498"/>
                  <a:pt x="321468" y="971610"/>
                  <a:pt x="321468" y="958178"/>
                </a:cubicBezTo>
                <a:cubicBezTo>
                  <a:pt x="321468" y="944746"/>
                  <a:pt x="332356" y="933858"/>
                  <a:pt x="345788" y="933858"/>
                </a:cubicBezTo>
                <a:close/>
                <a:moveTo>
                  <a:pt x="238632" y="933858"/>
                </a:moveTo>
                <a:cubicBezTo>
                  <a:pt x="252064" y="933858"/>
                  <a:pt x="262952" y="944746"/>
                  <a:pt x="262952" y="958178"/>
                </a:cubicBezTo>
                <a:cubicBezTo>
                  <a:pt x="262952" y="971610"/>
                  <a:pt x="252064" y="982498"/>
                  <a:pt x="238632" y="982498"/>
                </a:cubicBezTo>
                <a:cubicBezTo>
                  <a:pt x="225200" y="982498"/>
                  <a:pt x="214312" y="971610"/>
                  <a:pt x="214312" y="958178"/>
                </a:cubicBezTo>
                <a:cubicBezTo>
                  <a:pt x="214312" y="944746"/>
                  <a:pt x="225200" y="933858"/>
                  <a:pt x="238632" y="933858"/>
                </a:cubicBezTo>
                <a:close/>
                <a:moveTo>
                  <a:pt x="131476" y="933858"/>
                </a:moveTo>
                <a:cubicBezTo>
                  <a:pt x="144908" y="933858"/>
                  <a:pt x="155796" y="944746"/>
                  <a:pt x="155796" y="958178"/>
                </a:cubicBezTo>
                <a:cubicBezTo>
                  <a:pt x="155796" y="971610"/>
                  <a:pt x="144908" y="982498"/>
                  <a:pt x="131476" y="982498"/>
                </a:cubicBezTo>
                <a:cubicBezTo>
                  <a:pt x="118044" y="982498"/>
                  <a:pt x="107156" y="971610"/>
                  <a:pt x="107156" y="958178"/>
                </a:cubicBezTo>
                <a:cubicBezTo>
                  <a:pt x="107156" y="944746"/>
                  <a:pt x="118044" y="933858"/>
                  <a:pt x="131476" y="933858"/>
                </a:cubicBezTo>
                <a:close/>
                <a:moveTo>
                  <a:pt x="24320" y="933858"/>
                </a:moveTo>
                <a:cubicBezTo>
                  <a:pt x="37752" y="933858"/>
                  <a:pt x="48640" y="944746"/>
                  <a:pt x="48640" y="958178"/>
                </a:cubicBezTo>
                <a:cubicBezTo>
                  <a:pt x="48640" y="971610"/>
                  <a:pt x="37752" y="982498"/>
                  <a:pt x="24320" y="982498"/>
                </a:cubicBezTo>
                <a:cubicBezTo>
                  <a:pt x="10888" y="982498"/>
                  <a:pt x="0" y="971610"/>
                  <a:pt x="0" y="958178"/>
                </a:cubicBezTo>
                <a:cubicBezTo>
                  <a:pt x="0" y="944746"/>
                  <a:pt x="10888" y="933858"/>
                  <a:pt x="24320" y="933858"/>
                </a:cubicBezTo>
                <a:close/>
                <a:moveTo>
                  <a:pt x="452944" y="778215"/>
                </a:moveTo>
                <a:cubicBezTo>
                  <a:pt x="466376" y="778215"/>
                  <a:pt x="477264" y="789103"/>
                  <a:pt x="477264" y="802535"/>
                </a:cubicBezTo>
                <a:cubicBezTo>
                  <a:pt x="477264" y="815967"/>
                  <a:pt x="466376" y="826855"/>
                  <a:pt x="452944" y="826855"/>
                </a:cubicBezTo>
                <a:cubicBezTo>
                  <a:pt x="439512" y="826855"/>
                  <a:pt x="428624" y="815967"/>
                  <a:pt x="428624" y="802535"/>
                </a:cubicBezTo>
                <a:cubicBezTo>
                  <a:pt x="428624" y="789103"/>
                  <a:pt x="439512" y="778215"/>
                  <a:pt x="452944" y="778215"/>
                </a:cubicBezTo>
                <a:close/>
                <a:moveTo>
                  <a:pt x="345788" y="778215"/>
                </a:moveTo>
                <a:cubicBezTo>
                  <a:pt x="359220" y="778215"/>
                  <a:pt x="370108" y="789103"/>
                  <a:pt x="370108" y="802535"/>
                </a:cubicBezTo>
                <a:cubicBezTo>
                  <a:pt x="370108" y="815967"/>
                  <a:pt x="359220" y="826855"/>
                  <a:pt x="345788" y="826855"/>
                </a:cubicBezTo>
                <a:cubicBezTo>
                  <a:pt x="332356" y="826855"/>
                  <a:pt x="321468" y="815967"/>
                  <a:pt x="321468" y="802535"/>
                </a:cubicBezTo>
                <a:cubicBezTo>
                  <a:pt x="321468" y="789103"/>
                  <a:pt x="332356" y="778215"/>
                  <a:pt x="345788" y="778215"/>
                </a:cubicBezTo>
                <a:close/>
                <a:moveTo>
                  <a:pt x="238632" y="778215"/>
                </a:moveTo>
                <a:cubicBezTo>
                  <a:pt x="252064" y="778215"/>
                  <a:pt x="262952" y="789103"/>
                  <a:pt x="262952" y="802535"/>
                </a:cubicBezTo>
                <a:cubicBezTo>
                  <a:pt x="262952" y="815967"/>
                  <a:pt x="252064" y="826855"/>
                  <a:pt x="238632" y="826855"/>
                </a:cubicBezTo>
                <a:cubicBezTo>
                  <a:pt x="225200" y="826855"/>
                  <a:pt x="214312" y="815967"/>
                  <a:pt x="214312" y="802535"/>
                </a:cubicBezTo>
                <a:cubicBezTo>
                  <a:pt x="214312" y="789103"/>
                  <a:pt x="225200" y="778215"/>
                  <a:pt x="238632" y="778215"/>
                </a:cubicBezTo>
                <a:close/>
                <a:moveTo>
                  <a:pt x="131476" y="778215"/>
                </a:moveTo>
                <a:cubicBezTo>
                  <a:pt x="144908" y="778215"/>
                  <a:pt x="155796" y="789103"/>
                  <a:pt x="155796" y="802535"/>
                </a:cubicBezTo>
                <a:cubicBezTo>
                  <a:pt x="155796" y="815967"/>
                  <a:pt x="144908" y="826855"/>
                  <a:pt x="131476" y="826855"/>
                </a:cubicBezTo>
                <a:cubicBezTo>
                  <a:pt x="118044" y="826855"/>
                  <a:pt x="107156" y="815967"/>
                  <a:pt x="107156" y="802535"/>
                </a:cubicBezTo>
                <a:cubicBezTo>
                  <a:pt x="107156" y="789103"/>
                  <a:pt x="118044" y="778215"/>
                  <a:pt x="131476" y="778215"/>
                </a:cubicBezTo>
                <a:close/>
                <a:moveTo>
                  <a:pt x="24320" y="778215"/>
                </a:moveTo>
                <a:cubicBezTo>
                  <a:pt x="37752" y="778215"/>
                  <a:pt x="48640" y="789103"/>
                  <a:pt x="48640" y="802535"/>
                </a:cubicBezTo>
                <a:cubicBezTo>
                  <a:pt x="48640" y="815967"/>
                  <a:pt x="37752" y="826855"/>
                  <a:pt x="24320" y="826855"/>
                </a:cubicBezTo>
                <a:cubicBezTo>
                  <a:pt x="10888" y="826855"/>
                  <a:pt x="0" y="815967"/>
                  <a:pt x="0" y="802535"/>
                </a:cubicBezTo>
                <a:cubicBezTo>
                  <a:pt x="0" y="789103"/>
                  <a:pt x="10888" y="778215"/>
                  <a:pt x="24320" y="778215"/>
                </a:cubicBezTo>
                <a:close/>
                <a:moveTo>
                  <a:pt x="452944" y="622572"/>
                </a:moveTo>
                <a:cubicBezTo>
                  <a:pt x="466376" y="622572"/>
                  <a:pt x="477264" y="633460"/>
                  <a:pt x="477264" y="646892"/>
                </a:cubicBezTo>
                <a:cubicBezTo>
                  <a:pt x="477264" y="660324"/>
                  <a:pt x="466376" y="671212"/>
                  <a:pt x="452944" y="671212"/>
                </a:cubicBezTo>
                <a:cubicBezTo>
                  <a:pt x="439512" y="671212"/>
                  <a:pt x="428624" y="660324"/>
                  <a:pt x="428624" y="646892"/>
                </a:cubicBezTo>
                <a:cubicBezTo>
                  <a:pt x="428624" y="633460"/>
                  <a:pt x="439512" y="622572"/>
                  <a:pt x="452944" y="622572"/>
                </a:cubicBezTo>
                <a:close/>
                <a:moveTo>
                  <a:pt x="345788" y="622572"/>
                </a:moveTo>
                <a:cubicBezTo>
                  <a:pt x="359220" y="622572"/>
                  <a:pt x="370108" y="633460"/>
                  <a:pt x="370108" y="646892"/>
                </a:cubicBezTo>
                <a:cubicBezTo>
                  <a:pt x="370108" y="660324"/>
                  <a:pt x="359220" y="671212"/>
                  <a:pt x="345788" y="671212"/>
                </a:cubicBezTo>
                <a:cubicBezTo>
                  <a:pt x="332356" y="671212"/>
                  <a:pt x="321468" y="660324"/>
                  <a:pt x="321468" y="646892"/>
                </a:cubicBezTo>
                <a:cubicBezTo>
                  <a:pt x="321468" y="633460"/>
                  <a:pt x="332356" y="622572"/>
                  <a:pt x="345788" y="622572"/>
                </a:cubicBezTo>
                <a:close/>
                <a:moveTo>
                  <a:pt x="238632" y="622572"/>
                </a:moveTo>
                <a:cubicBezTo>
                  <a:pt x="252064" y="622572"/>
                  <a:pt x="262952" y="633460"/>
                  <a:pt x="262952" y="646892"/>
                </a:cubicBezTo>
                <a:cubicBezTo>
                  <a:pt x="262952" y="660324"/>
                  <a:pt x="252064" y="671212"/>
                  <a:pt x="238632" y="671212"/>
                </a:cubicBezTo>
                <a:cubicBezTo>
                  <a:pt x="225200" y="671212"/>
                  <a:pt x="214312" y="660324"/>
                  <a:pt x="214312" y="646892"/>
                </a:cubicBezTo>
                <a:cubicBezTo>
                  <a:pt x="214312" y="633460"/>
                  <a:pt x="225200" y="622572"/>
                  <a:pt x="238632" y="622572"/>
                </a:cubicBezTo>
                <a:close/>
                <a:moveTo>
                  <a:pt x="131476" y="622572"/>
                </a:moveTo>
                <a:cubicBezTo>
                  <a:pt x="144908" y="622572"/>
                  <a:pt x="155796" y="633460"/>
                  <a:pt x="155796" y="646892"/>
                </a:cubicBezTo>
                <a:cubicBezTo>
                  <a:pt x="155796" y="660324"/>
                  <a:pt x="144908" y="671212"/>
                  <a:pt x="131476" y="671212"/>
                </a:cubicBezTo>
                <a:cubicBezTo>
                  <a:pt x="118044" y="671212"/>
                  <a:pt x="107156" y="660324"/>
                  <a:pt x="107156" y="646892"/>
                </a:cubicBezTo>
                <a:cubicBezTo>
                  <a:pt x="107156" y="633460"/>
                  <a:pt x="118044" y="622572"/>
                  <a:pt x="131476" y="622572"/>
                </a:cubicBezTo>
                <a:close/>
                <a:moveTo>
                  <a:pt x="24320" y="622572"/>
                </a:moveTo>
                <a:cubicBezTo>
                  <a:pt x="37752" y="622572"/>
                  <a:pt x="48640" y="633460"/>
                  <a:pt x="48640" y="646892"/>
                </a:cubicBezTo>
                <a:cubicBezTo>
                  <a:pt x="48640" y="660324"/>
                  <a:pt x="37752" y="671212"/>
                  <a:pt x="24320" y="671212"/>
                </a:cubicBezTo>
                <a:cubicBezTo>
                  <a:pt x="10888" y="671212"/>
                  <a:pt x="0" y="660324"/>
                  <a:pt x="0" y="646892"/>
                </a:cubicBezTo>
                <a:cubicBezTo>
                  <a:pt x="0" y="633460"/>
                  <a:pt x="10888" y="622572"/>
                  <a:pt x="24320" y="622572"/>
                </a:cubicBezTo>
                <a:close/>
                <a:moveTo>
                  <a:pt x="24320" y="466929"/>
                </a:moveTo>
                <a:cubicBezTo>
                  <a:pt x="37752" y="466929"/>
                  <a:pt x="48640" y="477817"/>
                  <a:pt x="48640" y="491249"/>
                </a:cubicBezTo>
                <a:cubicBezTo>
                  <a:pt x="48640" y="504681"/>
                  <a:pt x="37752" y="515569"/>
                  <a:pt x="24320" y="515569"/>
                </a:cubicBezTo>
                <a:cubicBezTo>
                  <a:pt x="10888" y="515569"/>
                  <a:pt x="0" y="504681"/>
                  <a:pt x="0" y="491249"/>
                </a:cubicBezTo>
                <a:cubicBezTo>
                  <a:pt x="0" y="477817"/>
                  <a:pt x="10888" y="466929"/>
                  <a:pt x="24320" y="466929"/>
                </a:cubicBezTo>
                <a:close/>
                <a:moveTo>
                  <a:pt x="131476" y="466929"/>
                </a:moveTo>
                <a:cubicBezTo>
                  <a:pt x="144908" y="466929"/>
                  <a:pt x="155796" y="477817"/>
                  <a:pt x="155796" y="491249"/>
                </a:cubicBezTo>
                <a:cubicBezTo>
                  <a:pt x="155796" y="504681"/>
                  <a:pt x="144908" y="515569"/>
                  <a:pt x="131476" y="515569"/>
                </a:cubicBezTo>
                <a:cubicBezTo>
                  <a:pt x="118044" y="515569"/>
                  <a:pt x="107156" y="504681"/>
                  <a:pt x="107156" y="491249"/>
                </a:cubicBezTo>
                <a:cubicBezTo>
                  <a:pt x="107156" y="477817"/>
                  <a:pt x="118044" y="466929"/>
                  <a:pt x="131476" y="466929"/>
                </a:cubicBezTo>
                <a:close/>
                <a:moveTo>
                  <a:pt x="238632" y="466929"/>
                </a:moveTo>
                <a:cubicBezTo>
                  <a:pt x="252064" y="466929"/>
                  <a:pt x="262952" y="477817"/>
                  <a:pt x="262952" y="491249"/>
                </a:cubicBezTo>
                <a:cubicBezTo>
                  <a:pt x="262952" y="504681"/>
                  <a:pt x="252064" y="515569"/>
                  <a:pt x="238632" y="515569"/>
                </a:cubicBezTo>
                <a:cubicBezTo>
                  <a:pt x="225200" y="515569"/>
                  <a:pt x="214312" y="504681"/>
                  <a:pt x="214312" y="491249"/>
                </a:cubicBezTo>
                <a:cubicBezTo>
                  <a:pt x="214312" y="477817"/>
                  <a:pt x="225200" y="466929"/>
                  <a:pt x="238632" y="466929"/>
                </a:cubicBezTo>
                <a:close/>
                <a:moveTo>
                  <a:pt x="345788" y="466929"/>
                </a:moveTo>
                <a:cubicBezTo>
                  <a:pt x="359220" y="466929"/>
                  <a:pt x="370108" y="477817"/>
                  <a:pt x="370108" y="491249"/>
                </a:cubicBezTo>
                <a:cubicBezTo>
                  <a:pt x="370108" y="504681"/>
                  <a:pt x="359220" y="515569"/>
                  <a:pt x="345788" y="515569"/>
                </a:cubicBezTo>
                <a:cubicBezTo>
                  <a:pt x="332356" y="515569"/>
                  <a:pt x="321468" y="504681"/>
                  <a:pt x="321468" y="491249"/>
                </a:cubicBezTo>
                <a:cubicBezTo>
                  <a:pt x="321468" y="477817"/>
                  <a:pt x="332356" y="466929"/>
                  <a:pt x="345788" y="466929"/>
                </a:cubicBezTo>
                <a:close/>
                <a:moveTo>
                  <a:pt x="452944" y="466929"/>
                </a:moveTo>
                <a:cubicBezTo>
                  <a:pt x="466376" y="466929"/>
                  <a:pt x="477264" y="477817"/>
                  <a:pt x="477264" y="491249"/>
                </a:cubicBezTo>
                <a:cubicBezTo>
                  <a:pt x="477264" y="504681"/>
                  <a:pt x="466376" y="515569"/>
                  <a:pt x="452944" y="515569"/>
                </a:cubicBezTo>
                <a:cubicBezTo>
                  <a:pt x="439512" y="515569"/>
                  <a:pt x="428624" y="504681"/>
                  <a:pt x="428624" y="491249"/>
                </a:cubicBezTo>
                <a:cubicBezTo>
                  <a:pt x="428624" y="477817"/>
                  <a:pt x="439512" y="466929"/>
                  <a:pt x="452944" y="466929"/>
                </a:cubicBezTo>
                <a:close/>
                <a:moveTo>
                  <a:pt x="24320" y="311287"/>
                </a:moveTo>
                <a:cubicBezTo>
                  <a:pt x="37752" y="311287"/>
                  <a:pt x="48640" y="322175"/>
                  <a:pt x="48640" y="335607"/>
                </a:cubicBezTo>
                <a:cubicBezTo>
                  <a:pt x="48640" y="349038"/>
                  <a:pt x="37752" y="359926"/>
                  <a:pt x="24320" y="359926"/>
                </a:cubicBezTo>
                <a:cubicBezTo>
                  <a:pt x="10888" y="359926"/>
                  <a:pt x="0" y="349038"/>
                  <a:pt x="0" y="335607"/>
                </a:cubicBezTo>
                <a:cubicBezTo>
                  <a:pt x="0" y="322175"/>
                  <a:pt x="10888" y="311287"/>
                  <a:pt x="24320" y="311287"/>
                </a:cubicBezTo>
                <a:close/>
                <a:moveTo>
                  <a:pt x="131476" y="311286"/>
                </a:moveTo>
                <a:cubicBezTo>
                  <a:pt x="144908" y="311286"/>
                  <a:pt x="155796" y="322174"/>
                  <a:pt x="155796" y="335606"/>
                </a:cubicBezTo>
                <a:cubicBezTo>
                  <a:pt x="155796" y="349038"/>
                  <a:pt x="144908" y="359926"/>
                  <a:pt x="131476" y="359926"/>
                </a:cubicBezTo>
                <a:cubicBezTo>
                  <a:pt x="118044" y="359926"/>
                  <a:pt x="107156" y="349038"/>
                  <a:pt x="107156" y="335606"/>
                </a:cubicBezTo>
                <a:cubicBezTo>
                  <a:pt x="107156" y="322174"/>
                  <a:pt x="118044" y="311286"/>
                  <a:pt x="131476" y="311286"/>
                </a:cubicBezTo>
                <a:close/>
                <a:moveTo>
                  <a:pt x="238632" y="311286"/>
                </a:moveTo>
                <a:cubicBezTo>
                  <a:pt x="252064" y="311286"/>
                  <a:pt x="262952" y="322174"/>
                  <a:pt x="262952" y="335606"/>
                </a:cubicBezTo>
                <a:cubicBezTo>
                  <a:pt x="262952" y="349038"/>
                  <a:pt x="252064" y="359926"/>
                  <a:pt x="238632" y="359926"/>
                </a:cubicBezTo>
                <a:cubicBezTo>
                  <a:pt x="225200" y="359926"/>
                  <a:pt x="214312" y="349038"/>
                  <a:pt x="214312" y="335606"/>
                </a:cubicBezTo>
                <a:cubicBezTo>
                  <a:pt x="214312" y="322174"/>
                  <a:pt x="225200" y="311286"/>
                  <a:pt x="238632" y="311286"/>
                </a:cubicBezTo>
                <a:close/>
                <a:moveTo>
                  <a:pt x="345788" y="311286"/>
                </a:moveTo>
                <a:cubicBezTo>
                  <a:pt x="359220" y="311286"/>
                  <a:pt x="370108" y="322174"/>
                  <a:pt x="370108" y="335606"/>
                </a:cubicBezTo>
                <a:cubicBezTo>
                  <a:pt x="370108" y="349038"/>
                  <a:pt x="359220" y="359926"/>
                  <a:pt x="345788" y="359926"/>
                </a:cubicBezTo>
                <a:cubicBezTo>
                  <a:pt x="332356" y="359926"/>
                  <a:pt x="321468" y="349038"/>
                  <a:pt x="321468" y="335606"/>
                </a:cubicBezTo>
                <a:cubicBezTo>
                  <a:pt x="321468" y="322174"/>
                  <a:pt x="332356" y="311286"/>
                  <a:pt x="345788" y="311286"/>
                </a:cubicBezTo>
                <a:close/>
                <a:moveTo>
                  <a:pt x="452944" y="311286"/>
                </a:moveTo>
                <a:cubicBezTo>
                  <a:pt x="466376" y="311286"/>
                  <a:pt x="477264" y="322174"/>
                  <a:pt x="477264" y="335606"/>
                </a:cubicBezTo>
                <a:cubicBezTo>
                  <a:pt x="477264" y="349038"/>
                  <a:pt x="466376" y="359926"/>
                  <a:pt x="452944" y="359926"/>
                </a:cubicBezTo>
                <a:cubicBezTo>
                  <a:pt x="439512" y="359926"/>
                  <a:pt x="428624" y="349038"/>
                  <a:pt x="428624" y="335606"/>
                </a:cubicBezTo>
                <a:cubicBezTo>
                  <a:pt x="428624" y="322174"/>
                  <a:pt x="439512" y="311286"/>
                  <a:pt x="452944" y="311286"/>
                </a:cubicBezTo>
                <a:close/>
                <a:moveTo>
                  <a:pt x="24320" y="155643"/>
                </a:moveTo>
                <a:cubicBezTo>
                  <a:pt x="37752" y="155643"/>
                  <a:pt x="48640" y="166531"/>
                  <a:pt x="48640" y="179963"/>
                </a:cubicBezTo>
                <a:cubicBezTo>
                  <a:pt x="48640" y="193395"/>
                  <a:pt x="37752" y="204283"/>
                  <a:pt x="24320" y="204283"/>
                </a:cubicBezTo>
                <a:cubicBezTo>
                  <a:pt x="10888" y="204283"/>
                  <a:pt x="0" y="193395"/>
                  <a:pt x="0" y="179963"/>
                </a:cubicBezTo>
                <a:cubicBezTo>
                  <a:pt x="0" y="166531"/>
                  <a:pt x="10888" y="155643"/>
                  <a:pt x="24320" y="155643"/>
                </a:cubicBezTo>
                <a:close/>
                <a:moveTo>
                  <a:pt x="131476" y="155643"/>
                </a:moveTo>
                <a:cubicBezTo>
                  <a:pt x="144908" y="155643"/>
                  <a:pt x="155796" y="166531"/>
                  <a:pt x="155796" y="179963"/>
                </a:cubicBezTo>
                <a:cubicBezTo>
                  <a:pt x="155796" y="193395"/>
                  <a:pt x="144908" y="204283"/>
                  <a:pt x="131476" y="204283"/>
                </a:cubicBezTo>
                <a:cubicBezTo>
                  <a:pt x="118044" y="204283"/>
                  <a:pt x="107156" y="193395"/>
                  <a:pt x="107156" y="179963"/>
                </a:cubicBezTo>
                <a:cubicBezTo>
                  <a:pt x="107156" y="166531"/>
                  <a:pt x="118044" y="155643"/>
                  <a:pt x="131476" y="155643"/>
                </a:cubicBezTo>
                <a:close/>
                <a:moveTo>
                  <a:pt x="238632" y="155643"/>
                </a:moveTo>
                <a:cubicBezTo>
                  <a:pt x="252064" y="155643"/>
                  <a:pt x="262952" y="166531"/>
                  <a:pt x="262952" y="179963"/>
                </a:cubicBezTo>
                <a:cubicBezTo>
                  <a:pt x="262952" y="193395"/>
                  <a:pt x="252064" y="204283"/>
                  <a:pt x="238632" y="204283"/>
                </a:cubicBezTo>
                <a:cubicBezTo>
                  <a:pt x="225200" y="204283"/>
                  <a:pt x="214312" y="193395"/>
                  <a:pt x="214312" y="179963"/>
                </a:cubicBezTo>
                <a:cubicBezTo>
                  <a:pt x="214312" y="166531"/>
                  <a:pt x="225200" y="155643"/>
                  <a:pt x="238632" y="155643"/>
                </a:cubicBezTo>
                <a:close/>
                <a:moveTo>
                  <a:pt x="345788" y="155643"/>
                </a:moveTo>
                <a:cubicBezTo>
                  <a:pt x="359220" y="155643"/>
                  <a:pt x="370108" y="166531"/>
                  <a:pt x="370108" y="179963"/>
                </a:cubicBezTo>
                <a:cubicBezTo>
                  <a:pt x="370108" y="193395"/>
                  <a:pt x="359220" y="204283"/>
                  <a:pt x="345788" y="204283"/>
                </a:cubicBezTo>
                <a:cubicBezTo>
                  <a:pt x="332356" y="204283"/>
                  <a:pt x="321468" y="193395"/>
                  <a:pt x="321468" y="179963"/>
                </a:cubicBezTo>
                <a:cubicBezTo>
                  <a:pt x="321468" y="166531"/>
                  <a:pt x="332356" y="155643"/>
                  <a:pt x="345788" y="155643"/>
                </a:cubicBezTo>
                <a:close/>
                <a:moveTo>
                  <a:pt x="452944" y="155643"/>
                </a:moveTo>
                <a:cubicBezTo>
                  <a:pt x="466376" y="155643"/>
                  <a:pt x="477264" y="166531"/>
                  <a:pt x="477264" y="179963"/>
                </a:cubicBezTo>
                <a:cubicBezTo>
                  <a:pt x="477264" y="193395"/>
                  <a:pt x="466376" y="204283"/>
                  <a:pt x="452944" y="204283"/>
                </a:cubicBezTo>
                <a:cubicBezTo>
                  <a:pt x="439512" y="204283"/>
                  <a:pt x="428624" y="193395"/>
                  <a:pt x="428624" y="179963"/>
                </a:cubicBezTo>
                <a:cubicBezTo>
                  <a:pt x="428624" y="166531"/>
                  <a:pt x="439512" y="155643"/>
                  <a:pt x="452944" y="155643"/>
                </a:cubicBezTo>
                <a:close/>
                <a:moveTo>
                  <a:pt x="452944" y="0"/>
                </a:moveTo>
                <a:cubicBezTo>
                  <a:pt x="466376" y="0"/>
                  <a:pt x="477264" y="10888"/>
                  <a:pt x="477264" y="24320"/>
                </a:cubicBezTo>
                <a:cubicBezTo>
                  <a:pt x="477264" y="37752"/>
                  <a:pt x="466376" y="48640"/>
                  <a:pt x="452944" y="48640"/>
                </a:cubicBezTo>
                <a:cubicBezTo>
                  <a:pt x="439512" y="48640"/>
                  <a:pt x="428624" y="37752"/>
                  <a:pt x="428624" y="24320"/>
                </a:cubicBezTo>
                <a:cubicBezTo>
                  <a:pt x="428624" y="10888"/>
                  <a:pt x="439512" y="0"/>
                  <a:pt x="452944" y="0"/>
                </a:cubicBezTo>
                <a:close/>
                <a:moveTo>
                  <a:pt x="345788" y="0"/>
                </a:moveTo>
                <a:cubicBezTo>
                  <a:pt x="359220" y="0"/>
                  <a:pt x="370108" y="10888"/>
                  <a:pt x="370108" y="24320"/>
                </a:cubicBezTo>
                <a:cubicBezTo>
                  <a:pt x="370108" y="37752"/>
                  <a:pt x="359220" y="48640"/>
                  <a:pt x="345788" y="48640"/>
                </a:cubicBezTo>
                <a:cubicBezTo>
                  <a:pt x="332356" y="48640"/>
                  <a:pt x="321468" y="37752"/>
                  <a:pt x="321468" y="24320"/>
                </a:cubicBezTo>
                <a:cubicBezTo>
                  <a:pt x="321468" y="10888"/>
                  <a:pt x="332356" y="0"/>
                  <a:pt x="345788" y="0"/>
                </a:cubicBezTo>
                <a:close/>
                <a:moveTo>
                  <a:pt x="238632" y="0"/>
                </a:moveTo>
                <a:cubicBezTo>
                  <a:pt x="252064" y="0"/>
                  <a:pt x="262952" y="10888"/>
                  <a:pt x="262952" y="24320"/>
                </a:cubicBezTo>
                <a:cubicBezTo>
                  <a:pt x="262952" y="37752"/>
                  <a:pt x="252064" y="48640"/>
                  <a:pt x="238632" y="48640"/>
                </a:cubicBezTo>
                <a:cubicBezTo>
                  <a:pt x="225200" y="48640"/>
                  <a:pt x="214312" y="37752"/>
                  <a:pt x="214312" y="24320"/>
                </a:cubicBezTo>
                <a:cubicBezTo>
                  <a:pt x="214312" y="10888"/>
                  <a:pt x="225200" y="0"/>
                  <a:pt x="238632" y="0"/>
                </a:cubicBezTo>
                <a:close/>
                <a:moveTo>
                  <a:pt x="131476" y="0"/>
                </a:moveTo>
                <a:cubicBezTo>
                  <a:pt x="144908" y="0"/>
                  <a:pt x="155796" y="10888"/>
                  <a:pt x="155796" y="24320"/>
                </a:cubicBezTo>
                <a:cubicBezTo>
                  <a:pt x="155796" y="37752"/>
                  <a:pt x="144908" y="48640"/>
                  <a:pt x="131476" y="48640"/>
                </a:cubicBezTo>
                <a:cubicBezTo>
                  <a:pt x="118044" y="48640"/>
                  <a:pt x="107156" y="37752"/>
                  <a:pt x="107156" y="24320"/>
                </a:cubicBezTo>
                <a:cubicBezTo>
                  <a:pt x="107156" y="10888"/>
                  <a:pt x="118044" y="0"/>
                  <a:pt x="131476" y="0"/>
                </a:cubicBezTo>
                <a:close/>
                <a:moveTo>
                  <a:pt x="24320" y="0"/>
                </a:moveTo>
                <a:cubicBezTo>
                  <a:pt x="37752" y="0"/>
                  <a:pt x="48640" y="10888"/>
                  <a:pt x="48640" y="24320"/>
                </a:cubicBezTo>
                <a:cubicBezTo>
                  <a:pt x="48640" y="37752"/>
                  <a:pt x="37752" y="48640"/>
                  <a:pt x="24320" y="48640"/>
                </a:cubicBezTo>
                <a:cubicBezTo>
                  <a:pt x="10888" y="48640"/>
                  <a:pt x="0" y="37752"/>
                  <a:pt x="0" y="24320"/>
                </a:cubicBezTo>
                <a:cubicBezTo>
                  <a:pt x="0" y="10888"/>
                  <a:pt x="10888" y="0"/>
                  <a:pt x="24320" y="0"/>
                </a:cubicBezTo>
                <a:close/>
              </a:path>
            </a:pathLst>
          </a:custGeom>
          <a:gradFill flip="none" rotWithShape="1">
            <a:gsLst>
              <a:gs pos="31000">
                <a:srgbClr val="1659B5"/>
              </a:gs>
              <a:gs pos="85000">
                <a:srgbClr val="153B9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p:cNvSpPr/>
          <p:nvPr/>
        </p:nvSpPr>
        <p:spPr>
          <a:xfrm>
            <a:off x="570707" y="478971"/>
            <a:ext cx="11050587" cy="5900058"/>
          </a:xfrm>
          <a:prstGeom prst="roundRect">
            <a:avLst>
              <a:gd name="adj" fmla="val 8376"/>
            </a:avLst>
          </a:prstGeom>
          <a:solidFill>
            <a:schemeClr val="bg1"/>
          </a:solidFill>
          <a:ln>
            <a:noFill/>
          </a:ln>
          <a:effectLst>
            <a:outerShdw blurRad="330200" dist="139700" dir="5400000" algn="t" rotWithShape="0">
              <a:schemeClr val="accent1">
                <a:lumMod val="75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spcBef>
                <a:spcPts val="100"/>
              </a:spcBef>
              <a:spcAft>
                <a:spcPts val="100"/>
              </a:spcAft>
            </a:pPr>
            <a:endParaRPr lang="zh-CN" altLang="en-US"/>
          </a:p>
        </p:txBody>
      </p:sp>
      <p:sp>
        <p:nvSpPr>
          <p:cNvPr id="59" name="文本框 58"/>
          <p:cNvSpPr txBox="1"/>
          <p:nvPr/>
        </p:nvSpPr>
        <p:spPr>
          <a:xfrm>
            <a:off x="3544018" y="653569"/>
            <a:ext cx="5103962" cy="553998"/>
          </a:xfrm>
          <a:prstGeom prst="rect">
            <a:avLst/>
          </a:prstGeom>
          <a:noFill/>
        </p:spPr>
        <p:txBody>
          <a:bodyPr wrap="none" lIns="0" tIns="0" rIns="0" bIns="0" rtlCol="0">
            <a:spAutoFit/>
          </a:bodyPr>
          <a:lstStyle/>
          <a:p>
            <a:pPr algn="ct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TCP</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协议的安全性（</a:t>
            </a:r>
            <a:r>
              <a:rPr lang="en-US" altLang="zh-CN"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1</a:t>
            </a:r>
            <a:r>
              <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rPr>
              <a:t>）</a:t>
            </a:r>
            <a:endParaRPr lang="zh-CN" altLang="en-US" sz="3600" dirty="0">
              <a:gradFill>
                <a:gsLst>
                  <a:gs pos="63000">
                    <a:srgbClr val="153B95"/>
                  </a:gs>
                  <a:gs pos="100000">
                    <a:schemeClr val="bg1"/>
                  </a:gs>
                </a:gsLst>
                <a:lin ang="5400000" scaled="1"/>
              </a:gradFill>
              <a:latin typeface="方正正大黑简体" panose="02000000000000000000" pitchFamily="2" charset="-122"/>
              <a:ea typeface="方正正大黑简体" panose="02000000000000000000" pitchFamily="2" charset="-122"/>
            </a:endParaRPr>
          </a:p>
        </p:txBody>
      </p:sp>
      <p:sp>
        <p:nvSpPr>
          <p:cNvPr id="111" name="文本框 110"/>
          <p:cNvSpPr txBox="1"/>
          <p:nvPr/>
        </p:nvSpPr>
        <p:spPr>
          <a:xfrm>
            <a:off x="1491464" y="1516209"/>
            <a:ext cx="8997242" cy="523220"/>
          </a:xfrm>
          <a:prstGeom prst="rect">
            <a:avLst/>
          </a:prstGeom>
          <a:noFill/>
        </p:spPr>
        <p:txBody>
          <a:bodyPr wrap="square">
            <a:spAutoFit/>
          </a:bodyPr>
          <a:lstStyle/>
          <a:p>
            <a:pPr marL="457200" indent="-457200">
              <a:buSzPct val="150000"/>
              <a:buBlip>
                <a:blip r:embed="rId2"/>
              </a:buBlip>
            </a:pP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攻击者伪造源地址进行</a:t>
            </a:r>
            <a:r>
              <a:rPr lang="en-US" altLang="zh-CN"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SYN</a:t>
            </a:r>
            <a:r>
              <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rPr>
              <a:t>请求</a:t>
            </a:r>
            <a:endParaRPr lang="zh-CN" altLang="en-US" sz="28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grpSp>
        <p:nvGrpSpPr>
          <p:cNvPr id="29" name="Group 30"/>
          <p:cNvGrpSpPr/>
          <p:nvPr/>
        </p:nvGrpSpPr>
        <p:grpSpPr bwMode="auto">
          <a:xfrm>
            <a:off x="4310064" y="2990872"/>
            <a:ext cx="3611562" cy="714375"/>
            <a:chOff x="0" y="0"/>
            <a:chExt cx="2496" cy="528"/>
          </a:xfrm>
        </p:grpSpPr>
        <p:sp>
          <p:nvSpPr>
            <p:cNvPr id="33" name="AutoShape 18"/>
            <p:cNvSpPr>
              <a:spLocks noChangeArrowheads="1"/>
            </p:cNvSpPr>
            <p:nvPr/>
          </p:nvSpPr>
          <p:spPr bwMode="auto">
            <a:xfrm>
              <a:off x="0" y="0"/>
              <a:ext cx="2496" cy="528"/>
            </a:xfrm>
            <a:prstGeom prst="notchedRightArrow">
              <a:avLst>
                <a:gd name="adj1" fmla="val 50000"/>
                <a:gd name="adj2" fmla="val 118182"/>
              </a:avLst>
            </a:prstGeom>
            <a:gradFill rotWithShape="1">
              <a:gsLst>
                <a:gs pos="0">
                  <a:srgbClr val="3F1260"/>
                </a:gs>
                <a:gs pos="50000">
                  <a:srgbClr val="5E1F8D"/>
                </a:gs>
                <a:gs pos="100000">
                  <a:srgbClr val="7128A8"/>
                </a:gs>
              </a:gsLst>
              <a:lin ang="16200000" scaled="1"/>
            </a:gradFill>
            <a:ln w="9525">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a typeface="黑体" panose="02010609060101010101" charset="-122"/>
              </a:endParaRPr>
            </a:p>
          </p:txBody>
        </p:sp>
        <p:sp>
          <p:nvSpPr>
            <p:cNvPr id="34" name="Text Box 19"/>
            <p:cNvSpPr txBox="1">
              <a:spLocks noChangeArrowheads="1"/>
            </p:cNvSpPr>
            <p:nvPr/>
          </p:nvSpPr>
          <p:spPr bwMode="auto">
            <a:xfrm>
              <a:off x="229" y="128"/>
              <a:ext cx="2227" cy="174"/>
            </a:xfrm>
            <a:prstGeom prst="rect">
              <a:avLst/>
            </a:prstGeom>
            <a:noFill/>
            <a:ln w="9525" cmpd="sng">
              <a:no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en-US" b="1" dirty="0">
                  <a:solidFill>
                    <a:schemeClr val="bg1"/>
                  </a:solidFill>
                  <a:effectLst>
                    <a:outerShdw blurRad="38100" dist="38100" dir="2700000" algn="tl">
                      <a:srgbClr val="000000">
                        <a:alpha val="43137"/>
                      </a:srgbClr>
                    </a:outerShdw>
                  </a:effectLst>
                  <a:latin typeface="Times New Roman" panose="02020603050405020304" pitchFamily="18" charset="0"/>
                  <a:ea typeface="黑体" panose="02010609060101010101" charset="-122"/>
                  <a:sym typeface="Times New Roman" panose="02020603050405020304" pitchFamily="18" charset="0"/>
                </a:rPr>
                <a:t>SYN </a:t>
              </a:r>
              <a:r>
                <a:rPr lang="zh-CN" altLang="en-US" b="1" dirty="0">
                  <a:solidFill>
                    <a:schemeClr val="bg1"/>
                  </a:solidFill>
                  <a:effectLst>
                    <a:outerShdw blurRad="38100" dist="38100" dir="2700000" algn="tl">
                      <a:srgbClr val="000000">
                        <a:alpha val="43137"/>
                      </a:srgbClr>
                    </a:outerShdw>
                  </a:effectLst>
                  <a:latin typeface="Times New Roman" panose="02020603050405020304" pitchFamily="18" charset="0"/>
                  <a:ea typeface="黑体" panose="02010609060101010101" charset="-122"/>
                  <a:sym typeface="Times New Roman" panose="02020603050405020304" pitchFamily="18" charset="0"/>
                </a:rPr>
                <a:t>（我可以和你连接吗？）</a:t>
              </a:r>
              <a:endParaRPr lang="zh-CN" altLang="en-US" dirty="0">
                <a:effectLst>
                  <a:outerShdw blurRad="38100" dist="38100" dir="2700000" algn="tl">
                    <a:srgbClr val="000000">
                      <a:alpha val="43137"/>
                    </a:srgbClr>
                  </a:outerShdw>
                </a:effectLst>
                <a:latin typeface="Times New Roman" panose="02020603050405020304" pitchFamily="18" charset="0"/>
                <a:ea typeface="黑体" panose="02010609060101010101" charset="-122"/>
              </a:endParaRPr>
            </a:p>
          </p:txBody>
        </p:sp>
      </p:grpSp>
      <p:grpSp>
        <p:nvGrpSpPr>
          <p:cNvPr id="30" name="Group 33"/>
          <p:cNvGrpSpPr/>
          <p:nvPr/>
        </p:nvGrpSpPr>
        <p:grpSpPr bwMode="auto">
          <a:xfrm>
            <a:off x="4238626" y="3705247"/>
            <a:ext cx="3714750" cy="714375"/>
            <a:chOff x="0" y="0"/>
            <a:chExt cx="2496" cy="528"/>
          </a:xfrm>
        </p:grpSpPr>
        <p:sp>
          <p:nvSpPr>
            <p:cNvPr id="31" name="AutoShape 21"/>
            <p:cNvSpPr>
              <a:spLocks noChangeArrowheads="1"/>
            </p:cNvSpPr>
            <p:nvPr/>
          </p:nvSpPr>
          <p:spPr bwMode="auto">
            <a:xfrm flipH="1">
              <a:off x="0" y="0"/>
              <a:ext cx="2496" cy="528"/>
            </a:xfrm>
            <a:prstGeom prst="notchedRightArrow">
              <a:avLst>
                <a:gd name="adj1" fmla="val 50000"/>
                <a:gd name="adj2" fmla="val 118182"/>
              </a:avLst>
            </a:prstGeom>
            <a:gradFill rotWithShape="1">
              <a:gsLst>
                <a:gs pos="0">
                  <a:srgbClr val="3F1260"/>
                </a:gs>
                <a:gs pos="50000">
                  <a:srgbClr val="5E1F8D"/>
                </a:gs>
                <a:gs pos="100000">
                  <a:srgbClr val="7128A8"/>
                </a:gs>
              </a:gsLst>
              <a:lin ang="16200000" scaled="1"/>
            </a:gradFill>
            <a:ln w="9525">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a typeface="黑体" panose="02010609060101010101" charset="-122"/>
              </a:endParaRPr>
            </a:p>
          </p:txBody>
        </p:sp>
        <p:sp>
          <p:nvSpPr>
            <p:cNvPr id="32" name="Text Box 22"/>
            <p:cNvSpPr txBox="1">
              <a:spLocks noChangeArrowheads="1"/>
            </p:cNvSpPr>
            <p:nvPr/>
          </p:nvSpPr>
          <p:spPr bwMode="auto">
            <a:xfrm>
              <a:off x="14" y="144"/>
              <a:ext cx="2290" cy="278"/>
            </a:xfrm>
            <a:prstGeom prst="rect">
              <a:avLst/>
            </a:prstGeom>
            <a:noFill/>
            <a:ln w="9525" cmpd="sng">
              <a:no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en-US" b="1" dirty="0">
                  <a:solidFill>
                    <a:schemeClr val="bg1"/>
                  </a:solidFill>
                  <a:effectLst>
                    <a:outerShdw blurRad="38100" dist="38100" dir="2700000" algn="tl">
                      <a:srgbClr val="000000">
                        <a:alpha val="43137"/>
                      </a:srgbClr>
                    </a:outerShdw>
                  </a:effectLst>
                  <a:latin typeface="Times New Roman" panose="02020603050405020304" pitchFamily="18" charset="0"/>
                  <a:ea typeface="黑体" panose="02010609060101010101" charset="-122"/>
                </a:rPr>
                <a:t>    </a:t>
              </a:r>
              <a:r>
                <a:rPr lang="en-US" b="1" dirty="0">
                  <a:solidFill>
                    <a:schemeClr val="bg1"/>
                  </a:solidFill>
                  <a:effectLst>
                    <a:outerShdw blurRad="38100" dist="38100" dir="2700000" algn="tl">
                      <a:srgbClr val="000000">
                        <a:alpha val="43137"/>
                      </a:srgbClr>
                    </a:outerShdw>
                  </a:effectLst>
                  <a:latin typeface="Times New Roman" panose="02020603050405020304" pitchFamily="18" charset="0"/>
                  <a:ea typeface="黑体" panose="02010609060101010101" charset="-122"/>
                  <a:sym typeface="Times New Roman" panose="02020603050405020304" pitchFamily="18" charset="0"/>
                </a:rPr>
                <a:t>ACK | SYN</a:t>
              </a:r>
              <a:r>
                <a:rPr lang="zh-CN" altLang="en-US" b="1" dirty="0">
                  <a:solidFill>
                    <a:schemeClr val="bg1"/>
                  </a:solidFill>
                  <a:effectLst>
                    <a:outerShdw blurRad="38100" dist="38100" dir="2700000" algn="tl">
                      <a:srgbClr val="000000">
                        <a:alpha val="43137"/>
                      </a:srgbClr>
                    </a:outerShdw>
                  </a:effectLst>
                  <a:latin typeface="Times New Roman" panose="02020603050405020304" pitchFamily="18" charset="0"/>
                  <a:ea typeface="黑体" panose="02010609060101010101" charset="-122"/>
                  <a:sym typeface="Times New Roman" panose="02020603050405020304" pitchFamily="18" charset="0"/>
                </a:rPr>
                <a:t>（可以，请确认！）</a:t>
              </a:r>
              <a:endParaRPr lang="zh-CN" altLang="en-US" dirty="0">
                <a:effectLst>
                  <a:outerShdw blurRad="38100" dist="38100" dir="2700000" algn="tl">
                    <a:srgbClr val="000000">
                      <a:alpha val="43137"/>
                    </a:srgbClr>
                  </a:outerShdw>
                </a:effectLst>
                <a:latin typeface="Times New Roman" panose="02020603050405020304" pitchFamily="18" charset="0"/>
                <a:ea typeface="黑体" panose="02010609060101010101" charset="-122"/>
              </a:endParaRPr>
            </a:p>
          </p:txBody>
        </p:sp>
      </p:grpSp>
      <p:grpSp>
        <p:nvGrpSpPr>
          <p:cNvPr id="35" name="组合 34"/>
          <p:cNvGrpSpPr/>
          <p:nvPr/>
        </p:nvGrpSpPr>
        <p:grpSpPr bwMode="auto">
          <a:xfrm>
            <a:off x="2397238" y="3071643"/>
            <a:ext cx="1654203" cy="2064248"/>
            <a:chOff x="357158" y="4929188"/>
            <a:chExt cx="1654175" cy="2064248"/>
          </a:xfrm>
        </p:grpSpPr>
        <p:pic>
          <p:nvPicPr>
            <p:cNvPr id="3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58" y="4929188"/>
              <a:ext cx="165417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6"/>
            <p:cNvSpPr txBox="1">
              <a:spLocks noChangeArrowheads="1"/>
            </p:cNvSpPr>
            <p:nvPr/>
          </p:nvSpPr>
          <p:spPr bwMode="auto">
            <a:xfrm>
              <a:off x="457490" y="6531474"/>
              <a:ext cx="1285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攻击者</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grpSp>
      <p:grpSp>
        <p:nvGrpSpPr>
          <p:cNvPr id="36" name="组合 35"/>
          <p:cNvGrpSpPr/>
          <p:nvPr/>
        </p:nvGrpSpPr>
        <p:grpSpPr bwMode="auto">
          <a:xfrm>
            <a:off x="7953376" y="2894156"/>
            <a:ext cx="2179712" cy="2193471"/>
            <a:chOff x="5937847" y="4214813"/>
            <a:chExt cx="2179712" cy="2193471"/>
          </a:xfrm>
        </p:grpSpPr>
        <p:pic>
          <p:nvPicPr>
            <p:cNvPr id="37"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3596" y="4214813"/>
              <a:ext cx="15430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8"/>
            <p:cNvSpPr txBox="1">
              <a:spLocks noChangeArrowheads="1"/>
            </p:cNvSpPr>
            <p:nvPr/>
          </p:nvSpPr>
          <p:spPr bwMode="auto">
            <a:xfrm>
              <a:off x="5937847" y="5946322"/>
              <a:ext cx="2179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rPr>
                <a:t>受害者服务器</a:t>
              </a:r>
              <a:endParaRPr lang="zh-CN" altLang="en-US" sz="2400" dirty="0">
                <a:solidFill>
                  <a:schemeClr val="tx1">
                    <a:lumMod val="85000"/>
                    <a:lumOff val="15000"/>
                  </a:schemeClr>
                </a:solidFill>
                <a:latin typeface="方正正大黑简体" panose="02000000000000000000" pitchFamily="2" charset="-122"/>
                <a:ea typeface="方正正大黑简体" panose="02000000000000000000" pitchFamily="2" charset="-122"/>
              </a:endParaRPr>
            </a:p>
          </p:txBody>
        </p:sp>
      </p:grpSp>
      <p:grpSp>
        <p:nvGrpSpPr>
          <p:cNvPr id="41" name="Group 23"/>
          <p:cNvGrpSpPr/>
          <p:nvPr/>
        </p:nvGrpSpPr>
        <p:grpSpPr bwMode="auto">
          <a:xfrm>
            <a:off x="9235945" y="2243512"/>
            <a:ext cx="1285875" cy="928688"/>
            <a:chOff x="0" y="0"/>
            <a:chExt cx="1008" cy="864"/>
          </a:xfrm>
        </p:grpSpPr>
        <p:sp>
          <p:nvSpPr>
            <p:cNvPr id="45" name="AutoShape 11"/>
            <p:cNvSpPr>
              <a:spLocks noChangeArrowheads="1"/>
            </p:cNvSpPr>
            <p:nvPr/>
          </p:nvSpPr>
          <p:spPr bwMode="auto">
            <a:xfrm>
              <a:off x="0" y="0"/>
              <a:ext cx="1008" cy="864"/>
            </a:xfrm>
            <a:prstGeom prst="cloudCallout">
              <a:avLst>
                <a:gd name="adj1" fmla="val -5356"/>
                <a:gd name="adj2" fmla="val 71644"/>
              </a:avLst>
            </a:prstGeom>
            <a:solidFill>
              <a:srgbClr val="FFFF00"/>
            </a:solidFill>
            <a:ln w="9525">
              <a:solidFill>
                <a:srgbClr val="FF3300"/>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a typeface="黑体" panose="02010609060101010101" charset="-122"/>
              </a:endParaRPr>
            </a:p>
          </p:txBody>
        </p:sp>
        <p:sp>
          <p:nvSpPr>
            <p:cNvPr id="46" name="Text Box 12"/>
            <p:cNvSpPr txBox="1">
              <a:spLocks noChangeArrowheads="1"/>
            </p:cNvSpPr>
            <p:nvPr/>
          </p:nvSpPr>
          <p:spPr bwMode="auto">
            <a:xfrm>
              <a:off x="107" y="97"/>
              <a:ext cx="840"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FF3300"/>
                  </a:solidFill>
                  <a:latin typeface="方正大黑简体" panose="03000509000000000000" pitchFamily="65" charset="-122"/>
                  <a:ea typeface="方正大黑简体" panose="03000509000000000000" pitchFamily="65" charset="-122"/>
                </a:rPr>
                <a:t>为何还没回应</a:t>
              </a:r>
              <a:endParaRPr lang="zh-CN" altLang="en-US" dirty="0">
                <a:latin typeface="方正大黑简体" panose="03000509000000000000" pitchFamily="65" charset="-122"/>
                <a:ea typeface="方正大黑简体" panose="03000509000000000000" pitchFamily="65" charset="-122"/>
              </a:endParaRPr>
            </a:p>
          </p:txBody>
        </p:sp>
      </p:grpSp>
      <p:grpSp>
        <p:nvGrpSpPr>
          <p:cNvPr id="42" name="Group 26"/>
          <p:cNvGrpSpPr/>
          <p:nvPr/>
        </p:nvGrpSpPr>
        <p:grpSpPr bwMode="auto">
          <a:xfrm>
            <a:off x="2736726" y="2250281"/>
            <a:ext cx="1785938" cy="928687"/>
            <a:chOff x="0" y="0"/>
            <a:chExt cx="1008" cy="864"/>
          </a:xfrm>
        </p:grpSpPr>
        <p:sp>
          <p:nvSpPr>
            <p:cNvPr id="43" name="AutoShape 14"/>
            <p:cNvSpPr>
              <a:spLocks noChangeArrowheads="1"/>
            </p:cNvSpPr>
            <p:nvPr/>
          </p:nvSpPr>
          <p:spPr bwMode="auto">
            <a:xfrm>
              <a:off x="0" y="0"/>
              <a:ext cx="1008" cy="864"/>
            </a:xfrm>
            <a:prstGeom prst="cloudCallout">
              <a:avLst>
                <a:gd name="adj1" fmla="val -11907"/>
                <a:gd name="adj2" fmla="val 70829"/>
              </a:avLst>
            </a:prstGeom>
            <a:solidFill>
              <a:srgbClr val="FFFFFF"/>
            </a:solidFill>
            <a:ln w="9525">
              <a:solidFill>
                <a:srgbClr val="FF3300"/>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a typeface="黑体" panose="02010609060101010101" charset="-122"/>
              </a:endParaRPr>
            </a:p>
          </p:txBody>
        </p:sp>
        <p:sp>
          <p:nvSpPr>
            <p:cNvPr id="44" name="Text Box 15"/>
            <p:cNvSpPr txBox="1">
              <a:spLocks noChangeArrowheads="1"/>
            </p:cNvSpPr>
            <p:nvPr/>
          </p:nvSpPr>
          <p:spPr bwMode="auto">
            <a:xfrm>
              <a:off x="183" y="142"/>
              <a:ext cx="720" cy="6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FF3300"/>
                  </a:solidFill>
                  <a:latin typeface="方正大黑简体" panose="03000509000000000000" pitchFamily="65" charset="-122"/>
                  <a:ea typeface="方正大黑简体" panose="03000509000000000000" pitchFamily="65" charset="-122"/>
                </a:rPr>
                <a:t>就是让你白等</a:t>
              </a:r>
              <a:endParaRPr lang="zh-CN" altLang="en-US" dirty="0">
                <a:latin typeface="方正大黑简体" panose="03000509000000000000" pitchFamily="65" charset="-122"/>
                <a:ea typeface="方正大黑简体" panose="03000509000000000000" pitchFamily="65" charset="-122"/>
              </a:endParaRPr>
            </a:p>
          </p:txBody>
        </p:sp>
      </p:grpSp>
      <p:sp>
        <p:nvSpPr>
          <p:cNvPr id="47" name="文本框 46"/>
          <p:cNvSpPr txBox="1"/>
          <p:nvPr/>
        </p:nvSpPr>
        <p:spPr>
          <a:xfrm>
            <a:off x="3637382" y="4526609"/>
            <a:ext cx="4956926" cy="984885"/>
          </a:xfrm>
          <a:prstGeom prst="rect">
            <a:avLst/>
          </a:prstGeom>
          <a:noFill/>
        </p:spPr>
        <p:txBody>
          <a:bodyPr wrap="square" lIns="0" tIns="0" rIns="0" bIns="0" rtlCol="0">
            <a:spAutoFit/>
          </a:bodyPr>
          <a:lstStyle/>
          <a:p>
            <a:pPr algn="ctr"/>
            <a:r>
              <a:rPr lang="zh-CN" altLang="en-US" sz="3200" b="1" dirty="0">
                <a:ln w="12700">
                  <a:solidFill>
                    <a:schemeClr val="accent1"/>
                  </a:solidFill>
                  <a:prstDash val="solid"/>
                </a:ln>
                <a:solidFill>
                  <a:srgbClr val="FFC000"/>
                </a:solidFill>
                <a:effectLst>
                  <a:outerShdw dist="38100" dir="2640000" algn="bl" rotWithShape="0">
                    <a:schemeClr val="accent1"/>
                  </a:outerShdw>
                </a:effectLst>
                <a:latin typeface="方正正大黑简体" panose="02000000000000000000" pitchFamily="2" charset="-122"/>
                <a:ea typeface="方正正大黑简体" panose="02000000000000000000" pitchFamily="2" charset="-122"/>
              </a:rPr>
              <a:t>？？？</a:t>
            </a:r>
            <a:endParaRPr lang="zh-CN" altLang="en-US" sz="3200" b="1" dirty="0">
              <a:ln w="12700">
                <a:solidFill>
                  <a:schemeClr val="accent1"/>
                </a:solidFill>
                <a:prstDash val="solid"/>
              </a:ln>
              <a:solidFill>
                <a:srgbClr val="FFC000"/>
              </a:solidFill>
              <a:effectLst>
                <a:outerShdw dist="38100" dir="2640000" algn="bl" rotWithShape="0">
                  <a:schemeClr val="accent1"/>
                </a:outerShdw>
              </a:effectLst>
              <a:latin typeface="方正正大黑简体" panose="02000000000000000000" pitchFamily="2" charset="-122"/>
              <a:ea typeface="方正正大黑简体" panose="02000000000000000000" pitchFamily="2" charset="-122"/>
            </a:endParaRPr>
          </a:p>
          <a:p>
            <a:pPr algn="ctr"/>
            <a:r>
              <a:rPr lang="zh-CN" altLang="en-US" sz="3200" b="1" dirty="0">
                <a:ln w="12700">
                  <a:solidFill>
                    <a:schemeClr val="accent1"/>
                  </a:solidFill>
                  <a:prstDash val="solid"/>
                </a:ln>
                <a:solidFill>
                  <a:srgbClr val="FFC000"/>
                </a:solidFill>
                <a:effectLst>
                  <a:outerShdw dist="38100" dir="2640000" algn="bl" rotWithShape="0">
                    <a:schemeClr val="accent1"/>
                  </a:outerShdw>
                </a:effectLst>
                <a:latin typeface="方正正大黑简体" panose="02000000000000000000" pitchFamily="2" charset="-122"/>
                <a:ea typeface="方正正大黑简体" panose="02000000000000000000" pitchFamily="2" charset="-122"/>
              </a:rPr>
              <a:t>不能建立正常的连接</a:t>
            </a:r>
            <a:endParaRPr lang="zh-CN" altLang="en-US" sz="3200" b="1" dirty="0">
              <a:ln w="12700">
                <a:solidFill>
                  <a:schemeClr val="accent1"/>
                </a:solidFill>
                <a:prstDash val="solid"/>
              </a:ln>
              <a:solidFill>
                <a:srgbClr val="FFC000"/>
              </a:solidFill>
              <a:effectLst>
                <a:outerShdw dist="38100" dir="2640000" algn="bl" rotWithShape="0">
                  <a:schemeClr val="accent1"/>
                </a:outerShdw>
              </a:effectLst>
              <a:latin typeface="方正正大黑简体" panose="02000000000000000000" pitchFamily="2" charset="-122"/>
              <a:ea typeface="方正正大黑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grpId="0" nodeType="withEffect">
                                  <p:stCondLst>
                                    <p:cond delay="0"/>
                                  </p:stCondLst>
                                  <p:iterate type="wd">
                                    <p:tmPct val="10000"/>
                                  </p:iterate>
                                  <p:childTnLst>
                                    <p:set>
                                      <p:cBhvr>
                                        <p:cTn id="6" dur="1" fill="hold">
                                          <p:stCondLst>
                                            <p:cond delay="0"/>
                                          </p:stCondLst>
                                        </p:cTn>
                                        <p:tgtEl>
                                          <p:spTgt spid="59"/>
                                        </p:tgtEl>
                                        <p:attrNameLst>
                                          <p:attrName>style.visibility</p:attrName>
                                        </p:attrNameLst>
                                      </p:cBhvr>
                                      <p:to>
                                        <p:strVal val="visible"/>
                                      </p:to>
                                    </p:set>
                                    <p:animEffect transition="in" filter="fade">
                                      <p:cBhvr>
                                        <p:cTn id="7" dur="500">
                                          <p:stCondLst>
                                            <p:cond delay="0"/>
                                          </p:stCondLst>
                                        </p:cTn>
                                        <p:tgtEl>
                                          <p:spTgt spid="59"/>
                                        </p:tgtEl>
                                      </p:cBhvr>
                                    </p:animEffect>
                                    <p:set>
                                      <p:cBhvr>
                                        <p:cTn id="8" dur="500" fill="hold">
                                          <p:stCondLst>
                                            <p:cond delay="500"/>
                                          </p:stCondLst>
                                        </p:cTn>
                                        <p:tgtEl>
                                          <p:spTgt spid="59"/>
                                        </p:tgtEl>
                                        <p:attrNameLst>
                                          <p:attrName>style.visibility</p:attrName>
                                        </p:attrNameLst>
                                      </p:cBhvr>
                                      <p:to>
                                        <p:strVal val="visible"/>
                                      </p:to>
                                    </p:set>
                                    <p:anim to="0" calcmode="lin" valueType="num">
                                      <p:cBhvr>
                                        <p:cTn id="9" dur="1000" decel="100000" fill="hold">
                                          <p:stCondLst>
                                            <p:cond delay="0"/>
                                          </p:stCondLst>
                                        </p:cTn>
                                        <p:tgtEl>
                                          <p:spTgt spid="59"/>
                                        </p:tgtEl>
                                        <p:attrNameLst>
                                          <p:attrName>ppt_y</p:attrName>
                                        </p:attrNameLst>
                                      </p:cBhvr>
                                      <p:tavLst>
                                        <p:tav tm="0">
                                          <p:val>
                                            <p:strVal val="ppt_y+((ceil(rand(-2)+1))+(rand(2)-1))*0.125"/>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1"/>
                                        </p:tgtEl>
                                        <p:attrNameLst>
                                          <p:attrName>style.visibility</p:attrName>
                                        </p:attrNameLst>
                                      </p:cBhvr>
                                      <p:to>
                                        <p:strVal val="visible"/>
                                      </p:to>
                                    </p:set>
                                    <p:animEffect transition="in" filter="fade">
                                      <p:cBhvr>
                                        <p:cTn id="14" dur="500"/>
                                        <p:tgtEl>
                                          <p:spTgt spid="1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right)">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111" grpId="0"/>
      <p:bldP spid="47" grpId="0"/>
    </p:bldLst>
  </p:timing>
</p:sld>
</file>

<file path=ppt/tags/tag1.xml><?xml version="1.0" encoding="utf-8"?>
<p:tagLst xmlns:p="http://schemas.openxmlformats.org/presentationml/2006/main">
  <p:tag name="PA" val="v5.2.11"/>
</p:tagLst>
</file>

<file path=ppt/tags/tag10.xml><?xml version="1.0" encoding="utf-8"?>
<p:tagLst xmlns:p="http://schemas.openxmlformats.org/presentationml/2006/main">
  <p:tag name="PA" val="v5.2.11"/>
</p:tagLst>
</file>

<file path=ppt/tags/tag11.xml><?xml version="1.0" encoding="utf-8"?>
<p:tagLst xmlns:p="http://schemas.openxmlformats.org/presentationml/2006/main">
  <p:tag name="PA" val="v5.2.11"/>
</p:tagLst>
</file>

<file path=ppt/tags/tag12.xml><?xml version="1.0" encoding="utf-8"?>
<p:tagLst xmlns:p="http://schemas.openxmlformats.org/presentationml/2006/main">
  <p:tag name="PA" val="v5.2.11"/>
</p:tagLst>
</file>

<file path=ppt/tags/tag13.xml><?xml version="1.0" encoding="utf-8"?>
<p:tagLst xmlns:p="http://schemas.openxmlformats.org/presentationml/2006/main">
  <p:tag name="PA" val="v5.2.11"/>
</p:tagLst>
</file>

<file path=ppt/tags/tag14.xml><?xml version="1.0" encoding="utf-8"?>
<p:tagLst xmlns:p="http://schemas.openxmlformats.org/presentationml/2006/main">
  <p:tag name="PA" val="v5.2.11"/>
</p:tagLst>
</file>

<file path=ppt/tags/tag15.xml><?xml version="1.0" encoding="utf-8"?>
<p:tagLst xmlns:p="http://schemas.openxmlformats.org/presentationml/2006/main">
  <p:tag name="PA" val="v5.2.11"/>
</p:tagLst>
</file>

<file path=ppt/tags/tag16.xml><?xml version="1.0" encoding="utf-8"?>
<p:tagLst xmlns:p="http://schemas.openxmlformats.org/presentationml/2006/main">
  <p:tag name="PA" val="v5.2.11"/>
</p:tagLst>
</file>

<file path=ppt/tags/tag17.xml><?xml version="1.0" encoding="utf-8"?>
<p:tagLst xmlns:p="http://schemas.openxmlformats.org/presentationml/2006/main">
  <p:tag name="PA" val="v5.2.11"/>
</p:tagLst>
</file>

<file path=ppt/tags/tag18.xml><?xml version="1.0" encoding="utf-8"?>
<p:tagLst xmlns:p="http://schemas.openxmlformats.org/presentationml/2006/main">
  <p:tag name="PA" val="v5.2.11"/>
</p:tagLst>
</file>

<file path=ppt/tags/tag19.xml><?xml version="1.0" encoding="utf-8"?>
<p:tagLst xmlns:p="http://schemas.openxmlformats.org/presentationml/2006/main">
  <p:tag name="PA" val="v5.2.11"/>
</p:tagLst>
</file>

<file path=ppt/tags/tag2.xml><?xml version="1.0" encoding="utf-8"?>
<p:tagLst xmlns:p="http://schemas.openxmlformats.org/presentationml/2006/main">
  <p:tag name="PA" val="v5.2.11"/>
</p:tagLst>
</file>

<file path=ppt/tags/tag20.xml><?xml version="1.0" encoding="utf-8"?>
<p:tagLst xmlns:p="http://schemas.openxmlformats.org/presentationml/2006/main">
  <p:tag name="PA" val="v5.2.11"/>
</p:tagLst>
</file>

<file path=ppt/tags/tag21.xml><?xml version="1.0" encoding="utf-8"?>
<p:tagLst xmlns:p="http://schemas.openxmlformats.org/presentationml/2006/main">
  <p:tag name="PA" val="v5.2.11"/>
</p:tagLst>
</file>

<file path=ppt/tags/tag22.xml><?xml version="1.0" encoding="utf-8"?>
<p:tagLst xmlns:p="http://schemas.openxmlformats.org/presentationml/2006/main">
  <p:tag name="PA" val="v5.2.11"/>
</p:tagLst>
</file>

<file path=ppt/tags/tag23.xml><?xml version="1.0" encoding="utf-8"?>
<p:tagLst xmlns:p="http://schemas.openxmlformats.org/presentationml/2006/main">
  <p:tag name="PA" val="v5.2.11"/>
</p:tagLst>
</file>

<file path=ppt/tags/tag24.xml><?xml version="1.0" encoding="utf-8"?>
<p:tagLst xmlns:p="http://schemas.openxmlformats.org/presentationml/2006/main">
  <p:tag name="PA" val="v5.2.11"/>
</p:tagLst>
</file>

<file path=ppt/tags/tag25.xml><?xml version="1.0" encoding="utf-8"?>
<p:tagLst xmlns:p="http://schemas.openxmlformats.org/presentationml/2006/main">
  <p:tag name="PA" val="v5.2.11"/>
</p:tagLst>
</file>

<file path=ppt/tags/tag26.xml><?xml version="1.0" encoding="utf-8"?>
<p:tagLst xmlns:p="http://schemas.openxmlformats.org/presentationml/2006/main">
  <p:tag name="PA" val="v5.2.11"/>
</p:tagLst>
</file>

<file path=ppt/tags/tag27.xml><?xml version="1.0" encoding="utf-8"?>
<p:tagLst xmlns:p="http://schemas.openxmlformats.org/presentationml/2006/main">
  <p:tag name="PA" val="v5.2.11"/>
</p:tagLst>
</file>

<file path=ppt/tags/tag28.xml><?xml version="1.0" encoding="utf-8"?>
<p:tagLst xmlns:p="http://schemas.openxmlformats.org/presentationml/2006/main">
  <p:tag name="PA" val="v5.2.11"/>
</p:tagLst>
</file>

<file path=ppt/tags/tag29.xml><?xml version="1.0" encoding="utf-8"?>
<p:tagLst xmlns:p="http://schemas.openxmlformats.org/presentationml/2006/main">
  <p:tag name="PA" val="v5.2.11"/>
</p:tagLst>
</file>

<file path=ppt/tags/tag3.xml><?xml version="1.0" encoding="utf-8"?>
<p:tagLst xmlns:p="http://schemas.openxmlformats.org/presentationml/2006/main">
  <p:tag name="PA" val="v5.2.11"/>
</p:tagLst>
</file>

<file path=ppt/tags/tag30.xml><?xml version="1.0" encoding="utf-8"?>
<p:tagLst xmlns:p="http://schemas.openxmlformats.org/presentationml/2006/main">
  <p:tag name="PA" val="v5.2.11"/>
</p:tagLst>
</file>

<file path=ppt/tags/tag31.xml><?xml version="1.0" encoding="utf-8"?>
<p:tagLst xmlns:p="http://schemas.openxmlformats.org/presentationml/2006/main">
  <p:tag name="PA" val="v5.2.11"/>
</p:tagLst>
</file>

<file path=ppt/tags/tag32.xml><?xml version="1.0" encoding="utf-8"?>
<p:tagLst xmlns:p="http://schemas.openxmlformats.org/presentationml/2006/main">
  <p:tag name="PA" val="v5.2.11"/>
</p:tagLst>
</file>

<file path=ppt/tags/tag33.xml><?xml version="1.0" encoding="utf-8"?>
<p:tagLst xmlns:p="http://schemas.openxmlformats.org/presentationml/2006/main">
  <p:tag name="PA" val="v5.2.11"/>
</p:tagLst>
</file>

<file path=ppt/tags/tag34.xml><?xml version="1.0" encoding="utf-8"?>
<p:tagLst xmlns:p="http://schemas.openxmlformats.org/presentationml/2006/main">
  <p:tag name="PA" val="v5.2.11"/>
</p:tagLst>
</file>

<file path=ppt/tags/tag35.xml><?xml version="1.0" encoding="utf-8"?>
<p:tagLst xmlns:p="http://schemas.openxmlformats.org/presentationml/2006/main">
  <p:tag name="PA" val="v5.2.11"/>
</p:tagLst>
</file>

<file path=ppt/tags/tag36.xml><?xml version="1.0" encoding="utf-8"?>
<p:tagLst xmlns:p="http://schemas.openxmlformats.org/presentationml/2006/main">
  <p:tag name="PA" val="v5.2.11"/>
</p:tagLst>
</file>

<file path=ppt/tags/tag37.xml><?xml version="1.0" encoding="utf-8"?>
<p:tagLst xmlns:p="http://schemas.openxmlformats.org/presentationml/2006/main">
  <p:tag name="commondata" val="eyJoZGlkIjoiZDViZWJjMzViZjUzOTdjZWVjOWU2MWI0ZGM4NjIwZjcifQ=="/>
</p:tagLst>
</file>

<file path=ppt/tags/tag4.xml><?xml version="1.0" encoding="utf-8"?>
<p:tagLst xmlns:p="http://schemas.openxmlformats.org/presentationml/2006/main">
  <p:tag name="PA" val="v5.2.11"/>
</p:tagLst>
</file>

<file path=ppt/tags/tag5.xml><?xml version="1.0" encoding="utf-8"?>
<p:tagLst xmlns:p="http://schemas.openxmlformats.org/presentationml/2006/main">
  <p:tag name="PA" val="v5.2.11"/>
</p:tagLst>
</file>

<file path=ppt/tags/tag6.xml><?xml version="1.0" encoding="utf-8"?>
<p:tagLst xmlns:p="http://schemas.openxmlformats.org/presentationml/2006/main">
  <p:tag name="PA" val="v5.2.11"/>
</p:tagLst>
</file>

<file path=ppt/tags/tag7.xml><?xml version="1.0" encoding="utf-8"?>
<p:tagLst xmlns:p="http://schemas.openxmlformats.org/presentationml/2006/main">
  <p:tag name="PA" val="v5.2.11"/>
</p:tagLst>
</file>

<file path=ppt/tags/tag8.xml><?xml version="1.0" encoding="utf-8"?>
<p:tagLst xmlns:p="http://schemas.openxmlformats.org/presentationml/2006/main">
  <p:tag name="PA" val="v5.2.11"/>
</p:tagLst>
</file>

<file path=ppt/tags/tag9.xml><?xml version="1.0" encoding="utf-8"?>
<p:tagLst xmlns:p="http://schemas.openxmlformats.org/presentationml/2006/main">
  <p:tag name="PA" val="v5.2.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3517</Words>
  <Application>WPS 演示</Application>
  <PresentationFormat>宽屏</PresentationFormat>
  <Paragraphs>410</Paragraphs>
  <Slides>39</Slides>
  <Notes>24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39</vt:i4>
      </vt:variant>
    </vt:vector>
  </HeadingPairs>
  <TitlesOfParts>
    <vt:vector size="58" baseType="lpstr">
      <vt:lpstr>Arial</vt:lpstr>
      <vt:lpstr>宋体</vt:lpstr>
      <vt:lpstr>Wingdings</vt:lpstr>
      <vt:lpstr>方正正大黑简体</vt:lpstr>
      <vt:lpstr>黑体</vt:lpstr>
      <vt:lpstr>方正颜宋简体_准</vt:lpstr>
      <vt:lpstr>字魂45号-冰宇雅宋</vt:lpstr>
      <vt:lpstr>等线</vt:lpstr>
      <vt:lpstr>Courier New</vt:lpstr>
      <vt:lpstr>Times New Roman</vt:lpstr>
      <vt:lpstr>方正大黑简体</vt:lpstr>
      <vt:lpstr>Gulim</vt:lpstr>
      <vt:lpstr>隶书</vt:lpstr>
      <vt:lpstr>微软雅黑</vt:lpstr>
      <vt:lpstr>Calibri</vt:lpstr>
      <vt:lpstr>Arial Unicode MS</vt:lpstr>
      <vt:lpstr>Calibri Light</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啊呜呼哀</cp:lastModifiedBy>
  <cp:revision>171</cp:revision>
  <dcterms:created xsi:type="dcterms:W3CDTF">2021-10-27T23:05:00Z</dcterms:created>
  <dcterms:modified xsi:type="dcterms:W3CDTF">2024-05-30T02:31:46Z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71248AC98D9D41EC852C52CF53D505BF</vt:lpwstr>
  </property>
  <property fmtid="{D5CDD505-2E9C-101B-9397-08002B2CF9AE}" pid="3" name="KSOProductBuildVer">
    <vt:lpwstr>2052-12.1.0.16729</vt:lpwstr>
  </property>
</Properties>
</file>