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1" r:id="rId3"/>
    <p:sldId id="302" r:id="rId4"/>
    <p:sldId id="312" r:id="rId5"/>
    <p:sldId id="303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6" r:id="rId16"/>
    <p:sldId id="327" r:id="rId17"/>
    <p:sldId id="328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F4"/>
    <a:srgbClr val="FFFFFF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08"/>
  </p:normalViewPr>
  <p:slideViewPr>
    <p:cSldViewPr snapToGrid="0" snapToObjects="1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47EC-AA26-6F48-815E-EDEC56E9E3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02DC8-7B0A-0A4E-AE79-8514C7B7B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2DC8-7B0A-0A4E-AE79-8514C7B7BE9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1B5F-9EF3-7342-B3C4-294D79B7379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145342" y="877020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ush r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bp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 r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bp,rsp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esi,6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edi,5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add rsp,8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637186" y="6088373"/>
            <a:ext cx="600715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PS: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执行语句之前的</a:t>
            </a:r>
            <a:r>
              <a:rPr lang="en-US" altLang="zh-CN" sz="2400" dirty="0"/>
              <a:t>RBP</a:t>
            </a:r>
            <a:r>
              <a:rPr lang="zh-CN" altLang="en-US" sz="2400" dirty="0"/>
              <a:t>在此栈空间的更高处</a:t>
            </a:r>
            <a:endParaRPr lang="en-US" sz="24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6002655" y="481965"/>
          <a:ext cx="500507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rbp,rsp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5986145" y="2754630"/>
          <a:ext cx="506793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寄存器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rbx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rcx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0" name="Straight Arrow Connector 5"/>
          <p:cNvCxnSpPr/>
          <p:nvPr/>
        </p:nvCxnSpPr>
        <p:spPr>
          <a:xfrm>
            <a:off x="7684770" y="1083310"/>
            <a:ext cx="77978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68520" y="899795"/>
            <a:ext cx="96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高地址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68520" y="2034540"/>
            <a:ext cx="96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低地址</a:t>
            </a: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>
          <a:xfrm>
            <a:off x="5153025" y="1268095"/>
            <a:ext cx="0" cy="766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5634355" y="4090035"/>
          <a:ext cx="50368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寄存器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0x0000000300000004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0x0000000500000006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5"/>
          <p:cNvCxnSpPr/>
          <p:nvPr/>
        </p:nvCxnSpPr>
        <p:spPr>
          <a:xfrm>
            <a:off x="7067550" y="3136265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/>
          <p:nvPr/>
        </p:nvCxnSpPr>
        <p:spPr>
          <a:xfrm>
            <a:off x="7067550" y="199517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"/>
          <p:cNvCxnSpPr/>
          <p:nvPr/>
        </p:nvCxnSpPr>
        <p:spPr>
          <a:xfrm>
            <a:off x="7522210" y="122237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13289"/>
          <a:stretch>
            <a:fillRect/>
          </a:stretch>
        </p:blipFill>
        <p:spPr>
          <a:xfrm>
            <a:off x="5634355" y="4679950"/>
            <a:ext cx="5005070" cy="933450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0x00000005</a:t>
                      </a:r>
                      <a:r>
                        <a:rPr lang="en-US" altLang="zh-CN" sz="1800">
                          <a:sym typeface="+mn-ea"/>
                        </a:rPr>
                        <a:t>00000004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0x00000005</a:t>
                      </a:r>
                      <a:r>
                        <a:rPr lang="en-US" altLang="zh-CN"/>
                        <a:t>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5"/>
          <p:cNvCxnSpPr/>
          <p:nvPr/>
        </p:nvCxnSpPr>
        <p:spPr>
          <a:xfrm>
            <a:off x="7067550" y="3136265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/>
          <p:nvPr/>
        </p:nvCxnSpPr>
        <p:spPr>
          <a:xfrm>
            <a:off x="7067550" y="199517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"/>
          <p:cNvCxnSpPr/>
          <p:nvPr/>
        </p:nvCxnSpPr>
        <p:spPr>
          <a:xfrm>
            <a:off x="7522210" y="122237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/>
          <p:nvPr/>
        </p:nvGraphicFramePr>
        <p:xfrm>
          <a:off x="5634355" y="4090035"/>
          <a:ext cx="50368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寄存器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r="15256"/>
          <a:stretch>
            <a:fillRect/>
          </a:stretch>
        </p:blipFill>
        <p:spPr>
          <a:xfrm>
            <a:off x="5602605" y="4566285"/>
            <a:ext cx="5036820" cy="1047750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, DWORD PTR [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0x0000000500000006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0x00000005</a:t>
                      </a:r>
                      <a:r>
                        <a:rPr lang="en-US" altLang="zh-CN"/>
                        <a:t>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067550" y="3136265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/>
          <p:nvPr/>
        </p:nvCxnSpPr>
        <p:spPr>
          <a:xfrm>
            <a:off x="7067550" y="199517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"/>
          <p:cNvCxnSpPr/>
          <p:nvPr/>
        </p:nvCxnSpPr>
        <p:spPr>
          <a:xfrm>
            <a:off x="7522210" y="122237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5634355" y="4090035"/>
          <a:ext cx="50368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寄存器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edx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 [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0x0000000500000006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0x00000005</a:t>
                      </a:r>
                      <a:r>
                        <a:rPr lang="en-US" altLang="zh-CN"/>
                        <a:t>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5"/>
          <p:cNvCxnSpPr/>
          <p:nvPr/>
        </p:nvCxnSpPr>
        <p:spPr>
          <a:xfrm>
            <a:off x="7067550" y="3136265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/>
          <p:nvPr/>
        </p:nvCxnSpPr>
        <p:spPr>
          <a:xfrm>
            <a:off x="7067550" y="199517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"/>
          <p:cNvCxnSpPr/>
          <p:nvPr/>
        </p:nvCxnSpPr>
        <p:spPr>
          <a:xfrm>
            <a:off x="7522210" y="122237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5634355" y="4090035"/>
          <a:ext cx="50368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寄存器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esi,edx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edi,eax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0x0000000500000006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0x00000005</a:t>
                      </a:r>
                      <a:r>
                        <a:rPr lang="en-US" altLang="zh-CN"/>
                        <a:t>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5"/>
          <p:cNvCxnSpPr/>
          <p:nvPr/>
        </p:nvCxnSpPr>
        <p:spPr>
          <a:xfrm>
            <a:off x="7067550" y="3136265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/>
          <p:nvPr/>
        </p:nvCxnSpPr>
        <p:spPr>
          <a:xfrm>
            <a:off x="7067550" y="199517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"/>
          <p:cNvCxnSpPr/>
          <p:nvPr/>
        </p:nvCxnSpPr>
        <p:spPr>
          <a:xfrm>
            <a:off x="7522210" y="122237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5634355" y="4090035"/>
          <a:ext cx="50368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寄存器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rbx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rcx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  <a:sym typeface="+mn-e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sym typeface="+mn-ea"/>
              </a:rPr>
              <a:t>rdi:0x5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sym typeface="+mn-ea"/>
              </a:rPr>
              <a:t>rsi:0x6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0x0000000500000006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0x00000005</a:t>
                      </a:r>
                      <a:r>
                        <a:rPr lang="en-US" altLang="zh-CN"/>
                        <a:t>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5"/>
          <p:cNvCxnSpPr/>
          <p:nvPr/>
        </p:nvCxnSpPr>
        <p:spPr>
          <a:xfrm>
            <a:off x="7067550" y="3136265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/>
          <p:nvPr/>
        </p:nvCxnSpPr>
        <p:spPr>
          <a:xfrm>
            <a:off x="7067550" y="199517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5"/>
          <p:cNvCxnSpPr/>
          <p:nvPr/>
        </p:nvCxnSpPr>
        <p:spPr>
          <a:xfrm>
            <a:off x="7522210" y="122237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5634355" y="4090035"/>
          <a:ext cx="50368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寄存器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0x0000000500000006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0x00000005</a:t>
                      </a:r>
                      <a:r>
                        <a:rPr lang="en-US" altLang="zh-CN"/>
                        <a:t>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5"/>
          <p:cNvCxnSpPr/>
          <p:nvPr/>
        </p:nvCxnSpPr>
        <p:spPr>
          <a:xfrm>
            <a:off x="7067550" y="3136265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/>
          <p:nvPr/>
        </p:nvCxnSpPr>
        <p:spPr>
          <a:xfrm>
            <a:off x="7067550" y="199517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"/>
          <p:cNvCxnSpPr/>
          <p:nvPr/>
        </p:nvCxnSpPr>
        <p:spPr>
          <a:xfrm>
            <a:off x="7522210" y="122237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87670" y="543687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+mn-ea"/>
              </a:rPr>
              <a:t>PS: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2400" dirty="0">
                <a:sym typeface="+mn-ea"/>
              </a:rPr>
              <a:t>leave </a:t>
            </a:r>
            <a:r>
              <a:rPr lang="zh-CN" altLang="en-US" sz="2400" dirty="0">
                <a:sym typeface="+mn-ea"/>
              </a:rPr>
              <a:t>等效于</a:t>
            </a:r>
            <a:r>
              <a:rPr lang="zh-CN" altLang="en-US" sz="2400">
                <a:sym typeface="+mn-ea"/>
              </a:rPr>
              <a:t>mov rsp,rbp;pop rbp</a:t>
            </a:r>
            <a:endParaRPr lang="zh-CN" altLang="en-US" sz="2400"/>
          </a:p>
          <a:p>
            <a:endParaRPr lang="zh-CN" altLang="en-US" sz="2400" dirty="0">
              <a:sym typeface="+mn-ea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5634355" y="633095"/>
          <a:ext cx="500507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rbp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rsp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5"/>
          <p:cNvCxnSpPr/>
          <p:nvPr/>
        </p:nvCxnSpPr>
        <p:spPr>
          <a:xfrm>
            <a:off x="7067550" y="160909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"/>
          <p:cNvCxnSpPr/>
          <p:nvPr/>
        </p:nvCxnSpPr>
        <p:spPr>
          <a:xfrm>
            <a:off x="7580630" y="123380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"/>
          <p:cNvCxnSpPr/>
          <p:nvPr/>
        </p:nvCxnSpPr>
        <p:spPr>
          <a:xfrm>
            <a:off x="6088380" y="1223010"/>
            <a:ext cx="268605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634355" y="633095"/>
          <a:ext cx="500507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rbp,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5"/>
          <p:cNvCxnSpPr/>
          <p:nvPr/>
        </p:nvCxnSpPr>
        <p:spPr>
          <a:xfrm>
            <a:off x="7265670" y="1233805"/>
            <a:ext cx="89662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rbp,rsp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esi,6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edi,5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add rsp,8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11145342" y="89879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6002655" y="545465"/>
          <a:ext cx="500507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002020" y="2754630"/>
          <a:ext cx="50368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寄存器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" name="Straight Arrow Connector 5"/>
          <p:cNvCxnSpPr/>
          <p:nvPr/>
        </p:nvCxnSpPr>
        <p:spPr>
          <a:xfrm>
            <a:off x="7987665" y="1153160"/>
            <a:ext cx="57023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rbp,rsp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sym typeface="+mn-ea"/>
              </a:rPr>
              <a:t>mov esi,6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edi,5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add rsp,8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11145342" y="89879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6002655" y="545465"/>
          <a:ext cx="500507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002020" y="2754630"/>
          <a:ext cx="50368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寄存器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" name="Straight Arrow Connector 5"/>
          <p:cNvCxnSpPr/>
          <p:nvPr/>
        </p:nvCxnSpPr>
        <p:spPr>
          <a:xfrm>
            <a:off x="7987665" y="1153160"/>
            <a:ext cx="57023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rbp,rsp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sym typeface="+mn-ea"/>
              </a:rPr>
              <a:t>mov esi,6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latin typeface="Calibri"/>
                <a:ea typeface="宋体" pitchFamily="2" charset="-122"/>
                <a:sym typeface="+mn-ea"/>
              </a:rPr>
              <a:t>mov edi,5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call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AFunc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rdi:0x5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第一个参数</a:t>
            </a:r>
            <a:endParaRPr kumimoji="0" lang="en-US" altLang="zh-CN" sz="1800" b="0" i="0" u="none" strike="noStrike" kern="1200" cap="none" spc="0" normalizeH="0" baseline="0" noProof="0" dirty="0" err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rsi:0x6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第二个参数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add rsp,8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11145342" y="942607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6002655" y="545465"/>
          <a:ext cx="500507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ret_addr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Straight Arrow Connector 5"/>
          <p:cNvCxnSpPr/>
          <p:nvPr/>
        </p:nvCxnSpPr>
        <p:spPr>
          <a:xfrm>
            <a:off x="7463155" y="1517015"/>
            <a:ext cx="109474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5"/>
          <p:cNvCxnSpPr/>
          <p:nvPr/>
        </p:nvCxnSpPr>
        <p:spPr>
          <a:xfrm>
            <a:off x="7916545" y="1136650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619125"/>
            <a:ext cx="4593746" cy="563499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push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rbp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rbp,rsp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rsp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,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0x18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[rbp-0x14],edi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[rbp-0x18],esi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mov    eax, DWORD PTR [rbp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edx,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[rbp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   eax,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 [rbp - 4]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esi,edx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edi,eax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10810697" y="103849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5713730" y="619125"/>
          <a:ext cx="500507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ret_addr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5"/>
          <p:cNvCxnSpPr/>
          <p:nvPr/>
        </p:nvCxnSpPr>
        <p:spPr>
          <a:xfrm>
            <a:off x="7242175" y="1977390"/>
            <a:ext cx="920115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14920" y="121729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0886262" y="178779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27" name="表格 26"/>
          <p:cNvGraphicFramePr/>
          <p:nvPr/>
        </p:nvGraphicFramePr>
        <p:xfrm>
          <a:off x="5713730" y="619125"/>
          <a:ext cx="5005070" cy="19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ret_addr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rbp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rsp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Straight Arrow Connector 5"/>
          <p:cNvCxnSpPr/>
          <p:nvPr/>
        </p:nvCxnSpPr>
        <p:spPr>
          <a:xfrm>
            <a:off x="7381819" y="1972310"/>
            <a:ext cx="83312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5"/>
          <p:cNvCxnSpPr/>
          <p:nvPr/>
        </p:nvCxnSpPr>
        <p:spPr>
          <a:xfrm>
            <a:off x="7613706" y="1221740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/>
          <p:nvPr/>
        </p:nvSpPr>
        <p:spPr>
          <a:xfrm>
            <a:off x="0" y="619125"/>
            <a:ext cx="4593746" cy="5634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rbp,rsp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0886897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31" name="表格 30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ret_addr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" name="Straight Arrow Connector 5"/>
          <p:cNvCxnSpPr/>
          <p:nvPr/>
        </p:nvCxnSpPr>
        <p:spPr>
          <a:xfrm>
            <a:off x="7078980" y="3108960"/>
            <a:ext cx="1071245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5"/>
          <p:cNvCxnSpPr/>
          <p:nvPr/>
        </p:nvCxnSpPr>
        <p:spPr>
          <a:xfrm>
            <a:off x="7078980" y="2001520"/>
            <a:ext cx="1071245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5"/>
          <p:cNvCxnSpPr/>
          <p:nvPr/>
        </p:nvCxnSpPr>
        <p:spPr>
          <a:xfrm>
            <a:off x="7568565" y="1236980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/>
          <p:nvPr/>
        </p:nvSpPr>
        <p:spPr>
          <a:xfrm>
            <a:off x="0" y="635083"/>
            <a:ext cx="4593746" cy="5634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0x0000000500000006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55" y="4277360"/>
            <a:ext cx="5028565" cy="1524000"/>
          </a:xfrm>
          <a:prstGeom prst="rect">
            <a:avLst/>
          </a:prstGeom>
        </p:spPr>
      </p:pic>
      <p:cxnSp>
        <p:nvCxnSpPr>
          <p:cNvPr id="2" name="Straight Arrow Connector 5"/>
          <p:cNvCxnSpPr/>
          <p:nvPr/>
        </p:nvCxnSpPr>
        <p:spPr>
          <a:xfrm>
            <a:off x="7067550" y="3136265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5"/>
          <p:cNvCxnSpPr/>
          <p:nvPr/>
        </p:nvCxnSpPr>
        <p:spPr>
          <a:xfrm>
            <a:off x="7067550" y="199517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22210" y="122237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edi</a:t>
            </a:r>
            <a:endParaRPr lang="en-US" altLang="zh-CN" sz="32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itchFamily="2" charset="-122"/>
              </a:rPr>
              <a:t>esi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55" y="4382770"/>
            <a:ext cx="5005070" cy="1524000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8099" y="633094"/>
            <a:ext cx="4593746" cy="622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0563C1"/>
                </a:solidFill>
                <a:latin typeface="Calibri"/>
                <a:ea typeface="宋体" pitchFamily="2" charset="-122"/>
              </a:rPr>
              <a:t>AFunc</a:t>
            </a:r>
            <a:endParaRPr lang="en-US" altLang="zh-CN" sz="1800" dirty="0">
              <a:solidFill>
                <a:srgbClr val="0563C1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push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rbp,rsp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sub rsp,0x18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[rbp-0x14],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edi</a:t>
            </a:r>
            <a:endParaRPr lang="en-US" altLang="zh-CN" sz="24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</a:rPr>
              <a:t>mov DWORD PTR [rbp-0x18],</a:t>
            </a:r>
            <a:r>
              <a:rPr lang="en-US" altLang="zh-CN" sz="1800" dirty="0" err="1">
                <a:latin typeface="Calibri"/>
                <a:ea typeface="宋体" pitchFamily="2" charset="-122"/>
              </a:rPr>
              <a:t>esi</a:t>
            </a:r>
            <a:endParaRPr lang="en-US" altLang="zh-CN" sz="1800" dirty="0"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</a:rPr>
              <a:t>mov DWORD PTR [rbp-0x4],0x3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itchFamily="2" charset="-122"/>
                <a:sym typeface="+mn-ea"/>
              </a:rPr>
              <a:t>mov DWORD PTR [rbp-0x8],0x4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[rbp+0x14]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- 0x18]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DWORD PTR [rbp-0x8],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,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DWORD PTR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 - 8]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  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, DWORD PTR [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rbp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 - 4]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esi,edx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itchFamily="2" charset="-122"/>
              </a:rPr>
              <a:t>edi,eax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/>
                <a:ea typeface="宋体" pitchFamily="2" charset="-122"/>
                <a:sym typeface="+mn-ea"/>
              </a:rPr>
              <a:t>call </a:t>
            </a:r>
            <a:r>
              <a:rPr lang="en-US" altLang="zh-CN" sz="1800" dirty="0" err="1">
                <a:latin typeface="Calibri"/>
                <a:ea typeface="宋体" pitchFamily="2" charset="-122"/>
                <a:sym typeface="+mn-ea"/>
              </a:rPr>
              <a:t>BFunc</a:t>
            </a:r>
            <a:endParaRPr lang="en-US" altLang="zh-CN" sz="1800" dirty="0">
              <a:latin typeface="Calibri"/>
              <a:ea typeface="宋体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mov eax,8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leave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itchFamily="2" charset="-122"/>
                <a:sym typeface="+mn-ea"/>
              </a:rPr>
              <a:t>ret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93552" y="180176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栈底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5634355" y="633095"/>
          <a:ext cx="500507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栈的分布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执行前的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old_rbp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ret_addr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new_rbp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0x0000000300000004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0x0000000500000006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5"/>
          <p:cNvCxnSpPr/>
          <p:nvPr/>
        </p:nvCxnSpPr>
        <p:spPr>
          <a:xfrm>
            <a:off x="7067550" y="3136265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/>
          <p:nvPr/>
        </p:nvCxnSpPr>
        <p:spPr>
          <a:xfrm>
            <a:off x="7067550" y="1995170"/>
            <a:ext cx="110617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"/>
          <p:cNvCxnSpPr/>
          <p:nvPr/>
        </p:nvCxnSpPr>
        <p:spPr>
          <a:xfrm>
            <a:off x="7522210" y="1222375"/>
            <a:ext cx="58166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2057</Words>
  <Application>Microsoft Macintosh PowerPoint</Application>
  <PresentationFormat>宽屏</PresentationFormat>
  <Paragraphs>521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 dongliang</dc:creator>
  <cp:lastModifiedBy>dongliang mu</cp:lastModifiedBy>
  <cp:revision>161</cp:revision>
  <dcterms:created xsi:type="dcterms:W3CDTF">2023-11-29T11:35:17Z</dcterms:created>
  <dcterms:modified xsi:type="dcterms:W3CDTF">2023-11-29T14:32:15Z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2052-6.0.2.8225</vt:lpwstr>
  </property>
  <property fmtid="{D5CDD505-2E9C-101B-9397-08002B2CF9AE}" pid="3" name="ICV">
    <vt:lpwstr>B27FCEDD5E7B1681B6FF6665D2AA7451_43</vt:lpwstr>
  </property>
</Properties>
</file>