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9" r:id="rId2"/>
    <p:sldId id="27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2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FD5CD-DED3-4C52-8AC4-53F04BB88945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17523-1CB4-452A-AEB9-35438D177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86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087563" y="739775"/>
            <a:ext cx="2560637" cy="3700463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38306-83B4-42EE-814D-7CCFCAF5DDE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8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2087563" y="739775"/>
            <a:ext cx="2560637" cy="3700463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38306-83B4-42EE-814D-7CCFCAF5DDE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88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3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44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24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18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95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3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4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91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34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3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EA42-069B-4FAC-9E42-6A0B33D9A9CC}" type="datetimeFigureOut">
              <a:rPr kumimoji="1" lang="ja-JP" altLang="en-US" smtClean="0"/>
              <a:t>2019/8/8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A054-38BF-4AFC-A252-15A62277B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29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F38C235-3E56-43C9-8AFF-879D581C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09" y="7280027"/>
            <a:ext cx="3590005" cy="252994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ABB135F-CDFD-4F08-9678-9ABAAD3A3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09" y="880677"/>
            <a:ext cx="3590005" cy="233699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556792" y="85079"/>
            <a:ext cx="2975495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44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SOFIT Super REALISM</a:t>
            </a:r>
            <a:r>
              <a:rPr lang="ja-JP" altLang="en-US" sz="1444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販売分析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1DA468E-38A0-4FCA-BED5-CAC862B681D9}"/>
              </a:ext>
            </a:extLst>
          </p:cNvPr>
          <p:cNvSpPr txBox="1"/>
          <p:nvPr/>
        </p:nvSpPr>
        <p:spPr>
          <a:xfrm>
            <a:off x="55233" y="7041232"/>
            <a:ext cx="2712602" cy="251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３．年度別処理構築実績別モデル出荷本数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C7763E3-93ED-4A8F-826D-E5F359515E8A}"/>
              </a:ext>
            </a:extLst>
          </p:cNvPr>
          <p:cNvSpPr txBox="1"/>
          <p:nvPr/>
        </p:nvSpPr>
        <p:spPr>
          <a:xfrm>
            <a:off x="55233" y="631221"/>
            <a:ext cx="1914307" cy="251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１．年度別モデル別売上実績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62BC424-80E2-4B0F-9FB4-46CC8A8345F7}"/>
              </a:ext>
            </a:extLst>
          </p:cNvPr>
          <p:cNvSpPr txBox="1"/>
          <p:nvPr/>
        </p:nvSpPr>
        <p:spPr>
          <a:xfrm>
            <a:off x="3803549" y="632520"/>
            <a:ext cx="1973424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モデル別導入金額（千円）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BC92D33-DBF1-4069-829A-F6A0891B8F6A}"/>
              </a:ext>
            </a:extLst>
          </p:cNvPr>
          <p:cNvSpPr txBox="1"/>
          <p:nvPr/>
        </p:nvSpPr>
        <p:spPr>
          <a:xfrm>
            <a:off x="3803549" y="1957564"/>
            <a:ext cx="1702186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モデル別導入企業規模</a:t>
            </a:r>
            <a:endParaRPr lang="en-US" altLang="ja-JP" sz="1032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CAA68F4-4A81-4C2D-844A-DA91FBCD9EAC}"/>
              </a:ext>
            </a:extLst>
          </p:cNvPr>
          <p:cNvSpPr txBox="1"/>
          <p:nvPr/>
        </p:nvSpPr>
        <p:spPr>
          <a:xfrm>
            <a:off x="3803549" y="5313040"/>
            <a:ext cx="1985002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D: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モデル別商談期間（月数）</a:t>
            </a:r>
            <a:endParaRPr lang="en-US" altLang="ja-JP" sz="1032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B3A6ECA-AF60-4EF4-9306-41CFE4DFCFC0}"/>
              </a:ext>
            </a:extLst>
          </p:cNvPr>
          <p:cNvSpPr txBox="1"/>
          <p:nvPr/>
        </p:nvSpPr>
        <p:spPr>
          <a:xfrm>
            <a:off x="3803549" y="3390425"/>
            <a:ext cx="1839459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モデル別商談のきっかけ</a:t>
            </a:r>
            <a:endParaRPr lang="en-US" altLang="ja-JP" sz="1032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4FD80A-FF8C-4A1B-B950-4DE2F5E4A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1" y="3980023"/>
            <a:ext cx="3774343" cy="2530176"/>
          </a:xfrm>
          <a:prstGeom prst="rect">
            <a:avLst/>
          </a:prstGeom>
        </p:spPr>
      </p:pic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05EE15EE-3FFE-4ECC-976B-7BC928EA0B43}"/>
              </a:ext>
            </a:extLst>
          </p:cNvPr>
          <p:cNvGraphicFramePr>
            <a:graphicFrameLocks noGrp="1"/>
          </p:cNvGraphicFramePr>
          <p:nvPr/>
        </p:nvGraphicFramePr>
        <p:xfrm>
          <a:off x="4043111" y="906609"/>
          <a:ext cx="2626249" cy="922241"/>
        </p:xfrm>
        <a:graphic>
          <a:graphicData uri="http://schemas.openxmlformats.org/drawingml/2006/table">
            <a:tbl>
              <a:tblPr/>
              <a:tblGrid>
                <a:gridCol w="673858">
                  <a:extLst>
                    <a:ext uri="{9D8B030D-6E8A-4147-A177-3AD203B41FA5}">
                      <a16:colId xmlns:a16="http://schemas.microsoft.com/office/drawing/2014/main" val="12387288"/>
                    </a:ext>
                  </a:extLst>
                </a:gridCol>
                <a:gridCol w="28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429">
                  <a:extLst>
                    <a:ext uri="{9D8B030D-6E8A-4147-A177-3AD203B41FA5}">
                      <a16:colId xmlns:a16="http://schemas.microsoft.com/office/drawing/2014/main" val="604951"/>
                    </a:ext>
                  </a:extLst>
                </a:gridCol>
                <a:gridCol w="402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モデル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件数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最小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最大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合計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平均 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スタンドアロン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276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3,550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61,622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2,568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小規模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4,460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10,500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89,075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7,423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0006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7,000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13,750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54,500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10,900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30,000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30,000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30,000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30,000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合計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235,197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5,600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0A5E21F5-4BB6-428C-BC08-91CACF3DE6D3}"/>
              </a:ext>
            </a:extLst>
          </p:cNvPr>
          <p:cNvGraphicFramePr>
            <a:graphicFrameLocks noGrp="1"/>
          </p:cNvGraphicFramePr>
          <p:nvPr/>
        </p:nvGraphicFramePr>
        <p:xfrm>
          <a:off x="4041641" y="5578877"/>
          <a:ext cx="2303608" cy="922241"/>
        </p:xfrm>
        <a:graphic>
          <a:graphicData uri="http://schemas.openxmlformats.org/drawingml/2006/table">
            <a:tbl>
              <a:tblPr/>
              <a:tblGrid>
                <a:gridCol w="710099">
                  <a:extLst>
                    <a:ext uri="{9D8B030D-6E8A-4147-A177-3AD203B41FA5}">
                      <a16:colId xmlns:a16="http://schemas.microsoft.com/office/drawing/2014/main" val="12387288"/>
                    </a:ext>
                  </a:extLst>
                </a:gridCol>
                <a:gridCol w="38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モデル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件数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最小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最大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平均 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スタンドアロン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13.2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小規模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8.8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0006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13.2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10.0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合計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11.9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0" name="表 109">
            <a:extLst>
              <a:ext uri="{FF2B5EF4-FFF2-40B4-BE49-F238E27FC236}">
                <a16:creationId xmlns:a16="http://schemas.microsoft.com/office/drawing/2014/main" id="{E2113B8D-C76E-4759-9506-69BB58C2632D}"/>
              </a:ext>
            </a:extLst>
          </p:cNvPr>
          <p:cNvGraphicFramePr>
            <a:graphicFrameLocks noGrp="1"/>
          </p:cNvGraphicFramePr>
          <p:nvPr/>
        </p:nvGraphicFramePr>
        <p:xfrm>
          <a:off x="4041641" y="3647563"/>
          <a:ext cx="2303608" cy="922241"/>
        </p:xfrm>
        <a:graphic>
          <a:graphicData uri="http://schemas.openxmlformats.org/drawingml/2006/table">
            <a:tbl>
              <a:tblPr/>
              <a:tblGrid>
                <a:gridCol w="710099">
                  <a:extLst>
                    <a:ext uri="{9D8B030D-6E8A-4147-A177-3AD203B41FA5}">
                      <a16:colId xmlns:a16="http://schemas.microsoft.com/office/drawing/2014/main" val="12387288"/>
                    </a:ext>
                  </a:extLst>
                </a:gridCol>
                <a:gridCol w="38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モデル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NSK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展示会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代理店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紹介 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スタンドアロン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小規模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0006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合計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BAC0042-C9D5-4491-8D4F-6E0CBC1F12B2}"/>
              </a:ext>
            </a:extLst>
          </p:cNvPr>
          <p:cNvSpPr txBox="1"/>
          <p:nvPr/>
        </p:nvSpPr>
        <p:spPr>
          <a:xfrm>
            <a:off x="3803549" y="6753200"/>
            <a:ext cx="2515900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E: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商談のきっかけ別商談期間（月数）</a:t>
            </a:r>
            <a:endParaRPr lang="en-US" altLang="ja-JP" sz="1032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141" name="表 140">
            <a:extLst>
              <a:ext uri="{FF2B5EF4-FFF2-40B4-BE49-F238E27FC236}">
                <a16:creationId xmlns:a16="http://schemas.microsoft.com/office/drawing/2014/main" id="{6A55A97C-96E3-4F5D-A27B-76D1FF96DDEC}"/>
              </a:ext>
            </a:extLst>
          </p:cNvPr>
          <p:cNvGraphicFramePr>
            <a:graphicFrameLocks noGrp="1"/>
          </p:cNvGraphicFramePr>
          <p:nvPr/>
        </p:nvGraphicFramePr>
        <p:xfrm>
          <a:off x="4041641" y="7027582"/>
          <a:ext cx="2303608" cy="922241"/>
        </p:xfrm>
        <a:graphic>
          <a:graphicData uri="http://schemas.openxmlformats.org/drawingml/2006/table">
            <a:tbl>
              <a:tblPr/>
              <a:tblGrid>
                <a:gridCol w="710099">
                  <a:extLst>
                    <a:ext uri="{9D8B030D-6E8A-4147-A177-3AD203B41FA5}">
                      <a16:colId xmlns:a16="http://schemas.microsoft.com/office/drawing/2014/main" val="12387288"/>
                    </a:ext>
                  </a:extLst>
                </a:gridCol>
                <a:gridCol w="38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商談のきっかけ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件数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最小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最大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平均 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NSK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15.1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展示会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25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16.0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0006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代理店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18.5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紹介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7.1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合計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11.9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0BD96071-717D-4DB8-9FF5-B683772CBB4C}"/>
              </a:ext>
            </a:extLst>
          </p:cNvPr>
          <p:cNvSpPr txBox="1"/>
          <p:nvPr/>
        </p:nvSpPr>
        <p:spPr>
          <a:xfrm>
            <a:off x="4017696" y="4658630"/>
            <a:ext cx="26516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代理店７社</a:t>
            </a:r>
            <a:r>
              <a:rPr lang="ja-JP" altLang="en-US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ja-JP" altLang="en-US" sz="8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ちばぎん</a:t>
            </a:r>
            <a:r>
              <a:rPr lang="ja-JP" altLang="en-US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コンピュータサービス</a:t>
            </a:r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横浜電算、</a:t>
            </a:r>
            <a:r>
              <a:rPr lang="en-US" altLang="ja-JP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MJC</a:t>
            </a:r>
            <a:r>
              <a:rPr lang="ja-JP" altLang="en-US" sz="8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アイテックス、</a:t>
            </a:r>
            <a:r>
              <a:rPr lang="en-US" altLang="ja-JP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SBS</a:t>
            </a:r>
            <a:r>
              <a:rPr lang="ja-JP" altLang="en-US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情報システム、</a:t>
            </a:r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富士通マーケティング、</a:t>
            </a:r>
            <a:r>
              <a:rPr lang="en-US" altLang="ja-JP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AGS</a:t>
            </a:r>
          </a:p>
          <a:p>
            <a:r>
              <a:rPr lang="ja-JP" altLang="en-US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販売実績は、船橋市役所（</a:t>
            </a:r>
            <a:r>
              <a:rPr lang="en-US" altLang="ja-JP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台）のみ</a:t>
            </a:r>
            <a:endParaRPr lang="en-US" altLang="ja-JP" sz="8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73345273-134C-4C25-82A1-54DF2EDD29E4}"/>
              </a:ext>
            </a:extLst>
          </p:cNvPr>
          <p:cNvSpPr txBox="1"/>
          <p:nvPr/>
        </p:nvSpPr>
        <p:spPr>
          <a:xfrm>
            <a:off x="4017696" y="6546888"/>
            <a:ext cx="2651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商談期間は平均で約１年だが、小規模は約９ケ月</a:t>
            </a:r>
            <a:endParaRPr lang="en-US" altLang="ja-JP" sz="8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B8C382B-C2B7-4E6A-AA8D-D396D371C3C9}"/>
              </a:ext>
            </a:extLst>
          </p:cNvPr>
          <p:cNvSpPr txBox="1"/>
          <p:nvPr/>
        </p:nvSpPr>
        <p:spPr>
          <a:xfrm>
            <a:off x="4017696" y="8010489"/>
            <a:ext cx="265166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商談のきっかけは、「</a:t>
            </a:r>
            <a:r>
              <a:rPr lang="en-US" altLang="ja-JP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NSK</a:t>
            </a:r>
            <a:r>
              <a:rPr lang="ja-JP" altLang="en-US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」「紹介」が同数の</a:t>
            </a:r>
            <a:r>
              <a:rPr lang="en-US" altLang="ja-JP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18</a:t>
            </a:r>
            <a:r>
              <a:rPr lang="ja-JP" altLang="en-US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件</a:t>
            </a:r>
            <a:endParaRPr lang="en-US" altLang="ja-JP" sz="8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商談期間の平均は「紹介」が、約７ケ月と短い</a:t>
            </a:r>
            <a:endParaRPr lang="en-US" altLang="ja-JP" sz="8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F9AA7B4-A72F-4E85-89B9-81C0E273B9BC}"/>
              </a:ext>
            </a:extLst>
          </p:cNvPr>
          <p:cNvSpPr txBox="1"/>
          <p:nvPr/>
        </p:nvSpPr>
        <p:spPr>
          <a:xfrm>
            <a:off x="572616" y="7731926"/>
            <a:ext cx="2935989" cy="39012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32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導入１２案件で、顧客データで処理構築実施</a:t>
            </a:r>
            <a:endParaRPr lang="en-US" altLang="ja-JP" sz="1032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（小・中・大規模１８案件：７割）</a:t>
            </a:r>
            <a:endParaRPr lang="en-US" altLang="ja-JP" sz="825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271BB006-01C8-4B27-BED3-10CD1E9BFDB6}"/>
              </a:ext>
            </a:extLst>
          </p:cNvPr>
          <p:cNvSpPr txBox="1"/>
          <p:nvPr/>
        </p:nvSpPr>
        <p:spPr>
          <a:xfrm>
            <a:off x="55233" y="3728864"/>
            <a:ext cx="2978701" cy="251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２．年度別部門別売上実績＆東京支店営業人員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F9D7153-779A-4855-8B25-9A9A8F71DB2E}"/>
              </a:ext>
            </a:extLst>
          </p:cNvPr>
          <p:cNvSpPr txBox="1"/>
          <p:nvPr/>
        </p:nvSpPr>
        <p:spPr>
          <a:xfrm>
            <a:off x="1752746" y="6511122"/>
            <a:ext cx="2057153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32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デモ可能人員が最近３年間１名</a:t>
            </a:r>
            <a:endParaRPr lang="en-US" altLang="ja-JP" sz="1032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FF729B6E-7B28-494A-B487-DFEB527AF428}"/>
              </a:ext>
            </a:extLst>
          </p:cNvPr>
          <p:cNvSpPr txBox="1"/>
          <p:nvPr/>
        </p:nvSpPr>
        <p:spPr>
          <a:xfrm>
            <a:off x="4017696" y="3145667"/>
            <a:ext cx="2555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大企業：資本金３億円以上＋従業員数３００名以上</a:t>
            </a:r>
            <a:endParaRPr lang="en-US" altLang="ja-JP" sz="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A525040-190D-4387-BF37-0B27E97879DC}"/>
              </a:ext>
            </a:extLst>
          </p:cNvPr>
          <p:cNvSpPr txBox="1"/>
          <p:nvPr/>
        </p:nvSpPr>
        <p:spPr>
          <a:xfrm>
            <a:off x="3803549" y="8402508"/>
            <a:ext cx="1965155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F: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商談のきっかけ「展示会」</a:t>
            </a:r>
            <a:endParaRPr lang="en-US" altLang="ja-JP" sz="1032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147" name="表 146">
            <a:extLst>
              <a:ext uri="{FF2B5EF4-FFF2-40B4-BE49-F238E27FC236}">
                <a16:creationId xmlns:a16="http://schemas.microsoft.com/office/drawing/2014/main" id="{7C29301E-9570-4389-AAA7-5E13DAFB4C4C}"/>
              </a:ext>
            </a:extLst>
          </p:cNvPr>
          <p:cNvGraphicFramePr>
            <a:graphicFrameLocks noGrp="1"/>
          </p:cNvGraphicFramePr>
          <p:nvPr/>
        </p:nvGraphicFramePr>
        <p:xfrm>
          <a:off x="4041641" y="8678278"/>
          <a:ext cx="2303608" cy="731348"/>
        </p:xfrm>
        <a:graphic>
          <a:graphicData uri="http://schemas.openxmlformats.org/drawingml/2006/table">
            <a:tbl>
              <a:tblPr/>
              <a:tblGrid>
                <a:gridCol w="692555">
                  <a:extLst>
                    <a:ext uri="{9D8B030D-6E8A-4147-A177-3AD203B41FA5}">
                      <a16:colId xmlns:a16="http://schemas.microsoft.com/office/drawing/2014/main" val="12387288"/>
                    </a:ext>
                  </a:extLst>
                </a:gridCol>
                <a:gridCol w="711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顧客名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モデル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商談期間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処理構築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4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日本航空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中規模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8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関電工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スタンドアロン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4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住友生命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スタンドアロン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25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74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石油エネルギー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小規模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CA575291-653E-4440-96C2-D54AE046A06D}"/>
              </a:ext>
            </a:extLst>
          </p:cNvPr>
          <p:cNvSpPr txBox="1"/>
          <p:nvPr/>
        </p:nvSpPr>
        <p:spPr>
          <a:xfrm>
            <a:off x="4017696" y="9479275"/>
            <a:ext cx="2651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展示会場デモ対応者が、営業活動を実施し受注</a:t>
            </a:r>
            <a:endParaRPr lang="en-US" altLang="ja-JP" sz="800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5958D56B-74E4-4729-8556-71F83A1F9C1F}"/>
              </a:ext>
            </a:extLst>
          </p:cNvPr>
          <p:cNvSpPr txBox="1"/>
          <p:nvPr/>
        </p:nvSpPr>
        <p:spPr>
          <a:xfrm>
            <a:off x="1754436" y="4247718"/>
            <a:ext cx="1713754" cy="422999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32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２０１３年度より</a:t>
            </a:r>
            <a:endParaRPr lang="en-US" altLang="ja-JP" sz="1032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32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REALISM</a:t>
            </a:r>
            <a:r>
              <a:rPr lang="ja-JP" altLang="en-US" sz="1032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本部が本社へ</a:t>
            </a:r>
            <a:endParaRPr lang="en-US" altLang="ja-JP" sz="1032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2CEDCB-B4CA-4758-B023-4E9C08391DBA}"/>
              </a:ext>
            </a:extLst>
          </p:cNvPr>
          <p:cNvSpPr txBox="1"/>
          <p:nvPr/>
        </p:nvSpPr>
        <p:spPr>
          <a:xfrm>
            <a:off x="5256496" y="128464"/>
            <a:ext cx="147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2019</a:t>
            </a:r>
            <a:r>
              <a:rPr kumimoji="1"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</a:t>
            </a:r>
            <a:r>
              <a:rPr kumimoji="1"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6</a:t>
            </a:r>
            <a:r>
              <a:rPr kumimoji="1"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月</a:t>
            </a:r>
            <a:r>
              <a:rPr kumimoji="1"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19</a:t>
            </a:r>
            <a:r>
              <a:rPr kumimoji="1"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</a:t>
            </a:r>
            <a:endParaRPr kumimoji="1" lang="en-US" altLang="ja-JP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r"/>
            <a:r>
              <a:rPr kumimoji="1"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BIG</a:t>
            </a:r>
            <a:r>
              <a:rPr kumimoji="1"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DATA R&amp;D</a:t>
            </a:r>
            <a:r>
              <a:rPr kumimoji="1"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本部</a:t>
            </a:r>
          </a:p>
        </p:txBody>
      </p:sp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4D41EE0A-A504-40AE-AD55-9B198D839998}"/>
              </a:ext>
            </a:extLst>
          </p:cNvPr>
          <p:cNvGraphicFramePr>
            <a:graphicFrameLocks noGrp="1"/>
          </p:cNvGraphicFramePr>
          <p:nvPr/>
        </p:nvGraphicFramePr>
        <p:xfrm>
          <a:off x="4043111" y="2250142"/>
          <a:ext cx="2234306" cy="859268"/>
        </p:xfrm>
        <a:graphic>
          <a:graphicData uri="http://schemas.openxmlformats.org/drawingml/2006/table">
            <a:tbl>
              <a:tblPr/>
              <a:tblGrid>
                <a:gridCol w="843973">
                  <a:extLst>
                    <a:ext uri="{9D8B030D-6E8A-4147-A177-3AD203B41FA5}">
                      <a16:colId xmlns:a16="http://schemas.microsoft.com/office/drawing/2014/main" val="3778770956"/>
                    </a:ext>
                  </a:extLst>
                </a:gridCol>
                <a:gridCol w="284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878">
                  <a:extLst>
                    <a:ext uri="{9D8B030D-6E8A-4147-A177-3AD203B41FA5}">
                      <a16:colId xmlns:a16="http://schemas.microsoft.com/office/drawing/2014/main" val="1513494568"/>
                    </a:ext>
                  </a:extLst>
                </a:gridCol>
                <a:gridCol w="2508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9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モデル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中小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役所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財団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028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スタンドアロン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28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小規模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0006"/>
                  </a:ext>
                </a:extLst>
              </a:tr>
              <a:tr h="146028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中規模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28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大規模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28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合計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3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F38C235-3E56-43C9-8AFF-879D581C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47" y="5609008"/>
            <a:ext cx="3252572" cy="22921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ABB135F-CDFD-4F08-9678-9ABAAD3A3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38" y="780715"/>
            <a:ext cx="3269122" cy="212810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16832" y="-24695"/>
            <a:ext cx="2912336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44" b="1" dirty="0"/>
              <a:t>SOFIT Super REALISM</a:t>
            </a:r>
            <a:r>
              <a:rPr lang="ja-JP" altLang="en-US" sz="1444" b="1" dirty="0"/>
              <a:t>拡販に向けて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12360" y="525305"/>
            <a:ext cx="6425714" cy="7404701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79"/>
          </a:p>
        </p:txBody>
      </p:sp>
      <p:sp>
        <p:nvSpPr>
          <p:cNvPr id="11" name="正方形/長方形 10"/>
          <p:cNvSpPr/>
          <p:nvPr/>
        </p:nvSpPr>
        <p:spPr>
          <a:xfrm>
            <a:off x="286654" y="416496"/>
            <a:ext cx="2443538" cy="2228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35" dirty="0"/>
              <a:t>１．現状把握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1DA468E-38A0-4FCA-BED5-CAC862B681D9}"/>
              </a:ext>
            </a:extLst>
          </p:cNvPr>
          <p:cNvSpPr txBox="1"/>
          <p:nvPr/>
        </p:nvSpPr>
        <p:spPr>
          <a:xfrm>
            <a:off x="212360" y="5669183"/>
            <a:ext cx="2524171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年度別処理構築実績別モデル出荷本数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C7763E3-93ED-4A8F-826D-E5F359515E8A}"/>
              </a:ext>
            </a:extLst>
          </p:cNvPr>
          <p:cNvSpPr txBox="1"/>
          <p:nvPr/>
        </p:nvSpPr>
        <p:spPr>
          <a:xfrm>
            <a:off x="217660" y="631221"/>
            <a:ext cx="1700532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年度別モデル別売上実績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62BC424-80E2-4B0F-9FB4-46CC8A8345F7}"/>
              </a:ext>
            </a:extLst>
          </p:cNvPr>
          <p:cNvSpPr txBox="1"/>
          <p:nvPr/>
        </p:nvSpPr>
        <p:spPr>
          <a:xfrm>
            <a:off x="2332783" y="611656"/>
            <a:ext cx="1973424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モデル別導入金額（千円）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BC92D33-DBF1-4069-829A-F6A0891B8F6A}"/>
              </a:ext>
            </a:extLst>
          </p:cNvPr>
          <p:cNvSpPr txBox="1"/>
          <p:nvPr/>
        </p:nvSpPr>
        <p:spPr>
          <a:xfrm>
            <a:off x="4967174" y="612125"/>
            <a:ext cx="1702186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モデル別導入企業規模</a:t>
            </a:r>
            <a:endParaRPr lang="en-US" altLang="ja-JP" sz="1032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CAA68F4-4A81-4C2D-844A-DA91FBCD9EAC}"/>
              </a:ext>
            </a:extLst>
          </p:cNvPr>
          <p:cNvSpPr txBox="1"/>
          <p:nvPr/>
        </p:nvSpPr>
        <p:spPr>
          <a:xfrm>
            <a:off x="3721754" y="3695251"/>
            <a:ext cx="1985002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D: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モデル別商談期間（月数）</a:t>
            </a:r>
            <a:endParaRPr lang="en-US" altLang="ja-JP" sz="1032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B3A6ECA-AF60-4EF4-9306-41CFE4DFCFC0}"/>
              </a:ext>
            </a:extLst>
          </p:cNvPr>
          <p:cNvSpPr txBox="1"/>
          <p:nvPr/>
        </p:nvSpPr>
        <p:spPr>
          <a:xfrm>
            <a:off x="3710320" y="1986489"/>
            <a:ext cx="1839459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モデル別商談のきっかけ</a:t>
            </a:r>
            <a:endParaRPr lang="en-US" altLang="ja-JP" sz="1032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4FD80A-FF8C-4A1B-B950-4DE2F5E4A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58" y="3040553"/>
            <a:ext cx="3525644" cy="2363458"/>
          </a:xfrm>
          <a:prstGeom prst="rect">
            <a:avLst/>
          </a:prstGeom>
        </p:spPr>
      </p:pic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05EE15EE-3FFE-4ECC-976B-7BC928EA0B43}"/>
              </a:ext>
            </a:extLst>
          </p:cNvPr>
          <p:cNvGraphicFramePr>
            <a:graphicFrameLocks noGrp="1"/>
          </p:cNvGraphicFramePr>
          <p:nvPr/>
        </p:nvGraphicFramePr>
        <p:xfrm>
          <a:off x="2415218" y="885745"/>
          <a:ext cx="2626249" cy="922241"/>
        </p:xfrm>
        <a:graphic>
          <a:graphicData uri="http://schemas.openxmlformats.org/drawingml/2006/table">
            <a:tbl>
              <a:tblPr/>
              <a:tblGrid>
                <a:gridCol w="673858">
                  <a:extLst>
                    <a:ext uri="{9D8B030D-6E8A-4147-A177-3AD203B41FA5}">
                      <a16:colId xmlns:a16="http://schemas.microsoft.com/office/drawing/2014/main" val="12387288"/>
                    </a:ext>
                  </a:extLst>
                </a:gridCol>
                <a:gridCol w="28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429">
                  <a:extLst>
                    <a:ext uri="{9D8B030D-6E8A-4147-A177-3AD203B41FA5}">
                      <a16:colId xmlns:a16="http://schemas.microsoft.com/office/drawing/2014/main" val="604951"/>
                    </a:ext>
                  </a:extLst>
                </a:gridCol>
                <a:gridCol w="402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モデル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件数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最小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最大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合計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平均 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スタンドアロン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276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3,550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61,622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2,568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小規模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4,460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10,500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89,075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7,423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0006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中規模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5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7,000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13,750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54,500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10,900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大規模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30,000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30,000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30,000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30,000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合計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42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235,197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5,600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" name="表 95">
            <a:extLst>
              <a:ext uri="{FF2B5EF4-FFF2-40B4-BE49-F238E27FC236}">
                <a16:creationId xmlns:a16="http://schemas.microsoft.com/office/drawing/2014/main" id="{170CD896-28FD-4739-BD4E-D6DFE1463925}"/>
              </a:ext>
            </a:extLst>
          </p:cNvPr>
          <p:cNvGraphicFramePr>
            <a:graphicFrameLocks noGrp="1"/>
          </p:cNvGraphicFramePr>
          <p:nvPr/>
        </p:nvGraphicFramePr>
        <p:xfrm>
          <a:off x="5095303" y="883651"/>
          <a:ext cx="1436710" cy="922241"/>
        </p:xfrm>
        <a:graphic>
          <a:graphicData uri="http://schemas.openxmlformats.org/drawingml/2006/table">
            <a:tbl>
              <a:tblPr/>
              <a:tblGrid>
                <a:gridCol w="26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911">
                  <a:extLst>
                    <a:ext uri="{9D8B030D-6E8A-4147-A177-3AD203B41FA5}">
                      <a16:colId xmlns:a16="http://schemas.microsoft.com/office/drawing/2014/main" val="1513494568"/>
                    </a:ext>
                  </a:extLst>
                </a:gridCol>
                <a:gridCol w="2574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大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中小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役所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大学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財団 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7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4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7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0006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3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3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0A5E21F5-4BB6-428C-BC08-91CACF3DE6D3}"/>
              </a:ext>
            </a:extLst>
          </p:cNvPr>
          <p:cNvGraphicFramePr>
            <a:graphicFrameLocks noGrp="1"/>
          </p:cNvGraphicFramePr>
          <p:nvPr/>
        </p:nvGraphicFramePr>
        <p:xfrm>
          <a:off x="4251811" y="3946769"/>
          <a:ext cx="2303608" cy="922241"/>
        </p:xfrm>
        <a:graphic>
          <a:graphicData uri="http://schemas.openxmlformats.org/drawingml/2006/table">
            <a:tbl>
              <a:tblPr/>
              <a:tblGrid>
                <a:gridCol w="710099">
                  <a:extLst>
                    <a:ext uri="{9D8B030D-6E8A-4147-A177-3AD203B41FA5}">
                      <a16:colId xmlns:a16="http://schemas.microsoft.com/office/drawing/2014/main" val="12387288"/>
                    </a:ext>
                  </a:extLst>
                </a:gridCol>
                <a:gridCol w="38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モデル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件数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最小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最大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平均 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スタンドアロン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60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13.2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小規模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23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8.8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0006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中規模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5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19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13.2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大規模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10.0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合計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42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11.9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0" name="表 109">
            <a:extLst>
              <a:ext uri="{FF2B5EF4-FFF2-40B4-BE49-F238E27FC236}">
                <a16:creationId xmlns:a16="http://schemas.microsoft.com/office/drawing/2014/main" id="{E2113B8D-C76E-4759-9506-69BB58C2632D}"/>
              </a:ext>
            </a:extLst>
          </p:cNvPr>
          <p:cNvGraphicFramePr>
            <a:graphicFrameLocks noGrp="1"/>
          </p:cNvGraphicFramePr>
          <p:nvPr/>
        </p:nvGraphicFramePr>
        <p:xfrm>
          <a:off x="4240378" y="2238008"/>
          <a:ext cx="2303608" cy="922241"/>
        </p:xfrm>
        <a:graphic>
          <a:graphicData uri="http://schemas.openxmlformats.org/drawingml/2006/table">
            <a:tbl>
              <a:tblPr/>
              <a:tblGrid>
                <a:gridCol w="710099">
                  <a:extLst>
                    <a:ext uri="{9D8B030D-6E8A-4147-A177-3AD203B41FA5}">
                      <a16:colId xmlns:a16="http://schemas.microsoft.com/office/drawing/2014/main" val="12387288"/>
                    </a:ext>
                  </a:extLst>
                </a:gridCol>
                <a:gridCol w="38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モデル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NSK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展示会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代理店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紹介 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スタンドアロン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7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小規模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3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7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0006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中規模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3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大規模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合計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18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18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BAC0042-C9D5-4491-8D4F-6E0CBC1F12B2}"/>
              </a:ext>
            </a:extLst>
          </p:cNvPr>
          <p:cNvSpPr txBox="1"/>
          <p:nvPr/>
        </p:nvSpPr>
        <p:spPr>
          <a:xfrm>
            <a:off x="3704176" y="5061179"/>
            <a:ext cx="2515900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E: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商談のきっかけ別商談期間（月数）</a:t>
            </a:r>
            <a:endParaRPr lang="en-US" altLang="ja-JP" sz="1032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141" name="表 140">
            <a:extLst>
              <a:ext uri="{FF2B5EF4-FFF2-40B4-BE49-F238E27FC236}">
                <a16:creationId xmlns:a16="http://schemas.microsoft.com/office/drawing/2014/main" id="{6A55A97C-96E3-4F5D-A27B-76D1FF96DDEC}"/>
              </a:ext>
            </a:extLst>
          </p:cNvPr>
          <p:cNvGraphicFramePr>
            <a:graphicFrameLocks noGrp="1"/>
          </p:cNvGraphicFramePr>
          <p:nvPr/>
        </p:nvGraphicFramePr>
        <p:xfrm>
          <a:off x="4256889" y="5284061"/>
          <a:ext cx="2303608" cy="922241"/>
        </p:xfrm>
        <a:graphic>
          <a:graphicData uri="http://schemas.openxmlformats.org/drawingml/2006/table">
            <a:tbl>
              <a:tblPr/>
              <a:tblGrid>
                <a:gridCol w="710099">
                  <a:extLst>
                    <a:ext uri="{9D8B030D-6E8A-4147-A177-3AD203B41FA5}">
                      <a16:colId xmlns:a16="http://schemas.microsoft.com/office/drawing/2014/main" val="12387288"/>
                    </a:ext>
                  </a:extLst>
                </a:gridCol>
                <a:gridCol w="38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591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商談のきっかけ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件数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最小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最大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平均 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NSK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18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60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15.1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展示会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4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25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16.0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20006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代理店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14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23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18.5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紹介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18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18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7.1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3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合計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42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11.9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0BD96071-717D-4DB8-9FF5-B683772CBB4C}"/>
              </a:ext>
            </a:extLst>
          </p:cNvPr>
          <p:cNvSpPr txBox="1"/>
          <p:nvPr/>
        </p:nvSpPr>
        <p:spPr>
          <a:xfrm>
            <a:off x="3908132" y="3151264"/>
            <a:ext cx="26516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25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代理店７社</a:t>
            </a:r>
            <a:r>
              <a:rPr lang="ja-JP" altLang="en-US" sz="825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ja-JP" altLang="en-US" sz="825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ちばぎん</a:t>
            </a:r>
            <a:r>
              <a:rPr lang="ja-JP" altLang="en-US" sz="825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コンピュータサービス</a:t>
            </a:r>
            <a:endParaRPr lang="en-US" altLang="ja-JP" sz="825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横浜電算、</a:t>
            </a:r>
            <a:r>
              <a:rPr lang="en-US" altLang="ja-JP" sz="825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MJC</a:t>
            </a:r>
            <a:r>
              <a:rPr lang="ja-JP" altLang="en-US" sz="825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ja-JP" altLang="en-US" sz="825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アイテックス、</a:t>
            </a:r>
            <a:r>
              <a:rPr lang="en-US" altLang="ja-JP" sz="825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SBS</a:t>
            </a:r>
            <a:r>
              <a:rPr lang="ja-JP" altLang="en-US" sz="825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情報システム、</a:t>
            </a:r>
            <a:endParaRPr lang="en-US" altLang="ja-JP" sz="825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富士通マーケティング、</a:t>
            </a:r>
            <a:r>
              <a:rPr lang="en-US" altLang="ja-JP" sz="825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AGS</a:t>
            </a:r>
          </a:p>
          <a:p>
            <a:r>
              <a:rPr lang="ja-JP" altLang="en-US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販売実績は、船橋市役所（</a:t>
            </a:r>
            <a:r>
              <a:rPr lang="en-US" altLang="ja-JP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台）のみ</a:t>
            </a:r>
            <a:endParaRPr lang="en-US" altLang="ja-JP" sz="825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73345273-134C-4C25-82A1-54DF2EDD29E4}"/>
              </a:ext>
            </a:extLst>
          </p:cNvPr>
          <p:cNvSpPr txBox="1"/>
          <p:nvPr/>
        </p:nvSpPr>
        <p:spPr>
          <a:xfrm>
            <a:off x="3914240" y="4869013"/>
            <a:ext cx="2651663" cy="226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商談期間は平均で約１年だが、小規模は約９ケ月</a:t>
            </a:r>
            <a:endParaRPr lang="en-US" altLang="ja-JP" sz="825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B8C382B-C2B7-4E6A-AA8D-D396D371C3C9}"/>
              </a:ext>
            </a:extLst>
          </p:cNvPr>
          <p:cNvSpPr txBox="1"/>
          <p:nvPr/>
        </p:nvSpPr>
        <p:spPr>
          <a:xfrm>
            <a:off x="3908131" y="6206903"/>
            <a:ext cx="265166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商談のきっかけは、「</a:t>
            </a:r>
            <a:r>
              <a:rPr lang="en-US" altLang="ja-JP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NSK</a:t>
            </a:r>
            <a:r>
              <a:rPr lang="ja-JP" altLang="en-US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」「紹介」が同数の</a:t>
            </a:r>
            <a:r>
              <a:rPr lang="en-US" altLang="ja-JP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18</a:t>
            </a:r>
            <a:r>
              <a:rPr lang="ja-JP" altLang="en-US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件</a:t>
            </a:r>
            <a:endParaRPr lang="en-US" altLang="ja-JP" sz="825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商談期間の平均は「紹介」が、約７ケ月と短い</a:t>
            </a:r>
            <a:endParaRPr lang="en-US" altLang="ja-JP" sz="825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F9AA7B4-A72F-4E85-89B9-81C0E273B9BC}"/>
              </a:ext>
            </a:extLst>
          </p:cNvPr>
          <p:cNvSpPr txBox="1"/>
          <p:nvPr/>
        </p:nvSpPr>
        <p:spPr>
          <a:xfrm>
            <a:off x="818491" y="5997863"/>
            <a:ext cx="2935989" cy="39012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32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導入１２案件で、顧客データで処理構築実施</a:t>
            </a:r>
            <a:endParaRPr lang="en-US" altLang="ja-JP" sz="1032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（小・中・大規模１８案件：７割）</a:t>
            </a:r>
            <a:endParaRPr lang="en-US" altLang="ja-JP" sz="825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271BB006-01C8-4B27-BED3-10CD1E9BFDB6}"/>
              </a:ext>
            </a:extLst>
          </p:cNvPr>
          <p:cNvSpPr txBox="1"/>
          <p:nvPr/>
        </p:nvSpPr>
        <p:spPr>
          <a:xfrm>
            <a:off x="233609" y="2878017"/>
            <a:ext cx="2798716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年度別部門別売上実績＆東京支店営業人員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F9D7153-779A-4855-8B25-9A9A8F71DB2E}"/>
              </a:ext>
            </a:extLst>
          </p:cNvPr>
          <p:cNvSpPr txBox="1"/>
          <p:nvPr/>
        </p:nvSpPr>
        <p:spPr>
          <a:xfrm>
            <a:off x="1929323" y="5384923"/>
            <a:ext cx="2057153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32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デモ可能人員が最近３年間１名</a:t>
            </a:r>
            <a:endParaRPr lang="en-US" altLang="ja-JP" sz="1032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FF729B6E-7B28-494A-B487-DFEB527AF428}"/>
              </a:ext>
            </a:extLst>
          </p:cNvPr>
          <p:cNvSpPr txBox="1"/>
          <p:nvPr/>
        </p:nvSpPr>
        <p:spPr>
          <a:xfrm>
            <a:off x="4298528" y="1815334"/>
            <a:ext cx="2303608" cy="20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2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大企業：資本金３億円以上＋従業員数３００名以上</a:t>
            </a:r>
            <a:endParaRPr lang="en-US" altLang="ja-JP" sz="722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FA525040-190D-4387-BF37-0B27E97879DC}"/>
              </a:ext>
            </a:extLst>
          </p:cNvPr>
          <p:cNvSpPr txBox="1"/>
          <p:nvPr/>
        </p:nvSpPr>
        <p:spPr>
          <a:xfrm>
            <a:off x="3699099" y="6518421"/>
            <a:ext cx="1965155" cy="259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F:</a:t>
            </a:r>
            <a:r>
              <a:rPr lang="ja-JP" altLang="en-US" sz="1032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商談のきっかけ「展示会」</a:t>
            </a:r>
            <a:endParaRPr lang="en-US" altLang="ja-JP" sz="1032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147" name="表 146">
            <a:extLst>
              <a:ext uri="{FF2B5EF4-FFF2-40B4-BE49-F238E27FC236}">
                <a16:creationId xmlns:a16="http://schemas.microsoft.com/office/drawing/2014/main" id="{7C29301E-9570-4389-AAA7-5E13DAFB4C4C}"/>
              </a:ext>
            </a:extLst>
          </p:cNvPr>
          <p:cNvGraphicFramePr>
            <a:graphicFrameLocks noGrp="1"/>
          </p:cNvGraphicFramePr>
          <p:nvPr/>
        </p:nvGraphicFramePr>
        <p:xfrm>
          <a:off x="4251811" y="6794793"/>
          <a:ext cx="2303608" cy="731348"/>
        </p:xfrm>
        <a:graphic>
          <a:graphicData uri="http://schemas.openxmlformats.org/drawingml/2006/table">
            <a:tbl>
              <a:tblPr/>
              <a:tblGrid>
                <a:gridCol w="692555">
                  <a:extLst>
                    <a:ext uri="{9D8B030D-6E8A-4147-A177-3AD203B41FA5}">
                      <a16:colId xmlns:a16="http://schemas.microsoft.com/office/drawing/2014/main" val="12387288"/>
                    </a:ext>
                  </a:extLst>
                </a:gridCol>
                <a:gridCol w="608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0642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顧客名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モデル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商談期間</a:t>
                      </a:r>
                      <a:endParaRPr lang="en-US" altLang="ja-JP" sz="700" b="1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処理構築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4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日本航空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中規模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19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〇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8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関電工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6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スタンドアロン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×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4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住友生命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6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スタンドアロン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25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〇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74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石油エネルギー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小規模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18</a:t>
                      </a: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latin typeface="Yu Gothic Medium" panose="020B0500000000000000" pitchFamily="50" charset="-128"/>
                          <a:ea typeface="Yu Gothic Medium" panose="020B0500000000000000" pitchFamily="50" charset="-128"/>
                        </a:rPr>
                        <a:t>〇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latin typeface="Yu Gothic Medium" panose="020B0500000000000000" pitchFamily="50" charset="-128"/>
                        <a:ea typeface="Yu Gothic Medium" panose="020B0500000000000000" pitchFamily="50" charset="-128"/>
                      </a:endParaRPr>
                    </a:p>
                  </a:txBody>
                  <a:tcPr marL="9827" marR="9827" marT="9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CA575291-653E-4440-96C2-D54AE046A06D}"/>
              </a:ext>
            </a:extLst>
          </p:cNvPr>
          <p:cNvSpPr txBox="1"/>
          <p:nvPr/>
        </p:nvSpPr>
        <p:spPr>
          <a:xfrm>
            <a:off x="3892324" y="7558537"/>
            <a:ext cx="2651663" cy="226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25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展示会場デモ対応者が、営業活動を実施し受注</a:t>
            </a:r>
            <a:endParaRPr lang="en-US" altLang="ja-JP" sz="825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5958D56B-74E4-4729-8556-71F83A1F9C1F}"/>
              </a:ext>
            </a:extLst>
          </p:cNvPr>
          <p:cNvSpPr txBox="1"/>
          <p:nvPr/>
        </p:nvSpPr>
        <p:spPr>
          <a:xfrm>
            <a:off x="1846661" y="3253895"/>
            <a:ext cx="1713754" cy="422999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032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２０１３年度より</a:t>
            </a:r>
            <a:endParaRPr lang="en-US" altLang="ja-JP" sz="1032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32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REALISM</a:t>
            </a:r>
            <a:r>
              <a:rPr lang="ja-JP" altLang="en-US" sz="1032" b="1" dirty="0">
                <a:solidFill>
                  <a:srgbClr val="C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本部が本社へ</a:t>
            </a:r>
            <a:endParaRPr lang="en-US" altLang="ja-JP" sz="1032" b="1" dirty="0">
              <a:solidFill>
                <a:srgbClr val="C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CE5C9AD-AADE-45DE-AD92-0D5C9398A9C6}"/>
              </a:ext>
            </a:extLst>
          </p:cNvPr>
          <p:cNvSpPr/>
          <p:nvPr/>
        </p:nvSpPr>
        <p:spPr>
          <a:xfrm>
            <a:off x="209526" y="8179644"/>
            <a:ext cx="6425714" cy="1597892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79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665CBD8-1E76-4410-A6A2-B65350FC72EA}"/>
              </a:ext>
            </a:extLst>
          </p:cNvPr>
          <p:cNvSpPr/>
          <p:nvPr/>
        </p:nvSpPr>
        <p:spPr>
          <a:xfrm>
            <a:off x="283820" y="8031056"/>
            <a:ext cx="2443538" cy="2228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35" dirty="0"/>
              <a:t>２．営業行動基準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3F7CFFC-DE5E-4594-BE42-09C0F41A7FED}"/>
              </a:ext>
            </a:extLst>
          </p:cNvPr>
          <p:cNvSpPr/>
          <p:nvPr/>
        </p:nvSpPr>
        <p:spPr>
          <a:xfrm>
            <a:off x="293683" y="8217264"/>
            <a:ext cx="6039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ja-JP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REALISM</a:t>
            </a: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を知ってもらう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60000" lvl="1" indent="-171450">
              <a:buFont typeface="Wingdings" panose="05000000000000000000" pitchFamily="2" charset="2"/>
              <a:buChar char="u"/>
            </a:pP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初回 </a:t>
            </a:r>
            <a:r>
              <a:rPr lang="en-US" altLang="ja-JP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SOFIT Super REALISM</a:t>
            </a: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紹介時に必ずデモを実施する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60000" lvl="1" indent="-171450">
              <a:buFont typeface="Wingdings" panose="05000000000000000000" pitchFamily="2" charset="2"/>
              <a:buChar char="u"/>
            </a:pP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デモは顧客課題、業種等から最適と思われるデモシナリオを選択する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訪問時の目的を明確にする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60000" lvl="1" indent="-171450">
              <a:buFont typeface="Wingdings" panose="05000000000000000000" pitchFamily="2" charset="2"/>
              <a:buChar char="u"/>
            </a:pP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顧客訪問前、営業アクション報告を作成し、狙い・目的を明確にする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60000" lvl="1" indent="-171450">
              <a:buFont typeface="Wingdings" panose="05000000000000000000" pitchFamily="2" charset="2"/>
              <a:buChar char="u"/>
            </a:pP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顧客訪問後、営業アクション報告に訪問結果と今後の営業展開を記入し、次回行動予定を明確にする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顧客課題を明確にする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60000" lvl="1" indent="-171450">
              <a:buFont typeface="Wingdings" panose="05000000000000000000" pitchFamily="2" charset="2"/>
              <a:buChar char="u"/>
            </a:pP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困っていることは何かを具体的にヒアリングする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60000" lvl="1"/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・○○処理に</a:t>
            </a:r>
            <a:r>
              <a:rPr lang="en-US" altLang="ja-JP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××</a:t>
            </a: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時間掛かっている　・データ量が○○件あり処理できない　等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ja-JP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REALISM</a:t>
            </a: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で課題解決できることを見せる（</a:t>
            </a:r>
            <a:r>
              <a:rPr lang="en-US" altLang="ja-JP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REALISM</a:t>
            </a: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を使ってもらう）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60000" lvl="1" indent="-171450">
              <a:buFont typeface="Wingdings" panose="05000000000000000000" pitchFamily="2" charset="2"/>
              <a:buChar char="u"/>
            </a:pP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課題となる処理内容と顧客データを預りサンプル処理を作成する</a:t>
            </a:r>
            <a:endParaRPr lang="en-US" altLang="ja-JP" sz="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60000" lvl="1" indent="-171450">
              <a:buFont typeface="Wingdings" panose="05000000000000000000" pitchFamily="2" charset="2"/>
              <a:buChar char="u"/>
            </a:pPr>
            <a:r>
              <a:rPr lang="ja-JP" altLang="en-US" sz="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顧客自身で利用したいという意思があればトライアルを進める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2CEDCB-B4CA-4758-B023-4E9C08391DBA}"/>
              </a:ext>
            </a:extLst>
          </p:cNvPr>
          <p:cNvSpPr txBox="1"/>
          <p:nvPr/>
        </p:nvSpPr>
        <p:spPr>
          <a:xfrm>
            <a:off x="5256496" y="128464"/>
            <a:ext cx="147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2019</a:t>
            </a:r>
            <a:r>
              <a:rPr kumimoji="1" lang="ja-JP" altLang="en-US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年</a:t>
            </a:r>
            <a:r>
              <a:rPr kumimoji="1" lang="en-US" altLang="ja-JP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6</a:t>
            </a:r>
            <a:r>
              <a:rPr kumimoji="1" lang="ja-JP" altLang="en-US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月</a:t>
            </a:r>
            <a:r>
              <a:rPr kumimoji="1" lang="en-US" altLang="ja-JP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19</a:t>
            </a:r>
            <a:r>
              <a:rPr kumimoji="1" lang="ja-JP" altLang="en-US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日</a:t>
            </a:r>
            <a:endParaRPr kumimoji="1" lang="en-US" altLang="ja-JP" sz="9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r"/>
            <a:r>
              <a:rPr kumimoji="1" lang="en-US" altLang="ja-JP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BIG</a:t>
            </a:r>
            <a:r>
              <a:rPr kumimoji="1" lang="ja-JP" altLang="en-US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kumimoji="1" lang="en-US" altLang="ja-JP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DATA R&amp;D</a:t>
            </a:r>
            <a:r>
              <a:rPr kumimoji="1" lang="ja-JP" altLang="en-US" sz="9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本部</a:t>
            </a:r>
          </a:p>
        </p:txBody>
      </p:sp>
    </p:spTree>
    <p:extLst>
      <p:ext uri="{BB962C8B-B14F-4D97-AF65-F5344CB8AC3E}">
        <p14:creationId xmlns:p14="http://schemas.microsoft.com/office/powerpoint/2010/main" val="227567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914</Words>
  <Application>Microsoft Office PowerPoint</Application>
  <PresentationFormat>A4 210 x 297 mm</PresentationFormat>
  <Paragraphs>414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Yu Gothic Medium</vt:lpstr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堀内 茂</dc:creator>
  <cp:lastModifiedBy>堀内 茂</cp:lastModifiedBy>
  <cp:revision>1</cp:revision>
  <dcterms:created xsi:type="dcterms:W3CDTF">2019-07-17T00:50:40Z</dcterms:created>
  <dcterms:modified xsi:type="dcterms:W3CDTF">2019-08-08T00:46:09Z</dcterms:modified>
</cp:coreProperties>
</file>