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67" r:id="rId2"/>
    <p:sldId id="268" r:id="rId3"/>
    <p:sldId id="257" r:id="rId4"/>
    <p:sldId id="279" r:id="rId5"/>
    <p:sldId id="280" r:id="rId6"/>
    <p:sldId id="285" r:id="rId7"/>
    <p:sldId id="286" r:id="rId8"/>
    <p:sldId id="288" r:id="rId9"/>
    <p:sldId id="289" r:id="rId10"/>
    <p:sldId id="321" r:id="rId11"/>
    <p:sldId id="319" r:id="rId12"/>
    <p:sldId id="320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anrope" pitchFamily="2" charset="0"/>
      <p:regular r:id="rId19"/>
      <p:bold r:id="rId20"/>
    </p:embeddedFont>
    <p:embeddedFont>
      <p:font typeface="Manrope Light" pitchFamily="2" charset="0"/>
      <p:regular r:id="rId21"/>
      <p:bold r:id="rId22"/>
    </p:embeddedFont>
    <p:embeddedFont>
      <p:font typeface="Manrope Medium" pitchFamily="2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608">
          <p15:clr>
            <a:srgbClr val="9AA0A6"/>
          </p15:clr>
        </p15:guide>
        <p15:guide id="2" pos="4787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jRB5ZJ7XcW2RHObQVPeNY5uiH5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69" d="100"/>
          <a:sy n="69" d="100"/>
        </p:scale>
        <p:origin x="920" y="200"/>
      </p:cViewPr>
      <p:guideLst>
        <p:guide orient="horz" pos="2608"/>
        <p:guide pos="47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612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06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275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848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844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139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402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98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nrope"/>
              <a:buNone/>
              <a:defRPr sz="4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Char char="•"/>
              <a:defRPr sz="3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Char char="–"/>
              <a:defRPr sz="2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"/>
              <a:buChar char="•"/>
              <a:defRPr sz="2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nrope"/>
              <a:buChar char="–"/>
              <a:defRPr sz="2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nrope"/>
              <a:buChar char="»"/>
              <a:defRPr sz="2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nrope"/>
              <a:buChar char="•"/>
              <a:defRPr sz="2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nrope"/>
              <a:buChar char="•"/>
              <a:defRPr sz="2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nrope"/>
              <a:buChar char="•"/>
              <a:defRPr sz="2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nrope"/>
              <a:buChar char="•"/>
              <a:defRPr sz="2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nrope"/>
              <a:buNone/>
              <a:defRPr sz="1200" b="0" i="0" u="none" strike="noStrike" cap="none">
                <a:solidFill>
                  <a:srgbClr val="888888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nrope"/>
              <a:buNone/>
              <a:defRPr sz="1200" b="0" i="0" u="none" strike="noStrike" cap="none">
                <a:solidFill>
                  <a:srgbClr val="888888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Fuz50Jz2L826_lRq44YBMuVs5avFF_6V?usp=share_link" TargetMode="External"/><Relationship Id="rId2" Type="http://schemas.openxmlformats.org/officeDocument/2006/relationships/hyperlink" Target="https://drive.google.com/drive/folders/1oWatqY5CiE9C0Uh8XPHOzYB17llKItlS?usp=share_link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hyperlink" Target="https://drive.google.com/drive/folders/1j9QkPFXBZbL56eH6HQnW_CBYdaDS5g4P?usp=share_link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in/saracouto1318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7200" y="0"/>
            <a:ext cx="18250800" cy="1035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88500" tIns="88500" rIns="88500" bIns="885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 amt="73000"/>
          </a:blip>
          <a:srcRect b="6015"/>
          <a:stretch/>
        </p:blipFill>
        <p:spPr>
          <a:xfrm rot="5400000" flipH="1">
            <a:off x="9872138" y="1940988"/>
            <a:ext cx="10212825" cy="66166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12588901" y="9177025"/>
            <a:ext cx="52311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500" tIns="88500" rIns="88500" bIns="885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2000" b="1" i="0" u="none" strike="noStrike" cap="none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Learn </a:t>
            </a:r>
            <a:r>
              <a:rPr lang="es-ES" sz="2000" b="0" i="0" u="none" strike="noStrike" cap="none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[to be] </a:t>
            </a:r>
            <a:r>
              <a:rPr lang="es-ES" sz="2000" b="1" i="0" u="none" strike="noStrike" cap="none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the future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51175" y="4218350"/>
            <a:ext cx="14493000" cy="13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6950" tIns="176950" rIns="176950" bIns="1769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lang="es-ES" sz="6400" b="1" i="0" u="none" strike="noStrike" cap="none" dirty="0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Python</a:t>
            </a:r>
            <a:endParaRPr sz="6400" b="0" i="0" u="none" strike="noStrike" cap="none" dirty="0">
              <a:solidFill>
                <a:srgbClr val="FFFFFF"/>
              </a:solidFill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738175" y="5268250"/>
            <a:ext cx="8317200" cy="7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6950" tIns="176950" rIns="176950" bIns="1769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dirty="0">
                <a:solidFill>
                  <a:srgbClr val="FFFFFF"/>
                </a:solidFill>
                <a:latin typeface="Manrope Medium"/>
                <a:ea typeface="Manrope Medium"/>
                <a:cs typeface="Manrope Medium"/>
                <a:sym typeface="Manrope ExtraLight"/>
              </a:rPr>
              <a:t>Pandas </a:t>
            </a:r>
            <a:r>
              <a:rPr lang="es-ES" sz="2800" dirty="0" err="1">
                <a:solidFill>
                  <a:srgbClr val="FFFFFF"/>
                </a:solidFill>
                <a:latin typeface="Manrope Medium"/>
                <a:ea typeface="Manrope Medium"/>
                <a:cs typeface="Manrope Medium"/>
                <a:sym typeface="Manrope ExtraLight"/>
              </a:rPr>
              <a:t>DataFrames</a:t>
            </a:r>
            <a:endParaRPr sz="2800" b="0" i="0" u="none" strike="noStrike" cap="none" dirty="0">
              <a:solidFill>
                <a:srgbClr val="FFFFFF"/>
              </a:solidFill>
              <a:latin typeface="Manrope Medium"/>
              <a:ea typeface="Manrope Medium"/>
              <a:cs typeface="Manrope Medium"/>
              <a:sym typeface="Manrope ExtraLight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0650" y="8875225"/>
            <a:ext cx="2063260" cy="7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67;p8">
            <a:extLst>
              <a:ext uri="{FF2B5EF4-FFF2-40B4-BE49-F238E27FC236}">
                <a16:creationId xmlns:a16="http://schemas.microsoft.com/office/drawing/2014/main" id="{E8F7B95B-F6D2-6273-020D-E66064B81DBB}"/>
              </a:ext>
            </a:extLst>
          </p:cNvPr>
          <p:cNvSpPr txBox="1"/>
          <p:nvPr/>
        </p:nvSpPr>
        <p:spPr>
          <a:xfrm>
            <a:off x="880650" y="3541272"/>
            <a:ext cx="30708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effectLst/>
                <a:latin typeface="Manrope" pitchFamily="2" charset="0"/>
              </a:rPr>
              <a:t>DSCPT</a:t>
            </a:r>
            <a:endParaRPr lang="en-GB" sz="3200" dirty="0">
              <a:solidFill>
                <a:schemeClr val="bg1"/>
              </a:solidFill>
              <a:effectLst/>
              <a:latin typeface="Manrope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8"/>
          <p:cNvPicPr preferRelativeResize="0"/>
          <p:nvPr/>
        </p:nvPicPr>
        <p:blipFill rotWithShape="1">
          <a:blip r:embed="rId3">
            <a:alphaModFix/>
          </a:blip>
          <a:srcRect t="49" b="39"/>
          <a:stretch/>
        </p:blipFill>
        <p:spPr>
          <a:xfrm>
            <a:off x="17624636" y="9674589"/>
            <a:ext cx="446681" cy="44668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 txBox="1"/>
          <p:nvPr/>
        </p:nvSpPr>
        <p:spPr>
          <a:xfrm>
            <a:off x="387550" y="340150"/>
            <a:ext cx="30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dirty="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Pandas </a:t>
            </a:r>
            <a:r>
              <a:rPr lang="es-ES" dirty="0" err="1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DataFrames</a:t>
            </a:r>
            <a:endParaRPr sz="1400" b="0" i="0" u="none" strike="noStrike" cap="none" dirty="0">
              <a:solidFill>
                <a:schemeClr val="accent3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14516700" y="350700"/>
            <a:ext cx="337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NUCLIO DIGITAL SCHOOL</a:t>
            </a:r>
            <a:endParaRPr sz="1400" b="0" i="0" u="none" strike="noStrike" cap="none">
              <a:solidFill>
                <a:schemeClr val="accent3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1431637" y="3344150"/>
            <a:ext cx="5670911" cy="196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5800"/>
            </a:pPr>
            <a:r>
              <a:rPr lang="es-ES" sz="58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Pandas </a:t>
            </a:r>
            <a:r>
              <a:rPr lang="es-ES" sz="5800" b="1" i="0" u="none" strike="noStrike" cap="none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DataFrames</a:t>
            </a:r>
            <a:endParaRPr lang="es-ES" sz="5800" b="1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" name="Google Shape;141;p6">
            <a:extLst>
              <a:ext uri="{FF2B5EF4-FFF2-40B4-BE49-F238E27FC236}">
                <a16:creationId xmlns:a16="http://schemas.microsoft.com/office/drawing/2014/main" id="{58C63856-D76C-B94C-9DA0-CBE7908EEBCD}"/>
              </a:ext>
            </a:extLst>
          </p:cNvPr>
          <p:cNvSpPr txBox="1"/>
          <p:nvPr/>
        </p:nvSpPr>
        <p:spPr>
          <a:xfrm>
            <a:off x="9536439" y="1829612"/>
            <a:ext cx="6284808" cy="35055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chemeClr val="tx1"/>
            </a:solidFill>
          </a:ln>
          <a:effectLst>
            <a:outerShdw blurRad="85725" dist="1905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288000" rIns="360000" bIns="288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800" b="1" i="0" u="none" strike="noStrike" cap="none" dirty="0">
                <a:solidFill>
                  <a:schemeClr val="tx1"/>
                </a:solidFill>
                <a:latin typeface="Manrope"/>
                <a:ea typeface="Manrope"/>
                <a:cs typeface="Manrope"/>
                <a:sym typeface="Manrope"/>
              </a:rPr>
              <a:t>Vantagens</a:t>
            </a:r>
            <a:endParaRPr sz="2400" b="1" i="0" u="none" strike="noStrike" cap="none" dirty="0">
              <a:solidFill>
                <a:schemeClr val="tx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tx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2400" b="0" i="0" u="none" strike="noStrike" cap="none" dirty="0" err="1">
                <a:solidFill>
                  <a:schemeClr val="tx1"/>
                </a:solidFill>
                <a:latin typeface="Manrope"/>
                <a:ea typeface="Manrope"/>
                <a:cs typeface="Manrope"/>
                <a:sym typeface="Manrope"/>
              </a:rPr>
              <a:t>Facilidade</a:t>
            </a:r>
            <a:r>
              <a:rPr lang="es-ES" sz="2400" b="0" i="0" u="none" strike="noStrike" cap="none" dirty="0">
                <a:solidFill>
                  <a:schemeClr val="tx1"/>
                </a:solidFill>
                <a:latin typeface="Manrope"/>
                <a:ea typeface="Manrope"/>
                <a:cs typeface="Manrope"/>
                <a:sym typeface="Manrope"/>
              </a:rPr>
              <a:t> de uso;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2400" dirty="0" err="1">
                <a:solidFill>
                  <a:schemeClr val="tx1"/>
                </a:solidFill>
                <a:latin typeface="Manrope"/>
                <a:ea typeface="Manrope"/>
                <a:cs typeface="Manrope"/>
                <a:sym typeface="Manrope"/>
              </a:rPr>
              <a:t>Eficiência</a:t>
            </a:r>
            <a:r>
              <a:rPr lang="es-ES" sz="2400" dirty="0">
                <a:solidFill>
                  <a:schemeClr val="tx1"/>
                </a:solidFill>
                <a:latin typeface="Manrope"/>
                <a:ea typeface="Manrope"/>
                <a:cs typeface="Manrope"/>
                <a:sym typeface="Manrope"/>
              </a:rPr>
              <a:t>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2400" b="0" i="0" u="none" strike="noStrike" cap="none" dirty="0" err="1">
                <a:solidFill>
                  <a:schemeClr val="tx1"/>
                </a:solidFill>
                <a:latin typeface="Manrope"/>
                <a:ea typeface="Manrope"/>
                <a:cs typeface="Manrope"/>
                <a:sym typeface="Manrope"/>
              </a:rPr>
              <a:t>Manipulação</a:t>
            </a:r>
            <a:r>
              <a:rPr lang="es-ES" sz="2400" b="0" i="0" u="none" strike="noStrike" cap="none" dirty="0">
                <a:solidFill>
                  <a:schemeClr val="tx1"/>
                </a:solidFill>
                <a:latin typeface="Manrope"/>
                <a:ea typeface="Manrope"/>
                <a:cs typeface="Manrope"/>
                <a:sym typeface="Manrope"/>
              </a:rPr>
              <a:t> de dados em falta;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2400" dirty="0" err="1">
                <a:solidFill>
                  <a:schemeClr val="tx1"/>
                </a:solidFill>
                <a:latin typeface="Manrope"/>
                <a:ea typeface="Manrope"/>
                <a:cs typeface="Manrope"/>
                <a:sym typeface="Manrope"/>
              </a:rPr>
              <a:t>Indexação</a:t>
            </a:r>
            <a:r>
              <a:rPr lang="es-ES" sz="2400" dirty="0">
                <a:solidFill>
                  <a:schemeClr val="tx1"/>
                </a:solidFill>
                <a:latin typeface="Manrope"/>
                <a:ea typeface="Manrope"/>
                <a:cs typeface="Manrope"/>
                <a:sym typeface="Manrope"/>
              </a:rPr>
              <a:t> personalizada;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2400" b="0" i="0" u="none" strike="noStrike" cap="none" dirty="0" err="1">
                <a:solidFill>
                  <a:schemeClr val="tx1"/>
                </a:solidFill>
                <a:latin typeface="Manrope"/>
                <a:ea typeface="Manrope"/>
                <a:cs typeface="Manrope"/>
                <a:sym typeface="Manrope"/>
              </a:rPr>
              <a:t>Ferramentas</a:t>
            </a:r>
            <a:r>
              <a:rPr lang="es-ES" sz="2400" b="0" i="0" u="none" strike="noStrike" cap="none" dirty="0">
                <a:solidFill>
                  <a:schemeClr val="tx1"/>
                </a:solidFill>
                <a:latin typeface="Manrope"/>
                <a:ea typeface="Manrope"/>
                <a:cs typeface="Manrope"/>
                <a:sym typeface="Manrope"/>
              </a:rPr>
              <a:t> para agrupar e agregar;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2400" dirty="0" err="1">
                <a:solidFill>
                  <a:schemeClr val="tx1"/>
                </a:solidFill>
                <a:latin typeface="Manrope"/>
                <a:ea typeface="Manrope"/>
                <a:cs typeface="Manrope"/>
                <a:sym typeface="Manrope"/>
              </a:rPr>
              <a:t>Integração</a:t>
            </a:r>
            <a:r>
              <a:rPr lang="es-ES" sz="2400" dirty="0">
                <a:solidFill>
                  <a:schemeClr val="tx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Manrope"/>
                <a:ea typeface="Manrope"/>
                <a:cs typeface="Manrope"/>
                <a:sym typeface="Manrope"/>
              </a:rPr>
              <a:t>com</a:t>
            </a:r>
            <a:r>
              <a:rPr lang="es-ES" sz="2400" dirty="0">
                <a:solidFill>
                  <a:schemeClr val="tx1"/>
                </a:solidFill>
                <a:latin typeface="Manrope"/>
                <a:ea typeface="Manrope"/>
                <a:cs typeface="Manrope"/>
                <a:sym typeface="Manrope"/>
              </a:rPr>
              <a:t> otras bibliotecas.</a:t>
            </a:r>
            <a:endParaRPr sz="1800" b="0" i="0" u="none" strike="noStrike" cap="none" dirty="0">
              <a:solidFill>
                <a:schemeClr val="tx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" name="Google Shape;141;p6">
            <a:extLst>
              <a:ext uri="{FF2B5EF4-FFF2-40B4-BE49-F238E27FC236}">
                <a16:creationId xmlns:a16="http://schemas.microsoft.com/office/drawing/2014/main" id="{F2605E3C-E0D1-5EDA-D9F1-27E113A6D517}"/>
              </a:ext>
            </a:extLst>
          </p:cNvPr>
          <p:cNvSpPr txBox="1"/>
          <p:nvPr/>
        </p:nvSpPr>
        <p:spPr>
          <a:xfrm>
            <a:off x="9536439" y="5692134"/>
            <a:ext cx="6284808" cy="42441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chemeClr val="tx1"/>
            </a:solidFill>
          </a:ln>
          <a:effectLst>
            <a:outerShdw blurRad="85725" dist="1905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288000" rIns="360000" bIns="288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800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Desvantagens</a:t>
            </a:r>
            <a:endParaRPr sz="2400" b="1" i="0" u="none" strike="noStrike" cap="none" dirty="0">
              <a:solidFill>
                <a:srgbClr val="000000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2400" b="0" i="0" u="none" strike="noStrike" cap="none" dirty="0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Consumo de memoria;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2400" dirty="0" err="1">
                <a:latin typeface="Manrope"/>
                <a:ea typeface="Manrope"/>
                <a:cs typeface="Manrope"/>
                <a:sym typeface="Manrope"/>
              </a:rPr>
              <a:t>Lentidão</a:t>
            </a:r>
            <a:r>
              <a:rPr lang="es-ES" sz="2400" dirty="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s-ES" sz="2400" dirty="0" err="1">
                <a:latin typeface="Manrope"/>
                <a:ea typeface="Manrope"/>
                <a:cs typeface="Manrope"/>
                <a:sym typeface="Manrope"/>
              </a:rPr>
              <a:t>com</a:t>
            </a:r>
            <a:r>
              <a:rPr lang="es-ES" sz="2400" dirty="0">
                <a:latin typeface="Manrope"/>
                <a:ea typeface="Manrope"/>
                <a:cs typeface="Manrope"/>
                <a:sym typeface="Manrope"/>
              </a:rPr>
              <a:t> grande volumen de dados;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2400" b="0" i="0" u="none" strike="noStrike" cap="none" dirty="0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Curva de </a:t>
            </a:r>
            <a:r>
              <a:rPr lang="es-ES" sz="2400" b="0" i="0" u="none" strike="noStrike" cap="none" dirty="0" err="1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aprendizagem</a:t>
            </a:r>
            <a:r>
              <a:rPr lang="es-ES" sz="2400" b="0" i="0" u="none" strike="noStrike" cap="none" dirty="0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;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2400" dirty="0" err="1">
                <a:latin typeface="Manrope"/>
                <a:ea typeface="Manrope"/>
                <a:cs typeface="Manrope"/>
                <a:sym typeface="Manrope"/>
              </a:rPr>
              <a:t>Complexidade</a:t>
            </a:r>
            <a:r>
              <a:rPr lang="es-ES" sz="2400" dirty="0">
                <a:latin typeface="Manrope"/>
                <a:ea typeface="Manrope"/>
                <a:cs typeface="Manrope"/>
                <a:sym typeface="Manrope"/>
              </a:rPr>
              <a:t> do código;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2400" b="0" i="0" u="none" strike="noStrike" cap="none" dirty="0" err="1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Compatibilidade</a:t>
            </a:r>
            <a:r>
              <a:rPr lang="es-ES" sz="2400" b="0" i="0" u="none" strike="noStrike" cap="none" dirty="0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 de </a:t>
            </a:r>
            <a:r>
              <a:rPr lang="es-ES" sz="2400" b="0" i="0" u="none" strike="noStrike" cap="none" dirty="0" err="1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versões</a:t>
            </a:r>
            <a:r>
              <a:rPr lang="es-ES" sz="2400" b="0" i="0" u="none" strike="noStrike" cap="none" dirty="0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;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2400" dirty="0" err="1">
                <a:latin typeface="Manrope"/>
                <a:ea typeface="Manrope"/>
                <a:cs typeface="Manrope"/>
                <a:sym typeface="Manrope"/>
              </a:rPr>
              <a:t>Não</a:t>
            </a:r>
            <a:r>
              <a:rPr lang="es-ES" sz="2400" dirty="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s-ES" sz="2400" dirty="0" err="1">
                <a:latin typeface="Manrope"/>
                <a:ea typeface="Manrope"/>
                <a:cs typeface="Manrope"/>
                <a:sym typeface="Manrope"/>
              </a:rPr>
              <a:t>adequado</a:t>
            </a:r>
            <a:r>
              <a:rPr lang="es-ES" sz="2400" dirty="0">
                <a:latin typeface="Manrope"/>
                <a:ea typeface="Manrope"/>
                <a:cs typeface="Manrope"/>
                <a:sym typeface="Manrope"/>
              </a:rPr>
              <a:t> para dados </a:t>
            </a:r>
            <a:r>
              <a:rPr lang="es-ES" sz="2400" dirty="0" err="1">
                <a:latin typeface="Manrope"/>
                <a:ea typeface="Manrope"/>
                <a:cs typeface="Manrope"/>
                <a:sym typeface="Manrope"/>
              </a:rPr>
              <a:t>não</a:t>
            </a:r>
            <a:r>
              <a:rPr lang="es-ES" sz="2400" dirty="0">
                <a:latin typeface="Manrope"/>
                <a:ea typeface="Manrope"/>
                <a:cs typeface="Manrope"/>
                <a:sym typeface="Manrope"/>
              </a:rPr>
              <a:t> tabulares.</a:t>
            </a:r>
            <a:endParaRPr sz="2400" b="0" i="0" u="none" strike="noStrike" cap="none" dirty="0">
              <a:solidFill>
                <a:srgbClr val="000000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4" name="Picture 2" descr="me gusta ">
            <a:extLst>
              <a:ext uri="{FF2B5EF4-FFF2-40B4-BE49-F238E27FC236}">
                <a16:creationId xmlns:a16="http://schemas.microsoft.com/office/drawing/2014/main" id="{1078751D-252B-5004-EF21-6BB918CF3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6893" y="2015165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isgusto ">
            <a:extLst>
              <a:ext uri="{FF2B5EF4-FFF2-40B4-BE49-F238E27FC236}">
                <a16:creationId xmlns:a16="http://schemas.microsoft.com/office/drawing/2014/main" id="{4B88DE46-55B7-9603-3425-74D0F716A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6893" y="6007426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452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9;p11">
            <a:extLst>
              <a:ext uri="{FF2B5EF4-FFF2-40B4-BE49-F238E27FC236}">
                <a16:creationId xmlns:a16="http://schemas.microsoft.com/office/drawing/2014/main" id="{7B4F8910-FA2F-9952-DF3D-9B600721FE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29200" y="848796"/>
            <a:ext cx="8229600" cy="89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lang="es-ES" sz="58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Elementos Extra</a:t>
            </a:r>
            <a:endParaRPr sz="58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" name="Google Shape;169;p8">
            <a:extLst>
              <a:ext uri="{FF2B5EF4-FFF2-40B4-BE49-F238E27FC236}">
                <a16:creationId xmlns:a16="http://schemas.microsoft.com/office/drawing/2014/main" id="{833224CB-1ACD-C827-D0DC-08A5B0313DE0}"/>
              </a:ext>
            </a:extLst>
          </p:cNvPr>
          <p:cNvSpPr txBox="1"/>
          <p:nvPr/>
        </p:nvSpPr>
        <p:spPr>
          <a:xfrm>
            <a:off x="1884683" y="2087061"/>
            <a:ext cx="14829697" cy="318233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dist="1905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288000" rIns="360000" bIns="288000" anchor="t" anchorCtr="0">
            <a:spAutoFit/>
          </a:bodyPr>
          <a:lstStyle/>
          <a:p>
            <a:r>
              <a:rPr lang="en-GB" sz="2600" dirty="0">
                <a:latin typeface="Manrope" pitchFamily="2" charset="0"/>
              </a:rPr>
              <a:t>Nos </a:t>
            </a:r>
            <a:r>
              <a:rPr lang="en-GB" sz="2600" dirty="0" err="1">
                <a:latin typeface="Manrope" pitchFamily="2" charset="0"/>
              </a:rPr>
              <a:t>seguintes</a:t>
            </a:r>
            <a:r>
              <a:rPr lang="en-GB" sz="2600" dirty="0">
                <a:latin typeface="Manrope" pitchFamily="2" charset="0"/>
              </a:rPr>
              <a:t> links, </a:t>
            </a:r>
            <a:r>
              <a:rPr lang="en-GB" sz="2600" dirty="0" err="1">
                <a:latin typeface="Manrope" pitchFamily="2" charset="0"/>
              </a:rPr>
              <a:t>têm</a:t>
            </a:r>
            <a:r>
              <a:rPr lang="en-GB" sz="2600" dirty="0">
                <a:latin typeface="Manrope" pitchFamily="2" charset="0"/>
              </a:rPr>
              <a:t> </a:t>
            </a:r>
            <a:r>
              <a:rPr lang="en-GB" sz="2600" dirty="0" err="1">
                <a:latin typeface="Manrope" pitchFamily="2" charset="0"/>
              </a:rPr>
              <a:t>acesso</a:t>
            </a:r>
            <a:r>
              <a:rPr lang="en-GB" sz="2600" dirty="0">
                <a:latin typeface="Manrope" pitchFamily="2" charset="0"/>
              </a:rPr>
              <a:t> a material do Google </a:t>
            </a:r>
            <a:r>
              <a:rPr lang="en-GB" sz="2600" dirty="0" err="1">
                <a:latin typeface="Manrope" pitchFamily="2" charset="0"/>
              </a:rPr>
              <a:t>Colab</a:t>
            </a:r>
            <a:r>
              <a:rPr lang="en-GB" sz="2600" dirty="0">
                <a:latin typeface="Manrope" pitchFamily="2" charset="0"/>
              </a:rPr>
              <a:t> com </a:t>
            </a:r>
            <a:r>
              <a:rPr lang="en-GB" sz="2600" dirty="0" err="1">
                <a:latin typeface="Manrope" pitchFamily="2" charset="0"/>
              </a:rPr>
              <a:t>explicações</a:t>
            </a:r>
            <a:r>
              <a:rPr lang="en-GB" sz="2600" dirty="0">
                <a:latin typeface="Manrope" pitchFamily="2" charset="0"/>
              </a:rPr>
              <a:t>, </a:t>
            </a:r>
            <a:r>
              <a:rPr lang="en-GB" sz="2600" dirty="0" err="1">
                <a:latin typeface="Manrope" pitchFamily="2" charset="0"/>
              </a:rPr>
              <a:t>exercícios</a:t>
            </a:r>
            <a:r>
              <a:rPr lang="en-GB" sz="2600" dirty="0">
                <a:latin typeface="Manrope" pitchFamily="2" charset="0"/>
              </a:rPr>
              <a:t> e </a:t>
            </a:r>
            <a:r>
              <a:rPr lang="en-GB" sz="2600" dirty="0" err="1">
                <a:latin typeface="Manrope" pitchFamily="2" charset="0"/>
              </a:rPr>
              <a:t>respetivas</a:t>
            </a:r>
            <a:r>
              <a:rPr lang="en-GB" sz="2600" dirty="0">
                <a:latin typeface="Manrope" pitchFamily="2" charset="0"/>
              </a:rPr>
              <a:t> </a:t>
            </a:r>
            <a:r>
              <a:rPr lang="en-GB" sz="2600" dirty="0" err="1">
                <a:latin typeface="Manrope" pitchFamily="2" charset="0"/>
              </a:rPr>
              <a:t>soluções</a:t>
            </a:r>
            <a:r>
              <a:rPr lang="en-GB" sz="2600" dirty="0">
                <a:latin typeface="Manrope" pitchFamily="2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rgbClr val="FCB700"/>
                </a:solidFill>
                <a:latin typeface="Manrope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Material de estudo</a:t>
            </a:r>
            <a:endParaRPr lang="en-GB" sz="2600" dirty="0">
              <a:solidFill>
                <a:srgbClr val="FCB700"/>
              </a:solidFill>
              <a:latin typeface="Manrope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rgbClr val="FCB700"/>
                </a:solidFill>
                <a:latin typeface="Manrope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Notebooks com exercícios</a:t>
            </a:r>
            <a:endParaRPr lang="en-GB" sz="2600" dirty="0">
              <a:solidFill>
                <a:srgbClr val="FCB700"/>
              </a:solidFill>
              <a:latin typeface="Manrope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rgbClr val="FCB700"/>
                </a:solidFill>
                <a:latin typeface="Manrope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Notebooks com soluções</a:t>
            </a:r>
            <a:endParaRPr lang="en-GB" sz="2600" dirty="0">
              <a:solidFill>
                <a:srgbClr val="FCB700"/>
              </a:solidFill>
              <a:latin typeface="Manrope" pitchFamily="2" charset="0"/>
            </a:endParaRPr>
          </a:p>
        </p:txBody>
      </p:sp>
      <p:pic>
        <p:nvPicPr>
          <p:cNvPr id="3" name="Google Shape;164;p8">
            <a:extLst>
              <a:ext uri="{FF2B5EF4-FFF2-40B4-BE49-F238E27FC236}">
                <a16:creationId xmlns:a16="http://schemas.microsoft.com/office/drawing/2014/main" id="{69B28A07-FB51-ED6C-658D-D633E19E8B5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49" b="39"/>
          <a:stretch/>
        </p:blipFill>
        <p:spPr>
          <a:xfrm>
            <a:off x="17624636" y="9674589"/>
            <a:ext cx="446681" cy="44668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66;p8">
            <a:extLst>
              <a:ext uri="{FF2B5EF4-FFF2-40B4-BE49-F238E27FC236}">
                <a16:creationId xmlns:a16="http://schemas.microsoft.com/office/drawing/2014/main" id="{6FC6A10B-6FAE-C6C8-719C-E32068B50EB2}"/>
              </a:ext>
            </a:extLst>
          </p:cNvPr>
          <p:cNvSpPr txBox="1"/>
          <p:nvPr/>
        </p:nvSpPr>
        <p:spPr>
          <a:xfrm>
            <a:off x="14516700" y="350700"/>
            <a:ext cx="337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NUCLIO DIGITAL SCHOOL</a:t>
            </a:r>
            <a:endParaRPr sz="1400" b="0" i="0" u="none" strike="noStrike" cap="none" dirty="0">
              <a:solidFill>
                <a:schemeClr val="accent3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  <p:extLst>
      <p:ext uri="{BB962C8B-B14F-4D97-AF65-F5344CB8AC3E}">
        <p14:creationId xmlns:p14="http://schemas.microsoft.com/office/powerpoint/2010/main" val="3206126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7200" y="0"/>
            <a:ext cx="18250800" cy="1035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88500" tIns="88500" rIns="88500" bIns="885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 amt="73000"/>
          </a:blip>
          <a:srcRect b="6015"/>
          <a:stretch/>
        </p:blipFill>
        <p:spPr>
          <a:xfrm rot="5400000" flipH="1">
            <a:off x="9872138" y="1940988"/>
            <a:ext cx="10212825" cy="66166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12588901" y="9177025"/>
            <a:ext cx="52311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500" tIns="88500" rIns="88500" bIns="885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2000" b="1" i="0" u="none" strike="noStrike" cap="none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Learn </a:t>
            </a:r>
            <a:r>
              <a:rPr lang="es-ES" sz="2000" b="0" i="0" u="none" strike="noStrike" cap="none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[to be] </a:t>
            </a:r>
            <a:r>
              <a:rPr lang="es-ES" sz="2000" b="1" i="0" u="none" strike="noStrike" cap="none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the future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711451" y="2344425"/>
            <a:ext cx="14493000" cy="13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6950" tIns="176950" rIns="176950" bIns="1769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lang="es-ES" sz="6400" b="1" i="0" u="none" strike="noStrike" cap="none" dirty="0" err="1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Obrigada</a:t>
            </a:r>
            <a:r>
              <a:rPr lang="es-ES" sz="6400" b="1" i="0" u="none" strike="noStrike" cap="none" dirty="0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 pela </a:t>
            </a:r>
            <a:r>
              <a:rPr lang="es-ES" sz="6400" b="1" i="0" u="none" strike="noStrike" cap="none" dirty="0" err="1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atenção</a:t>
            </a:r>
            <a:r>
              <a:rPr lang="es-ES" sz="6400" b="1" i="0" u="none" strike="noStrike" cap="none" dirty="0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!</a:t>
            </a:r>
            <a:endParaRPr sz="6400" b="0" i="0" u="none" strike="noStrike" cap="none" dirty="0">
              <a:solidFill>
                <a:srgbClr val="FFFFFF"/>
              </a:solidFill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738175" y="5268250"/>
            <a:ext cx="8317200" cy="2481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6950" tIns="176950" rIns="176950" bIns="17695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3600" dirty="0">
                <a:solidFill>
                  <a:srgbClr val="FFFFFF"/>
                </a:solidFill>
                <a:latin typeface="Manrope Medium"/>
                <a:ea typeface="Manrope Medium"/>
                <a:cs typeface="Manrope Medium"/>
                <a:sym typeface="Manrope ExtraLight"/>
              </a:rPr>
              <a:t>Sara </a:t>
            </a:r>
            <a:r>
              <a:rPr lang="es-ES" sz="3600" dirty="0" err="1">
                <a:solidFill>
                  <a:srgbClr val="FFFFFF"/>
                </a:solidFill>
                <a:latin typeface="Manrope Medium"/>
                <a:ea typeface="Manrope Medium"/>
                <a:cs typeface="Manrope Medium"/>
                <a:sym typeface="Manrope ExtraLight"/>
              </a:rPr>
              <a:t>Fernandes</a:t>
            </a:r>
            <a:endParaRPr lang="es-ES" sz="3600" dirty="0">
              <a:solidFill>
                <a:srgbClr val="FFFFFF"/>
              </a:solidFill>
              <a:latin typeface="Manrope Medium"/>
              <a:ea typeface="Manrope Medium"/>
              <a:cs typeface="Manrope Medium"/>
              <a:sym typeface="Manrope Extra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0" i="0" u="none" strike="noStrike" cap="none" dirty="0">
                <a:solidFill>
                  <a:schemeClr val="bg2"/>
                </a:solidFill>
                <a:latin typeface="Manrope Medium"/>
                <a:ea typeface="Manrope Medium"/>
                <a:cs typeface="Manrope Medium"/>
                <a:sym typeface="Manrope Extra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https://www.linkedin.com/in/saracouto1318/</a:t>
            </a:r>
            <a:endParaRPr lang="es-ES" sz="2800" b="0" i="0" u="none" strike="noStrike" cap="none" dirty="0">
              <a:solidFill>
                <a:schemeClr val="bg2"/>
              </a:solidFill>
              <a:latin typeface="Manrope Medium"/>
              <a:ea typeface="Manrope Medium"/>
              <a:cs typeface="Manrope Medium"/>
              <a:sym typeface="Manrope Extra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dirty="0" err="1">
                <a:solidFill>
                  <a:srgbClr val="FFFFFF"/>
                </a:solidFill>
                <a:latin typeface="Manrope Medium"/>
                <a:ea typeface="Manrope Medium"/>
                <a:cs typeface="Manrope Medium"/>
                <a:sym typeface="Manrope ExtraLight"/>
              </a:rPr>
              <a:t>sfcf@fe.up.pt</a:t>
            </a:r>
            <a:endParaRPr sz="2800" b="0" i="0" u="none" strike="noStrike" cap="none" dirty="0">
              <a:solidFill>
                <a:srgbClr val="FFFFFF"/>
              </a:solidFill>
              <a:latin typeface="Manrope Medium"/>
              <a:ea typeface="Manrope Medium"/>
              <a:cs typeface="Manrope Medium"/>
              <a:sym typeface="Manrope ExtraLight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0650" y="8875225"/>
            <a:ext cx="2063260" cy="78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917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250" y="476375"/>
            <a:ext cx="17335500" cy="933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/>
          <p:nvPr/>
        </p:nvSpPr>
        <p:spPr>
          <a:xfrm>
            <a:off x="2206900" y="3653475"/>
            <a:ext cx="9829156" cy="35766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2417999" y="3816625"/>
            <a:ext cx="9277815" cy="318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ES" sz="2600" b="1" i="0" u="none" strike="noStrike" cap="none" dirty="0">
                <a:solidFill>
                  <a:srgbClr val="FCB700"/>
                </a:solidFill>
                <a:latin typeface="Manrope"/>
                <a:ea typeface="Manrope"/>
                <a:cs typeface="Manrope"/>
                <a:sym typeface="Manrope"/>
              </a:rPr>
              <a:t>01</a:t>
            </a:r>
            <a:r>
              <a:rPr lang="es-ES" sz="26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</a:t>
            </a:r>
            <a:r>
              <a:rPr lang="es-ES" sz="2600" b="0" i="0" u="none" strike="noStrike" cap="none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Variáveis</a:t>
            </a:r>
            <a:r>
              <a:rPr lang="es-ES" sz="26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Operadores</a:t>
            </a:r>
            <a:r>
              <a:rPr lang="pt-PT" sz="26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Listas e Dicionários</a:t>
            </a:r>
            <a:endParaRPr sz="26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ES" sz="2600" b="1" i="0" u="none" strike="noStrike" cap="none" dirty="0">
                <a:solidFill>
                  <a:srgbClr val="FCB700"/>
                </a:solidFill>
                <a:latin typeface="Manrope"/>
                <a:ea typeface="Manrope"/>
                <a:cs typeface="Manrope"/>
                <a:sym typeface="Manrope"/>
              </a:rPr>
              <a:t>02</a:t>
            </a:r>
            <a:r>
              <a:rPr lang="es-ES" sz="26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s-ES" sz="2600" i="0" u="none" strike="noStrike" cap="none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Condições</a:t>
            </a:r>
            <a:r>
              <a:rPr lang="es-ES" sz="260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Iteradores e </a:t>
            </a:r>
            <a:r>
              <a:rPr lang="es-ES" sz="2600" i="0" u="none" strike="noStrike" cap="none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Funções</a:t>
            </a:r>
            <a:endParaRPr lang="es-ES" sz="260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ES" sz="2600" b="1" dirty="0">
                <a:solidFill>
                  <a:srgbClr val="FCB700"/>
                </a:solidFill>
                <a:latin typeface="Manrope"/>
                <a:ea typeface="Manrope"/>
                <a:cs typeface="Manrope"/>
                <a:sym typeface="Manrope"/>
              </a:rPr>
              <a:t>03</a:t>
            </a:r>
            <a:r>
              <a:rPr lang="es-ES" sz="2600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s-ES" sz="2600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Numpy</a:t>
            </a:r>
            <a:r>
              <a:rPr lang="es-ES" sz="26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e Pandas Series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ES" sz="2600" b="1" i="0" u="none" strike="noStrike" cap="none" dirty="0">
                <a:solidFill>
                  <a:srgbClr val="FCB700"/>
                </a:solidFill>
                <a:latin typeface="Manrope"/>
                <a:ea typeface="Manrope"/>
                <a:cs typeface="Manrope"/>
                <a:sym typeface="Manrope"/>
              </a:rPr>
              <a:t>04</a:t>
            </a:r>
            <a:r>
              <a:rPr lang="es-ES" sz="26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s-ES" sz="260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Pandas </a:t>
            </a:r>
            <a:r>
              <a:rPr lang="es-ES" sz="2600" i="0" u="none" strike="noStrike" cap="none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DataFrames</a:t>
            </a:r>
            <a:endParaRPr lang="es-ES" sz="260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ES" sz="2600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05 </a:t>
            </a:r>
            <a:r>
              <a:rPr lang="es-ES" sz="26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Pandas </a:t>
            </a:r>
            <a:r>
              <a:rPr lang="es-ES" sz="2600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DataFrames</a:t>
            </a:r>
            <a:r>
              <a:rPr lang="es-ES" sz="26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e Boas </a:t>
            </a:r>
            <a:r>
              <a:rPr lang="es-ES" sz="2600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Práticas</a:t>
            </a:r>
            <a:r>
              <a:rPr lang="es-ES" sz="26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usando Pandas</a:t>
            </a:r>
            <a:endParaRPr sz="260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2130700" y="3010525"/>
            <a:ext cx="30708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3600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Python</a:t>
            </a:r>
            <a:endParaRPr sz="3600" b="1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t="49" b="39"/>
          <a:stretch/>
        </p:blipFill>
        <p:spPr>
          <a:xfrm>
            <a:off x="17624636" y="9674589"/>
            <a:ext cx="446681" cy="44668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14516700" y="350700"/>
            <a:ext cx="337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NUCLIO DIGITAL SCHOOL</a:t>
            </a:r>
            <a:endParaRPr sz="1400" b="0" i="0" u="none" strike="noStrike" cap="none">
              <a:solidFill>
                <a:schemeClr val="accent3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2130700" y="3544600"/>
            <a:ext cx="11538000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600" dirty="0" err="1">
                <a:solidFill>
                  <a:schemeClr val="tx1"/>
                </a:solidFill>
                <a:latin typeface="Manrope" pitchFamily="2" charset="0"/>
                <a:ea typeface="Manrope"/>
                <a:cs typeface="Manrope"/>
                <a:sym typeface="Manrope"/>
              </a:rPr>
              <a:t>Recordar</a:t>
            </a:r>
            <a:r>
              <a:rPr lang="en-GB" sz="6600" dirty="0">
                <a:solidFill>
                  <a:schemeClr val="tx1"/>
                </a:solidFill>
                <a:latin typeface="Manrope" pitchFamily="2" charset="0"/>
                <a:ea typeface="Manrope"/>
                <a:cs typeface="Manrope"/>
                <a:sym typeface="Manrope"/>
              </a:rPr>
              <a:t>…</a:t>
            </a:r>
            <a:endParaRPr sz="5200" dirty="0">
              <a:solidFill>
                <a:schemeClr val="tx1"/>
              </a:solidFill>
              <a:latin typeface="Manrope" pitchFamily="2" charset="0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8"/>
          <p:cNvPicPr preferRelativeResize="0"/>
          <p:nvPr/>
        </p:nvPicPr>
        <p:blipFill rotWithShape="1">
          <a:blip r:embed="rId3">
            <a:alphaModFix/>
          </a:blip>
          <a:srcRect t="49" b="39"/>
          <a:stretch/>
        </p:blipFill>
        <p:spPr>
          <a:xfrm>
            <a:off x="17624636" y="9674589"/>
            <a:ext cx="446681" cy="44668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 txBox="1"/>
          <p:nvPr/>
        </p:nvSpPr>
        <p:spPr>
          <a:xfrm>
            <a:off x="387550" y="340150"/>
            <a:ext cx="30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Pandas</a:t>
            </a:r>
            <a:endParaRPr sz="1400" b="0" i="0" u="none" strike="noStrike" cap="none" dirty="0">
              <a:solidFill>
                <a:schemeClr val="accent3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14516700" y="350700"/>
            <a:ext cx="337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NUCLIO DIGITAL SCHOOL</a:t>
            </a:r>
            <a:endParaRPr sz="1400" b="0" i="0" u="none" strike="noStrike" cap="none">
              <a:solidFill>
                <a:schemeClr val="accent3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1431638" y="3344150"/>
            <a:ext cx="51945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lang="es-ES" sz="96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Pandas</a:t>
            </a:r>
            <a:endParaRPr sz="9600" b="1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5122" name="Picture 2" descr="Python Data Wrangling and Manipulation with Pandas | D-Lab">
            <a:extLst>
              <a:ext uri="{FF2B5EF4-FFF2-40B4-BE49-F238E27FC236}">
                <a16:creationId xmlns:a16="http://schemas.microsoft.com/office/drawing/2014/main" id="{C0373916-3BD4-4979-6888-D9BAD4150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466113"/>
            <a:ext cx="7619999" cy="507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52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8"/>
          <p:cNvPicPr preferRelativeResize="0"/>
          <p:nvPr/>
        </p:nvPicPr>
        <p:blipFill rotWithShape="1">
          <a:blip r:embed="rId3">
            <a:alphaModFix/>
          </a:blip>
          <a:srcRect t="49" b="39"/>
          <a:stretch/>
        </p:blipFill>
        <p:spPr>
          <a:xfrm>
            <a:off x="17624636" y="9674589"/>
            <a:ext cx="446681" cy="44668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 txBox="1"/>
          <p:nvPr/>
        </p:nvSpPr>
        <p:spPr>
          <a:xfrm>
            <a:off x="387550" y="340150"/>
            <a:ext cx="30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dirty="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Pandas</a:t>
            </a:r>
            <a:endParaRPr sz="1400" b="0" i="0" u="none" strike="noStrike" cap="none" dirty="0">
              <a:solidFill>
                <a:schemeClr val="accent3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14516700" y="350700"/>
            <a:ext cx="337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NUCLIO DIGITAL SCHOOL</a:t>
            </a:r>
            <a:endParaRPr sz="1400" b="0" i="0" u="none" strike="noStrike" cap="none">
              <a:solidFill>
                <a:schemeClr val="accent3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1431638" y="2810075"/>
            <a:ext cx="30708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32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O que é?</a:t>
            </a:r>
            <a:endParaRPr sz="32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1431638" y="3344150"/>
            <a:ext cx="5194500" cy="107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lang="es-ES" sz="58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Pandas</a:t>
            </a:r>
            <a:endParaRPr sz="5800" b="1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7605000" y="3129138"/>
            <a:ext cx="8600700" cy="402872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dist="1905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288000" rIns="360000" bIns="288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1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Pandas</a:t>
            </a:r>
            <a:r>
              <a:rPr lang="en-GB" sz="28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</a:t>
            </a:r>
            <a:r>
              <a:rPr lang="en-GB" sz="28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é</a:t>
            </a:r>
            <a:r>
              <a:rPr lang="en-GB" sz="28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</a:t>
            </a:r>
            <a:r>
              <a:rPr lang="en-GB" sz="28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uma</a:t>
            </a:r>
            <a:r>
              <a:rPr lang="en-GB" sz="28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</a:t>
            </a:r>
            <a:r>
              <a:rPr lang="en-GB" sz="28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biblioteca</a:t>
            </a:r>
            <a:r>
              <a:rPr lang="en-GB" sz="28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popular de </a:t>
            </a:r>
            <a:r>
              <a:rPr lang="en-GB" sz="2800" b="1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Python</a:t>
            </a:r>
            <a:r>
              <a:rPr lang="en-GB" sz="28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que </a:t>
            </a:r>
            <a:r>
              <a:rPr lang="en-GB" sz="28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fornece</a:t>
            </a:r>
            <a:r>
              <a:rPr lang="en-GB" sz="28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</a:t>
            </a:r>
            <a:r>
              <a:rPr lang="en-GB" sz="28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estruturas</a:t>
            </a:r>
            <a:r>
              <a:rPr lang="en-GB" sz="28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de dados e ferramentas para </a:t>
            </a:r>
            <a:r>
              <a:rPr lang="en-GB" sz="28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trabalhar</a:t>
            </a:r>
            <a:r>
              <a:rPr lang="en-GB" sz="28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</a:t>
            </a:r>
            <a:r>
              <a:rPr lang="en-GB" sz="28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eficazmente</a:t>
            </a:r>
            <a:r>
              <a:rPr lang="en-GB" sz="28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com dados </a:t>
            </a:r>
            <a:r>
              <a:rPr lang="en-GB" sz="28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estruturados</a:t>
            </a:r>
            <a:r>
              <a:rPr lang="en-GB" sz="2800" dirty="0">
                <a:solidFill>
                  <a:schemeClr val="tx1"/>
                </a:solidFill>
                <a:latin typeface="Manrope" pitchFamily="2" charset="0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GB" sz="2800" dirty="0">
              <a:solidFill>
                <a:schemeClr val="tx1"/>
              </a:solidFill>
              <a:latin typeface="Manrope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>
                <a:solidFill>
                  <a:schemeClr val="tx1"/>
                </a:solidFill>
                <a:effectLst/>
                <a:latin typeface="Manrope" pitchFamily="2" charset="0"/>
              </a:rPr>
              <a:t>Foi</a:t>
            </a:r>
            <a:r>
              <a:rPr lang="en-GB" sz="28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</a:t>
            </a:r>
            <a:r>
              <a:rPr lang="en-GB" sz="28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projetado</a:t>
            </a:r>
            <a:r>
              <a:rPr lang="en-GB" sz="28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para lidar com </a:t>
            </a:r>
            <a:r>
              <a:rPr lang="en-GB" sz="28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limpeza</a:t>
            </a:r>
            <a:r>
              <a:rPr lang="en-GB" sz="28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, </a:t>
            </a:r>
            <a:r>
              <a:rPr lang="en-GB" sz="28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transformação</a:t>
            </a:r>
            <a:r>
              <a:rPr lang="en-GB" sz="28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, </a:t>
            </a:r>
            <a:r>
              <a:rPr lang="en-GB" sz="28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exploração</a:t>
            </a:r>
            <a:r>
              <a:rPr lang="en-GB" sz="28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e </a:t>
            </a:r>
            <a:r>
              <a:rPr lang="en-GB" sz="28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análise</a:t>
            </a:r>
            <a:r>
              <a:rPr lang="en-GB" sz="28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de dados, </a:t>
            </a:r>
            <a:r>
              <a:rPr lang="en-GB" sz="28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tornando</a:t>
            </a:r>
            <a:r>
              <a:rPr lang="en-GB" sz="28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-se </a:t>
            </a:r>
            <a:r>
              <a:rPr lang="en-GB" sz="28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uma</a:t>
            </a:r>
            <a:r>
              <a:rPr lang="en-GB" sz="28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ferramenta </a:t>
            </a:r>
            <a:r>
              <a:rPr lang="en-GB" sz="28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poderosa</a:t>
            </a:r>
            <a:r>
              <a:rPr lang="en-GB" sz="28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para </a:t>
            </a:r>
            <a:r>
              <a:rPr lang="en-GB" sz="28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cientistas</a:t>
            </a:r>
            <a:r>
              <a:rPr lang="en-GB" sz="28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de dados, </a:t>
            </a:r>
            <a:r>
              <a:rPr lang="en-GB" sz="28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analistas</a:t>
            </a:r>
            <a:r>
              <a:rPr lang="en-GB" sz="28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e </a:t>
            </a:r>
            <a:r>
              <a:rPr lang="en-GB" sz="28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investigadores</a:t>
            </a:r>
            <a:r>
              <a:rPr lang="en-GB" sz="2800" dirty="0">
                <a:solidFill>
                  <a:schemeClr val="tx1"/>
                </a:solidFill>
                <a:latin typeface="Manrope" pitchFamily="2" charset="0"/>
              </a:rPr>
              <a:t>.</a:t>
            </a:r>
            <a:endParaRPr lang="en-GB" sz="2800" b="0" i="0" u="none" strike="noStrike" dirty="0">
              <a:solidFill>
                <a:schemeClr val="tx1"/>
              </a:solidFill>
              <a:effectLst/>
              <a:latin typeface="Manro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29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8"/>
          <p:cNvPicPr preferRelativeResize="0"/>
          <p:nvPr/>
        </p:nvPicPr>
        <p:blipFill rotWithShape="1">
          <a:blip r:embed="rId3">
            <a:alphaModFix/>
          </a:blip>
          <a:srcRect t="49" b="39"/>
          <a:stretch/>
        </p:blipFill>
        <p:spPr>
          <a:xfrm>
            <a:off x="17624636" y="9674589"/>
            <a:ext cx="446681" cy="44668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 txBox="1"/>
          <p:nvPr/>
        </p:nvSpPr>
        <p:spPr>
          <a:xfrm>
            <a:off x="387550" y="340150"/>
            <a:ext cx="30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dirty="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Pandas</a:t>
            </a:r>
            <a:endParaRPr sz="1400" b="0" i="0" u="none" strike="noStrike" cap="none" dirty="0">
              <a:solidFill>
                <a:schemeClr val="accent3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14516700" y="350700"/>
            <a:ext cx="337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NUCLIO DIGITAL SCHOOL</a:t>
            </a:r>
            <a:endParaRPr sz="1400" b="0" i="0" u="none" strike="noStrike" cap="none">
              <a:solidFill>
                <a:schemeClr val="accent3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1431638" y="2810075"/>
            <a:ext cx="30708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32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O que </a:t>
            </a:r>
            <a:r>
              <a:rPr lang="es-ES" sz="3200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inclui</a:t>
            </a:r>
            <a:r>
              <a:rPr lang="es-ES" sz="32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?</a:t>
            </a:r>
            <a:endParaRPr sz="32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1431638" y="3344150"/>
            <a:ext cx="5194500" cy="107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5800"/>
            </a:pPr>
            <a:r>
              <a:rPr lang="es-ES" sz="58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Pandas</a:t>
            </a:r>
          </a:p>
        </p:txBody>
      </p:sp>
      <p:sp>
        <p:nvSpPr>
          <p:cNvPr id="4" name="Google Shape;169;p8">
            <a:extLst>
              <a:ext uri="{FF2B5EF4-FFF2-40B4-BE49-F238E27FC236}">
                <a16:creationId xmlns:a16="http://schemas.microsoft.com/office/drawing/2014/main" id="{7849E9C5-BF4A-9D60-635C-00990051696F}"/>
              </a:ext>
            </a:extLst>
          </p:cNvPr>
          <p:cNvSpPr txBox="1"/>
          <p:nvPr/>
        </p:nvSpPr>
        <p:spPr>
          <a:xfrm>
            <a:off x="7605000" y="2244276"/>
            <a:ext cx="8600700" cy="593693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dist="1905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288000" rIns="360000" bIns="288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900" b="1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Pandas</a:t>
            </a:r>
            <a:r>
              <a:rPr lang="en-GB" sz="29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</a:t>
            </a:r>
            <a:r>
              <a:rPr lang="en-GB" sz="29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introduz</a:t>
            </a:r>
            <a:r>
              <a:rPr lang="en-GB" sz="29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</a:t>
            </a:r>
            <a:r>
              <a:rPr lang="en-GB" sz="29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duas</a:t>
            </a:r>
            <a:r>
              <a:rPr lang="en-GB" sz="29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</a:t>
            </a:r>
            <a:r>
              <a:rPr lang="en-GB" sz="29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estruturas</a:t>
            </a:r>
            <a:r>
              <a:rPr lang="en-GB" sz="29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de dados: </a:t>
            </a:r>
            <a:r>
              <a:rPr lang="en-GB" sz="2900" b="1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Series</a:t>
            </a:r>
            <a:r>
              <a:rPr lang="en-GB" sz="29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e </a:t>
            </a:r>
            <a:r>
              <a:rPr lang="en-GB" sz="2900" b="1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DataFrames</a:t>
            </a:r>
            <a:r>
              <a:rPr lang="en-GB" sz="29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GB" sz="2900" b="0" i="0" u="none" strike="noStrike" dirty="0">
              <a:solidFill>
                <a:schemeClr val="tx1"/>
              </a:solidFill>
              <a:effectLst/>
              <a:latin typeface="Manrope" pitchFamily="2" charset="0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GB" sz="2900" b="1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Series:</a:t>
            </a:r>
            <a:r>
              <a:rPr lang="en-GB" sz="29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</a:t>
            </a:r>
            <a:r>
              <a:rPr lang="en-GB" sz="29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Objeto</a:t>
            </a:r>
            <a:r>
              <a:rPr lang="en-GB" sz="29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unidimensional </a:t>
            </a:r>
            <a:r>
              <a:rPr lang="en-GB" sz="29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semelhante</a:t>
            </a:r>
            <a:r>
              <a:rPr lang="en-GB" sz="29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a um array que </a:t>
            </a:r>
            <a:r>
              <a:rPr lang="en-GB" sz="29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pode</a:t>
            </a:r>
            <a:r>
              <a:rPr lang="en-GB" sz="29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</a:t>
            </a:r>
            <a:r>
              <a:rPr lang="en-GB" sz="29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conter</a:t>
            </a:r>
            <a:r>
              <a:rPr lang="en-GB" sz="29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</a:t>
            </a:r>
            <a:r>
              <a:rPr lang="en-GB" sz="29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vários</a:t>
            </a:r>
            <a:r>
              <a:rPr lang="en-GB" sz="29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</a:t>
            </a:r>
            <a:r>
              <a:rPr lang="en-GB" sz="29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tipos</a:t>
            </a:r>
            <a:r>
              <a:rPr lang="en-GB" sz="29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de dados, </a:t>
            </a:r>
            <a:r>
              <a:rPr lang="en-GB" sz="29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semelhante</a:t>
            </a:r>
            <a:r>
              <a:rPr lang="en-GB" sz="29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a </a:t>
            </a:r>
            <a:r>
              <a:rPr lang="en-GB" sz="29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uma</a:t>
            </a:r>
            <a:r>
              <a:rPr lang="en-GB" sz="29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</a:t>
            </a:r>
            <a:r>
              <a:rPr lang="en-GB" sz="29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coluna</a:t>
            </a:r>
            <a:r>
              <a:rPr lang="en-GB" sz="29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de </a:t>
            </a:r>
            <a:r>
              <a:rPr lang="en-GB" sz="29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uma</a:t>
            </a:r>
            <a:r>
              <a:rPr lang="en-GB" sz="29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</a:t>
            </a:r>
            <a:r>
              <a:rPr lang="en-GB" sz="29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planilha</a:t>
            </a:r>
            <a:r>
              <a:rPr lang="en-GB" sz="29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; 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endParaRPr lang="en-GB" sz="2900" b="0" i="0" u="none" strike="noStrike" dirty="0">
              <a:solidFill>
                <a:schemeClr val="tx1"/>
              </a:solidFill>
              <a:effectLst/>
              <a:latin typeface="Manrope" pitchFamily="2" charset="0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GB" sz="2900" b="1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DataFrame</a:t>
            </a:r>
            <a:r>
              <a:rPr lang="en-GB" sz="2900" b="1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:</a:t>
            </a:r>
            <a:r>
              <a:rPr lang="en-GB" sz="29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</a:t>
            </a:r>
            <a:r>
              <a:rPr lang="en-GB" sz="29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Estrutura</a:t>
            </a:r>
            <a:r>
              <a:rPr lang="en-GB" sz="29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de dados bidimensional </a:t>
            </a:r>
            <a:r>
              <a:rPr lang="en-GB" sz="29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semelhante</a:t>
            </a:r>
            <a:r>
              <a:rPr lang="en-GB" sz="29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a </a:t>
            </a:r>
            <a:r>
              <a:rPr lang="en-GB" sz="29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uma</a:t>
            </a:r>
            <a:r>
              <a:rPr lang="en-GB" sz="29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</a:t>
            </a:r>
            <a:r>
              <a:rPr lang="en-GB" sz="29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tabela</a:t>
            </a:r>
            <a:r>
              <a:rPr lang="en-GB" sz="29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, </a:t>
            </a:r>
            <a:r>
              <a:rPr lang="en-GB" sz="29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parecida</a:t>
            </a:r>
            <a:r>
              <a:rPr lang="en-GB" sz="29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com </a:t>
            </a:r>
            <a:r>
              <a:rPr lang="en-GB" sz="29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uma</a:t>
            </a:r>
            <a:r>
              <a:rPr lang="en-GB" sz="29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</a:t>
            </a:r>
            <a:r>
              <a:rPr lang="en-GB" sz="29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planilha</a:t>
            </a:r>
            <a:r>
              <a:rPr lang="en-GB" sz="29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</a:t>
            </a:r>
            <a:r>
              <a:rPr lang="en-GB" sz="29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ou</a:t>
            </a:r>
            <a:r>
              <a:rPr lang="en-GB" sz="29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</a:t>
            </a:r>
            <a:r>
              <a:rPr lang="en-GB" sz="29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uma</a:t>
            </a:r>
            <a:r>
              <a:rPr lang="en-GB" sz="29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</a:t>
            </a:r>
            <a:r>
              <a:rPr lang="en-GB" sz="29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tabela</a:t>
            </a:r>
            <a:r>
              <a:rPr lang="en-GB" sz="29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</a:t>
            </a:r>
            <a:r>
              <a:rPr lang="en-GB" sz="2900" b="0" i="1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SQL</a:t>
            </a:r>
            <a:r>
              <a:rPr lang="en-GB" sz="29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, </a:t>
            </a:r>
            <a:r>
              <a:rPr lang="en-GB" sz="29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composta</a:t>
            </a:r>
            <a:r>
              <a:rPr lang="en-GB" sz="29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</a:t>
            </a:r>
            <a:r>
              <a:rPr lang="en-GB" sz="29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por</a:t>
            </a:r>
            <a:r>
              <a:rPr lang="en-GB" sz="29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</a:t>
            </a:r>
            <a:r>
              <a:rPr lang="en-GB" sz="29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várias</a:t>
            </a:r>
            <a:r>
              <a:rPr lang="en-GB" sz="29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</a:t>
            </a:r>
            <a:r>
              <a:rPr lang="en-GB" sz="2900" b="0" i="1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Series</a:t>
            </a:r>
            <a:r>
              <a:rPr lang="en-GB" sz="29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4935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8"/>
          <p:cNvPicPr preferRelativeResize="0"/>
          <p:nvPr/>
        </p:nvPicPr>
        <p:blipFill rotWithShape="1">
          <a:blip r:embed="rId3">
            <a:alphaModFix/>
          </a:blip>
          <a:srcRect t="49" b="39"/>
          <a:stretch/>
        </p:blipFill>
        <p:spPr>
          <a:xfrm>
            <a:off x="17624636" y="9674589"/>
            <a:ext cx="446681" cy="44668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 txBox="1"/>
          <p:nvPr/>
        </p:nvSpPr>
        <p:spPr>
          <a:xfrm>
            <a:off x="387550" y="340150"/>
            <a:ext cx="30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dirty="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Pandas Series</a:t>
            </a:r>
            <a:endParaRPr sz="1400" b="0" i="0" u="none" strike="noStrike" cap="none" dirty="0">
              <a:solidFill>
                <a:schemeClr val="accent3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14516700" y="350700"/>
            <a:ext cx="337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NUCLIO DIGITAL SCHOOL</a:t>
            </a:r>
            <a:endParaRPr sz="1400" b="0" i="0" u="none" strike="noStrike" cap="none">
              <a:solidFill>
                <a:schemeClr val="accent3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1431638" y="2810075"/>
            <a:ext cx="30708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32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Como criar?</a:t>
            </a:r>
            <a:endParaRPr sz="32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1431637" y="3344150"/>
            <a:ext cx="5670911" cy="107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5800"/>
            </a:pPr>
            <a:r>
              <a:rPr lang="es-ES" sz="58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Pandas Series</a:t>
            </a:r>
          </a:p>
        </p:txBody>
      </p:sp>
      <p:sp>
        <p:nvSpPr>
          <p:cNvPr id="4" name="Google Shape;169;p8">
            <a:extLst>
              <a:ext uri="{FF2B5EF4-FFF2-40B4-BE49-F238E27FC236}">
                <a16:creationId xmlns:a16="http://schemas.microsoft.com/office/drawing/2014/main" id="{7849E9C5-BF4A-9D60-635C-00990051696F}"/>
              </a:ext>
            </a:extLst>
          </p:cNvPr>
          <p:cNvSpPr txBox="1"/>
          <p:nvPr/>
        </p:nvSpPr>
        <p:spPr>
          <a:xfrm>
            <a:off x="7605000" y="2244276"/>
            <a:ext cx="8600700" cy="102790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dist="1905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288000" rIns="360000" bIns="288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90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Para </a:t>
            </a:r>
            <a:r>
              <a:rPr lang="en-GB" sz="290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criar</a:t>
            </a:r>
            <a:r>
              <a:rPr lang="en-GB" sz="290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</a:t>
            </a:r>
            <a:r>
              <a:rPr lang="en-GB" sz="290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uma</a:t>
            </a:r>
            <a:r>
              <a:rPr lang="en-GB" sz="290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</a:t>
            </a:r>
            <a:r>
              <a:rPr lang="en-GB" sz="2900" b="1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Pandas Series </a:t>
            </a:r>
            <a:r>
              <a:rPr lang="en-GB" sz="290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em</a:t>
            </a:r>
            <a:r>
              <a:rPr lang="en-GB" sz="290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</a:t>
            </a:r>
            <a:r>
              <a:rPr lang="en-GB" sz="2900" b="1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Python</a:t>
            </a:r>
            <a:r>
              <a:rPr lang="en-GB" sz="290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: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C5EF7F7-A21A-AA5B-D4BA-647A5A5CD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311" y="4105724"/>
            <a:ext cx="9262480" cy="347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8ABAA5-3F2B-5345-9DB1-CC2B4F7F752C}"/>
              </a:ext>
            </a:extLst>
          </p:cNvPr>
          <p:cNvCxnSpPr>
            <a:cxnSpLocks/>
          </p:cNvCxnSpPr>
          <p:nvPr/>
        </p:nvCxnSpPr>
        <p:spPr>
          <a:xfrm>
            <a:off x="8867553" y="5847907"/>
            <a:ext cx="2551814" cy="0"/>
          </a:xfrm>
          <a:prstGeom prst="line">
            <a:avLst/>
          </a:prstGeom>
          <a:ln w="50800">
            <a:solidFill>
              <a:srgbClr val="FCB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29B135-2282-36EB-0E06-6ACB43332D6E}"/>
              </a:ext>
            </a:extLst>
          </p:cNvPr>
          <p:cNvCxnSpPr>
            <a:cxnSpLocks/>
          </p:cNvCxnSpPr>
          <p:nvPr/>
        </p:nvCxnSpPr>
        <p:spPr>
          <a:xfrm>
            <a:off x="10636101" y="7542971"/>
            <a:ext cx="5801834" cy="0"/>
          </a:xfrm>
          <a:prstGeom prst="line">
            <a:avLst/>
          </a:prstGeom>
          <a:ln w="50800">
            <a:solidFill>
              <a:srgbClr val="FCB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73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8"/>
          <p:cNvPicPr preferRelativeResize="0"/>
          <p:nvPr/>
        </p:nvPicPr>
        <p:blipFill rotWithShape="1">
          <a:blip r:embed="rId3">
            <a:alphaModFix/>
          </a:blip>
          <a:srcRect t="49" b="39"/>
          <a:stretch/>
        </p:blipFill>
        <p:spPr>
          <a:xfrm>
            <a:off x="17624636" y="9674589"/>
            <a:ext cx="446681" cy="44668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 txBox="1"/>
          <p:nvPr/>
        </p:nvSpPr>
        <p:spPr>
          <a:xfrm>
            <a:off x="387550" y="340150"/>
            <a:ext cx="30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dirty="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Pandas </a:t>
            </a:r>
            <a:r>
              <a:rPr lang="es-ES" dirty="0" err="1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DataFrames</a:t>
            </a:r>
            <a:endParaRPr sz="1400" b="0" i="0" u="none" strike="noStrike" cap="none" dirty="0">
              <a:solidFill>
                <a:schemeClr val="accent3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14516700" y="350700"/>
            <a:ext cx="337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NUCLIO DIGITAL SCHOOL</a:t>
            </a:r>
            <a:endParaRPr sz="1400" b="0" i="0" u="none" strike="noStrike" cap="none">
              <a:solidFill>
                <a:schemeClr val="accent3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1431638" y="2810075"/>
            <a:ext cx="30708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32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Como criar?</a:t>
            </a:r>
            <a:endParaRPr sz="32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1431637" y="3344150"/>
            <a:ext cx="5670911" cy="196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5800"/>
            </a:pPr>
            <a:r>
              <a:rPr lang="es-ES" sz="58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Pandas </a:t>
            </a:r>
            <a:r>
              <a:rPr lang="es-ES" sz="5800" b="1" i="0" u="none" strike="noStrike" cap="none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DataFrames</a:t>
            </a:r>
            <a:endParaRPr lang="es-ES" sz="5800" b="1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" name="Google Shape;169;p8">
            <a:extLst>
              <a:ext uri="{FF2B5EF4-FFF2-40B4-BE49-F238E27FC236}">
                <a16:creationId xmlns:a16="http://schemas.microsoft.com/office/drawing/2014/main" id="{7849E9C5-BF4A-9D60-635C-00990051696F}"/>
              </a:ext>
            </a:extLst>
          </p:cNvPr>
          <p:cNvSpPr txBox="1"/>
          <p:nvPr/>
        </p:nvSpPr>
        <p:spPr>
          <a:xfrm>
            <a:off x="7605000" y="2244276"/>
            <a:ext cx="8600700" cy="147417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dist="1905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288000" rIns="360000" bIns="288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90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Para </a:t>
            </a:r>
            <a:r>
              <a:rPr lang="en-GB" sz="290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criar</a:t>
            </a:r>
            <a:r>
              <a:rPr lang="en-GB" sz="290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</a:t>
            </a:r>
            <a:r>
              <a:rPr lang="en-GB" sz="290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uma</a:t>
            </a:r>
            <a:r>
              <a:rPr lang="en-GB" sz="290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</a:t>
            </a:r>
            <a:r>
              <a:rPr lang="en-GB" sz="2900" b="1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Pandas </a:t>
            </a:r>
            <a:r>
              <a:rPr lang="en-GB" sz="2900" b="1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DataFrame</a:t>
            </a:r>
            <a:r>
              <a:rPr lang="en-GB" sz="2900" b="1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</a:t>
            </a:r>
            <a:r>
              <a:rPr lang="en-GB" sz="290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em</a:t>
            </a:r>
            <a:r>
              <a:rPr lang="en-GB" sz="290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</a:t>
            </a:r>
            <a:r>
              <a:rPr lang="en-GB" sz="2900" b="1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Python</a:t>
            </a:r>
            <a:r>
              <a:rPr lang="en-GB" sz="290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: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6C72726-D5C2-6EFC-A809-07EA35ADB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444" y="4714642"/>
            <a:ext cx="10018847" cy="313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8ABAA5-3F2B-5345-9DB1-CC2B4F7F752C}"/>
              </a:ext>
            </a:extLst>
          </p:cNvPr>
          <p:cNvCxnSpPr>
            <a:cxnSpLocks/>
          </p:cNvCxnSpPr>
          <p:nvPr/>
        </p:nvCxnSpPr>
        <p:spPr>
          <a:xfrm>
            <a:off x="8372689" y="6634716"/>
            <a:ext cx="2551814" cy="0"/>
          </a:xfrm>
          <a:prstGeom prst="line">
            <a:avLst/>
          </a:prstGeom>
          <a:ln w="50800">
            <a:solidFill>
              <a:srgbClr val="FCB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EBAC24-6D0B-B4A9-90AF-52AC1DB193D6}"/>
              </a:ext>
            </a:extLst>
          </p:cNvPr>
          <p:cNvCxnSpPr>
            <a:cxnSpLocks/>
          </p:cNvCxnSpPr>
          <p:nvPr/>
        </p:nvCxnSpPr>
        <p:spPr>
          <a:xfrm>
            <a:off x="9648596" y="7807842"/>
            <a:ext cx="3535776" cy="0"/>
          </a:xfrm>
          <a:prstGeom prst="line">
            <a:avLst/>
          </a:prstGeom>
          <a:ln w="50800">
            <a:solidFill>
              <a:srgbClr val="FCB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23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8"/>
          <p:cNvPicPr preferRelativeResize="0"/>
          <p:nvPr/>
        </p:nvPicPr>
        <p:blipFill rotWithShape="1">
          <a:blip r:embed="rId3">
            <a:alphaModFix/>
          </a:blip>
          <a:srcRect t="49" b="39"/>
          <a:stretch/>
        </p:blipFill>
        <p:spPr>
          <a:xfrm>
            <a:off x="17624636" y="9674589"/>
            <a:ext cx="446681" cy="44668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 txBox="1"/>
          <p:nvPr/>
        </p:nvSpPr>
        <p:spPr>
          <a:xfrm>
            <a:off x="387550" y="340150"/>
            <a:ext cx="30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dirty="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Pandas </a:t>
            </a:r>
            <a:r>
              <a:rPr lang="es-ES" dirty="0" err="1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DataFrames</a:t>
            </a:r>
            <a:endParaRPr sz="1400" b="0" i="0" u="none" strike="noStrike" cap="none" dirty="0">
              <a:solidFill>
                <a:schemeClr val="accent3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14516700" y="350700"/>
            <a:ext cx="337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NUCLIO DIGITAL SCHOOL</a:t>
            </a:r>
            <a:endParaRPr sz="1400" b="0" i="0" u="none" strike="noStrike" cap="none">
              <a:solidFill>
                <a:schemeClr val="accent3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1431638" y="2810075"/>
            <a:ext cx="4054762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32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Para que </a:t>
            </a:r>
            <a:r>
              <a:rPr lang="es-ES" sz="3200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servem</a:t>
            </a:r>
            <a:r>
              <a:rPr lang="es-ES" sz="32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?</a:t>
            </a:r>
            <a:endParaRPr sz="32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1431637" y="3344150"/>
            <a:ext cx="5670911" cy="196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5800"/>
            </a:pPr>
            <a:r>
              <a:rPr lang="es-ES" sz="58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Pandas </a:t>
            </a:r>
            <a:r>
              <a:rPr lang="es-ES" sz="5800" b="1" i="0" u="none" strike="noStrike" cap="none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DataFrames</a:t>
            </a:r>
            <a:endParaRPr lang="es-ES" sz="5800" b="1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" name="Google Shape;169;p8">
            <a:extLst>
              <a:ext uri="{FF2B5EF4-FFF2-40B4-BE49-F238E27FC236}">
                <a16:creationId xmlns:a16="http://schemas.microsoft.com/office/drawing/2014/main" id="{3AAEFC9D-416F-64C0-0A87-F4DEC8447F21}"/>
              </a:ext>
            </a:extLst>
          </p:cNvPr>
          <p:cNvSpPr txBox="1"/>
          <p:nvPr/>
        </p:nvSpPr>
        <p:spPr>
          <a:xfrm>
            <a:off x="7605000" y="3344150"/>
            <a:ext cx="8600700" cy="316694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dist="1905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288000" rIns="360000" bIns="288000" anchor="t" anchorCtr="0">
            <a:spAutoFit/>
          </a:bodyPr>
          <a:lstStyle/>
          <a:p>
            <a:pPr algn="l"/>
            <a:r>
              <a:rPr lang="en-GB" sz="28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As </a:t>
            </a:r>
            <a:r>
              <a:rPr lang="en-GB" sz="2800" b="1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Pandas </a:t>
            </a:r>
            <a:r>
              <a:rPr lang="en-GB" sz="2800" b="1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DataFrames</a:t>
            </a:r>
            <a:r>
              <a:rPr lang="en-GB" sz="2800" b="1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</a:t>
            </a:r>
            <a:r>
              <a:rPr lang="en-GB" sz="28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são</a:t>
            </a:r>
            <a:r>
              <a:rPr lang="en-GB" sz="28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</a:t>
            </a:r>
            <a:r>
              <a:rPr lang="en-GB" sz="28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usadas</a:t>
            </a:r>
            <a:r>
              <a:rPr lang="en-GB" sz="28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</a:t>
            </a:r>
            <a:r>
              <a:rPr lang="en-GB" sz="28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em</a:t>
            </a:r>
            <a:r>
              <a:rPr lang="en-GB" sz="28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</a:t>
            </a:r>
            <a:r>
              <a:rPr lang="en-GB" sz="28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vários</a:t>
            </a:r>
            <a:r>
              <a:rPr lang="en-GB" sz="28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</a:t>
            </a:r>
            <a:r>
              <a:rPr lang="en-GB" sz="28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cenários</a:t>
            </a:r>
            <a:r>
              <a:rPr lang="en-GB" sz="28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:</a:t>
            </a:r>
          </a:p>
          <a:p>
            <a:pPr algn="l"/>
            <a:endParaRPr lang="en-GB" sz="2800" b="0" i="0" u="none" strike="noStrike" dirty="0">
              <a:solidFill>
                <a:schemeClr val="tx1"/>
              </a:solidFill>
              <a:effectLst/>
              <a:latin typeface="Manrope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</a:t>
            </a:r>
            <a:r>
              <a:rPr lang="en-GB" sz="28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Representar</a:t>
            </a:r>
            <a:r>
              <a:rPr lang="en-GB" sz="28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</a:t>
            </a:r>
            <a:r>
              <a:rPr lang="en-GB" sz="28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múltiplas</a:t>
            </a:r>
            <a:r>
              <a:rPr lang="en-GB" sz="28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</a:t>
            </a:r>
            <a:r>
              <a:rPr lang="en-GB" sz="28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colunas</a:t>
            </a:r>
            <a:r>
              <a:rPr lang="en-GB" sz="28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de dados</a:t>
            </a:r>
            <a:r>
              <a:rPr lang="en-GB" sz="2800" dirty="0">
                <a:solidFill>
                  <a:schemeClr val="tx1"/>
                </a:solidFill>
                <a:latin typeface="Manrope" pitchFamily="2" charset="0"/>
              </a:rPr>
              <a:t>;</a:t>
            </a:r>
            <a:endParaRPr lang="en-GB" sz="2800" b="0" i="0" u="none" strike="noStrike" dirty="0">
              <a:solidFill>
                <a:schemeClr val="tx1"/>
              </a:solidFill>
              <a:effectLst/>
              <a:latin typeface="Manrope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Lidar com </a:t>
            </a:r>
            <a:r>
              <a:rPr lang="en-GB" sz="28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múltiplos</a:t>
            </a:r>
            <a:r>
              <a:rPr lang="en-GB" sz="28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dados (</a:t>
            </a:r>
            <a:r>
              <a:rPr lang="en-GB" sz="28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estilo</a:t>
            </a:r>
            <a:r>
              <a:rPr lang="en-GB" sz="28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</a:t>
            </a:r>
            <a:r>
              <a:rPr lang="en-GB" sz="28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planilha</a:t>
            </a:r>
            <a:r>
              <a:rPr lang="en-GB" sz="28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</a:t>
            </a:r>
            <a:r>
              <a:rPr lang="en-GB" sz="28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Análise</a:t>
            </a:r>
            <a:r>
              <a:rPr lang="en-GB" sz="28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 </a:t>
            </a:r>
            <a:r>
              <a:rPr lang="en-GB" sz="2800" b="0" i="0" u="none" strike="noStrike" dirty="0" err="1">
                <a:solidFill>
                  <a:schemeClr val="tx1"/>
                </a:solidFill>
                <a:effectLst/>
                <a:latin typeface="Manrope" pitchFamily="2" charset="0"/>
              </a:rPr>
              <a:t>financeira</a:t>
            </a:r>
            <a:r>
              <a:rPr lang="en-GB" sz="2800" b="0" i="0" u="none" strike="noStrike" dirty="0">
                <a:solidFill>
                  <a:schemeClr val="tx1"/>
                </a:solidFill>
                <a:effectLst/>
                <a:latin typeface="Manrope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9137148"/>
      </p:ext>
    </p:extLst>
  </p:cSld>
  <p:clrMapOvr>
    <a:masterClrMapping/>
  </p:clrMapOvr>
</p:sld>
</file>

<file path=ppt/theme/theme1.xml><?xml version="1.0" encoding="utf-8"?>
<a:theme xmlns:a="http://schemas.openxmlformats.org/drawingml/2006/main" name="Nuclio Digital School">
  <a:themeElements>
    <a:clrScheme name="Office">
      <a:dk1>
        <a:srgbClr val="000000"/>
      </a:dk1>
      <a:lt1>
        <a:srgbClr val="FFFFFF"/>
      </a:lt1>
      <a:dk2>
        <a:srgbClr val="EAEAEA"/>
      </a:dk2>
      <a:lt2>
        <a:srgbClr val="FCB700"/>
      </a:lt2>
      <a:accent1>
        <a:srgbClr val="141414"/>
      </a:accent1>
      <a:accent2>
        <a:srgbClr val="343434"/>
      </a:accent2>
      <a:accent3>
        <a:srgbClr val="676767"/>
      </a:accent3>
      <a:accent4>
        <a:srgbClr val="9A9A9A"/>
      </a:accent4>
      <a:accent5>
        <a:srgbClr val="FFDB7C"/>
      </a:accent5>
      <a:accent6>
        <a:srgbClr val="FFF7E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385</Words>
  <Application>Microsoft Macintosh PowerPoint</Application>
  <PresentationFormat>Custom</PresentationFormat>
  <Paragraphs>80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Manrope</vt:lpstr>
      <vt:lpstr>Manrope Light</vt:lpstr>
      <vt:lpstr>Calibri</vt:lpstr>
      <vt:lpstr>Manrope Medium</vt:lpstr>
      <vt:lpstr>Nuclio Digital School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Elementos Extra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Sara Fernandes</cp:lastModifiedBy>
  <cp:revision>12</cp:revision>
  <dcterms:modified xsi:type="dcterms:W3CDTF">2023-09-20T13:24:42Z</dcterms:modified>
</cp:coreProperties>
</file>