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4" r:id="rId3"/>
    <p:sldId id="501" r:id="rId5"/>
    <p:sldId id="606" r:id="rId6"/>
    <p:sldId id="603" r:id="rId7"/>
    <p:sldId id="605" r:id="rId8"/>
    <p:sldId id="615" r:id="rId9"/>
    <p:sldId id="616" r:id="rId10"/>
    <p:sldId id="550" r:id="rId11"/>
    <p:sldId id="53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08"/>
    <a:srgbClr val="064BB2"/>
    <a:srgbClr val="FFCB54"/>
    <a:srgbClr val="2B6EE1"/>
    <a:srgbClr val="FFBF2B"/>
    <a:srgbClr val="7624CC"/>
    <a:srgbClr val="CC8824"/>
    <a:srgbClr val="2165B6"/>
    <a:srgbClr val="C4C6C9"/>
    <a:srgbClr val="A5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6366" autoAdjust="0"/>
  </p:normalViewPr>
  <p:slideViewPr>
    <p:cSldViewPr snapToGrid="0">
      <p:cViewPr varScale="1">
        <p:scale>
          <a:sx n="57" d="100"/>
          <a:sy n="57" d="100"/>
        </p:scale>
        <p:origin x="62" y="6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D2844328-255A-42C9-A07A-C60BAD88F87D}" type="slidenum">
              <a:rPr lang="en-US" altLang="zh-CN" sz="1300" smtClean="0">
                <a:solidFill>
                  <a:schemeClr val="tx1"/>
                </a:solidFill>
              </a:rPr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C5EFD6F6-2F20-4B1A-A667-B95C1338A7FC}" type="datetime5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765BD0-8639-4309-B2A4-CEF6862AE3FC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0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3" name="图片 12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0824" y="1127041"/>
            <a:ext cx="11107601" cy="5052713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单击此处编辑正文内容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524AD63B-5F2C-4628-8441-2A0E534DA5F7}" type="slidenum"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19"/>
          <p:cNvCxnSpPr>
            <a:stCxn id="11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4"/>
          <p:cNvCxnSpPr>
            <a:endCxn id="10" idx="1"/>
          </p:cNvCxnSpPr>
          <p:nvPr userDrawn="1"/>
        </p:nvCxnSpPr>
        <p:spPr>
          <a:xfrm>
            <a:off x="5959475" y="6508750"/>
            <a:ext cx="3978275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标题+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13662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单击此处编辑正文内容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1" baseline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524AD63B-5F2C-4628-8441-2A0E534DA5F7}" type="slidenum"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9"/>
          <p:cNvCxnSpPr>
            <a:stCxn id="1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4"/>
          <p:cNvCxnSpPr>
            <a:endCxn id="11" idx="1"/>
          </p:cNvCxnSpPr>
          <p:nvPr userDrawn="1"/>
        </p:nvCxnSpPr>
        <p:spPr>
          <a:xfrm>
            <a:off x="5959475" y="6508750"/>
            <a:ext cx="3978275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13662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600" b="0"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此处编辑具体代码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800" b="0" baseline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单击此处编辑这个代码是干嘛的</a:t>
            </a:r>
            <a:endParaRPr lang="zh-CN" altLang="en-US" dirty="0"/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524AD63B-5F2C-4628-8441-2A0E534DA5F7}" type="slidenum"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9"/>
          <p:cNvCxnSpPr>
            <a:stCxn id="1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4"/>
          <p:cNvCxnSpPr>
            <a:endCxn id="11" idx="1"/>
          </p:cNvCxnSpPr>
          <p:nvPr userDrawn="1"/>
        </p:nvCxnSpPr>
        <p:spPr>
          <a:xfrm>
            <a:off x="5959475" y="6508750"/>
            <a:ext cx="3978275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5108398" y="2071633"/>
            <a:ext cx="7082050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 baseline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Thank you!</a:t>
            </a:r>
            <a:endParaRPr lang="zh-CN" altLang="en-US" sz="6600" baseline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0" baseline="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itle 1"/>
          <p:cNvSpPr txBox="1"/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altLang="zh-CN" sz="6600" baseline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Thank you!</a:t>
            </a:r>
            <a:endParaRPr lang="zh-CN" altLang="en-US" sz="6600" baseline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524AD63B-5F2C-4628-8441-2A0E534DA5F7}" type="slidenum"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9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baseline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cxnSp>
        <p:nvCxnSpPr>
          <p:cNvPr id="10" name="直接连接符 14"/>
          <p:cNvCxnSpPr/>
          <p:nvPr userDrawn="1"/>
        </p:nvCxnSpPr>
        <p:spPr>
          <a:xfrm>
            <a:off x="5959475" y="6508750"/>
            <a:ext cx="3978275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8B362659-EDEF-4896-B44C-15816E2E4C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414597ED-A428-4847-8034-7A70C69917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  <a:cs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  <a:cs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  <a:cs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  <a:cs typeface="微软雅黑" panose="020B0503020204020204" charset="-122"/>
        </a:defRPr>
      </a:lvl5pPr>
      <a:lvl6pPr marL="483870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charset="-122"/>
        </a:defRPr>
      </a:lvl6pPr>
      <a:lvl7pPr marL="967740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charset="-122"/>
        </a:defRPr>
      </a:lvl7pPr>
      <a:lvl8pPr marL="1450975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charset="-122"/>
        </a:defRPr>
      </a:lvl8pPr>
      <a:lvl9pPr marL="1934845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charset="-122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1pPr>
      <a:lvl2pPr marL="786130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72088" y="2706149"/>
            <a:ext cx="6544007" cy="692150"/>
          </a:xfrm>
        </p:spPr>
        <p:txBody>
          <a:bodyPr/>
          <a:lstStyle/>
          <a:p>
            <a:r>
              <a:rPr lang="zh-CN" altLang="en-US" sz="4000" dirty="0">
                <a:cs typeface="Times New Roman" panose="02020603050405020304" pitchFamily="18" charset="0"/>
              </a:rPr>
              <a:t>基于Spark分析的农业数据可视化平台</a:t>
            </a:r>
            <a:endParaRPr lang="zh-CN" altLang="en-US" sz="4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4947" y="2198962"/>
            <a:ext cx="5910" cy="2271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786" y="2790643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2000" b="1" kern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25026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AutoShape 17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000531" y="34595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可视化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架构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目录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24306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平台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架构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34775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570" y="3867540"/>
            <a:ext cx="3684343" cy="248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3"/>
          <p:cNvSpPr>
            <a:spLocks noGrp="1"/>
          </p:cNvSpPr>
          <p:nvPr>
            <p:ph idx="10"/>
          </p:nvPr>
        </p:nvSpPr>
        <p:spPr>
          <a:xfrm>
            <a:off x="1234440" y="1428115"/>
            <a:ext cx="9243695" cy="3829685"/>
          </a:xfrm>
        </p:spPr>
        <p:txBody>
          <a:bodyPr/>
          <a:p>
            <a:endParaRPr lang="zh-CN" altLang="en-US" sz="24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数据收集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来源</a:t>
            </a:r>
            <a:r>
              <a:rPr lang="zh-CN" altLang="en-US" sz="2400" dirty="0"/>
              <a:t>：从农业传感器（如土壤湿度、温度传感器，气象站等）、农业生产管理系统（记录种植、施肥、灌溉等农事操作）、市场交易平台（农产品价格、销量数据）等收集数据。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b="1" dirty="0"/>
              <a:t>格式</a:t>
            </a:r>
            <a:r>
              <a:rPr lang="zh-CN" altLang="en-US" sz="2400" dirty="0"/>
              <a:t>：数据可能是结构化（如数据库表格式）、半结构化（如 JSON、XML）或非结构化（如文本报告），</a:t>
            </a:r>
            <a:r>
              <a:rPr sz="2400">
                <a:sym typeface="+mn-ea"/>
              </a:rPr>
              <a:t>通过之前已提供或者其它途径获取相关农业领域数据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3"/>
          <p:cNvSpPr>
            <a:spLocks noChangeArrowheads="1"/>
          </p:cNvSpPr>
          <p:nvPr/>
        </p:nvSpPr>
        <p:spPr bwMode="auto">
          <a:xfrm>
            <a:off x="1524001" y="189384"/>
            <a:ext cx="1847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1524001" y="-115416"/>
            <a:ext cx="184731" cy="2308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5205" y="1731010"/>
            <a:ext cx="101701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数据预处理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/>
              <a:t>清洗</a:t>
            </a:r>
            <a:r>
              <a:rPr lang="zh-CN" altLang="en-US" sz="2400"/>
              <a:t>：利用 Spark 的 DataFrame API，处理缺失值（如填充或删除）、重复值（去除）、异常值（识别并修正或标记）。例如，对于土壤湿度传感器偶尔产生的异常大数值，可根据历史数据范围进行判断和修正。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 b="1"/>
              <a:t>转换</a:t>
            </a:r>
            <a:r>
              <a:rPr lang="zh-CN" altLang="en-US" sz="2400"/>
              <a:t>：将数据格式统一，进行数据类型转换等。比如把日期字符串转换为日期类型，方便后续分析。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 b="1"/>
              <a:t>集成</a:t>
            </a:r>
            <a:r>
              <a:rPr lang="zh-CN" altLang="en-US" sz="2400"/>
              <a:t>：整合不同来源的数据，确保数据的一致性和关联性。例如将气象数据与作物生长数据关联，以便分析气象条件对作物生长的影响。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5205" y="1731010"/>
            <a:ext cx="101701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基于 Spark 的数据分析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统计分析：使用 Spark 的聚合函数，计算农作物产量均值、方差，分析不同区域、不同年份的产量波动情况。例如计算各地区小麦的平均亩产量。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关联分析：挖掘不同数据指标之间的关系，如分析施肥量与作物产量的相关性，找出最佳施肥量区间。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时间序列分析：对农业气象数据（如温度、降水）等进行时间序列分析，预测未来气象趋势，为农业生产提供预警。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0920" y="1427480"/>
            <a:ext cx="10170160" cy="436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rgbClr val="FF0000"/>
                </a:solidFill>
              </a:rPr>
              <a:t>可视化设计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选择合适的Java 或者Python的web框架可视化，比如Spring Boot、vue.js、Flask或者Django。可视化内容</a:t>
            </a:r>
            <a:r>
              <a:rPr lang="zh-CN" altLang="en-US" sz="2400"/>
              <a:t>可以包括数据分布、模型预测结果、关联规则、趋势分析等，帮助用户更好地理解数据分析结果。</a:t>
            </a:r>
            <a:endParaRPr lang="zh-CN" altLang="en-US" sz="2400"/>
          </a:p>
          <a:p>
            <a:r>
              <a:rPr lang="zh-CN" altLang="en-US" sz="2400"/>
              <a:t>例如：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折线图</a:t>
            </a:r>
            <a:r>
              <a:rPr lang="zh-CN" altLang="en-US" sz="2400"/>
              <a:t>：展示农作物生长周期内的指标变化，如作物高度随时间的增长曲线。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柱状图</a:t>
            </a:r>
            <a:r>
              <a:rPr lang="zh-CN" altLang="en-US" sz="2400"/>
              <a:t>：对比不同地区、不同品种农作物的产量等指标。</a:t>
            </a:r>
            <a:endParaRPr lang="zh-CN" altLang="en-US" sz="2400"/>
          </a:p>
          <a:p>
            <a:r>
              <a:rPr lang="zh-CN" altLang="en-US" sz="2400"/>
              <a:t>地图可视化：在地图上展示不同地区的土壤肥力、病虫害分布情况等。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仪表盘</a:t>
            </a:r>
            <a:r>
              <a:rPr lang="zh-CN" altLang="en-US" sz="2400"/>
              <a:t>：实时显示农业生产关键指标，如温室环境参数（温度、湿度）。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ww\Desktop\u=3012322082,3076918643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44" y="4000499"/>
            <a:ext cx="2990385" cy="227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10920" y="1427480"/>
            <a:ext cx="10170160" cy="436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rgbClr val="FF0000"/>
                </a:solidFill>
              </a:rPr>
              <a:t>平台搭建与部署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 b="1"/>
              <a:t>架构设计</a:t>
            </a:r>
            <a:r>
              <a:rPr lang="zh-CN" altLang="en-US" sz="2400"/>
              <a:t>：采用 B/S（浏览器 / 服务器）架构，方便用户通过浏览器访问。后端使用 Spark 进行数据处理，前端进行可视化展示。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AutoShape 4" descr="http://p1.so.qhmsg.com/bdr/_240_/t016b2dbfb8ce32c266.jpg"/>
          <p:cNvSpPr>
            <a:spLocks noChangeAspect="1" noChangeArrowheads="1"/>
          </p:cNvSpPr>
          <p:nvPr/>
        </p:nvSpPr>
        <p:spPr bwMode="auto">
          <a:xfrm>
            <a:off x="164782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65" name="AutoShape 6" descr="http://p1.so.qhmsg.com/bdr/_240_/t016b2dbfb8ce32c266.jpg"/>
          <p:cNvSpPr>
            <a:spLocks noChangeAspect="1" noChangeArrowheads="1"/>
          </p:cNvSpPr>
          <p:nvPr/>
        </p:nvSpPr>
        <p:spPr bwMode="auto">
          <a:xfrm>
            <a:off x="180022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7720" y="1402080"/>
            <a:ext cx="10513695" cy="436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rgbClr val="FF0000"/>
                </a:solidFill>
              </a:rPr>
              <a:t>注意</a:t>
            </a:r>
            <a:r>
              <a:rPr lang="zh-CN" altLang="en-US" sz="2400">
                <a:solidFill>
                  <a:srgbClr val="FF0000"/>
                </a:solidFill>
              </a:rPr>
              <a:t>事项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可以直接在</a:t>
            </a:r>
            <a:r>
              <a:rPr lang="en-US" altLang="zh-CN" sz="2400"/>
              <a:t>Hadoop</a:t>
            </a:r>
            <a:r>
              <a:rPr lang="zh-CN" altLang="en-US" sz="2400"/>
              <a:t>平台进行全程分析处理，最后通过</a:t>
            </a:r>
            <a:r>
              <a:rPr lang="en-US" altLang="zh-CN" sz="2400"/>
              <a:t>web</a:t>
            </a:r>
            <a:r>
              <a:rPr lang="zh-CN" altLang="en-US" sz="2400"/>
              <a:t>界面</a:t>
            </a:r>
            <a:r>
              <a:rPr lang="zh-CN" altLang="en-US" sz="2400"/>
              <a:t>展示。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可以利用</a:t>
            </a:r>
            <a:r>
              <a:rPr lang="en-US" altLang="zh-CN" sz="2400"/>
              <a:t>Python </a:t>
            </a:r>
            <a:r>
              <a:rPr lang="zh-CN" altLang="en-US" sz="2400"/>
              <a:t>的</a:t>
            </a:r>
            <a:r>
              <a:rPr lang="en-US" altLang="zh-CN" sz="2400"/>
              <a:t>Pyspark</a:t>
            </a:r>
            <a:r>
              <a:rPr lang="zh-CN" altLang="en-US" sz="2400"/>
              <a:t>包进行分析和处理，但数据必须存储到</a:t>
            </a:r>
            <a:r>
              <a:rPr lang="en-US" altLang="zh-CN" sz="2400"/>
              <a:t>hadoop</a:t>
            </a:r>
            <a:r>
              <a:rPr lang="zh-CN" altLang="en-US" sz="2400"/>
              <a:t>平台的相关</a:t>
            </a:r>
            <a:r>
              <a:rPr lang="zh-CN" altLang="en-US" sz="2400"/>
              <a:t>数据库，最后通过</a:t>
            </a:r>
            <a:r>
              <a:rPr lang="en-US" altLang="zh-CN" sz="2400"/>
              <a:t>web</a:t>
            </a:r>
            <a:r>
              <a:rPr lang="zh-CN" altLang="en-US" sz="2400"/>
              <a:t>界面</a:t>
            </a:r>
            <a:r>
              <a:rPr lang="zh-CN" altLang="en-US" sz="2400"/>
              <a:t>展示。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数据结构要合理，能对应主题解决实际</a:t>
            </a:r>
            <a:r>
              <a:rPr lang="zh-CN" altLang="en-US" sz="2400"/>
              <a:t>问题！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能实现实时处理架构并展示为加分项，如</a:t>
            </a:r>
            <a:r>
              <a:rPr lang="en-US" altLang="zh-CN" sz="2400"/>
              <a:t>Kafka+Spark Streaming </a:t>
            </a:r>
            <a:r>
              <a:rPr lang="zh-CN" altLang="en-US" sz="2400"/>
              <a:t>等</a:t>
            </a:r>
            <a:r>
              <a:rPr lang="zh-CN" altLang="en-US" sz="2400"/>
              <a:t>架构。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课设题目根据小组选择的数据集</a:t>
            </a:r>
            <a:r>
              <a:rPr lang="zh-CN" altLang="en-US" sz="2400"/>
              <a:t>确定。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PT模板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WPS 演示</Application>
  <PresentationFormat>宽屏</PresentationFormat>
  <Paragraphs>64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Calibri</vt:lpstr>
      <vt:lpstr>黑体</vt:lpstr>
      <vt:lpstr>Arial Unicode MS</vt:lpstr>
      <vt:lpstr>等线</vt:lpstr>
      <vt:lpstr>PPT模板主题</vt:lpstr>
      <vt:lpstr>基于Spark分析的农业数据可视化平台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spl</cp:lastModifiedBy>
  <cp:revision>329</cp:revision>
  <dcterms:created xsi:type="dcterms:W3CDTF">2017-01-10T15:44:00Z</dcterms:created>
  <dcterms:modified xsi:type="dcterms:W3CDTF">2025-05-11T12:33:59Z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DD14076BDBFD4CE1987DCC49A05EC757</vt:lpwstr>
  </property>
  <property fmtid="{D5CDD505-2E9C-101B-9397-08002B2CF9AE}" pid="3" name="KSOProductBuildVer">
    <vt:lpwstr>2052-11.8.2.12085</vt:lpwstr>
  </property>
</Properties>
</file>