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7" r:id="rId3"/>
    <p:sldId id="260" r:id="rId4"/>
    <p:sldId id="261" r:id="rId5"/>
    <p:sldId id="262" r:id="rId6"/>
    <p:sldId id="266" r:id="rId7"/>
    <p:sldId id="267" r:id="rId8"/>
  </p:sldIdLst>
  <p:sldSz cx="10439400" cy="7559675"/>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928C97-E24E-42C4-8FB2-84A8A62FF66B}">
          <p14:sldIdLst>
            <p14:sldId id="264"/>
          </p14:sldIdLst>
        </p14:section>
        <p14:section name="表格模板" id="{4F784B91-11AA-460C-8AF5-E45CA7E4BCAB}">
          <p14:sldIdLst>
            <p14:sldId id="257"/>
            <p14:sldId id="260"/>
            <p14:sldId id="261"/>
            <p14:sldId id="262"/>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D54C"/>
    <a:srgbClr val="66CCFF"/>
    <a:srgbClr val="3399FF"/>
    <a:srgbClr val="FF7C80"/>
    <a:srgbClr val="E5D4F6"/>
    <a:srgbClr val="FF99FF"/>
    <a:srgbClr val="5A4C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7" autoAdjust="0"/>
    <p:restoredTop sz="94660"/>
  </p:normalViewPr>
  <p:slideViewPr>
    <p:cSldViewPr snapToGrid="0">
      <p:cViewPr varScale="1">
        <p:scale>
          <a:sx n="109" d="100"/>
          <a:sy n="109" d="100"/>
        </p:scale>
        <p:origin x="91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82955" y="1237197"/>
            <a:ext cx="8873490" cy="2631887"/>
          </a:xfrm>
        </p:spPr>
        <p:txBody>
          <a:bodyPr anchor="b"/>
          <a:lstStyle>
            <a:lvl1pPr algn="ctr">
              <a:defRPr sz="6614"/>
            </a:lvl1pPr>
          </a:lstStyle>
          <a:p>
            <a:r>
              <a:rPr lang="en-US" altLang="zh-CN"/>
              <a:t>Click to edit Master title style</a:t>
            </a:r>
            <a:endParaRPr lang="en-US" dirty="0"/>
          </a:p>
        </p:txBody>
      </p:sp>
      <p:sp>
        <p:nvSpPr>
          <p:cNvPr id="3" name="Subtitle 2"/>
          <p:cNvSpPr>
            <a:spLocks noGrp="1"/>
          </p:cNvSpPr>
          <p:nvPr>
            <p:ph type="subTitle" idx="1"/>
          </p:nvPr>
        </p:nvSpPr>
        <p:spPr>
          <a:xfrm>
            <a:off x="1304925" y="3970580"/>
            <a:ext cx="7829550" cy="1825171"/>
          </a:xfrm>
        </p:spPr>
        <p:txBody>
          <a:bodyPr/>
          <a:lstStyle>
            <a:lvl1pPr marL="0" indent="0" algn="ctr">
              <a:buNone/>
              <a:defRPr sz="2646"/>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982CDB0F-19E4-4ED1-98E0-1BA667AECAF3}" type="datetimeFigureOut">
              <a:rPr lang="zh-CN" altLang="en-US" smtClean="0"/>
              <a:t>2020/5/15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AE96520-309F-43C4-941E-42D64142E0D1}" type="slidenum">
              <a:rPr lang="zh-CN" altLang="en-US" smtClean="0"/>
              <a:t>‹#›</a:t>
            </a:fld>
            <a:endParaRPr lang="zh-CN" altLang="en-US"/>
          </a:p>
        </p:txBody>
      </p:sp>
    </p:spTree>
    <p:extLst>
      <p:ext uri="{BB962C8B-B14F-4D97-AF65-F5344CB8AC3E}">
        <p14:creationId xmlns:p14="http://schemas.microsoft.com/office/powerpoint/2010/main" val="1843839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982CDB0F-19E4-4ED1-98E0-1BA667AECAF3}" type="datetimeFigureOut">
              <a:rPr lang="zh-CN" altLang="en-US" smtClean="0"/>
              <a:t>2020/5/15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AE96520-309F-43C4-941E-42D64142E0D1}" type="slidenum">
              <a:rPr lang="zh-CN" altLang="en-US" smtClean="0"/>
              <a:t>‹#›</a:t>
            </a:fld>
            <a:endParaRPr lang="zh-CN" altLang="en-US"/>
          </a:p>
        </p:txBody>
      </p:sp>
    </p:spTree>
    <p:extLst>
      <p:ext uri="{BB962C8B-B14F-4D97-AF65-F5344CB8AC3E}">
        <p14:creationId xmlns:p14="http://schemas.microsoft.com/office/powerpoint/2010/main" val="784346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70696" y="402483"/>
            <a:ext cx="2250996" cy="6406475"/>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717710" y="402483"/>
            <a:ext cx="6622494" cy="640647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982CDB0F-19E4-4ED1-98E0-1BA667AECAF3}" type="datetimeFigureOut">
              <a:rPr lang="zh-CN" altLang="en-US" smtClean="0"/>
              <a:t>2020/5/15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AE96520-309F-43C4-941E-42D64142E0D1}" type="slidenum">
              <a:rPr lang="zh-CN" altLang="en-US" smtClean="0"/>
              <a:t>‹#›</a:t>
            </a:fld>
            <a:endParaRPr lang="zh-CN" altLang="en-US"/>
          </a:p>
        </p:txBody>
      </p:sp>
    </p:spTree>
    <p:extLst>
      <p:ext uri="{BB962C8B-B14F-4D97-AF65-F5344CB8AC3E}">
        <p14:creationId xmlns:p14="http://schemas.microsoft.com/office/powerpoint/2010/main" val="3313112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2C07900C-5CBC-428A-A4DA-025D54117457}"/>
              </a:ext>
            </a:extLst>
          </p:cNvPr>
          <p:cNvSpPr/>
          <p:nvPr userDrawn="1"/>
        </p:nvSpPr>
        <p:spPr>
          <a:xfrm>
            <a:off x="237392" y="246185"/>
            <a:ext cx="10014439" cy="7095392"/>
          </a:xfrm>
          <a:prstGeom prst="roundRect">
            <a:avLst>
              <a:gd name="adj" fmla="val 0"/>
            </a:avLst>
          </a:prstGeom>
          <a:solidFill>
            <a:schemeClr val="bg1"/>
          </a:solidFill>
          <a:ln>
            <a:noFill/>
          </a:ln>
          <a:effectLst>
            <a:outerShdw blurRad="50800" dist="38100" algn="tl"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310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982CDB0F-19E4-4ED1-98E0-1BA667AECAF3}" type="datetimeFigureOut">
              <a:rPr lang="zh-CN" altLang="en-US" smtClean="0"/>
              <a:t>2020/5/15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AE96520-309F-43C4-941E-42D64142E0D1}" type="slidenum">
              <a:rPr lang="zh-CN" altLang="en-US" smtClean="0"/>
              <a:t>‹#›</a:t>
            </a:fld>
            <a:endParaRPr lang="zh-CN" altLang="en-US"/>
          </a:p>
        </p:txBody>
      </p:sp>
    </p:spTree>
    <p:extLst>
      <p:ext uri="{BB962C8B-B14F-4D97-AF65-F5344CB8AC3E}">
        <p14:creationId xmlns:p14="http://schemas.microsoft.com/office/powerpoint/2010/main" val="3929447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2272" y="1884671"/>
            <a:ext cx="9003983" cy="3144614"/>
          </a:xfrm>
        </p:spPr>
        <p:txBody>
          <a:bodyPr anchor="b"/>
          <a:lstStyle>
            <a:lvl1pPr>
              <a:defRPr sz="6614"/>
            </a:lvl1pPr>
          </a:lstStyle>
          <a:p>
            <a:r>
              <a:rPr lang="en-US" altLang="zh-CN"/>
              <a:t>Click to edit Master title style</a:t>
            </a:r>
            <a:endParaRPr lang="en-US" dirty="0"/>
          </a:p>
        </p:txBody>
      </p:sp>
      <p:sp>
        <p:nvSpPr>
          <p:cNvPr id="3" name="Text Placeholder 2"/>
          <p:cNvSpPr>
            <a:spLocks noGrp="1"/>
          </p:cNvSpPr>
          <p:nvPr>
            <p:ph type="body" idx="1"/>
          </p:nvPr>
        </p:nvSpPr>
        <p:spPr>
          <a:xfrm>
            <a:off x="712272" y="5059035"/>
            <a:ext cx="9003983" cy="1653678"/>
          </a:xfrm>
        </p:spPr>
        <p:txBody>
          <a:bodyPr/>
          <a:lstStyle>
            <a:lvl1pPr marL="0" indent="0">
              <a:buNone/>
              <a:defRPr sz="2646">
                <a:solidFill>
                  <a:schemeClr val="tx1"/>
                </a:solidFill>
              </a:defRPr>
            </a:lvl1pPr>
            <a:lvl2pPr marL="503972" indent="0">
              <a:buNone/>
              <a:defRPr sz="2205">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982CDB0F-19E4-4ED1-98E0-1BA667AECAF3}" type="datetimeFigureOut">
              <a:rPr lang="zh-CN" altLang="en-US" smtClean="0"/>
              <a:t>2020/5/15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AE96520-309F-43C4-941E-42D64142E0D1}" type="slidenum">
              <a:rPr lang="zh-CN" altLang="en-US" smtClean="0"/>
              <a:t>‹#›</a:t>
            </a:fld>
            <a:endParaRPr lang="zh-CN" altLang="en-US"/>
          </a:p>
        </p:txBody>
      </p:sp>
    </p:spTree>
    <p:extLst>
      <p:ext uri="{BB962C8B-B14F-4D97-AF65-F5344CB8AC3E}">
        <p14:creationId xmlns:p14="http://schemas.microsoft.com/office/powerpoint/2010/main" val="2046810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717709" y="2012414"/>
            <a:ext cx="4436745" cy="479654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5284946" y="2012414"/>
            <a:ext cx="4436745" cy="479654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982CDB0F-19E4-4ED1-98E0-1BA667AECAF3}" type="datetimeFigureOut">
              <a:rPr lang="zh-CN" altLang="en-US" smtClean="0"/>
              <a:t>2020/5/15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AE96520-309F-43C4-941E-42D64142E0D1}" type="slidenum">
              <a:rPr lang="zh-CN" altLang="en-US" smtClean="0"/>
              <a:t>‹#›</a:t>
            </a:fld>
            <a:endParaRPr lang="zh-CN" altLang="en-US"/>
          </a:p>
        </p:txBody>
      </p:sp>
    </p:spTree>
    <p:extLst>
      <p:ext uri="{BB962C8B-B14F-4D97-AF65-F5344CB8AC3E}">
        <p14:creationId xmlns:p14="http://schemas.microsoft.com/office/powerpoint/2010/main" val="1747142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9068" y="402484"/>
            <a:ext cx="9003983" cy="1461188"/>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719070" y="1853171"/>
            <a:ext cx="4416355"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ltLang="zh-CN"/>
              <a:t>Click to edit Master text styles</a:t>
            </a:r>
          </a:p>
        </p:txBody>
      </p:sp>
      <p:sp>
        <p:nvSpPr>
          <p:cNvPr id="4" name="Content Placeholder 3"/>
          <p:cNvSpPr>
            <a:spLocks noGrp="1"/>
          </p:cNvSpPr>
          <p:nvPr>
            <p:ph sz="half" idx="2"/>
          </p:nvPr>
        </p:nvSpPr>
        <p:spPr>
          <a:xfrm>
            <a:off x="719070" y="2761381"/>
            <a:ext cx="4416355" cy="4061576"/>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5284947" y="1853171"/>
            <a:ext cx="4438105"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ltLang="zh-CN"/>
              <a:t>Click to edit Master text styles</a:t>
            </a:r>
          </a:p>
        </p:txBody>
      </p:sp>
      <p:sp>
        <p:nvSpPr>
          <p:cNvPr id="6" name="Content Placeholder 5"/>
          <p:cNvSpPr>
            <a:spLocks noGrp="1"/>
          </p:cNvSpPr>
          <p:nvPr>
            <p:ph sz="quarter" idx="4"/>
          </p:nvPr>
        </p:nvSpPr>
        <p:spPr>
          <a:xfrm>
            <a:off x="5284947" y="2761381"/>
            <a:ext cx="4438105" cy="4061576"/>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982CDB0F-19E4-4ED1-98E0-1BA667AECAF3}" type="datetimeFigureOut">
              <a:rPr lang="zh-CN" altLang="en-US" smtClean="0"/>
              <a:t>2020/5/15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AE96520-309F-43C4-941E-42D64142E0D1}" type="slidenum">
              <a:rPr lang="zh-CN" altLang="en-US" smtClean="0"/>
              <a:t>‹#›</a:t>
            </a:fld>
            <a:endParaRPr lang="zh-CN" altLang="en-US"/>
          </a:p>
        </p:txBody>
      </p:sp>
    </p:spTree>
    <p:extLst>
      <p:ext uri="{BB962C8B-B14F-4D97-AF65-F5344CB8AC3E}">
        <p14:creationId xmlns:p14="http://schemas.microsoft.com/office/powerpoint/2010/main" val="841745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982CDB0F-19E4-4ED1-98E0-1BA667AECAF3}" type="datetimeFigureOut">
              <a:rPr lang="zh-CN" altLang="en-US" smtClean="0"/>
              <a:t>2020/5/15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AE96520-309F-43C4-941E-42D64142E0D1}" type="slidenum">
              <a:rPr lang="zh-CN" altLang="en-US" smtClean="0"/>
              <a:t>‹#›</a:t>
            </a:fld>
            <a:endParaRPr lang="zh-CN" altLang="en-US"/>
          </a:p>
        </p:txBody>
      </p:sp>
    </p:spTree>
    <p:extLst>
      <p:ext uri="{BB962C8B-B14F-4D97-AF65-F5344CB8AC3E}">
        <p14:creationId xmlns:p14="http://schemas.microsoft.com/office/powerpoint/2010/main" val="221667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CDB0F-19E4-4ED1-98E0-1BA667AECAF3}" type="datetimeFigureOut">
              <a:rPr lang="zh-CN" altLang="en-US" smtClean="0"/>
              <a:t>2020/5/15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AE96520-309F-43C4-941E-42D64142E0D1}" type="slidenum">
              <a:rPr lang="zh-CN" altLang="en-US" smtClean="0"/>
              <a:t>‹#›</a:t>
            </a:fld>
            <a:endParaRPr lang="zh-CN" altLang="en-US"/>
          </a:p>
        </p:txBody>
      </p:sp>
    </p:spTree>
    <p:extLst>
      <p:ext uri="{BB962C8B-B14F-4D97-AF65-F5344CB8AC3E}">
        <p14:creationId xmlns:p14="http://schemas.microsoft.com/office/powerpoint/2010/main" val="3096075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9069" y="503978"/>
            <a:ext cx="3366978" cy="1763924"/>
          </a:xfrm>
        </p:spPr>
        <p:txBody>
          <a:bodyPr anchor="b"/>
          <a:lstStyle>
            <a:lvl1pPr>
              <a:defRPr sz="3527"/>
            </a:lvl1pPr>
          </a:lstStyle>
          <a:p>
            <a:r>
              <a:rPr lang="en-US" altLang="zh-CN"/>
              <a:t>Click to edit Master title style</a:t>
            </a:r>
            <a:endParaRPr lang="en-US" dirty="0"/>
          </a:p>
        </p:txBody>
      </p:sp>
      <p:sp>
        <p:nvSpPr>
          <p:cNvPr id="3" name="Content Placeholder 2"/>
          <p:cNvSpPr>
            <a:spLocks noGrp="1"/>
          </p:cNvSpPr>
          <p:nvPr>
            <p:ph idx="1"/>
          </p:nvPr>
        </p:nvSpPr>
        <p:spPr>
          <a:xfrm>
            <a:off x="4438105" y="1088455"/>
            <a:ext cx="5284946" cy="5372269"/>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719069" y="2267902"/>
            <a:ext cx="3366978"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982CDB0F-19E4-4ED1-98E0-1BA667AECAF3}" type="datetimeFigureOut">
              <a:rPr lang="zh-CN" altLang="en-US" smtClean="0"/>
              <a:t>2020/5/15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AE96520-309F-43C4-941E-42D64142E0D1}" type="slidenum">
              <a:rPr lang="zh-CN" altLang="en-US" smtClean="0"/>
              <a:t>‹#›</a:t>
            </a:fld>
            <a:endParaRPr lang="zh-CN" altLang="en-US"/>
          </a:p>
        </p:txBody>
      </p:sp>
    </p:spTree>
    <p:extLst>
      <p:ext uri="{BB962C8B-B14F-4D97-AF65-F5344CB8AC3E}">
        <p14:creationId xmlns:p14="http://schemas.microsoft.com/office/powerpoint/2010/main" val="756050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9069" y="503978"/>
            <a:ext cx="3366978" cy="1763924"/>
          </a:xfrm>
        </p:spPr>
        <p:txBody>
          <a:bodyPr anchor="b"/>
          <a:lstStyle>
            <a:lvl1pPr>
              <a:defRPr sz="3527"/>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4438105" y="1088455"/>
            <a:ext cx="5284946" cy="5372269"/>
          </a:xfrm>
        </p:spPr>
        <p:txBody>
          <a:bodyPr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en-US" altLang="zh-CN"/>
              <a:t>Click icon to add picture</a:t>
            </a:r>
            <a:endParaRPr lang="en-US" dirty="0"/>
          </a:p>
        </p:txBody>
      </p:sp>
      <p:sp>
        <p:nvSpPr>
          <p:cNvPr id="4" name="Text Placeholder 3"/>
          <p:cNvSpPr>
            <a:spLocks noGrp="1"/>
          </p:cNvSpPr>
          <p:nvPr>
            <p:ph type="body" sz="half" idx="2"/>
          </p:nvPr>
        </p:nvSpPr>
        <p:spPr>
          <a:xfrm>
            <a:off x="719069" y="2267902"/>
            <a:ext cx="3366978"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982CDB0F-19E4-4ED1-98E0-1BA667AECAF3}" type="datetimeFigureOut">
              <a:rPr lang="zh-CN" altLang="en-US" smtClean="0"/>
              <a:t>2020/5/15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AE96520-309F-43C4-941E-42D64142E0D1}" type="slidenum">
              <a:rPr lang="zh-CN" altLang="en-US" smtClean="0"/>
              <a:t>‹#›</a:t>
            </a:fld>
            <a:endParaRPr lang="zh-CN" altLang="en-US"/>
          </a:p>
        </p:txBody>
      </p:sp>
    </p:spTree>
    <p:extLst>
      <p:ext uri="{BB962C8B-B14F-4D97-AF65-F5344CB8AC3E}">
        <p14:creationId xmlns:p14="http://schemas.microsoft.com/office/powerpoint/2010/main" val="490916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17709" y="402484"/>
            <a:ext cx="9003983" cy="1461188"/>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717709" y="2012414"/>
            <a:ext cx="9003983" cy="4796544"/>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717709" y="7006700"/>
            <a:ext cx="2348865" cy="402483"/>
          </a:xfrm>
          <a:prstGeom prst="rect">
            <a:avLst/>
          </a:prstGeom>
        </p:spPr>
        <p:txBody>
          <a:bodyPr vert="horz" lIns="91440" tIns="45720" rIns="91440" bIns="45720" rtlCol="0" anchor="ctr"/>
          <a:lstStyle>
            <a:lvl1pPr algn="l">
              <a:defRPr sz="1323">
                <a:solidFill>
                  <a:schemeClr val="tx1">
                    <a:tint val="75000"/>
                  </a:schemeClr>
                </a:solidFill>
              </a:defRPr>
            </a:lvl1pPr>
          </a:lstStyle>
          <a:p>
            <a:fld id="{982CDB0F-19E4-4ED1-98E0-1BA667AECAF3}" type="datetimeFigureOut">
              <a:rPr lang="zh-CN" altLang="en-US" smtClean="0"/>
              <a:t>2020/5/15</a:t>
            </a:fld>
            <a:endParaRPr lang="zh-CN" altLang="en-US"/>
          </a:p>
        </p:txBody>
      </p:sp>
      <p:sp>
        <p:nvSpPr>
          <p:cNvPr id="5" name="Footer Placeholder 4"/>
          <p:cNvSpPr>
            <a:spLocks noGrp="1"/>
          </p:cNvSpPr>
          <p:nvPr>
            <p:ph type="ftr" sz="quarter" idx="3"/>
          </p:nvPr>
        </p:nvSpPr>
        <p:spPr>
          <a:xfrm>
            <a:off x="3458051" y="7006700"/>
            <a:ext cx="3523298"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7372826" y="7006700"/>
            <a:ext cx="2348865" cy="402483"/>
          </a:xfrm>
          <a:prstGeom prst="rect">
            <a:avLst/>
          </a:prstGeom>
        </p:spPr>
        <p:txBody>
          <a:bodyPr vert="horz" lIns="91440" tIns="45720" rIns="91440" bIns="45720" rtlCol="0" anchor="ctr"/>
          <a:lstStyle>
            <a:lvl1pPr algn="r">
              <a:defRPr sz="1323">
                <a:solidFill>
                  <a:schemeClr val="tx1">
                    <a:tint val="75000"/>
                  </a:schemeClr>
                </a:solidFill>
              </a:defRPr>
            </a:lvl1pPr>
          </a:lstStyle>
          <a:p>
            <a:fld id="{8AE96520-309F-43C4-941E-42D64142E0D1}" type="slidenum">
              <a:rPr lang="zh-CN" altLang="en-US" smtClean="0"/>
              <a:t>‹#›</a:t>
            </a:fld>
            <a:endParaRPr lang="zh-CN" altLang="en-US"/>
          </a:p>
        </p:txBody>
      </p:sp>
    </p:spTree>
    <p:extLst>
      <p:ext uri="{BB962C8B-B14F-4D97-AF65-F5344CB8AC3E}">
        <p14:creationId xmlns:p14="http://schemas.microsoft.com/office/powerpoint/2010/main" val="1368945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1007943" rtl="0" eaLnBrk="1" latinLnBrk="0" hangingPunct="1">
        <a:lnSpc>
          <a:spcPct val="90000"/>
        </a:lnSpc>
        <a:spcBef>
          <a:spcPct val="0"/>
        </a:spcBef>
        <a:buNone/>
        <a:defRPr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kanjianshijian.co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kanjianshijian.co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kanjianshijian.co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kanjianshijian.co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higuangjimu/timetable" TargetMode="External"/><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2.jpg"/><Relationship Id="rId4" Type="http://schemas.openxmlformats.org/officeDocument/2006/relationships/hyperlink" Target="https://www.freepik.co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higuangjimu/timetable" TargetMode="External"/><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2.jpg"/><Relationship Id="rId4" Type="http://schemas.openxmlformats.org/officeDocument/2006/relationships/hyperlink" Target="https://www.freepik.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D54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2991-07CF-4815-8B62-068FC8210223}"/>
              </a:ext>
            </a:extLst>
          </p:cNvPr>
          <p:cNvSpPr>
            <a:spLocks noGrp="1"/>
          </p:cNvSpPr>
          <p:nvPr>
            <p:ph type="title"/>
          </p:nvPr>
        </p:nvSpPr>
        <p:spPr/>
        <p:txBody>
          <a:bodyPr/>
          <a:lstStyle/>
          <a:p>
            <a:r>
              <a:rPr lang="zh-CN" altLang="en-US" b="1" dirty="0"/>
              <a:t>素色日程表说明</a:t>
            </a:r>
          </a:p>
        </p:txBody>
      </p:sp>
      <p:sp>
        <p:nvSpPr>
          <p:cNvPr id="3" name="Content Placeholder 2">
            <a:extLst>
              <a:ext uri="{FF2B5EF4-FFF2-40B4-BE49-F238E27FC236}">
                <a16:creationId xmlns:a16="http://schemas.microsoft.com/office/drawing/2014/main" id="{0BB69824-E921-4A59-985A-9948EF64EC5E}"/>
              </a:ext>
            </a:extLst>
          </p:cNvPr>
          <p:cNvSpPr>
            <a:spLocks noGrp="1"/>
          </p:cNvSpPr>
          <p:nvPr>
            <p:ph idx="1"/>
          </p:nvPr>
        </p:nvSpPr>
        <p:spPr/>
        <p:txBody>
          <a:bodyPr/>
          <a:lstStyle/>
          <a:p>
            <a:r>
              <a:rPr lang="zh-CN" altLang="en-US" dirty="0"/>
              <a:t>字体采用常用微软雅黑（个人打印使用）</a:t>
            </a:r>
            <a:endParaRPr lang="en-US" altLang="zh-CN" dirty="0"/>
          </a:p>
          <a:p>
            <a:r>
              <a:rPr lang="zh-CN" altLang="en-US" dirty="0"/>
              <a:t>根据不同任务可以设置相同色块颜色</a:t>
            </a:r>
            <a:endParaRPr lang="en-US" altLang="zh-CN" dirty="0"/>
          </a:p>
          <a:p>
            <a:r>
              <a:rPr lang="zh-CN" altLang="en-US" dirty="0"/>
              <a:t>表格基于</a:t>
            </a:r>
            <a:r>
              <a:rPr lang="en-US" altLang="zh-CN" dirty="0" err="1"/>
              <a:t>freepik</a:t>
            </a:r>
            <a:r>
              <a:rPr lang="zh-CN" altLang="en-US" dirty="0"/>
              <a:t>配色，感谢</a:t>
            </a:r>
            <a:r>
              <a:rPr lang="en-US" altLang="zh-CN" dirty="0" err="1"/>
              <a:t>freepik</a:t>
            </a:r>
            <a:r>
              <a:rPr lang="zh-CN" altLang="en-US" dirty="0"/>
              <a:t>设计师的辛勤劳动</a:t>
            </a:r>
            <a:endParaRPr lang="en-US" altLang="zh-CN" dirty="0"/>
          </a:p>
          <a:p>
            <a:endParaRPr lang="zh-CN" altLang="en-US" dirty="0"/>
          </a:p>
        </p:txBody>
      </p:sp>
    </p:spTree>
    <p:extLst>
      <p:ext uri="{BB962C8B-B14F-4D97-AF65-F5344CB8AC3E}">
        <p14:creationId xmlns:p14="http://schemas.microsoft.com/office/powerpoint/2010/main" val="782353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D54C"/>
        </a:solidFill>
        <a:effectLst/>
      </p:bgPr>
    </p:bg>
    <p:spTree>
      <p:nvGrpSpPr>
        <p:cNvPr id="1" name=""/>
        <p:cNvGrpSpPr/>
        <p:nvPr/>
      </p:nvGrpSpPr>
      <p:grpSpPr>
        <a:xfrm>
          <a:off x="0" y="0"/>
          <a:ext cx="0" cy="0"/>
          <a:chOff x="0" y="0"/>
          <a:chExt cx="0" cy="0"/>
        </a:xfrm>
      </p:grpSpPr>
      <p:graphicFrame>
        <p:nvGraphicFramePr>
          <p:cNvPr id="12" name="Table 12">
            <a:extLst>
              <a:ext uri="{FF2B5EF4-FFF2-40B4-BE49-F238E27FC236}">
                <a16:creationId xmlns:a16="http://schemas.microsoft.com/office/drawing/2014/main" id="{731D6D9B-D6E0-4488-83DA-42482D586AE0}"/>
              </a:ext>
            </a:extLst>
          </p:cNvPr>
          <p:cNvGraphicFramePr>
            <a:graphicFrameLocks noGrp="1"/>
          </p:cNvGraphicFramePr>
          <p:nvPr>
            <p:extLst>
              <p:ext uri="{D42A27DB-BD31-4B8C-83A1-F6EECF244321}">
                <p14:modId xmlns:p14="http://schemas.microsoft.com/office/powerpoint/2010/main" val="1728319029"/>
              </p:ext>
            </p:extLst>
          </p:nvPr>
        </p:nvGraphicFramePr>
        <p:xfrm>
          <a:off x="419100" y="818775"/>
          <a:ext cx="9550400" cy="6545011"/>
        </p:xfrm>
        <a:graphic>
          <a:graphicData uri="http://schemas.openxmlformats.org/drawingml/2006/table">
            <a:tbl>
              <a:tblPr firstRow="1" bandRow="1">
                <a:effectLst>
                  <a:outerShdw blurRad="50800" dist="76200" dir="2700000" algn="tl" rotWithShape="0">
                    <a:prstClr val="black">
                      <a:alpha val="40000"/>
                    </a:prstClr>
                  </a:outerShdw>
                </a:effectLst>
                <a:tableStyleId>{F5AB1C69-6EDB-4FF4-983F-18BD219EF322}</a:tableStyleId>
              </a:tblPr>
              <a:tblGrid>
                <a:gridCol w="1193800">
                  <a:extLst>
                    <a:ext uri="{9D8B030D-6E8A-4147-A177-3AD203B41FA5}">
                      <a16:colId xmlns:a16="http://schemas.microsoft.com/office/drawing/2014/main" val="3148574528"/>
                    </a:ext>
                  </a:extLst>
                </a:gridCol>
                <a:gridCol w="1193800">
                  <a:extLst>
                    <a:ext uri="{9D8B030D-6E8A-4147-A177-3AD203B41FA5}">
                      <a16:colId xmlns:a16="http://schemas.microsoft.com/office/drawing/2014/main" val="749690175"/>
                    </a:ext>
                  </a:extLst>
                </a:gridCol>
                <a:gridCol w="1193800">
                  <a:extLst>
                    <a:ext uri="{9D8B030D-6E8A-4147-A177-3AD203B41FA5}">
                      <a16:colId xmlns:a16="http://schemas.microsoft.com/office/drawing/2014/main" val="2514084995"/>
                    </a:ext>
                  </a:extLst>
                </a:gridCol>
                <a:gridCol w="1193800">
                  <a:extLst>
                    <a:ext uri="{9D8B030D-6E8A-4147-A177-3AD203B41FA5}">
                      <a16:colId xmlns:a16="http://schemas.microsoft.com/office/drawing/2014/main" val="2830583071"/>
                    </a:ext>
                  </a:extLst>
                </a:gridCol>
                <a:gridCol w="1193800">
                  <a:extLst>
                    <a:ext uri="{9D8B030D-6E8A-4147-A177-3AD203B41FA5}">
                      <a16:colId xmlns:a16="http://schemas.microsoft.com/office/drawing/2014/main" val="2391625083"/>
                    </a:ext>
                  </a:extLst>
                </a:gridCol>
                <a:gridCol w="1193800">
                  <a:extLst>
                    <a:ext uri="{9D8B030D-6E8A-4147-A177-3AD203B41FA5}">
                      <a16:colId xmlns:a16="http://schemas.microsoft.com/office/drawing/2014/main" val="1126606705"/>
                    </a:ext>
                  </a:extLst>
                </a:gridCol>
                <a:gridCol w="1193800">
                  <a:extLst>
                    <a:ext uri="{9D8B030D-6E8A-4147-A177-3AD203B41FA5}">
                      <a16:colId xmlns:a16="http://schemas.microsoft.com/office/drawing/2014/main" val="2624031943"/>
                    </a:ext>
                  </a:extLst>
                </a:gridCol>
                <a:gridCol w="1193800">
                  <a:extLst>
                    <a:ext uri="{9D8B030D-6E8A-4147-A177-3AD203B41FA5}">
                      <a16:colId xmlns:a16="http://schemas.microsoft.com/office/drawing/2014/main" val="3370628876"/>
                    </a:ext>
                  </a:extLst>
                </a:gridCol>
              </a:tblGrid>
              <a:tr h="803835">
                <a:tc>
                  <a:txBody>
                    <a:bodyPr/>
                    <a:lstStyle/>
                    <a:p>
                      <a:pPr algn="ct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时间</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星期</a:t>
                      </a:r>
                    </a:p>
                  </a:txBody>
                  <a:tcPr marL="78296" marR="78296" marT="39148" marB="39148" anchor="ctr"/>
                </a:tc>
                <a:tc>
                  <a:txBody>
                    <a:bodyPr/>
                    <a:lstStyle/>
                    <a:p>
                      <a:pPr marL="0" marR="0" lvl="0" indent="0" algn="ctr" defTabSz="1007943" rtl="0" eaLnBrk="1" fontAlgn="auto" latinLnBrk="0" hangingPunct="1">
                        <a:lnSpc>
                          <a:spcPct val="100000"/>
                        </a:lnSpc>
                        <a:spcBef>
                          <a:spcPts val="0"/>
                        </a:spcBef>
                        <a:spcAft>
                          <a:spcPts val="0"/>
                        </a:spcAft>
                        <a:buClrTx/>
                        <a:buSzTx/>
                        <a:buFontTx/>
                        <a:buNone/>
                        <a:tabLst/>
                        <a:defRPr/>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星期一</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a:txBody>
                  <a:tcPr marL="78296" marR="78296" marT="39148" marB="39148" anchor="ctr"/>
                </a:tc>
                <a:tc>
                  <a:txBody>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星期二</a:t>
                      </a:r>
                    </a:p>
                  </a:txBody>
                  <a:tcPr marL="78296" marR="78296" marT="39148" marB="39148" anchor="ctr"/>
                </a:tc>
                <a:tc>
                  <a:txBody>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星期三</a:t>
                      </a:r>
                    </a:p>
                  </a:txBody>
                  <a:tcPr marL="78296" marR="78296" marT="39148" marB="39148" anchor="ctr"/>
                </a:tc>
                <a:tc>
                  <a:txBody>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星期四</a:t>
                      </a:r>
                    </a:p>
                  </a:txBody>
                  <a:tcPr marL="78296" marR="78296" marT="39148" marB="39148" anchor="ctr"/>
                </a:tc>
                <a:tc>
                  <a:txBody>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星期五</a:t>
                      </a:r>
                    </a:p>
                  </a:txBody>
                  <a:tcPr marL="78296" marR="78296" marT="39148" marB="39148" anchor="ctr"/>
                </a:tc>
                <a:tc>
                  <a:txBody>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星期六</a:t>
                      </a:r>
                    </a:p>
                  </a:txBody>
                  <a:tcPr marL="78296" marR="78296" marT="39148" marB="39148" anchor="ctr"/>
                </a:tc>
                <a:tc>
                  <a:txBody>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星期日</a:t>
                      </a:r>
                    </a:p>
                  </a:txBody>
                  <a:tcPr marL="78296" marR="78296" marT="39148" marB="39148" anchor="ctr"/>
                </a:tc>
                <a:extLst>
                  <a:ext uri="{0D108BD9-81ED-4DB2-BD59-A6C34878D82A}">
                    <a16:rowId xmlns:a16="http://schemas.microsoft.com/office/drawing/2014/main" val="1612032467"/>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7:00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908928116"/>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8:00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596380861"/>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9:00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164589067"/>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10:00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450462681"/>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11:00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173733708"/>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12:00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327984245"/>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15:00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174723581"/>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16:00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673316207"/>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17:00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875712762"/>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18:00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673950579"/>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19:00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918493681"/>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20:00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956526572"/>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21:00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802885113"/>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22:00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879207585"/>
                  </a:ext>
                </a:extLst>
              </a:tr>
            </a:tbl>
          </a:graphicData>
        </a:graphic>
      </p:graphicFrame>
      <p:pic>
        <p:nvPicPr>
          <p:cNvPr id="15" name="Picture 14">
            <a:extLst>
              <a:ext uri="{FF2B5EF4-FFF2-40B4-BE49-F238E27FC236}">
                <a16:creationId xmlns:a16="http://schemas.microsoft.com/office/drawing/2014/main" id="{F34ED4E0-2956-4EA6-AA16-477914D70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 y="287638"/>
            <a:ext cx="1333499" cy="332838"/>
          </a:xfrm>
          <a:prstGeom prst="rect">
            <a:avLst/>
          </a:prstGeom>
        </p:spPr>
      </p:pic>
      <p:sp>
        <p:nvSpPr>
          <p:cNvPr id="16" name="TextBox 15">
            <a:extLst>
              <a:ext uri="{FF2B5EF4-FFF2-40B4-BE49-F238E27FC236}">
                <a16:creationId xmlns:a16="http://schemas.microsoft.com/office/drawing/2014/main" id="{21CE5A62-5AEE-47D2-A06B-988B691A3B1E}"/>
              </a:ext>
            </a:extLst>
          </p:cNvPr>
          <p:cNvSpPr txBox="1"/>
          <p:nvPr/>
        </p:nvSpPr>
        <p:spPr>
          <a:xfrm>
            <a:off x="723899" y="497365"/>
            <a:ext cx="1200150" cy="246221"/>
          </a:xfrm>
          <a:prstGeom prst="rect">
            <a:avLst/>
          </a:prstGeom>
          <a:noFill/>
        </p:spPr>
        <p:txBody>
          <a:bodyPr wrap="square" rtlCol="0">
            <a:spAutoFit/>
          </a:bodyPr>
          <a:lstStyle/>
          <a:p>
            <a:r>
              <a:rPr lang="en-US" altLang="zh-CN" sz="1000" dirty="0">
                <a:solidFill>
                  <a:srgbClr val="5A4C1B"/>
                </a:solidFill>
              </a:rPr>
              <a:t>designed by freepik</a:t>
            </a:r>
            <a:endParaRPr lang="zh-CN" altLang="en-US" sz="1000" dirty="0">
              <a:solidFill>
                <a:srgbClr val="5A4C1B"/>
              </a:solidFill>
            </a:endParaRPr>
          </a:p>
        </p:txBody>
      </p:sp>
      <p:sp>
        <p:nvSpPr>
          <p:cNvPr id="17" name="TextBox 16">
            <a:extLst>
              <a:ext uri="{FF2B5EF4-FFF2-40B4-BE49-F238E27FC236}">
                <a16:creationId xmlns:a16="http://schemas.microsoft.com/office/drawing/2014/main" id="{20C82B6B-8FB7-450A-89E1-8113234B15E4}"/>
              </a:ext>
            </a:extLst>
          </p:cNvPr>
          <p:cNvSpPr txBox="1"/>
          <p:nvPr/>
        </p:nvSpPr>
        <p:spPr>
          <a:xfrm>
            <a:off x="9111015" y="254002"/>
            <a:ext cx="1079269" cy="400110"/>
          </a:xfrm>
          <a:prstGeom prst="rect">
            <a:avLst/>
          </a:prstGeom>
          <a:noFill/>
        </p:spPr>
        <p:txBody>
          <a:bodyPr wrap="square" rtlCol="0">
            <a:spAutoFit/>
          </a:bodyPr>
          <a:lstStyle/>
          <a:p>
            <a:r>
              <a:rPr lang="zh-CN" altLang="en-US" sz="2000" dirty="0">
                <a:solidFill>
                  <a:srgbClr val="5A4C1B"/>
                </a:solidFill>
                <a:latin typeface="微软雅黑" panose="020B0503020204020204" pitchFamily="34" charset="-122"/>
                <a:ea typeface="微软雅黑" panose="020B0503020204020204" pitchFamily="34" charset="-122"/>
              </a:rPr>
              <a:t>时间表</a:t>
            </a:r>
          </a:p>
        </p:txBody>
      </p:sp>
      <p:sp>
        <p:nvSpPr>
          <p:cNvPr id="6" name="TextBox 5">
            <a:extLst>
              <a:ext uri="{FF2B5EF4-FFF2-40B4-BE49-F238E27FC236}">
                <a16:creationId xmlns:a16="http://schemas.microsoft.com/office/drawing/2014/main" id="{7468ABDC-7903-461B-95DE-812C7C5FEEAA}"/>
              </a:ext>
            </a:extLst>
          </p:cNvPr>
          <p:cNvSpPr txBox="1"/>
          <p:nvPr/>
        </p:nvSpPr>
        <p:spPr>
          <a:xfrm rot="16200000">
            <a:off x="8094999" y="4207821"/>
            <a:ext cx="4190571" cy="261610"/>
          </a:xfrm>
          <a:prstGeom prst="rect">
            <a:avLst/>
          </a:prstGeom>
          <a:noFill/>
        </p:spPr>
        <p:txBody>
          <a:bodyPr wrap="none" rtlCol="0">
            <a:spAutoFit/>
          </a:bodyPr>
          <a:lstStyle/>
          <a:p>
            <a:r>
              <a:rPr lang="en-US" altLang="zh-CN" sz="1100" dirty="0">
                <a:solidFill>
                  <a:schemeClr val="bg1"/>
                </a:solidFill>
                <a:latin typeface="站酷快乐体2016修订版" panose="02010600030101010101" pitchFamily="2" charset="-122"/>
                <a:ea typeface="站酷快乐体2016修订版" panose="02010600030101010101" pitchFamily="2" charset="-122"/>
              </a:rPr>
              <a:t> designed by </a:t>
            </a:r>
            <a:r>
              <a:rPr lang="en-US" altLang="zh-CN" sz="1100" dirty="0">
                <a:solidFill>
                  <a:schemeClr val="bg1"/>
                </a:solidFill>
                <a:latin typeface="站酷快乐体2016修订版" panose="02010600030101010101" pitchFamily="2" charset="-122"/>
                <a:ea typeface="站酷快乐体2016修订版" panose="02010600030101010101" pitchFamily="2" charset="-122"/>
                <a:hlinkClick r:id="rId3">
                  <a:extLst>
                    <a:ext uri="{A12FA001-AC4F-418D-AE19-62706E023703}">
                      <ahyp:hlinkClr xmlns:ahyp="http://schemas.microsoft.com/office/drawing/2018/hyperlinkcolor" val="tx"/>
                    </a:ext>
                  </a:extLst>
                </a:hlinkClick>
              </a:rPr>
              <a:t>www.kanjianshijian.com</a:t>
            </a:r>
            <a:r>
              <a:rPr lang="en-US" altLang="zh-CN" sz="1100" dirty="0">
                <a:solidFill>
                  <a:schemeClr val="bg1"/>
                </a:solidFill>
                <a:latin typeface="站酷快乐体2016修订版" panose="02010600030101010101" pitchFamily="2" charset="-122"/>
                <a:ea typeface="站酷快乐体2016修订版" panose="02010600030101010101" pitchFamily="2" charset="-122"/>
              </a:rPr>
              <a:t> licensed under GPL v3.0</a:t>
            </a:r>
            <a:endParaRPr lang="zh-CN" altLang="en-US" sz="1100" dirty="0">
              <a:solidFill>
                <a:schemeClr val="bg1"/>
              </a:solidFill>
              <a:latin typeface="站酷快乐体2016修订版" panose="02010600030101010101" pitchFamily="2" charset="-122"/>
              <a:ea typeface="站酷快乐体2016修订版" panose="02010600030101010101" pitchFamily="2" charset="-122"/>
            </a:endParaRPr>
          </a:p>
        </p:txBody>
      </p:sp>
    </p:spTree>
    <p:extLst>
      <p:ext uri="{BB962C8B-B14F-4D97-AF65-F5344CB8AC3E}">
        <p14:creationId xmlns:p14="http://schemas.microsoft.com/office/powerpoint/2010/main" val="1215972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D54C"/>
        </a:solidFill>
        <a:effectLst/>
      </p:bgPr>
    </p:bg>
    <p:spTree>
      <p:nvGrpSpPr>
        <p:cNvPr id="1" name=""/>
        <p:cNvGrpSpPr/>
        <p:nvPr/>
      </p:nvGrpSpPr>
      <p:grpSpPr>
        <a:xfrm>
          <a:off x="0" y="0"/>
          <a:ext cx="0" cy="0"/>
          <a:chOff x="0" y="0"/>
          <a:chExt cx="0" cy="0"/>
        </a:xfrm>
      </p:grpSpPr>
      <p:graphicFrame>
        <p:nvGraphicFramePr>
          <p:cNvPr id="12" name="Table 12">
            <a:extLst>
              <a:ext uri="{FF2B5EF4-FFF2-40B4-BE49-F238E27FC236}">
                <a16:creationId xmlns:a16="http://schemas.microsoft.com/office/drawing/2014/main" id="{731D6D9B-D6E0-4488-83DA-42482D586AE0}"/>
              </a:ext>
            </a:extLst>
          </p:cNvPr>
          <p:cNvGraphicFramePr>
            <a:graphicFrameLocks noGrp="1"/>
          </p:cNvGraphicFramePr>
          <p:nvPr>
            <p:extLst>
              <p:ext uri="{D42A27DB-BD31-4B8C-83A1-F6EECF244321}">
                <p14:modId xmlns:p14="http://schemas.microsoft.com/office/powerpoint/2010/main" val="129816235"/>
              </p:ext>
            </p:extLst>
          </p:nvPr>
        </p:nvGraphicFramePr>
        <p:xfrm>
          <a:off x="419100" y="818775"/>
          <a:ext cx="9550400" cy="6545011"/>
        </p:xfrm>
        <a:graphic>
          <a:graphicData uri="http://schemas.openxmlformats.org/drawingml/2006/table">
            <a:tbl>
              <a:tblPr firstRow="1" bandRow="1">
                <a:effectLst>
                  <a:outerShdw blurRad="50800" dist="76200" dir="2700000" algn="tl" rotWithShape="0">
                    <a:prstClr val="black">
                      <a:alpha val="40000"/>
                    </a:prstClr>
                  </a:outerShdw>
                </a:effectLst>
                <a:tableStyleId>{F5AB1C69-6EDB-4FF4-983F-18BD219EF322}</a:tableStyleId>
              </a:tblPr>
              <a:tblGrid>
                <a:gridCol w="1193800">
                  <a:extLst>
                    <a:ext uri="{9D8B030D-6E8A-4147-A177-3AD203B41FA5}">
                      <a16:colId xmlns:a16="http://schemas.microsoft.com/office/drawing/2014/main" val="3148574528"/>
                    </a:ext>
                  </a:extLst>
                </a:gridCol>
                <a:gridCol w="1193800">
                  <a:extLst>
                    <a:ext uri="{9D8B030D-6E8A-4147-A177-3AD203B41FA5}">
                      <a16:colId xmlns:a16="http://schemas.microsoft.com/office/drawing/2014/main" val="749690175"/>
                    </a:ext>
                  </a:extLst>
                </a:gridCol>
                <a:gridCol w="1193800">
                  <a:extLst>
                    <a:ext uri="{9D8B030D-6E8A-4147-A177-3AD203B41FA5}">
                      <a16:colId xmlns:a16="http://schemas.microsoft.com/office/drawing/2014/main" val="2514084995"/>
                    </a:ext>
                  </a:extLst>
                </a:gridCol>
                <a:gridCol w="1193800">
                  <a:extLst>
                    <a:ext uri="{9D8B030D-6E8A-4147-A177-3AD203B41FA5}">
                      <a16:colId xmlns:a16="http://schemas.microsoft.com/office/drawing/2014/main" val="2830583071"/>
                    </a:ext>
                  </a:extLst>
                </a:gridCol>
                <a:gridCol w="1193800">
                  <a:extLst>
                    <a:ext uri="{9D8B030D-6E8A-4147-A177-3AD203B41FA5}">
                      <a16:colId xmlns:a16="http://schemas.microsoft.com/office/drawing/2014/main" val="2391625083"/>
                    </a:ext>
                  </a:extLst>
                </a:gridCol>
                <a:gridCol w="1193800">
                  <a:extLst>
                    <a:ext uri="{9D8B030D-6E8A-4147-A177-3AD203B41FA5}">
                      <a16:colId xmlns:a16="http://schemas.microsoft.com/office/drawing/2014/main" val="1126606705"/>
                    </a:ext>
                  </a:extLst>
                </a:gridCol>
                <a:gridCol w="1193800">
                  <a:extLst>
                    <a:ext uri="{9D8B030D-6E8A-4147-A177-3AD203B41FA5}">
                      <a16:colId xmlns:a16="http://schemas.microsoft.com/office/drawing/2014/main" val="2624031943"/>
                    </a:ext>
                  </a:extLst>
                </a:gridCol>
                <a:gridCol w="1193800">
                  <a:extLst>
                    <a:ext uri="{9D8B030D-6E8A-4147-A177-3AD203B41FA5}">
                      <a16:colId xmlns:a16="http://schemas.microsoft.com/office/drawing/2014/main" val="3370628876"/>
                    </a:ext>
                  </a:extLst>
                </a:gridCol>
              </a:tblGrid>
              <a:tr h="803835">
                <a:tc>
                  <a:txBody>
                    <a:bodyPr/>
                    <a:lstStyle/>
                    <a:p>
                      <a:pPr algn="ct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时间</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星期</a:t>
                      </a:r>
                    </a:p>
                  </a:txBody>
                  <a:tcPr marL="78296" marR="78296" marT="39148" marB="39148" anchor="ctr"/>
                </a:tc>
                <a:tc>
                  <a:txBody>
                    <a:bodyPr/>
                    <a:lstStyle/>
                    <a:p>
                      <a:pPr marL="0" marR="0" lvl="0" indent="0" algn="ctr" defTabSz="1007943" rtl="0" eaLnBrk="1" fontAlgn="auto" latinLnBrk="0" hangingPunct="1">
                        <a:lnSpc>
                          <a:spcPct val="100000"/>
                        </a:lnSpc>
                        <a:spcBef>
                          <a:spcPts val="0"/>
                        </a:spcBef>
                        <a:spcAft>
                          <a:spcPts val="0"/>
                        </a:spcAft>
                        <a:buClrTx/>
                        <a:buSzTx/>
                        <a:buFontTx/>
                        <a:buNone/>
                        <a:tabLst/>
                        <a:defRPr/>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星期一</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a:txBody>
                  <a:tcPr marL="78296" marR="78296" marT="39148" marB="39148" anchor="ctr"/>
                </a:tc>
                <a:tc>
                  <a:txBody>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星期二</a:t>
                      </a:r>
                    </a:p>
                  </a:txBody>
                  <a:tcPr marL="78296" marR="78296" marT="39148" marB="39148" anchor="ctr"/>
                </a:tc>
                <a:tc>
                  <a:txBody>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星期三</a:t>
                      </a:r>
                    </a:p>
                  </a:txBody>
                  <a:tcPr marL="78296" marR="78296" marT="39148" marB="39148" anchor="ctr"/>
                </a:tc>
                <a:tc>
                  <a:txBody>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星期四</a:t>
                      </a:r>
                    </a:p>
                  </a:txBody>
                  <a:tcPr marL="78296" marR="78296" marT="39148" marB="39148" anchor="ctr"/>
                </a:tc>
                <a:tc>
                  <a:txBody>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星期五</a:t>
                      </a:r>
                    </a:p>
                  </a:txBody>
                  <a:tcPr marL="78296" marR="78296" marT="39148" marB="39148" anchor="ctr"/>
                </a:tc>
                <a:tc>
                  <a:txBody>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星期六</a:t>
                      </a:r>
                    </a:p>
                  </a:txBody>
                  <a:tcPr marL="78296" marR="78296" marT="39148" marB="39148" anchor="ctr"/>
                </a:tc>
                <a:tc>
                  <a:txBody>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星期日</a:t>
                      </a:r>
                    </a:p>
                  </a:txBody>
                  <a:tcPr marL="78296" marR="78296" marT="39148" marB="39148" anchor="ctr"/>
                </a:tc>
                <a:extLst>
                  <a:ext uri="{0D108BD9-81ED-4DB2-BD59-A6C34878D82A}">
                    <a16:rowId xmlns:a16="http://schemas.microsoft.com/office/drawing/2014/main" val="1612032467"/>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7:00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b="0" dirty="0">
                          <a:solidFill>
                            <a:schemeClr val="accent2">
                              <a:lumMod val="75000"/>
                            </a:schemeClr>
                          </a:solidFill>
                          <a:latin typeface="微软雅黑" panose="020B0503020204020204" pitchFamily="34" charset="-122"/>
                          <a:ea typeface="微软雅黑" panose="020B0503020204020204" pitchFamily="34" charset="-122"/>
                        </a:rPr>
                        <a:t>早饭</a:t>
                      </a:r>
                    </a:p>
                  </a:txBody>
                  <a:tcPr anchor="ctr">
                    <a:solidFill>
                      <a:schemeClr val="accent2">
                        <a:lumMod val="40000"/>
                        <a:lumOff val="60000"/>
                      </a:schemeClr>
                    </a:solidFill>
                  </a:tcPr>
                </a:tc>
                <a:tc>
                  <a:txBody>
                    <a:bodyPr/>
                    <a:lstStyle/>
                    <a:p>
                      <a:pPr marL="0" marR="0" lvl="0" indent="0" algn="ctr" defTabSz="1007943" rtl="0" eaLnBrk="1" fontAlgn="auto" latinLnBrk="0" hangingPunct="1">
                        <a:lnSpc>
                          <a:spcPct val="100000"/>
                        </a:lnSpc>
                        <a:spcBef>
                          <a:spcPts val="0"/>
                        </a:spcBef>
                        <a:spcAft>
                          <a:spcPts val="0"/>
                        </a:spcAft>
                        <a:buClrTx/>
                        <a:buSzTx/>
                        <a:buFontTx/>
                        <a:buNone/>
                        <a:tabLst/>
                        <a:defRPr/>
                      </a:pPr>
                      <a:r>
                        <a:rPr lang="zh-CN" altLang="en-US" sz="1400" dirty="0">
                          <a:solidFill>
                            <a:schemeClr val="accent2">
                              <a:lumMod val="75000"/>
                            </a:schemeClr>
                          </a:solidFill>
                          <a:latin typeface="微软雅黑" panose="020B0503020204020204" pitchFamily="34" charset="-122"/>
                          <a:ea typeface="微软雅黑" panose="020B0503020204020204" pitchFamily="34" charset="-122"/>
                        </a:rPr>
                        <a:t>早饭</a:t>
                      </a:r>
                    </a:p>
                  </a:txBody>
                  <a:tcPr anchor="ctr">
                    <a:solidFill>
                      <a:schemeClr val="accent2">
                        <a:lumMod val="40000"/>
                        <a:lumOff val="60000"/>
                      </a:schemeClr>
                    </a:solidFill>
                  </a:tcPr>
                </a:tc>
                <a:tc>
                  <a:txBody>
                    <a:bodyPr/>
                    <a:lstStyle/>
                    <a:p>
                      <a:pPr marL="0" marR="0" lvl="0" indent="0" algn="ctr" defTabSz="1007943" rtl="0" eaLnBrk="1" fontAlgn="auto" latinLnBrk="0" hangingPunct="1">
                        <a:lnSpc>
                          <a:spcPct val="100000"/>
                        </a:lnSpc>
                        <a:spcBef>
                          <a:spcPts val="0"/>
                        </a:spcBef>
                        <a:spcAft>
                          <a:spcPts val="0"/>
                        </a:spcAft>
                        <a:buClrTx/>
                        <a:buSzTx/>
                        <a:buFontTx/>
                        <a:buNone/>
                        <a:tabLst/>
                        <a:defRPr/>
                      </a:pPr>
                      <a:r>
                        <a:rPr lang="zh-CN" altLang="en-US" sz="1400" dirty="0">
                          <a:solidFill>
                            <a:schemeClr val="accent4">
                              <a:lumMod val="75000"/>
                            </a:schemeClr>
                          </a:solidFill>
                          <a:latin typeface="微软雅黑" panose="020B0503020204020204" pitchFamily="34" charset="-122"/>
                          <a:ea typeface="微软雅黑" panose="020B0503020204020204" pitchFamily="34" charset="-122"/>
                        </a:rPr>
                        <a:t>早饭</a:t>
                      </a:r>
                    </a:p>
                  </a:txBody>
                  <a:tcPr anchor="ctr">
                    <a:solidFill>
                      <a:schemeClr val="accent4">
                        <a:lumMod val="40000"/>
                        <a:lumOff val="60000"/>
                      </a:schemeClr>
                    </a:solidFill>
                  </a:tcPr>
                </a:tc>
                <a:tc>
                  <a:txBody>
                    <a:bodyPr/>
                    <a:lstStyle/>
                    <a:p>
                      <a:pPr marL="0" marR="0" lvl="0" indent="0" algn="ctr" defTabSz="1007943" rtl="0" eaLnBrk="1" fontAlgn="auto" latinLnBrk="0" hangingPunct="1">
                        <a:lnSpc>
                          <a:spcPct val="100000"/>
                        </a:lnSpc>
                        <a:spcBef>
                          <a:spcPts val="0"/>
                        </a:spcBef>
                        <a:spcAft>
                          <a:spcPts val="0"/>
                        </a:spcAft>
                        <a:buClrTx/>
                        <a:buSzTx/>
                        <a:buFontTx/>
                        <a:buNone/>
                        <a:tabLst/>
                        <a:defRPr/>
                      </a:pPr>
                      <a:r>
                        <a:rPr lang="zh-CN" altLang="en-US" sz="1400" dirty="0">
                          <a:solidFill>
                            <a:schemeClr val="accent4">
                              <a:lumMod val="75000"/>
                            </a:schemeClr>
                          </a:solidFill>
                          <a:latin typeface="微软雅黑" panose="020B0503020204020204" pitchFamily="34" charset="-122"/>
                          <a:ea typeface="微软雅黑" panose="020B0503020204020204" pitchFamily="34" charset="-122"/>
                        </a:rPr>
                        <a:t>早饭</a:t>
                      </a:r>
                    </a:p>
                  </a:txBody>
                  <a:tcPr anchor="ctr">
                    <a:solidFill>
                      <a:schemeClr val="accent4">
                        <a:lumMod val="40000"/>
                        <a:lumOff val="60000"/>
                      </a:schemeClr>
                    </a:solidFill>
                  </a:tcPr>
                </a:tc>
                <a:tc>
                  <a:txBody>
                    <a:bodyPr/>
                    <a:lstStyle/>
                    <a:p>
                      <a:pPr marL="0" marR="0" lvl="0" indent="0" algn="ctr" defTabSz="1007943" rtl="0" eaLnBrk="1" fontAlgn="auto" latinLnBrk="0" hangingPunct="1">
                        <a:lnSpc>
                          <a:spcPct val="100000"/>
                        </a:lnSpc>
                        <a:spcBef>
                          <a:spcPts val="0"/>
                        </a:spcBef>
                        <a:spcAft>
                          <a:spcPts val="0"/>
                        </a:spcAft>
                        <a:buClrTx/>
                        <a:buSzTx/>
                        <a:buFontTx/>
                        <a:buNone/>
                        <a:tabLst/>
                        <a:defRPr/>
                      </a:pPr>
                      <a:r>
                        <a:rPr lang="zh-CN" altLang="en-US" sz="1400" dirty="0">
                          <a:solidFill>
                            <a:schemeClr val="accent4">
                              <a:lumMod val="75000"/>
                            </a:schemeClr>
                          </a:solidFill>
                          <a:latin typeface="微软雅黑" panose="020B0503020204020204" pitchFamily="34" charset="-122"/>
                          <a:ea typeface="微软雅黑" panose="020B0503020204020204" pitchFamily="34" charset="-122"/>
                        </a:rPr>
                        <a:t>早饭</a:t>
                      </a:r>
                    </a:p>
                  </a:txBody>
                  <a:tcPr anchor="ctr">
                    <a:solidFill>
                      <a:schemeClr val="accent4">
                        <a:lumMod val="40000"/>
                        <a:lumOff val="60000"/>
                      </a:schemeClr>
                    </a:solidFill>
                  </a:tcPr>
                </a:tc>
                <a:tc>
                  <a:txBody>
                    <a:bodyPr/>
                    <a:lstStyle/>
                    <a:p>
                      <a:pPr marL="0" marR="0" lvl="0" indent="0" algn="ctr" defTabSz="1007943" rtl="0" eaLnBrk="1" fontAlgn="auto" latinLnBrk="0" hangingPunct="1">
                        <a:lnSpc>
                          <a:spcPct val="100000"/>
                        </a:lnSpc>
                        <a:spcBef>
                          <a:spcPts val="0"/>
                        </a:spcBef>
                        <a:spcAft>
                          <a:spcPts val="0"/>
                        </a:spcAft>
                        <a:buClrTx/>
                        <a:buSzTx/>
                        <a:buFontTx/>
                        <a:buNone/>
                        <a:tabLst/>
                        <a:defRPr/>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早饭</a:t>
                      </a: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908928116"/>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8:00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2">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2">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596380861"/>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9:00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2">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2">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4164589067"/>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10:00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450462681"/>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11:00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4173733708"/>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12:00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327984245"/>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15:00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4174723581"/>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16:00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solidFill>
                            <a:schemeClr val="accent5">
                              <a:lumMod val="75000"/>
                            </a:schemeClr>
                          </a:solidFill>
                          <a:latin typeface="微软雅黑" panose="020B0503020204020204" pitchFamily="34" charset="-122"/>
                          <a:ea typeface="微软雅黑" panose="020B0503020204020204" pitchFamily="34" charset="-122"/>
                        </a:rPr>
                        <a:t>自主时间</a:t>
                      </a:r>
                    </a:p>
                  </a:txBody>
                  <a:tcPr anchor="ctr">
                    <a:solidFill>
                      <a:schemeClr val="accent5">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5">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5">
                        <a:lumMod val="40000"/>
                        <a:lumOff val="60000"/>
                      </a:schemeClr>
                    </a:solidFill>
                  </a:tcPr>
                </a:tc>
                <a:extLst>
                  <a:ext uri="{0D108BD9-81ED-4DB2-BD59-A6C34878D82A}">
                    <a16:rowId xmlns:a16="http://schemas.microsoft.com/office/drawing/2014/main" val="673316207"/>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17:00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5">
                        <a:lumMod val="40000"/>
                        <a:lumOff val="60000"/>
                      </a:schemeClr>
                    </a:solidFill>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solidFill>
                      <a:schemeClr val="accent5">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5">
                        <a:lumMod val="40000"/>
                        <a:lumOff val="60000"/>
                      </a:schemeClr>
                    </a:solidFill>
                  </a:tcPr>
                </a:tc>
                <a:extLst>
                  <a:ext uri="{0D108BD9-81ED-4DB2-BD59-A6C34878D82A}">
                    <a16:rowId xmlns:a16="http://schemas.microsoft.com/office/drawing/2014/main" val="1875712762"/>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18:00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solidFill>
                            <a:srgbClr val="FF99FF"/>
                          </a:solidFill>
                          <a:latin typeface="微软雅黑" panose="020B0503020204020204" pitchFamily="34" charset="-122"/>
                          <a:ea typeface="微软雅黑" panose="020B0503020204020204" pitchFamily="34" charset="-122"/>
                        </a:rPr>
                        <a:t>作业</a:t>
                      </a:r>
                    </a:p>
                  </a:txBody>
                  <a:tcPr anchor="ctr">
                    <a:solidFill>
                      <a:srgbClr val="E5D4F6"/>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rgbClr val="E5D4F6"/>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673950579"/>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19:00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rgbClr val="E5D4F6"/>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rgbClr val="E5D4F6"/>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918493681"/>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20:00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rgbClr val="E5D4F6"/>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rgbClr val="E5D4F6"/>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956526572"/>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21:00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rgbClr val="E5D4F6"/>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rgbClr val="E5D4F6"/>
                    </a:solidFill>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802885113"/>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22:00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rgbClr val="E5D4F6"/>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rgbClr val="E5D4F6"/>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879207585"/>
                  </a:ext>
                </a:extLst>
              </a:tr>
            </a:tbl>
          </a:graphicData>
        </a:graphic>
      </p:graphicFrame>
      <p:pic>
        <p:nvPicPr>
          <p:cNvPr id="15" name="Picture 14">
            <a:extLst>
              <a:ext uri="{FF2B5EF4-FFF2-40B4-BE49-F238E27FC236}">
                <a16:creationId xmlns:a16="http://schemas.microsoft.com/office/drawing/2014/main" id="{F34ED4E0-2956-4EA6-AA16-477914D70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 y="287638"/>
            <a:ext cx="1333499" cy="332838"/>
          </a:xfrm>
          <a:prstGeom prst="rect">
            <a:avLst/>
          </a:prstGeom>
        </p:spPr>
      </p:pic>
      <p:sp>
        <p:nvSpPr>
          <p:cNvPr id="16" name="TextBox 15">
            <a:extLst>
              <a:ext uri="{FF2B5EF4-FFF2-40B4-BE49-F238E27FC236}">
                <a16:creationId xmlns:a16="http://schemas.microsoft.com/office/drawing/2014/main" id="{21CE5A62-5AEE-47D2-A06B-988B691A3B1E}"/>
              </a:ext>
            </a:extLst>
          </p:cNvPr>
          <p:cNvSpPr txBox="1"/>
          <p:nvPr/>
        </p:nvSpPr>
        <p:spPr>
          <a:xfrm>
            <a:off x="723899" y="497365"/>
            <a:ext cx="1200150" cy="246221"/>
          </a:xfrm>
          <a:prstGeom prst="rect">
            <a:avLst/>
          </a:prstGeom>
          <a:noFill/>
        </p:spPr>
        <p:txBody>
          <a:bodyPr wrap="square" rtlCol="0">
            <a:spAutoFit/>
          </a:bodyPr>
          <a:lstStyle/>
          <a:p>
            <a:r>
              <a:rPr lang="en-US" altLang="zh-CN" sz="1000" dirty="0">
                <a:solidFill>
                  <a:srgbClr val="5A4C1B"/>
                </a:solidFill>
              </a:rPr>
              <a:t>designed by freepik</a:t>
            </a:r>
            <a:endParaRPr lang="zh-CN" altLang="en-US" sz="1000" dirty="0">
              <a:solidFill>
                <a:srgbClr val="5A4C1B"/>
              </a:solidFill>
            </a:endParaRPr>
          </a:p>
        </p:txBody>
      </p:sp>
      <p:sp>
        <p:nvSpPr>
          <p:cNvPr id="17" name="TextBox 16">
            <a:extLst>
              <a:ext uri="{FF2B5EF4-FFF2-40B4-BE49-F238E27FC236}">
                <a16:creationId xmlns:a16="http://schemas.microsoft.com/office/drawing/2014/main" id="{20C82B6B-8FB7-450A-89E1-8113234B15E4}"/>
              </a:ext>
            </a:extLst>
          </p:cNvPr>
          <p:cNvSpPr txBox="1"/>
          <p:nvPr/>
        </p:nvSpPr>
        <p:spPr>
          <a:xfrm>
            <a:off x="9111015" y="254002"/>
            <a:ext cx="1079269" cy="400110"/>
          </a:xfrm>
          <a:prstGeom prst="rect">
            <a:avLst/>
          </a:prstGeom>
          <a:noFill/>
        </p:spPr>
        <p:txBody>
          <a:bodyPr wrap="square" rtlCol="0">
            <a:spAutoFit/>
          </a:bodyPr>
          <a:lstStyle/>
          <a:p>
            <a:r>
              <a:rPr lang="zh-CN" altLang="en-US" sz="2000" dirty="0">
                <a:solidFill>
                  <a:srgbClr val="5A4C1B"/>
                </a:solidFill>
                <a:latin typeface="微软雅黑" panose="020B0503020204020204" pitchFamily="34" charset="-122"/>
                <a:ea typeface="微软雅黑" panose="020B0503020204020204" pitchFamily="34" charset="-122"/>
              </a:rPr>
              <a:t>时间表</a:t>
            </a:r>
          </a:p>
        </p:txBody>
      </p:sp>
      <p:sp>
        <p:nvSpPr>
          <p:cNvPr id="7" name="TextBox 6">
            <a:extLst>
              <a:ext uri="{FF2B5EF4-FFF2-40B4-BE49-F238E27FC236}">
                <a16:creationId xmlns:a16="http://schemas.microsoft.com/office/drawing/2014/main" id="{20F184DB-2044-4A6E-878D-7C4FE5D8BC65}"/>
              </a:ext>
            </a:extLst>
          </p:cNvPr>
          <p:cNvSpPr txBox="1"/>
          <p:nvPr/>
        </p:nvSpPr>
        <p:spPr>
          <a:xfrm rot="16200000">
            <a:off x="8094999" y="4207821"/>
            <a:ext cx="4190571" cy="261610"/>
          </a:xfrm>
          <a:prstGeom prst="rect">
            <a:avLst/>
          </a:prstGeom>
          <a:noFill/>
        </p:spPr>
        <p:txBody>
          <a:bodyPr wrap="none" rtlCol="0">
            <a:spAutoFit/>
          </a:bodyPr>
          <a:lstStyle/>
          <a:p>
            <a:r>
              <a:rPr lang="en-US" altLang="zh-CN" sz="1100" dirty="0">
                <a:solidFill>
                  <a:schemeClr val="bg1"/>
                </a:solidFill>
                <a:latin typeface="站酷快乐体2016修订版" panose="02010600030101010101" pitchFamily="2" charset="-122"/>
                <a:ea typeface="站酷快乐体2016修订版" panose="02010600030101010101" pitchFamily="2" charset="-122"/>
              </a:rPr>
              <a:t> designed by </a:t>
            </a:r>
            <a:r>
              <a:rPr lang="en-US" altLang="zh-CN" sz="1100" dirty="0">
                <a:solidFill>
                  <a:schemeClr val="bg1"/>
                </a:solidFill>
                <a:latin typeface="站酷快乐体2016修订版" panose="02010600030101010101" pitchFamily="2" charset="-122"/>
                <a:ea typeface="站酷快乐体2016修订版" panose="02010600030101010101" pitchFamily="2" charset="-122"/>
                <a:hlinkClick r:id="rId3">
                  <a:extLst>
                    <a:ext uri="{A12FA001-AC4F-418D-AE19-62706E023703}">
                      <ahyp:hlinkClr xmlns:ahyp="http://schemas.microsoft.com/office/drawing/2018/hyperlinkcolor" val="tx"/>
                    </a:ext>
                  </a:extLst>
                </a:hlinkClick>
              </a:rPr>
              <a:t>www.kanjianshijian.com</a:t>
            </a:r>
            <a:r>
              <a:rPr lang="en-US" altLang="zh-CN" sz="1100" dirty="0">
                <a:solidFill>
                  <a:schemeClr val="bg1"/>
                </a:solidFill>
                <a:latin typeface="站酷快乐体2016修订版" panose="02010600030101010101" pitchFamily="2" charset="-122"/>
                <a:ea typeface="站酷快乐体2016修订版" panose="02010600030101010101" pitchFamily="2" charset="-122"/>
              </a:rPr>
              <a:t> licensed under GPL v3.0</a:t>
            </a:r>
            <a:endParaRPr lang="zh-CN" altLang="en-US" sz="1100" dirty="0">
              <a:solidFill>
                <a:schemeClr val="bg1"/>
              </a:solidFill>
              <a:latin typeface="站酷快乐体2016修订版" panose="02010600030101010101" pitchFamily="2" charset="-122"/>
              <a:ea typeface="站酷快乐体2016修订版" panose="02010600030101010101" pitchFamily="2" charset="-122"/>
            </a:endParaRPr>
          </a:p>
        </p:txBody>
      </p:sp>
    </p:spTree>
    <p:extLst>
      <p:ext uri="{BB962C8B-B14F-4D97-AF65-F5344CB8AC3E}">
        <p14:creationId xmlns:p14="http://schemas.microsoft.com/office/powerpoint/2010/main" val="2953264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6CCFF"/>
        </a:solidFill>
        <a:effectLst/>
      </p:bgPr>
    </p:bg>
    <p:spTree>
      <p:nvGrpSpPr>
        <p:cNvPr id="1" name=""/>
        <p:cNvGrpSpPr/>
        <p:nvPr/>
      </p:nvGrpSpPr>
      <p:grpSpPr>
        <a:xfrm>
          <a:off x="0" y="0"/>
          <a:ext cx="0" cy="0"/>
          <a:chOff x="0" y="0"/>
          <a:chExt cx="0" cy="0"/>
        </a:xfrm>
      </p:grpSpPr>
      <p:graphicFrame>
        <p:nvGraphicFramePr>
          <p:cNvPr id="12" name="Table 12">
            <a:extLst>
              <a:ext uri="{FF2B5EF4-FFF2-40B4-BE49-F238E27FC236}">
                <a16:creationId xmlns:a16="http://schemas.microsoft.com/office/drawing/2014/main" id="{731D6D9B-D6E0-4488-83DA-42482D586AE0}"/>
              </a:ext>
            </a:extLst>
          </p:cNvPr>
          <p:cNvGraphicFramePr>
            <a:graphicFrameLocks noGrp="1"/>
          </p:cNvGraphicFramePr>
          <p:nvPr/>
        </p:nvGraphicFramePr>
        <p:xfrm>
          <a:off x="419100" y="818775"/>
          <a:ext cx="9550400" cy="6545011"/>
        </p:xfrm>
        <a:graphic>
          <a:graphicData uri="http://schemas.openxmlformats.org/drawingml/2006/table">
            <a:tbl>
              <a:tblPr firstRow="1" bandRow="1">
                <a:effectLst>
                  <a:outerShdw blurRad="50800" dist="76200" dir="2700000" algn="tl" rotWithShape="0">
                    <a:prstClr val="black">
                      <a:alpha val="40000"/>
                    </a:prstClr>
                  </a:outerShdw>
                </a:effectLst>
                <a:tableStyleId>{F5AB1C69-6EDB-4FF4-983F-18BD219EF322}</a:tableStyleId>
              </a:tblPr>
              <a:tblGrid>
                <a:gridCol w="1193800">
                  <a:extLst>
                    <a:ext uri="{9D8B030D-6E8A-4147-A177-3AD203B41FA5}">
                      <a16:colId xmlns:a16="http://schemas.microsoft.com/office/drawing/2014/main" val="3148574528"/>
                    </a:ext>
                  </a:extLst>
                </a:gridCol>
                <a:gridCol w="1193800">
                  <a:extLst>
                    <a:ext uri="{9D8B030D-6E8A-4147-A177-3AD203B41FA5}">
                      <a16:colId xmlns:a16="http://schemas.microsoft.com/office/drawing/2014/main" val="749690175"/>
                    </a:ext>
                  </a:extLst>
                </a:gridCol>
                <a:gridCol w="1193800">
                  <a:extLst>
                    <a:ext uri="{9D8B030D-6E8A-4147-A177-3AD203B41FA5}">
                      <a16:colId xmlns:a16="http://schemas.microsoft.com/office/drawing/2014/main" val="2514084995"/>
                    </a:ext>
                  </a:extLst>
                </a:gridCol>
                <a:gridCol w="1193800">
                  <a:extLst>
                    <a:ext uri="{9D8B030D-6E8A-4147-A177-3AD203B41FA5}">
                      <a16:colId xmlns:a16="http://schemas.microsoft.com/office/drawing/2014/main" val="2830583071"/>
                    </a:ext>
                  </a:extLst>
                </a:gridCol>
                <a:gridCol w="1193800">
                  <a:extLst>
                    <a:ext uri="{9D8B030D-6E8A-4147-A177-3AD203B41FA5}">
                      <a16:colId xmlns:a16="http://schemas.microsoft.com/office/drawing/2014/main" val="2391625083"/>
                    </a:ext>
                  </a:extLst>
                </a:gridCol>
                <a:gridCol w="1193800">
                  <a:extLst>
                    <a:ext uri="{9D8B030D-6E8A-4147-A177-3AD203B41FA5}">
                      <a16:colId xmlns:a16="http://schemas.microsoft.com/office/drawing/2014/main" val="1126606705"/>
                    </a:ext>
                  </a:extLst>
                </a:gridCol>
                <a:gridCol w="1193800">
                  <a:extLst>
                    <a:ext uri="{9D8B030D-6E8A-4147-A177-3AD203B41FA5}">
                      <a16:colId xmlns:a16="http://schemas.microsoft.com/office/drawing/2014/main" val="2624031943"/>
                    </a:ext>
                  </a:extLst>
                </a:gridCol>
                <a:gridCol w="1193800">
                  <a:extLst>
                    <a:ext uri="{9D8B030D-6E8A-4147-A177-3AD203B41FA5}">
                      <a16:colId xmlns:a16="http://schemas.microsoft.com/office/drawing/2014/main" val="3370628876"/>
                    </a:ext>
                  </a:extLst>
                </a:gridCol>
              </a:tblGrid>
              <a:tr h="803835">
                <a:tc>
                  <a:txBody>
                    <a:bodyPr/>
                    <a:lstStyle/>
                    <a:p>
                      <a:pPr algn="ct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时间</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星期</a:t>
                      </a:r>
                    </a:p>
                  </a:txBody>
                  <a:tcPr marL="78296" marR="78296" marT="39148" marB="39148" anchor="ctr"/>
                </a:tc>
                <a:tc>
                  <a:txBody>
                    <a:bodyPr/>
                    <a:lstStyle/>
                    <a:p>
                      <a:pPr marL="0" marR="0" lvl="0" indent="0" algn="ctr" defTabSz="1007943" rtl="0" eaLnBrk="1" fontAlgn="auto" latinLnBrk="0" hangingPunct="1">
                        <a:lnSpc>
                          <a:spcPct val="100000"/>
                        </a:lnSpc>
                        <a:spcBef>
                          <a:spcPts val="0"/>
                        </a:spcBef>
                        <a:spcAft>
                          <a:spcPts val="0"/>
                        </a:spcAft>
                        <a:buClrTx/>
                        <a:buSzTx/>
                        <a:buFontTx/>
                        <a:buNone/>
                        <a:tabLst/>
                        <a:defRPr/>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星期一</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a:txBody>
                  <a:tcPr marL="78296" marR="78296" marT="39148" marB="39148" anchor="ctr"/>
                </a:tc>
                <a:tc>
                  <a:txBody>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星期二</a:t>
                      </a:r>
                    </a:p>
                  </a:txBody>
                  <a:tcPr marL="78296" marR="78296" marT="39148" marB="39148" anchor="ctr"/>
                </a:tc>
                <a:tc>
                  <a:txBody>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星期三</a:t>
                      </a:r>
                    </a:p>
                  </a:txBody>
                  <a:tcPr marL="78296" marR="78296" marT="39148" marB="39148" anchor="ctr"/>
                </a:tc>
                <a:tc>
                  <a:txBody>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星期四</a:t>
                      </a:r>
                    </a:p>
                  </a:txBody>
                  <a:tcPr marL="78296" marR="78296" marT="39148" marB="39148" anchor="ctr"/>
                </a:tc>
                <a:tc>
                  <a:txBody>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星期五</a:t>
                      </a:r>
                    </a:p>
                  </a:txBody>
                  <a:tcPr marL="78296" marR="78296" marT="39148" marB="39148" anchor="ctr"/>
                </a:tc>
                <a:tc>
                  <a:txBody>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星期六</a:t>
                      </a:r>
                    </a:p>
                  </a:txBody>
                  <a:tcPr marL="78296" marR="78296" marT="39148" marB="39148" anchor="ctr"/>
                </a:tc>
                <a:tc>
                  <a:txBody>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星期日</a:t>
                      </a:r>
                    </a:p>
                  </a:txBody>
                  <a:tcPr marL="78296" marR="78296" marT="39148" marB="39148" anchor="ctr"/>
                </a:tc>
                <a:extLst>
                  <a:ext uri="{0D108BD9-81ED-4DB2-BD59-A6C34878D82A}">
                    <a16:rowId xmlns:a16="http://schemas.microsoft.com/office/drawing/2014/main" val="1612032467"/>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7:00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b="0" dirty="0">
                          <a:solidFill>
                            <a:schemeClr val="accent2">
                              <a:lumMod val="75000"/>
                            </a:schemeClr>
                          </a:solidFill>
                          <a:latin typeface="微软雅黑" panose="020B0503020204020204" pitchFamily="34" charset="-122"/>
                          <a:ea typeface="微软雅黑" panose="020B0503020204020204" pitchFamily="34" charset="-122"/>
                        </a:rPr>
                        <a:t>早饭</a:t>
                      </a:r>
                    </a:p>
                  </a:txBody>
                  <a:tcPr anchor="ctr">
                    <a:solidFill>
                      <a:schemeClr val="accent2">
                        <a:lumMod val="40000"/>
                        <a:lumOff val="60000"/>
                      </a:schemeClr>
                    </a:solidFill>
                  </a:tcPr>
                </a:tc>
                <a:tc>
                  <a:txBody>
                    <a:bodyPr/>
                    <a:lstStyle/>
                    <a:p>
                      <a:pPr marL="0" marR="0" lvl="0" indent="0" algn="ctr" defTabSz="1007943" rtl="0" eaLnBrk="1" fontAlgn="auto" latinLnBrk="0" hangingPunct="1">
                        <a:lnSpc>
                          <a:spcPct val="100000"/>
                        </a:lnSpc>
                        <a:spcBef>
                          <a:spcPts val="0"/>
                        </a:spcBef>
                        <a:spcAft>
                          <a:spcPts val="0"/>
                        </a:spcAft>
                        <a:buClrTx/>
                        <a:buSzTx/>
                        <a:buFontTx/>
                        <a:buNone/>
                        <a:tabLst/>
                        <a:defRPr/>
                      </a:pPr>
                      <a:r>
                        <a:rPr lang="zh-CN" altLang="en-US" sz="1400" dirty="0">
                          <a:solidFill>
                            <a:schemeClr val="accent2">
                              <a:lumMod val="75000"/>
                            </a:schemeClr>
                          </a:solidFill>
                          <a:latin typeface="微软雅黑" panose="020B0503020204020204" pitchFamily="34" charset="-122"/>
                          <a:ea typeface="微软雅黑" panose="020B0503020204020204" pitchFamily="34" charset="-122"/>
                        </a:rPr>
                        <a:t>早饭</a:t>
                      </a:r>
                    </a:p>
                  </a:txBody>
                  <a:tcPr anchor="ctr">
                    <a:solidFill>
                      <a:schemeClr val="accent2">
                        <a:lumMod val="40000"/>
                        <a:lumOff val="60000"/>
                      </a:schemeClr>
                    </a:solidFill>
                  </a:tcPr>
                </a:tc>
                <a:tc>
                  <a:txBody>
                    <a:bodyPr/>
                    <a:lstStyle/>
                    <a:p>
                      <a:pPr marL="0" marR="0" lvl="0" indent="0" algn="ctr" defTabSz="1007943" rtl="0" eaLnBrk="1" fontAlgn="auto" latinLnBrk="0" hangingPunct="1">
                        <a:lnSpc>
                          <a:spcPct val="100000"/>
                        </a:lnSpc>
                        <a:spcBef>
                          <a:spcPts val="0"/>
                        </a:spcBef>
                        <a:spcAft>
                          <a:spcPts val="0"/>
                        </a:spcAft>
                        <a:buClrTx/>
                        <a:buSzTx/>
                        <a:buFontTx/>
                        <a:buNone/>
                        <a:tabLst/>
                        <a:defRPr/>
                      </a:pPr>
                      <a:r>
                        <a:rPr lang="zh-CN" altLang="en-US" sz="1400" dirty="0">
                          <a:solidFill>
                            <a:schemeClr val="accent4">
                              <a:lumMod val="75000"/>
                            </a:schemeClr>
                          </a:solidFill>
                          <a:latin typeface="微软雅黑" panose="020B0503020204020204" pitchFamily="34" charset="-122"/>
                          <a:ea typeface="微软雅黑" panose="020B0503020204020204" pitchFamily="34" charset="-122"/>
                        </a:rPr>
                        <a:t>早饭</a:t>
                      </a:r>
                    </a:p>
                  </a:txBody>
                  <a:tcPr anchor="ctr">
                    <a:solidFill>
                      <a:schemeClr val="accent4">
                        <a:lumMod val="40000"/>
                        <a:lumOff val="60000"/>
                      </a:schemeClr>
                    </a:solidFill>
                  </a:tcPr>
                </a:tc>
                <a:tc>
                  <a:txBody>
                    <a:bodyPr/>
                    <a:lstStyle/>
                    <a:p>
                      <a:pPr marL="0" marR="0" lvl="0" indent="0" algn="ctr" defTabSz="1007943" rtl="0" eaLnBrk="1" fontAlgn="auto" latinLnBrk="0" hangingPunct="1">
                        <a:lnSpc>
                          <a:spcPct val="100000"/>
                        </a:lnSpc>
                        <a:spcBef>
                          <a:spcPts val="0"/>
                        </a:spcBef>
                        <a:spcAft>
                          <a:spcPts val="0"/>
                        </a:spcAft>
                        <a:buClrTx/>
                        <a:buSzTx/>
                        <a:buFontTx/>
                        <a:buNone/>
                        <a:tabLst/>
                        <a:defRPr/>
                      </a:pPr>
                      <a:r>
                        <a:rPr lang="zh-CN" altLang="en-US" sz="1400" dirty="0">
                          <a:solidFill>
                            <a:schemeClr val="accent4">
                              <a:lumMod val="75000"/>
                            </a:schemeClr>
                          </a:solidFill>
                          <a:latin typeface="微软雅黑" panose="020B0503020204020204" pitchFamily="34" charset="-122"/>
                          <a:ea typeface="微软雅黑" panose="020B0503020204020204" pitchFamily="34" charset="-122"/>
                        </a:rPr>
                        <a:t>早饭</a:t>
                      </a:r>
                    </a:p>
                  </a:txBody>
                  <a:tcPr anchor="ctr">
                    <a:solidFill>
                      <a:schemeClr val="accent4">
                        <a:lumMod val="40000"/>
                        <a:lumOff val="60000"/>
                      </a:schemeClr>
                    </a:solidFill>
                  </a:tcPr>
                </a:tc>
                <a:tc>
                  <a:txBody>
                    <a:bodyPr/>
                    <a:lstStyle/>
                    <a:p>
                      <a:pPr marL="0" marR="0" lvl="0" indent="0" algn="ctr" defTabSz="1007943" rtl="0" eaLnBrk="1" fontAlgn="auto" latinLnBrk="0" hangingPunct="1">
                        <a:lnSpc>
                          <a:spcPct val="100000"/>
                        </a:lnSpc>
                        <a:spcBef>
                          <a:spcPts val="0"/>
                        </a:spcBef>
                        <a:spcAft>
                          <a:spcPts val="0"/>
                        </a:spcAft>
                        <a:buClrTx/>
                        <a:buSzTx/>
                        <a:buFontTx/>
                        <a:buNone/>
                        <a:tabLst/>
                        <a:defRPr/>
                      </a:pPr>
                      <a:r>
                        <a:rPr lang="zh-CN" altLang="en-US" sz="1400" dirty="0">
                          <a:solidFill>
                            <a:schemeClr val="accent4">
                              <a:lumMod val="75000"/>
                            </a:schemeClr>
                          </a:solidFill>
                          <a:latin typeface="微软雅黑" panose="020B0503020204020204" pitchFamily="34" charset="-122"/>
                          <a:ea typeface="微软雅黑" panose="020B0503020204020204" pitchFamily="34" charset="-122"/>
                        </a:rPr>
                        <a:t>早饭</a:t>
                      </a:r>
                    </a:p>
                  </a:txBody>
                  <a:tcPr anchor="ctr">
                    <a:solidFill>
                      <a:schemeClr val="accent4">
                        <a:lumMod val="40000"/>
                        <a:lumOff val="60000"/>
                      </a:schemeClr>
                    </a:solidFill>
                  </a:tcPr>
                </a:tc>
                <a:tc>
                  <a:txBody>
                    <a:bodyPr/>
                    <a:lstStyle/>
                    <a:p>
                      <a:pPr marL="0" marR="0" lvl="0" indent="0" algn="ctr" defTabSz="1007943" rtl="0" eaLnBrk="1" fontAlgn="auto" latinLnBrk="0" hangingPunct="1">
                        <a:lnSpc>
                          <a:spcPct val="100000"/>
                        </a:lnSpc>
                        <a:spcBef>
                          <a:spcPts val="0"/>
                        </a:spcBef>
                        <a:spcAft>
                          <a:spcPts val="0"/>
                        </a:spcAft>
                        <a:buClrTx/>
                        <a:buSzTx/>
                        <a:buFontTx/>
                        <a:buNone/>
                        <a:tabLst/>
                        <a:defRPr/>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早饭</a:t>
                      </a: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908928116"/>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8:00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2">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2">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596380861"/>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9:00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2">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2">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4164589067"/>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10:00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450462681"/>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11:00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4173733708"/>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12:00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327984245"/>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15:00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4174723581"/>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16:00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solidFill>
                            <a:schemeClr val="accent5">
                              <a:lumMod val="75000"/>
                            </a:schemeClr>
                          </a:solidFill>
                          <a:latin typeface="微软雅黑" panose="020B0503020204020204" pitchFamily="34" charset="-122"/>
                          <a:ea typeface="微软雅黑" panose="020B0503020204020204" pitchFamily="34" charset="-122"/>
                        </a:rPr>
                        <a:t>自主时间</a:t>
                      </a:r>
                    </a:p>
                  </a:txBody>
                  <a:tcPr anchor="ctr">
                    <a:solidFill>
                      <a:schemeClr val="accent5">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5">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5">
                        <a:lumMod val="40000"/>
                        <a:lumOff val="60000"/>
                      </a:schemeClr>
                    </a:solidFill>
                  </a:tcPr>
                </a:tc>
                <a:extLst>
                  <a:ext uri="{0D108BD9-81ED-4DB2-BD59-A6C34878D82A}">
                    <a16:rowId xmlns:a16="http://schemas.microsoft.com/office/drawing/2014/main" val="673316207"/>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17:00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5">
                        <a:lumMod val="40000"/>
                        <a:lumOff val="60000"/>
                      </a:schemeClr>
                    </a:solidFill>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solidFill>
                      <a:schemeClr val="accent5">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5">
                        <a:lumMod val="40000"/>
                        <a:lumOff val="60000"/>
                      </a:schemeClr>
                    </a:solidFill>
                  </a:tcPr>
                </a:tc>
                <a:extLst>
                  <a:ext uri="{0D108BD9-81ED-4DB2-BD59-A6C34878D82A}">
                    <a16:rowId xmlns:a16="http://schemas.microsoft.com/office/drawing/2014/main" val="1875712762"/>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18:00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solidFill>
                            <a:srgbClr val="FF99FF"/>
                          </a:solidFill>
                          <a:latin typeface="微软雅黑" panose="020B0503020204020204" pitchFamily="34" charset="-122"/>
                          <a:ea typeface="微软雅黑" panose="020B0503020204020204" pitchFamily="34" charset="-122"/>
                        </a:rPr>
                        <a:t>作业</a:t>
                      </a:r>
                    </a:p>
                  </a:txBody>
                  <a:tcPr anchor="ctr">
                    <a:solidFill>
                      <a:srgbClr val="E5D4F6"/>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rgbClr val="E5D4F6"/>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673950579"/>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19:00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rgbClr val="E5D4F6"/>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rgbClr val="E5D4F6"/>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918493681"/>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20:00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rgbClr val="E5D4F6"/>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rgbClr val="E5D4F6"/>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956526572"/>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21:00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rgbClr val="E5D4F6"/>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rgbClr val="E5D4F6"/>
                    </a:solidFill>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802885113"/>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22:00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rgbClr val="E5D4F6"/>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rgbClr val="E5D4F6"/>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879207585"/>
                  </a:ext>
                </a:extLst>
              </a:tr>
            </a:tbl>
          </a:graphicData>
        </a:graphic>
      </p:graphicFrame>
      <p:pic>
        <p:nvPicPr>
          <p:cNvPr id="15" name="Picture 14">
            <a:extLst>
              <a:ext uri="{FF2B5EF4-FFF2-40B4-BE49-F238E27FC236}">
                <a16:creationId xmlns:a16="http://schemas.microsoft.com/office/drawing/2014/main" id="{F34ED4E0-2956-4EA6-AA16-477914D70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 y="287638"/>
            <a:ext cx="1333499" cy="332838"/>
          </a:xfrm>
          <a:prstGeom prst="rect">
            <a:avLst/>
          </a:prstGeom>
        </p:spPr>
      </p:pic>
      <p:sp>
        <p:nvSpPr>
          <p:cNvPr id="16" name="TextBox 15">
            <a:extLst>
              <a:ext uri="{FF2B5EF4-FFF2-40B4-BE49-F238E27FC236}">
                <a16:creationId xmlns:a16="http://schemas.microsoft.com/office/drawing/2014/main" id="{21CE5A62-5AEE-47D2-A06B-988B691A3B1E}"/>
              </a:ext>
            </a:extLst>
          </p:cNvPr>
          <p:cNvSpPr txBox="1"/>
          <p:nvPr/>
        </p:nvSpPr>
        <p:spPr>
          <a:xfrm>
            <a:off x="723899" y="497365"/>
            <a:ext cx="1200150" cy="246221"/>
          </a:xfrm>
          <a:prstGeom prst="rect">
            <a:avLst/>
          </a:prstGeom>
          <a:noFill/>
        </p:spPr>
        <p:txBody>
          <a:bodyPr wrap="square" rtlCol="0">
            <a:spAutoFit/>
          </a:bodyPr>
          <a:lstStyle/>
          <a:p>
            <a:r>
              <a:rPr lang="en-US" altLang="zh-CN" sz="1000" dirty="0">
                <a:solidFill>
                  <a:srgbClr val="5A4C1B"/>
                </a:solidFill>
              </a:rPr>
              <a:t>designed by freepik</a:t>
            </a:r>
            <a:endParaRPr lang="zh-CN" altLang="en-US" sz="1000" dirty="0">
              <a:solidFill>
                <a:srgbClr val="5A4C1B"/>
              </a:solidFill>
            </a:endParaRPr>
          </a:p>
        </p:txBody>
      </p:sp>
      <p:sp>
        <p:nvSpPr>
          <p:cNvPr id="17" name="TextBox 16">
            <a:extLst>
              <a:ext uri="{FF2B5EF4-FFF2-40B4-BE49-F238E27FC236}">
                <a16:creationId xmlns:a16="http://schemas.microsoft.com/office/drawing/2014/main" id="{20C82B6B-8FB7-450A-89E1-8113234B15E4}"/>
              </a:ext>
            </a:extLst>
          </p:cNvPr>
          <p:cNvSpPr txBox="1"/>
          <p:nvPr/>
        </p:nvSpPr>
        <p:spPr>
          <a:xfrm>
            <a:off x="9111015" y="254002"/>
            <a:ext cx="1079269" cy="400110"/>
          </a:xfrm>
          <a:prstGeom prst="rect">
            <a:avLst/>
          </a:prstGeom>
          <a:noFill/>
        </p:spPr>
        <p:txBody>
          <a:bodyPr wrap="square" rtlCol="0">
            <a:spAutoFit/>
          </a:bodyPr>
          <a:lstStyle/>
          <a:p>
            <a:r>
              <a:rPr lang="zh-CN" altLang="en-US" sz="2000" dirty="0">
                <a:solidFill>
                  <a:srgbClr val="5A4C1B"/>
                </a:solidFill>
                <a:latin typeface="微软雅黑" panose="020B0503020204020204" pitchFamily="34" charset="-122"/>
                <a:ea typeface="微软雅黑" panose="020B0503020204020204" pitchFamily="34" charset="-122"/>
              </a:rPr>
              <a:t>时间表</a:t>
            </a:r>
          </a:p>
        </p:txBody>
      </p:sp>
      <p:sp>
        <p:nvSpPr>
          <p:cNvPr id="7" name="TextBox 6">
            <a:extLst>
              <a:ext uri="{FF2B5EF4-FFF2-40B4-BE49-F238E27FC236}">
                <a16:creationId xmlns:a16="http://schemas.microsoft.com/office/drawing/2014/main" id="{6FC5A963-E881-4225-A632-7B63FC1BC0C1}"/>
              </a:ext>
            </a:extLst>
          </p:cNvPr>
          <p:cNvSpPr txBox="1"/>
          <p:nvPr/>
        </p:nvSpPr>
        <p:spPr>
          <a:xfrm rot="16200000">
            <a:off x="8094999" y="4207821"/>
            <a:ext cx="4190571" cy="261610"/>
          </a:xfrm>
          <a:prstGeom prst="rect">
            <a:avLst/>
          </a:prstGeom>
          <a:noFill/>
        </p:spPr>
        <p:txBody>
          <a:bodyPr wrap="none" rtlCol="0">
            <a:spAutoFit/>
          </a:bodyPr>
          <a:lstStyle/>
          <a:p>
            <a:r>
              <a:rPr lang="en-US" altLang="zh-CN" sz="1100" dirty="0">
                <a:solidFill>
                  <a:schemeClr val="bg1"/>
                </a:solidFill>
                <a:latin typeface="站酷快乐体2016修订版" panose="02010600030101010101" pitchFamily="2" charset="-122"/>
                <a:ea typeface="站酷快乐体2016修订版" panose="02010600030101010101" pitchFamily="2" charset="-122"/>
              </a:rPr>
              <a:t> designed by </a:t>
            </a:r>
            <a:r>
              <a:rPr lang="en-US" altLang="zh-CN" sz="1100" dirty="0">
                <a:solidFill>
                  <a:schemeClr val="bg1"/>
                </a:solidFill>
                <a:latin typeface="站酷快乐体2016修订版" panose="02010600030101010101" pitchFamily="2" charset="-122"/>
                <a:ea typeface="站酷快乐体2016修订版" panose="02010600030101010101" pitchFamily="2" charset="-122"/>
                <a:hlinkClick r:id="rId3">
                  <a:extLst>
                    <a:ext uri="{A12FA001-AC4F-418D-AE19-62706E023703}">
                      <ahyp:hlinkClr xmlns:ahyp="http://schemas.microsoft.com/office/drawing/2018/hyperlinkcolor" val="tx"/>
                    </a:ext>
                  </a:extLst>
                </a:hlinkClick>
              </a:rPr>
              <a:t>www.kanjianshijian.com</a:t>
            </a:r>
            <a:r>
              <a:rPr lang="en-US" altLang="zh-CN" sz="1100" dirty="0">
                <a:solidFill>
                  <a:schemeClr val="bg1"/>
                </a:solidFill>
                <a:latin typeface="站酷快乐体2016修订版" panose="02010600030101010101" pitchFamily="2" charset="-122"/>
                <a:ea typeface="站酷快乐体2016修订版" panose="02010600030101010101" pitchFamily="2" charset="-122"/>
              </a:rPr>
              <a:t> licensed under GPL v3.0</a:t>
            </a:r>
            <a:endParaRPr lang="zh-CN" altLang="en-US" sz="1100" dirty="0">
              <a:solidFill>
                <a:schemeClr val="bg1"/>
              </a:solidFill>
              <a:latin typeface="站酷快乐体2016修订版" panose="02010600030101010101" pitchFamily="2" charset="-122"/>
              <a:ea typeface="站酷快乐体2016修订版" panose="02010600030101010101" pitchFamily="2" charset="-122"/>
            </a:endParaRPr>
          </a:p>
        </p:txBody>
      </p:sp>
    </p:spTree>
    <p:extLst>
      <p:ext uri="{BB962C8B-B14F-4D97-AF65-F5344CB8AC3E}">
        <p14:creationId xmlns:p14="http://schemas.microsoft.com/office/powerpoint/2010/main" val="2323530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7C80"/>
        </a:solidFill>
        <a:effectLst/>
      </p:bgPr>
    </p:bg>
    <p:spTree>
      <p:nvGrpSpPr>
        <p:cNvPr id="1" name=""/>
        <p:cNvGrpSpPr/>
        <p:nvPr/>
      </p:nvGrpSpPr>
      <p:grpSpPr>
        <a:xfrm>
          <a:off x="0" y="0"/>
          <a:ext cx="0" cy="0"/>
          <a:chOff x="0" y="0"/>
          <a:chExt cx="0" cy="0"/>
        </a:xfrm>
      </p:grpSpPr>
      <p:graphicFrame>
        <p:nvGraphicFramePr>
          <p:cNvPr id="12" name="Table 12">
            <a:extLst>
              <a:ext uri="{FF2B5EF4-FFF2-40B4-BE49-F238E27FC236}">
                <a16:creationId xmlns:a16="http://schemas.microsoft.com/office/drawing/2014/main" id="{731D6D9B-D6E0-4488-83DA-42482D586AE0}"/>
              </a:ext>
            </a:extLst>
          </p:cNvPr>
          <p:cNvGraphicFramePr>
            <a:graphicFrameLocks noGrp="1"/>
          </p:cNvGraphicFramePr>
          <p:nvPr/>
        </p:nvGraphicFramePr>
        <p:xfrm>
          <a:off x="419100" y="818775"/>
          <a:ext cx="9550400" cy="6545011"/>
        </p:xfrm>
        <a:graphic>
          <a:graphicData uri="http://schemas.openxmlformats.org/drawingml/2006/table">
            <a:tbl>
              <a:tblPr firstRow="1" bandRow="1">
                <a:effectLst>
                  <a:outerShdw blurRad="50800" dist="76200" dir="2700000" algn="tl" rotWithShape="0">
                    <a:prstClr val="black">
                      <a:alpha val="40000"/>
                    </a:prstClr>
                  </a:outerShdw>
                </a:effectLst>
                <a:tableStyleId>{F5AB1C69-6EDB-4FF4-983F-18BD219EF322}</a:tableStyleId>
              </a:tblPr>
              <a:tblGrid>
                <a:gridCol w="1193800">
                  <a:extLst>
                    <a:ext uri="{9D8B030D-6E8A-4147-A177-3AD203B41FA5}">
                      <a16:colId xmlns:a16="http://schemas.microsoft.com/office/drawing/2014/main" val="3148574528"/>
                    </a:ext>
                  </a:extLst>
                </a:gridCol>
                <a:gridCol w="1193800">
                  <a:extLst>
                    <a:ext uri="{9D8B030D-6E8A-4147-A177-3AD203B41FA5}">
                      <a16:colId xmlns:a16="http://schemas.microsoft.com/office/drawing/2014/main" val="749690175"/>
                    </a:ext>
                  </a:extLst>
                </a:gridCol>
                <a:gridCol w="1193800">
                  <a:extLst>
                    <a:ext uri="{9D8B030D-6E8A-4147-A177-3AD203B41FA5}">
                      <a16:colId xmlns:a16="http://schemas.microsoft.com/office/drawing/2014/main" val="2514084995"/>
                    </a:ext>
                  </a:extLst>
                </a:gridCol>
                <a:gridCol w="1193800">
                  <a:extLst>
                    <a:ext uri="{9D8B030D-6E8A-4147-A177-3AD203B41FA5}">
                      <a16:colId xmlns:a16="http://schemas.microsoft.com/office/drawing/2014/main" val="2830583071"/>
                    </a:ext>
                  </a:extLst>
                </a:gridCol>
                <a:gridCol w="1193800">
                  <a:extLst>
                    <a:ext uri="{9D8B030D-6E8A-4147-A177-3AD203B41FA5}">
                      <a16:colId xmlns:a16="http://schemas.microsoft.com/office/drawing/2014/main" val="2391625083"/>
                    </a:ext>
                  </a:extLst>
                </a:gridCol>
                <a:gridCol w="1193800">
                  <a:extLst>
                    <a:ext uri="{9D8B030D-6E8A-4147-A177-3AD203B41FA5}">
                      <a16:colId xmlns:a16="http://schemas.microsoft.com/office/drawing/2014/main" val="1126606705"/>
                    </a:ext>
                  </a:extLst>
                </a:gridCol>
                <a:gridCol w="1193800">
                  <a:extLst>
                    <a:ext uri="{9D8B030D-6E8A-4147-A177-3AD203B41FA5}">
                      <a16:colId xmlns:a16="http://schemas.microsoft.com/office/drawing/2014/main" val="2624031943"/>
                    </a:ext>
                  </a:extLst>
                </a:gridCol>
                <a:gridCol w="1193800">
                  <a:extLst>
                    <a:ext uri="{9D8B030D-6E8A-4147-A177-3AD203B41FA5}">
                      <a16:colId xmlns:a16="http://schemas.microsoft.com/office/drawing/2014/main" val="3370628876"/>
                    </a:ext>
                  </a:extLst>
                </a:gridCol>
              </a:tblGrid>
              <a:tr h="803835">
                <a:tc>
                  <a:txBody>
                    <a:bodyPr/>
                    <a:lstStyle/>
                    <a:p>
                      <a:pPr algn="ct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时间</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星期</a:t>
                      </a:r>
                    </a:p>
                  </a:txBody>
                  <a:tcPr marL="78296" marR="78296" marT="39148" marB="39148" anchor="ctr"/>
                </a:tc>
                <a:tc>
                  <a:txBody>
                    <a:bodyPr/>
                    <a:lstStyle/>
                    <a:p>
                      <a:pPr marL="0" marR="0" lvl="0" indent="0" algn="ctr" defTabSz="1007943" rtl="0" eaLnBrk="1" fontAlgn="auto" latinLnBrk="0" hangingPunct="1">
                        <a:lnSpc>
                          <a:spcPct val="100000"/>
                        </a:lnSpc>
                        <a:spcBef>
                          <a:spcPts val="0"/>
                        </a:spcBef>
                        <a:spcAft>
                          <a:spcPts val="0"/>
                        </a:spcAft>
                        <a:buClrTx/>
                        <a:buSzTx/>
                        <a:buFontTx/>
                        <a:buNone/>
                        <a:tabLst/>
                        <a:defRPr/>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星期一</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a:txBody>
                  <a:tcPr marL="78296" marR="78296" marT="39148" marB="39148" anchor="ctr"/>
                </a:tc>
                <a:tc>
                  <a:txBody>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星期二</a:t>
                      </a:r>
                    </a:p>
                  </a:txBody>
                  <a:tcPr marL="78296" marR="78296" marT="39148" marB="39148" anchor="ctr"/>
                </a:tc>
                <a:tc>
                  <a:txBody>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星期三</a:t>
                      </a:r>
                    </a:p>
                  </a:txBody>
                  <a:tcPr marL="78296" marR="78296" marT="39148" marB="39148" anchor="ctr"/>
                </a:tc>
                <a:tc>
                  <a:txBody>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星期四</a:t>
                      </a:r>
                    </a:p>
                  </a:txBody>
                  <a:tcPr marL="78296" marR="78296" marT="39148" marB="39148" anchor="ctr"/>
                </a:tc>
                <a:tc>
                  <a:txBody>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星期五</a:t>
                      </a:r>
                    </a:p>
                  </a:txBody>
                  <a:tcPr marL="78296" marR="78296" marT="39148" marB="39148" anchor="ctr"/>
                </a:tc>
                <a:tc>
                  <a:txBody>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星期六</a:t>
                      </a:r>
                    </a:p>
                  </a:txBody>
                  <a:tcPr marL="78296" marR="78296" marT="39148" marB="39148" anchor="ctr"/>
                </a:tc>
                <a:tc>
                  <a:txBody>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星期日</a:t>
                      </a:r>
                    </a:p>
                  </a:txBody>
                  <a:tcPr marL="78296" marR="78296" marT="39148" marB="39148" anchor="ctr"/>
                </a:tc>
                <a:extLst>
                  <a:ext uri="{0D108BD9-81ED-4DB2-BD59-A6C34878D82A}">
                    <a16:rowId xmlns:a16="http://schemas.microsoft.com/office/drawing/2014/main" val="1612032467"/>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7:00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b="0" dirty="0">
                          <a:solidFill>
                            <a:schemeClr val="accent2">
                              <a:lumMod val="75000"/>
                            </a:schemeClr>
                          </a:solidFill>
                          <a:latin typeface="微软雅黑" panose="020B0503020204020204" pitchFamily="34" charset="-122"/>
                          <a:ea typeface="微软雅黑" panose="020B0503020204020204" pitchFamily="34" charset="-122"/>
                        </a:rPr>
                        <a:t>早饭</a:t>
                      </a:r>
                    </a:p>
                  </a:txBody>
                  <a:tcPr anchor="ctr">
                    <a:solidFill>
                      <a:schemeClr val="accent2">
                        <a:lumMod val="40000"/>
                        <a:lumOff val="60000"/>
                      </a:schemeClr>
                    </a:solidFill>
                  </a:tcPr>
                </a:tc>
                <a:tc>
                  <a:txBody>
                    <a:bodyPr/>
                    <a:lstStyle/>
                    <a:p>
                      <a:pPr marL="0" marR="0" lvl="0" indent="0" algn="ctr" defTabSz="1007943" rtl="0" eaLnBrk="1" fontAlgn="auto" latinLnBrk="0" hangingPunct="1">
                        <a:lnSpc>
                          <a:spcPct val="100000"/>
                        </a:lnSpc>
                        <a:spcBef>
                          <a:spcPts val="0"/>
                        </a:spcBef>
                        <a:spcAft>
                          <a:spcPts val="0"/>
                        </a:spcAft>
                        <a:buClrTx/>
                        <a:buSzTx/>
                        <a:buFontTx/>
                        <a:buNone/>
                        <a:tabLst/>
                        <a:defRPr/>
                      </a:pPr>
                      <a:r>
                        <a:rPr lang="zh-CN" altLang="en-US" sz="1400" dirty="0">
                          <a:solidFill>
                            <a:schemeClr val="accent2">
                              <a:lumMod val="75000"/>
                            </a:schemeClr>
                          </a:solidFill>
                          <a:latin typeface="微软雅黑" panose="020B0503020204020204" pitchFamily="34" charset="-122"/>
                          <a:ea typeface="微软雅黑" panose="020B0503020204020204" pitchFamily="34" charset="-122"/>
                        </a:rPr>
                        <a:t>早饭</a:t>
                      </a:r>
                    </a:p>
                  </a:txBody>
                  <a:tcPr anchor="ctr">
                    <a:solidFill>
                      <a:schemeClr val="accent2">
                        <a:lumMod val="40000"/>
                        <a:lumOff val="60000"/>
                      </a:schemeClr>
                    </a:solidFill>
                  </a:tcPr>
                </a:tc>
                <a:tc>
                  <a:txBody>
                    <a:bodyPr/>
                    <a:lstStyle/>
                    <a:p>
                      <a:pPr marL="0" marR="0" lvl="0" indent="0" algn="ctr" defTabSz="1007943" rtl="0" eaLnBrk="1" fontAlgn="auto" latinLnBrk="0" hangingPunct="1">
                        <a:lnSpc>
                          <a:spcPct val="100000"/>
                        </a:lnSpc>
                        <a:spcBef>
                          <a:spcPts val="0"/>
                        </a:spcBef>
                        <a:spcAft>
                          <a:spcPts val="0"/>
                        </a:spcAft>
                        <a:buClrTx/>
                        <a:buSzTx/>
                        <a:buFontTx/>
                        <a:buNone/>
                        <a:tabLst/>
                        <a:defRPr/>
                      </a:pPr>
                      <a:r>
                        <a:rPr lang="zh-CN" altLang="en-US" sz="1400" dirty="0">
                          <a:solidFill>
                            <a:schemeClr val="accent4">
                              <a:lumMod val="75000"/>
                            </a:schemeClr>
                          </a:solidFill>
                          <a:latin typeface="微软雅黑" panose="020B0503020204020204" pitchFamily="34" charset="-122"/>
                          <a:ea typeface="微软雅黑" panose="020B0503020204020204" pitchFamily="34" charset="-122"/>
                        </a:rPr>
                        <a:t>早饭</a:t>
                      </a:r>
                    </a:p>
                  </a:txBody>
                  <a:tcPr anchor="ctr">
                    <a:solidFill>
                      <a:schemeClr val="accent4">
                        <a:lumMod val="40000"/>
                        <a:lumOff val="60000"/>
                      </a:schemeClr>
                    </a:solidFill>
                  </a:tcPr>
                </a:tc>
                <a:tc>
                  <a:txBody>
                    <a:bodyPr/>
                    <a:lstStyle/>
                    <a:p>
                      <a:pPr marL="0" marR="0" lvl="0" indent="0" algn="ctr" defTabSz="1007943" rtl="0" eaLnBrk="1" fontAlgn="auto" latinLnBrk="0" hangingPunct="1">
                        <a:lnSpc>
                          <a:spcPct val="100000"/>
                        </a:lnSpc>
                        <a:spcBef>
                          <a:spcPts val="0"/>
                        </a:spcBef>
                        <a:spcAft>
                          <a:spcPts val="0"/>
                        </a:spcAft>
                        <a:buClrTx/>
                        <a:buSzTx/>
                        <a:buFontTx/>
                        <a:buNone/>
                        <a:tabLst/>
                        <a:defRPr/>
                      </a:pPr>
                      <a:r>
                        <a:rPr lang="zh-CN" altLang="en-US" sz="1400" dirty="0">
                          <a:solidFill>
                            <a:schemeClr val="accent4">
                              <a:lumMod val="75000"/>
                            </a:schemeClr>
                          </a:solidFill>
                          <a:latin typeface="微软雅黑" panose="020B0503020204020204" pitchFamily="34" charset="-122"/>
                          <a:ea typeface="微软雅黑" panose="020B0503020204020204" pitchFamily="34" charset="-122"/>
                        </a:rPr>
                        <a:t>早饭</a:t>
                      </a:r>
                    </a:p>
                  </a:txBody>
                  <a:tcPr anchor="ctr">
                    <a:solidFill>
                      <a:schemeClr val="accent4">
                        <a:lumMod val="40000"/>
                        <a:lumOff val="60000"/>
                      </a:schemeClr>
                    </a:solidFill>
                  </a:tcPr>
                </a:tc>
                <a:tc>
                  <a:txBody>
                    <a:bodyPr/>
                    <a:lstStyle/>
                    <a:p>
                      <a:pPr marL="0" marR="0" lvl="0" indent="0" algn="ctr" defTabSz="1007943" rtl="0" eaLnBrk="1" fontAlgn="auto" latinLnBrk="0" hangingPunct="1">
                        <a:lnSpc>
                          <a:spcPct val="100000"/>
                        </a:lnSpc>
                        <a:spcBef>
                          <a:spcPts val="0"/>
                        </a:spcBef>
                        <a:spcAft>
                          <a:spcPts val="0"/>
                        </a:spcAft>
                        <a:buClrTx/>
                        <a:buSzTx/>
                        <a:buFontTx/>
                        <a:buNone/>
                        <a:tabLst/>
                        <a:defRPr/>
                      </a:pPr>
                      <a:r>
                        <a:rPr lang="zh-CN" altLang="en-US" sz="1400" dirty="0">
                          <a:solidFill>
                            <a:schemeClr val="accent4">
                              <a:lumMod val="75000"/>
                            </a:schemeClr>
                          </a:solidFill>
                          <a:latin typeface="微软雅黑" panose="020B0503020204020204" pitchFamily="34" charset="-122"/>
                          <a:ea typeface="微软雅黑" panose="020B0503020204020204" pitchFamily="34" charset="-122"/>
                        </a:rPr>
                        <a:t>早饭</a:t>
                      </a:r>
                    </a:p>
                  </a:txBody>
                  <a:tcPr anchor="ctr">
                    <a:solidFill>
                      <a:schemeClr val="accent4">
                        <a:lumMod val="40000"/>
                        <a:lumOff val="60000"/>
                      </a:schemeClr>
                    </a:solidFill>
                  </a:tcPr>
                </a:tc>
                <a:tc>
                  <a:txBody>
                    <a:bodyPr/>
                    <a:lstStyle/>
                    <a:p>
                      <a:pPr marL="0" marR="0" lvl="0" indent="0" algn="ctr" defTabSz="1007943" rtl="0" eaLnBrk="1" fontAlgn="auto" latinLnBrk="0" hangingPunct="1">
                        <a:lnSpc>
                          <a:spcPct val="100000"/>
                        </a:lnSpc>
                        <a:spcBef>
                          <a:spcPts val="0"/>
                        </a:spcBef>
                        <a:spcAft>
                          <a:spcPts val="0"/>
                        </a:spcAft>
                        <a:buClrTx/>
                        <a:buSzTx/>
                        <a:buFontTx/>
                        <a:buNone/>
                        <a:tabLst/>
                        <a:defRPr/>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早饭</a:t>
                      </a: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908928116"/>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8:00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2">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2">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596380861"/>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9:00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2">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2">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4164589067"/>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10:00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450462681"/>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11:00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4173733708"/>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12:00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327984245"/>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15:00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4174723581"/>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16:00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6">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solidFill>
                            <a:schemeClr val="accent5">
                              <a:lumMod val="75000"/>
                            </a:schemeClr>
                          </a:solidFill>
                          <a:latin typeface="微软雅黑" panose="020B0503020204020204" pitchFamily="34" charset="-122"/>
                          <a:ea typeface="微软雅黑" panose="020B0503020204020204" pitchFamily="34" charset="-122"/>
                        </a:rPr>
                        <a:t>自主时间</a:t>
                      </a:r>
                    </a:p>
                  </a:txBody>
                  <a:tcPr anchor="ctr">
                    <a:solidFill>
                      <a:schemeClr val="accent5">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5">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5">
                        <a:lumMod val="40000"/>
                        <a:lumOff val="60000"/>
                      </a:schemeClr>
                    </a:solidFill>
                  </a:tcPr>
                </a:tc>
                <a:extLst>
                  <a:ext uri="{0D108BD9-81ED-4DB2-BD59-A6C34878D82A}">
                    <a16:rowId xmlns:a16="http://schemas.microsoft.com/office/drawing/2014/main" val="673316207"/>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17:00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4">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5">
                        <a:lumMod val="40000"/>
                        <a:lumOff val="60000"/>
                      </a:schemeClr>
                    </a:solidFill>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solidFill>
                      <a:schemeClr val="accent5">
                        <a:lumMod val="40000"/>
                        <a:lumOff val="60000"/>
                      </a:schemeClr>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chemeClr val="accent5">
                        <a:lumMod val="40000"/>
                        <a:lumOff val="60000"/>
                      </a:schemeClr>
                    </a:solidFill>
                  </a:tcPr>
                </a:tc>
                <a:extLst>
                  <a:ext uri="{0D108BD9-81ED-4DB2-BD59-A6C34878D82A}">
                    <a16:rowId xmlns:a16="http://schemas.microsoft.com/office/drawing/2014/main" val="1875712762"/>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18:00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solidFill>
                            <a:srgbClr val="FF99FF"/>
                          </a:solidFill>
                          <a:latin typeface="微软雅黑" panose="020B0503020204020204" pitchFamily="34" charset="-122"/>
                          <a:ea typeface="微软雅黑" panose="020B0503020204020204" pitchFamily="34" charset="-122"/>
                        </a:rPr>
                        <a:t>作业</a:t>
                      </a:r>
                    </a:p>
                  </a:txBody>
                  <a:tcPr anchor="ctr">
                    <a:solidFill>
                      <a:srgbClr val="E5D4F6"/>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rgbClr val="E5D4F6"/>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673950579"/>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19:00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rgbClr val="E5D4F6"/>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rgbClr val="E5D4F6"/>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918493681"/>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20:00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rgbClr val="E5D4F6"/>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rgbClr val="E5D4F6"/>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956526572"/>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21:00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rgbClr val="E5D4F6"/>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rgbClr val="E5D4F6"/>
                    </a:solidFill>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802885113"/>
                  </a:ext>
                </a:extLst>
              </a:tr>
              <a:tr h="410084">
                <a:tc>
                  <a:txBody>
                    <a:bodyPr/>
                    <a:lstStyle/>
                    <a:p>
                      <a:pPr algn="ctr"/>
                      <a:r>
                        <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rPr>
                        <a:t>22:00</a:t>
                      </a:r>
                      <a:endPar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rgbClr val="E5D4F6"/>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solidFill>
                      <a:srgbClr val="E5D4F6"/>
                    </a:solidFill>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879207585"/>
                  </a:ext>
                </a:extLst>
              </a:tr>
            </a:tbl>
          </a:graphicData>
        </a:graphic>
      </p:graphicFrame>
      <p:pic>
        <p:nvPicPr>
          <p:cNvPr id="15" name="Picture 14">
            <a:extLst>
              <a:ext uri="{FF2B5EF4-FFF2-40B4-BE49-F238E27FC236}">
                <a16:creationId xmlns:a16="http://schemas.microsoft.com/office/drawing/2014/main" id="{F34ED4E0-2956-4EA6-AA16-477914D70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 y="287638"/>
            <a:ext cx="1333499" cy="332838"/>
          </a:xfrm>
          <a:prstGeom prst="rect">
            <a:avLst/>
          </a:prstGeom>
        </p:spPr>
      </p:pic>
      <p:sp>
        <p:nvSpPr>
          <p:cNvPr id="16" name="TextBox 15">
            <a:extLst>
              <a:ext uri="{FF2B5EF4-FFF2-40B4-BE49-F238E27FC236}">
                <a16:creationId xmlns:a16="http://schemas.microsoft.com/office/drawing/2014/main" id="{21CE5A62-5AEE-47D2-A06B-988B691A3B1E}"/>
              </a:ext>
            </a:extLst>
          </p:cNvPr>
          <p:cNvSpPr txBox="1"/>
          <p:nvPr/>
        </p:nvSpPr>
        <p:spPr>
          <a:xfrm>
            <a:off x="723899" y="497365"/>
            <a:ext cx="1200150" cy="246221"/>
          </a:xfrm>
          <a:prstGeom prst="rect">
            <a:avLst/>
          </a:prstGeom>
          <a:noFill/>
        </p:spPr>
        <p:txBody>
          <a:bodyPr wrap="square" rtlCol="0">
            <a:spAutoFit/>
          </a:bodyPr>
          <a:lstStyle/>
          <a:p>
            <a:r>
              <a:rPr lang="en-US" altLang="zh-CN" sz="1000" dirty="0">
                <a:solidFill>
                  <a:srgbClr val="5A4C1B"/>
                </a:solidFill>
              </a:rPr>
              <a:t>designed by freepik</a:t>
            </a:r>
            <a:endParaRPr lang="zh-CN" altLang="en-US" sz="1000" dirty="0">
              <a:solidFill>
                <a:srgbClr val="5A4C1B"/>
              </a:solidFill>
            </a:endParaRPr>
          </a:p>
        </p:txBody>
      </p:sp>
      <p:sp>
        <p:nvSpPr>
          <p:cNvPr id="17" name="TextBox 16">
            <a:extLst>
              <a:ext uri="{FF2B5EF4-FFF2-40B4-BE49-F238E27FC236}">
                <a16:creationId xmlns:a16="http://schemas.microsoft.com/office/drawing/2014/main" id="{20C82B6B-8FB7-450A-89E1-8113234B15E4}"/>
              </a:ext>
            </a:extLst>
          </p:cNvPr>
          <p:cNvSpPr txBox="1"/>
          <p:nvPr/>
        </p:nvSpPr>
        <p:spPr>
          <a:xfrm>
            <a:off x="9111015" y="254002"/>
            <a:ext cx="1079269" cy="400110"/>
          </a:xfrm>
          <a:prstGeom prst="rect">
            <a:avLst/>
          </a:prstGeom>
          <a:noFill/>
        </p:spPr>
        <p:txBody>
          <a:bodyPr wrap="square" rtlCol="0">
            <a:spAutoFit/>
          </a:bodyPr>
          <a:lstStyle/>
          <a:p>
            <a:r>
              <a:rPr lang="zh-CN" altLang="en-US" sz="2000" dirty="0">
                <a:solidFill>
                  <a:srgbClr val="5A4C1B"/>
                </a:solidFill>
                <a:latin typeface="微软雅黑" panose="020B0503020204020204" pitchFamily="34" charset="-122"/>
                <a:ea typeface="微软雅黑" panose="020B0503020204020204" pitchFamily="34" charset="-122"/>
              </a:rPr>
              <a:t>时间表</a:t>
            </a:r>
          </a:p>
        </p:txBody>
      </p:sp>
      <p:sp>
        <p:nvSpPr>
          <p:cNvPr id="6" name="TextBox 5">
            <a:extLst>
              <a:ext uri="{FF2B5EF4-FFF2-40B4-BE49-F238E27FC236}">
                <a16:creationId xmlns:a16="http://schemas.microsoft.com/office/drawing/2014/main" id="{4749B74E-7089-49B7-97B5-A0990BEA0284}"/>
              </a:ext>
            </a:extLst>
          </p:cNvPr>
          <p:cNvSpPr txBox="1"/>
          <p:nvPr/>
        </p:nvSpPr>
        <p:spPr>
          <a:xfrm rot="16200000">
            <a:off x="8094999" y="4207821"/>
            <a:ext cx="4190571" cy="261610"/>
          </a:xfrm>
          <a:prstGeom prst="rect">
            <a:avLst/>
          </a:prstGeom>
          <a:noFill/>
        </p:spPr>
        <p:txBody>
          <a:bodyPr wrap="none" rtlCol="0">
            <a:spAutoFit/>
          </a:bodyPr>
          <a:lstStyle/>
          <a:p>
            <a:r>
              <a:rPr lang="en-US" altLang="zh-CN" sz="1100" dirty="0">
                <a:solidFill>
                  <a:schemeClr val="bg1"/>
                </a:solidFill>
                <a:latin typeface="站酷快乐体2016修订版" panose="02010600030101010101" pitchFamily="2" charset="-122"/>
                <a:ea typeface="站酷快乐体2016修订版" panose="02010600030101010101" pitchFamily="2" charset="-122"/>
              </a:rPr>
              <a:t> designed by </a:t>
            </a:r>
            <a:r>
              <a:rPr lang="en-US" altLang="zh-CN" sz="1100" dirty="0">
                <a:solidFill>
                  <a:schemeClr val="bg1"/>
                </a:solidFill>
                <a:latin typeface="站酷快乐体2016修订版" panose="02010600030101010101" pitchFamily="2" charset="-122"/>
                <a:ea typeface="站酷快乐体2016修订版" panose="02010600030101010101" pitchFamily="2" charset="-122"/>
                <a:hlinkClick r:id="rId3">
                  <a:extLst>
                    <a:ext uri="{A12FA001-AC4F-418D-AE19-62706E023703}">
                      <ahyp:hlinkClr xmlns:ahyp="http://schemas.microsoft.com/office/drawing/2018/hyperlinkcolor" val="tx"/>
                    </a:ext>
                  </a:extLst>
                </a:hlinkClick>
              </a:rPr>
              <a:t>www.kanjianshijian.com</a:t>
            </a:r>
            <a:r>
              <a:rPr lang="en-US" altLang="zh-CN" sz="1100" dirty="0">
                <a:solidFill>
                  <a:schemeClr val="bg1"/>
                </a:solidFill>
                <a:latin typeface="站酷快乐体2016修订版" panose="02010600030101010101" pitchFamily="2" charset="-122"/>
                <a:ea typeface="站酷快乐体2016修订版" panose="02010600030101010101" pitchFamily="2" charset="-122"/>
              </a:rPr>
              <a:t> licensed under GPL v3.0</a:t>
            </a:r>
            <a:endParaRPr lang="zh-CN" altLang="en-US" sz="1100" dirty="0">
              <a:solidFill>
                <a:schemeClr val="bg1"/>
              </a:solidFill>
              <a:latin typeface="站酷快乐体2016修订版" panose="02010600030101010101" pitchFamily="2" charset="-122"/>
              <a:ea typeface="站酷快乐体2016修订版" panose="02010600030101010101" pitchFamily="2" charset="-122"/>
            </a:endParaRPr>
          </a:p>
        </p:txBody>
      </p:sp>
    </p:spTree>
    <p:extLst>
      <p:ext uri="{BB962C8B-B14F-4D97-AF65-F5344CB8AC3E}">
        <p14:creationId xmlns:p14="http://schemas.microsoft.com/office/powerpoint/2010/main" val="1941617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A1F81E-ECC1-451E-9BA9-6CD530A9DD4A}"/>
              </a:ext>
            </a:extLst>
          </p:cNvPr>
          <p:cNvSpPr txBox="1"/>
          <p:nvPr/>
        </p:nvSpPr>
        <p:spPr>
          <a:xfrm>
            <a:off x="378069" y="526271"/>
            <a:ext cx="9636370" cy="5478423"/>
          </a:xfrm>
          <a:prstGeom prst="rect">
            <a:avLst/>
          </a:prstGeom>
          <a:noFill/>
        </p:spPr>
        <p:txBody>
          <a:bodyPr wrap="square" rtlCol="0">
            <a:spAutoFit/>
          </a:bodyPr>
          <a:lstStyle/>
          <a:p>
            <a:r>
              <a:rPr lang="zh-CN" altLang="en-US" sz="1400" dirty="0">
                <a:latin typeface="幼圆" panose="02010509060101010101" pitchFamily="49" charset="-122"/>
                <a:ea typeface="幼圆" panose="02010509060101010101" pitchFamily="49" charset="-122"/>
              </a:rPr>
              <a:t>你好啊，</a:t>
            </a:r>
            <a:endParaRPr lang="en-US" altLang="zh-CN" sz="1400" dirty="0">
              <a:latin typeface="幼圆" panose="02010509060101010101" pitchFamily="49" charset="-122"/>
              <a:ea typeface="幼圆" panose="02010509060101010101" pitchFamily="49" charset="-122"/>
            </a:endParaRPr>
          </a:p>
          <a:p>
            <a:endParaRPr lang="en-US" altLang="zh-CN" sz="1400" dirty="0">
              <a:latin typeface="幼圆" panose="02010509060101010101" pitchFamily="49" charset="-122"/>
              <a:ea typeface="幼圆" panose="02010509060101010101" pitchFamily="49" charset="-122"/>
            </a:endParaRPr>
          </a:p>
          <a:p>
            <a:r>
              <a:rPr lang="zh-CN" altLang="en-US" sz="1400" dirty="0">
                <a:latin typeface="幼圆" panose="02010509060101010101" pitchFamily="49" charset="-122"/>
                <a:ea typeface="幼圆" panose="02010509060101010101" pitchFamily="49" charset="-122"/>
              </a:rPr>
              <a:t>很高兴你能选择我们的时间管理产品。</a:t>
            </a:r>
            <a:endParaRPr lang="en-US" altLang="zh-CN" sz="1400" dirty="0">
              <a:latin typeface="幼圆" panose="02010509060101010101" pitchFamily="49" charset="-122"/>
              <a:ea typeface="幼圆" panose="02010509060101010101" pitchFamily="49" charset="-122"/>
            </a:endParaRPr>
          </a:p>
          <a:p>
            <a:endParaRPr lang="en-US" altLang="zh-CN" sz="1400" dirty="0">
              <a:latin typeface="幼圆" panose="02010509060101010101" pitchFamily="49" charset="-122"/>
              <a:ea typeface="幼圆" panose="02010509060101010101" pitchFamily="49" charset="-122"/>
            </a:endParaRPr>
          </a:p>
          <a:p>
            <a:r>
              <a:rPr lang="zh-CN" altLang="en-US" sz="1400" dirty="0">
                <a:latin typeface="幼圆" panose="02010509060101010101" pitchFamily="49" charset="-122"/>
                <a:ea typeface="幼圆" panose="02010509060101010101" pitchFamily="49" charset="-122"/>
              </a:rPr>
              <a:t>你现在看到的这套时间管理表格和游戏由时光积木教育科技研发，免费提供给大家独立使用，或配合我们的智能定时器</a:t>
            </a:r>
            <a:r>
              <a:rPr lang="en-US" altLang="zh-CN" sz="1400" dirty="0">
                <a:latin typeface="幼圆" panose="02010509060101010101" pitchFamily="49" charset="-122"/>
                <a:ea typeface="幼圆" panose="02010509060101010101" pitchFamily="49" charset="-122"/>
              </a:rPr>
              <a:t>CUBI</a:t>
            </a:r>
            <a:r>
              <a:rPr lang="zh-CN" altLang="en-US" sz="1400" dirty="0">
                <a:latin typeface="幼圆" panose="02010509060101010101" pitchFamily="49" charset="-122"/>
                <a:ea typeface="幼圆" panose="02010509060101010101" pitchFamily="49" charset="-122"/>
              </a:rPr>
              <a:t>等产品使用。</a:t>
            </a:r>
            <a:endParaRPr lang="en-US" altLang="zh-CN" sz="1400" dirty="0">
              <a:latin typeface="幼圆" panose="02010509060101010101" pitchFamily="49" charset="-122"/>
              <a:ea typeface="幼圆" panose="02010509060101010101" pitchFamily="49" charset="-122"/>
            </a:endParaRPr>
          </a:p>
          <a:p>
            <a:endParaRPr lang="en-US" altLang="zh-CN" sz="1400" dirty="0">
              <a:latin typeface="幼圆" panose="02010509060101010101" pitchFamily="49" charset="-122"/>
              <a:ea typeface="幼圆" panose="02010509060101010101" pitchFamily="49" charset="-122"/>
            </a:endParaRPr>
          </a:p>
          <a:p>
            <a:r>
              <a:rPr lang="zh-CN" altLang="en-US" sz="1400" dirty="0">
                <a:latin typeface="幼圆" panose="02010509060101010101" pitchFamily="49" charset="-122"/>
                <a:ea typeface="幼圆" panose="02010509060101010101" pitchFamily="49" charset="-122"/>
              </a:rPr>
              <a:t>本时间管理表格主要用途在于使用“强可视化”的方式帮助家长和学生养成时间管理习惯。相比于</a:t>
            </a:r>
            <a:r>
              <a:rPr lang="en-US" altLang="zh-CN" sz="1400" dirty="0">
                <a:latin typeface="幼圆" panose="02010509060101010101" pitchFamily="49" charset="-122"/>
                <a:ea typeface="幼圆" panose="02010509060101010101" pitchFamily="49" charset="-122"/>
              </a:rPr>
              <a:t>APP</a:t>
            </a:r>
            <a:r>
              <a:rPr lang="zh-CN" altLang="en-US" sz="1400" dirty="0">
                <a:latin typeface="幼圆" panose="02010509060101010101" pitchFamily="49" charset="-122"/>
                <a:ea typeface="幼圆" panose="02010509060101010101" pitchFamily="49" charset="-122"/>
              </a:rPr>
              <a:t>内置的时间表格，这种打印再张贴在学习空间的“强可视化”方式被证明能更有效得提升时间管理效率和效果。相比于大张可擦写磁贴的表格，这种随意打印的方式更经济便捷。因为除了占地更小以外，你可以在</a:t>
            </a:r>
            <a:r>
              <a:rPr lang="en-US" altLang="zh-CN" sz="1400" dirty="0">
                <a:latin typeface="幼圆" panose="02010509060101010101" pitchFamily="49" charset="-122"/>
                <a:ea typeface="幼圆" panose="02010509060101010101" pitchFamily="49" charset="-122"/>
              </a:rPr>
              <a:t>ppt</a:t>
            </a:r>
            <a:r>
              <a:rPr lang="zh-CN" altLang="en-US" sz="1400" dirty="0">
                <a:latin typeface="幼圆" panose="02010509060101010101" pitchFamily="49" charset="-122"/>
                <a:ea typeface="幼圆" panose="02010509060101010101" pitchFamily="49" charset="-122"/>
              </a:rPr>
              <a:t>上直接打字修改也可以手写并签名提升仪式感。</a:t>
            </a:r>
            <a:endParaRPr lang="en-US" altLang="zh-CN" sz="1400" dirty="0">
              <a:latin typeface="幼圆" panose="02010509060101010101" pitchFamily="49" charset="-122"/>
              <a:ea typeface="幼圆" panose="02010509060101010101" pitchFamily="49" charset="-122"/>
            </a:endParaRPr>
          </a:p>
          <a:p>
            <a:endParaRPr lang="en-US" altLang="zh-CN" sz="1400" dirty="0">
              <a:latin typeface="幼圆" panose="02010509060101010101" pitchFamily="49" charset="-122"/>
              <a:ea typeface="幼圆" panose="02010509060101010101" pitchFamily="49" charset="-122"/>
            </a:endParaRPr>
          </a:p>
          <a:p>
            <a:r>
              <a:rPr lang="zh-CN" altLang="en-US" sz="1400" dirty="0">
                <a:latin typeface="幼圆" panose="02010509060101010101" pitchFamily="49" charset="-122"/>
                <a:ea typeface="幼圆" panose="02010509060101010101" pitchFamily="49" charset="-122"/>
              </a:rPr>
              <a:t>本系列表格包含游戏化激励表，成长记录表，奖惩协议，亲子读书记录表，时间观念培养表，周记录表等多个系列。适和从孩子到成人得时间管理强可视化记录。每个系列均有多个配色，交叉使用不容易产生倦怠感。</a:t>
            </a:r>
            <a:endParaRPr lang="en-US" altLang="zh-CN" sz="1400" dirty="0">
              <a:latin typeface="幼圆" panose="02010509060101010101" pitchFamily="49" charset="-122"/>
              <a:ea typeface="幼圆" panose="02010509060101010101" pitchFamily="49" charset="-122"/>
            </a:endParaRPr>
          </a:p>
          <a:p>
            <a:endParaRPr lang="en-US" altLang="zh-CN" sz="1400" dirty="0">
              <a:latin typeface="幼圆" panose="02010509060101010101" pitchFamily="49" charset="-122"/>
              <a:ea typeface="幼圆" panose="02010509060101010101" pitchFamily="49" charset="-122"/>
            </a:endParaRPr>
          </a:p>
          <a:p>
            <a:r>
              <a:rPr lang="zh-CN" altLang="en-US" sz="1400" dirty="0">
                <a:latin typeface="幼圆" panose="02010509060101010101" pitchFamily="49" charset="-122"/>
                <a:ea typeface="幼圆" panose="02010509060101010101" pitchFamily="49" charset="-122"/>
              </a:rPr>
              <a:t>再研发钟，我们充分考虑了很多细节，因为我们知道时间观念培养对于任何人来说都是一件很重要但又很困难的事，好的产品会涉及到科学方法，心理学，管理学，大数据等多个方面。在研发这些产品前，我们的</a:t>
            </a:r>
            <a:r>
              <a:rPr lang="en-US" altLang="zh-CN" sz="1400" dirty="0">
                <a:latin typeface="幼圆" panose="02010509060101010101" pitchFamily="49" charset="-122"/>
                <a:ea typeface="幼圆" panose="02010509060101010101" pitchFamily="49" charset="-122"/>
              </a:rPr>
              <a:t>APP</a:t>
            </a:r>
            <a:r>
              <a:rPr lang="zh-CN" altLang="en-US" sz="1400" dirty="0">
                <a:latin typeface="幼圆" panose="02010509060101010101" pitchFamily="49" charset="-122"/>
                <a:ea typeface="幼圆" panose="02010509060101010101" pitchFamily="49" charset="-122"/>
              </a:rPr>
              <a:t>已经有超过</a:t>
            </a:r>
            <a:r>
              <a:rPr lang="en-US" altLang="zh-CN" sz="1400" dirty="0">
                <a:latin typeface="幼圆" panose="02010509060101010101" pitchFamily="49" charset="-122"/>
                <a:ea typeface="幼圆" panose="02010509060101010101" pitchFamily="49" charset="-122"/>
              </a:rPr>
              <a:t>5</a:t>
            </a:r>
            <a:r>
              <a:rPr lang="zh-CN" altLang="en-US" sz="1400" dirty="0">
                <a:latin typeface="幼圆" panose="02010509060101010101" pitchFamily="49" charset="-122"/>
                <a:ea typeface="幼圆" panose="02010509060101010101" pitchFamily="49" charset="-122"/>
              </a:rPr>
              <a:t>年，</a:t>
            </a:r>
            <a:r>
              <a:rPr lang="en-US" altLang="zh-CN" sz="1400" dirty="0">
                <a:latin typeface="幼圆" panose="02010509060101010101" pitchFamily="49" charset="-122"/>
                <a:ea typeface="幼圆" panose="02010509060101010101" pitchFamily="49" charset="-122"/>
              </a:rPr>
              <a:t>100</a:t>
            </a:r>
            <a:r>
              <a:rPr lang="zh-CN" altLang="en-US" sz="1400" dirty="0">
                <a:latin typeface="幼圆" panose="02010509060101010101" pitchFamily="49" charset="-122"/>
                <a:ea typeface="幼圆" panose="02010509060101010101" pitchFamily="49" charset="-122"/>
              </a:rPr>
              <a:t>万用户的数据积累，这才让我们稍微有信心推出更多的工具帮助大家。但是坦白的说我们也深知时间管理的难度，即使是我们的产品也没办法保证一定可以帮助到你。但是我们更清楚，在时间管理这条路上，只要能够站起来出发，去觉察自己的时间，观察自己的变化，某种意义上就已经超过很多人了，对吧？</a:t>
            </a:r>
            <a:endParaRPr lang="en-US" altLang="zh-CN" sz="1400" dirty="0">
              <a:latin typeface="幼圆" panose="02010509060101010101" pitchFamily="49" charset="-122"/>
              <a:ea typeface="幼圆" panose="02010509060101010101" pitchFamily="49" charset="-122"/>
            </a:endParaRPr>
          </a:p>
          <a:p>
            <a:endParaRPr lang="en-US" altLang="zh-CN" sz="1400" dirty="0">
              <a:latin typeface="幼圆" panose="02010509060101010101" pitchFamily="49" charset="-122"/>
              <a:ea typeface="幼圆" panose="02010509060101010101" pitchFamily="49" charset="-122"/>
            </a:endParaRPr>
          </a:p>
          <a:p>
            <a:r>
              <a:rPr lang="zh-CN" altLang="en-US" sz="1400" dirty="0">
                <a:latin typeface="幼圆" panose="02010509060101010101" pitchFamily="49" charset="-122"/>
                <a:ea typeface="幼圆" panose="02010509060101010101" pitchFamily="49" charset="-122"/>
              </a:rPr>
              <a:t>再次感谢使用我们的产品，也欢迎淘宝搜索“</a:t>
            </a:r>
            <a:r>
              <a:rPr lang="en-US" altLang="zh-CN" sz="1400" dirty="0">
                <a:latin typeface="幼圆" panose="02010509060101010101" pitchFamily="49" charset="-122"/>
                <a:ea typeface="幼圆" panose="02010509060101010101" pitchFamily="49" charset="-122"/>
              </a:rPr>
              <a:t>CUBI </a:t>
            </a:r>
            <a:r>
              <a:rPr lang="zh-CN" altLang="en-US" sz="1400" dirty="0">
                <a:latin typeface="幼圆" panose="02010509060101010101" pitchFamily="49" charset="-122"/>
                <a:ea typeface="幼圆" panose="02010509060101010101" pitchFamily="49" charset="-122"/>
              </a:rPr>
              <a:t>定时器”选购我们的配套智能定时器，真的很多用户喜欢的不得了</a:t>
            </a:r>
            <a:r>
              <a:rPr lang="zh-CN" altLang="en-US" sz="1400" dirty="0">
                <a:latin typeface="幼圆" panose="02010509060101010101" pitchFamily="49" charset="-122"/>
                <a:ea typeface="幼圆" panose="02010509060101010101" pitchFamily="49" charset="-122"/>
                <a:sym typeface="Wingdings" panose="05000000000000000000" pitchFamily="2" charset="2"/>
              </a:rPr>
              <a:t></a:t>
            </a:r>
            <a:endParaRPr lang="en-US" altLang="zh-CN" sz="1400" dirty="0">
              <a:latin typeface="幼圆" panose="02010509060101010101" pitchFamily="49" charset="-122"/>
              <a:ea typeface="幼圆" panose="02010509060101010101" pitchFamily="49" charset="-122"/>
            </a:endParaRPr>
          </a:p>
          <a:p>
            <a:endParaRPr lang="en-US" altLang="zh-CN" sz="1400" dirty="0">
              <a:latin typeface="幼圆" panose="02010509060101010101" pitchFamily="49" charset="-122"/>
              <a:ea typeface="幼圆" panose="02010509060101010101" pitchFamily="49" charset="-122"/>
            </a:endParaRPr>
          </a:p>
          <a:p>
            <a:endParaRPr lang="en-US" altLang="zh-CN" sz="1400" dirty="0">
              <a:latin typeface="幼圆" panose="02010509060101010101" pitchFamily="49" charset="-122"/>
              <a:ea typeface="幼圆" panose="02010509060101010101" pitchFamily="49" charset="-122"/>
            </a:endParaRPr>
          </a:p>
          <a:p>
            <a:endParaRPr lang="en-US" altLang="zh-CN" sz="1400" dirty="0">
              <a:latin typeface="幼圆" panose="02010509060101010101" pitchFamily="49" charset="-122"/>
              <a:ea typeface="幼圆" panose="02010509060101010101" pitchFamily="49" charset="-122"/>
            </a:endParaRPr>
          </a:p>
        </p:txBody>
      </p:sp>
      <p:pic>
        <p:nvPicPr>
          <p:cNvPr id="5" name="Picture 4">
            <a:extLst>
              <a:ext uri="{FF2B5EF4-FFF2-40B4-BE49-F238E27FC236}">
                <a16:creationId xmlns:a16="http://schemas.microsoft.com/office/drawing/2014/main" id="{17C9A0B7-CB97-4308-ABA7-1CDFA31A15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7318" y="349521"/>
            <a:ext cx="1624013" cy="405349"/>
          </a:xfrm>
          <a:prstGeom prst="rect">
            <a:avLst/>
          </a:prstGeom>
        </p:spPr>
      </p:pic>
      <p:sp>
        <p:nvSpPr>
          <p:cNvPr id="6" name="TextBox 5">
            <a:extLst>
              <a:ext uri="{FF2B5EF4-FFF2-40B4-BE49-F238E27FC236}">
                <a16:creationId xmlns:a16="http://schemas.microsoft.com/office/drawing/2014/main" id="{E2C586E9-F043-4A2A-9CA6-0F0DDD8C0705}"/>
              </a:ext>
            </a:extLst>
          </p:cNvPr>
          <p:cNvSpPr txBox="1"/>
          <p:nvPr/>
        </p:nvSpPr>
        <p:spPr>
          <a:xfrm>
            <a:off x="331177" y="5639652"/>
            <a:ext cx="6797054" cy="1292662"/>
          </a:xfrm>
          <a:prstGeom prst="rect">
            <a:avLst/>
          </a:prstGeom>
          <a:noFill/>
        </p:spPr>
        <p:txBody>
          <a:bodyPr wrap="none" rtlCol="0">
            <a:spAutoFit/>
          </a:bodyPr>
          <a:lstStyle/>
          <a:p>
            <a:pPr algn="ctr"/>
            <a:r>
              <a:rPr lang="zh-CN" altLang="en-US" b="1" dirty="0">
                <a:solidFill>
                  <a:srgbClr val="FF0000"/>
                </a:solidFill>
              </a:rPr>
              <a:t>注意</a:t>
            </a:r>
            <a:endParaRPr lang="en-US" altLang="zh-CN" b="1" dirty="0">
              <a:solidFill>
                <a:srgbClr val="FF0000"/>
              </a:solidFill>
            </a:endParaRPr>
          </a:p>
          <a:p>
            <a:pPr algn="ctr"/>
            <a:r>
              <a:rPr lang="zh-CN" altLang="en-US" sz="1000" dirty="0">
                <a:solidFill>
                  <a:srgbClr val="FF0000"/>
                </a:solidFill>
              </a:rPr>
              <a:t>本系列表格对个人用户全部免费开源，无需购买，但时光积木享有相关知识产权。</a:t>
            </a:r>
            <a:endParaRPr lang="en-US" altLang="zh-CN" sz="1000" dirty="0">
              <a:solidFill>
                <a:srgbClr val="FF0000"/>
              </a:solidFill>
            </a:endParaRPr>
          </a:p>
          <a:p>
            <a:pPr algn="ctr"/>
            <a:r>
              <a:rPr lang="zh-CN" altLang="en-US" sz="1000" dirty="0">
                <a:solidFill>
                  <a:srgbClr val="FF0000"/>
                </a:solidFill>
              </a:rPr>
              <a:t>你可以通过如下网址</a:t>
            </a:r>
            <a:r>
              <a:rPr lang="en-US" altLang="zh-CN" sz="1000" dirty="0" err="1">
                <a:solidFill>
                  <a:srgbClr val="FF0000"/>
                </a:solidFill>
              </a:rPr>
              <a:t>github</a:t>
            </a:r>
            <a:r>
              <a:rPr lang="zh-CN" altLang="en-US" sz="1000" dirty="0">
                <a:solidFill>
                  <a:srgbClr val="FF0000"/>
                </a:solidFill>
              </a:rPr>
              <a:t>免费获得。</a:t>
            </a:r>
            <a:endParaRPr lang="en-US" altLang="zh-CN" sz="1000" dirty="0">
              <a:solidFill>
                <a:srgbClr val="FF0000"/>
              </a:solidFill>
            </a:endParaRPr>
          </a:p>
          <a:p>
            <a:pPr algn="ctr"/>
            <a:r>
              <a:rPr lang="en-US" altLang="zh-CN" sz="1000" dirty="0">
                <a:solidFill>
                  <a:srgbClr val="FF0000"/>
                </a:solidFill>
                <a:hlinkClick r:id="rId3">
                  <a:extLst>
                    <a:ext uri="{A12FA001-AC4F-418D-AE19-62706E023703}">
                      <ahyp:hlinkClr xmlns:ahyp="http://schemas.microsoft.com/office/drawing/2018/hyperlinkcolor" val="tx"/>
                    </a:ext>
                  </a:extLst>
                </a:hlinkClick>
              </a:rPr>
              <a:t>https://github.com/shiguangjimu/timetable</a:t>
            </a:r>
            <a:endParaRPr lang="en-US" altLang="zh-CN" sz="1000" dirty="0">
              <a:solidFill>
                <a:srgbClr val="FF0000"/>
              </a:solidFill>
            </a:endParaRPr>
          </a:p>
          <a:p>
            <a:pPr algn="ctr"/>
            <a:r>
              <a:rPr lang="zh-CN" altLang="en-US" sz="1000" dirty="0">
                <a:solidFill>
                  <a:srgbClr val="FF0000"/>
                </a:solidFill>
              </a:rPr>
              <a:t>也可扫吗关注时光积木</a:t>
            </a:r>
            <a:r>
              <a:rPr lang="en-US" altLang="zh-CN" sz="1000" dirty="0">
                <a:solidFill>
                  <a:srgbClr val="FF0000"/>
                </a:solidFill>
              </a:rPr>
              <a:t>/</a:t>
            </a:r>
            <a:r>
              <a:rPr lang="zh-CN" altLang="en-US" sz="1000" dirty="0">
                <a:solidFill>
                  <a:srgbClr val="FF0000"/>
                </a:solidFill>
              </a:rPr>
              <a:t>看见时间官方公众号获得。</a:t>
            </a:r>
            <a:endParaRPr lang="en-US" altLang="zh-CN" sz="1000" dirty="0">
              <a:solidFill>
                <a:srgbClr val="FF0000"/>
              </a:solidFill>
            </a:endParaRPr>
          </a:p>
          <a:p>
            <a:pPr algn="ctr"/>
            <a:r>
              <a:rPr lang="zh-CN" altLang="en-US" sz="1000" dirty="0">
                <a:solidFill>
                  <a:srgbClr val="FF0000"/>
                </a:solidFill>
              </a:rPr>
              <a:t>除时光积木外，任何个人组织均需按照</a:t>
            </a:r>
            <a:r>
              <a:rPr lang="en-US" altLang="zh-CN" sz="1000" dirty="0">
                <a:solidFill>
                  <a:srgbClr val="FF0000"/>
                </a:solidFill>
              </a:rPr>
              <a:t>GPL</a:t>
            </a:r>
            <a:r>
              <a:rPr lang="zh-CN" altLang="en-US" sz="1000" dirty="0">
                <a:solidFill>
                  <a:srgbClr val="FF0000"/>
                </a:solidFill>
              </a:rPr>
              <a:t>开源协议使用，且未经书面许可不得用于商业用途。</a:t>
            </a:r>
            <a:endParaRPr lang="en-US" altLang="zh-CN" sz="1000" dirty="0">
              <a:solidFill>
                <a:srgbClr val="FF0000"/>
              </a:solidFill>
            </a:endParaRPr>
          </a:p>
          <a:p>
            <a:pPr algn="ctr"/>
            <a:r>
              <a:rPr lang="zh-CN" altLang="en-US" sz="1000" dirty="0">
                <a:solidFill>
                  <a:srgbClr val="FF0000"/>
                </a:solidFill>
              </a:rPr>
              <a:t>*本系列表格部分图片来自于</a:t>
            </a:r>
            <a:r>
              <a:rPr lang="en-US" altLang="zh-CN" sz="1000" dirty="0">
                <a:solidFill>
                  <a:srgbClr val="FF0000"/>
                </a:solidFill>
              </a:rPr>
              <a:t>FREEPIK</a:t>
            </a:r>
            <a:r>
              <a:rPr lang="zh-CN" altLang="en-US" sz="1000" dirty="0">
                <a:solidFill>
                  <a:srgbClr val="FF0000"/>
                </a:solidFill>
              </a:rPr>
              <a:t>，感谢</a:t>
            </a:r>
            <a:r>
              <a:rPr lang="en-US" altLang="zh-CN" sz="1000" dirty="0">
                <a:solidFill>
                  <a:srgbClr val="FF0000"/>
                </a:solidFill>
              </a:rPr>
              <a:t>FREEPIK</a:t>
            </a:r>
            <a:r>
              <a:rPr lang="zh-CN" altLang="en-US" sz="1000" dirty="0">
                <a:solidFill>
                  <a:srgbClr val="FF0000"/>
                </a:solidFill>
              </a:rPr>
              <a:t>无私帮助，欢迎大家访问</a:t>
            </a:r>
            <a:r>
              <a:rPr lang="en-US" altLang="zh-CN" sz="1000" dirty="0">
                <a:hlinkClick r:id="rId4"/>
              </a:rPr>
              <a:t>https://www.freepik.com/</a:t>
            </a:r>
            <a:r>
              <a:rPr lang="zh-CN" altLang="en-US" sz="1000" dirty="0">
                <a:solidFill>
                  <a:srgbClr val="FF0000"/>
                </a:solidFill>
              </a:rPr>
              <a:t>获取更多图片*</a:t>
            </a:r>
            <a:endParaRPr lang="en-US" altLang="zh-CN" sz="1000" dirty="0">
              <a:solidFill>
                <a:srgbClr val="FF0000"/>
              </a:solidFill>
            </a:endParaRPr>
          </a:p>
        </p:txBody>
      </p:sp>
      <p:pic>
        <p:nvPicPr>
          <p:cNvPr id="7" name="Picture 6">
            <a:extLst>
              <a:ext uri="{FF2B5EF4-FFF2-40B4-BE49-F238E27FC236}">
                <a16:creationId xmlns:a16="http://schemas.microsoft.com/office/drawing/2014/main" id="{69EC5E11-2BB8-49E8-A53F-F6669E9F7B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52692" y="5565843"/>
            <a:ext cx="1366471" cy="1366471"/>
          </a:xfrm>
          <a:prstGeom prst="rect">
            <a:avLst/>
          </a:prstGeom>
        </p:spPr>
      </p:pic>
    </p:spTree>
    <p:extLst>
      <p:ext uri="{BB962C8B-B14F-4D97-AF65-F5344CB8AC3E}">
        <p14:creationId xmlns:p14="http://schemas.microsoft.com/office/powerpoint/2010/main" val="1908455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A1F81E-ECC1-451E-9BA9-6CD530A9DD4A}"/>
              </a:ext>
            </a:extLst>
          </p:cNvPr>
          <p:cNvSpPr txBox="1"/>
          <p:nvPr/>
        </p:nvSpPr>
        <p:spPr>
          <a:xfrm>
            <a:off x="378069" y="1009847"/>
            <a:ext cx="9636370" cy="3754874"/>
          </a:xfrm>
          <a:prstGeom prst="rect">
            <a:avLst/>
          </a:prstGeom>
          <a:noFill/>
        </p:spPr>
        <p:txBody>
          <a:bodyPr wrap="square" rtlCol="0">
            <a:spAutoFit/>
          </a:bodyPr>
          <a:lstStyle/>
          <a:p>
            <a:r>
              <a:rPr lang="zh-CN" altLang="en-US" sz="1400" dirty="0">
                <a:latin typeface="幼圆" panose="02010509060101010101" pitchFamily="49" charset="-122"/>
                <a:ea typeface="幼圆" panose="02010509060101010101" pitchFamily="49" charset="-122"/>
              </a:rPr>
              <a:t>使用方法：</a:t>
            </a:r>
            <a:endParaRPr lang="en-US" altLang="zh-CN" sz="1400" dirty="0">
              <a:latin typeface="幼圆" panose="02010509060101010101" pitchFamily="49" charset="-122"/>
              <a:ea typeface="幼圆" panose="02010509060101010101" pitchFamily="49" charset="-122"/>
            </a:endParaRPr>
          </a:p>
          <a:p>
            <a:endParaRPr lang="en-US" altLang="zh-CN" sz="1400" dirty="0">
              <a:latin typeface="幼圆" panose="02010509060101010101" pitchFamily="49" charset="-122"/>
              <a:ea typeface="幼圆" panose="02010509060101010101" pitchFamily="49" charset="-122"/>
            </a:endParaRPr>
          </a:p>
          <a:p>
            <a:pPr marL="342900" indent="-342900">
              <a:buAutoNum type="arabicPeriod"/>
            </a:pPr>
            <a:r>
              <a:rPr lang="zh-CN" altLang="en-US" sz="1400" dirty="0">
                <a:latin typeface="幼圆" panose="02010509060101010101" pitchFamily="49" charset="-122"/>
                <a:ea typeface="幼圆" panose="02010509060101010101" pitchFamily="49" charset="-122"/>
              </a:rPr>
              <a:t>建议在</a:t>
            </a:r>
            <a:r>
              <a:rPr lang="en-US" altLang="zh-CN" sz="1400" dirty="0">
                <a:latin typeface="幼圆" panose="02010509060101010101" pitchFamily="49" charset="-122"/>
                <a:ea typeface="幼圆" panose="02010509060101010101" pitchFamily="49" charset="-122"/>
              </a:rPr>
              <a:t>ppt</a:t>
            </a:r>
            <a:r>
              <a:rPr lang="zh-CN" altLang="en-US" sz="1400" dirty="0">
                <a:latin typeface="幼圆" panose="02010509060101010101" pitchFamily="49" charset="-122"/>
                <a:ea typeface="幼圆" panose="02010509060101010101" pitchFamily="49" charset="-122"/>
              </a:rPr>
              <a:t>填写后打印或直接打印后和孩子一起填写。但特别建议后者，也就是打印后一起讨论再填写，因为根据心理学，这可以极大的增加孩子的主动性。把“父母强迫的意愿”变成“自己的意愿”</a:t>
            </a:r>
            <a:endParaRPr lang="en-US" altLang="zh-CN" sz="1400" dirty="0">
              <a:latin typeface="幼圆" panose="02010509060101010101" pitchFamily="49" charset="-122"/>
              <a:ea typeface="幼圆" panose="02010509060101010101" pitchFamily="49" charset="-122"/>
            </a:endParaRPr>
          </a:p>
          <a:p>
            <a:pPr marL="342900" indent="-342900">
              <a:buAutoNum type="arabicPeriod"/>
            </a:pPr>
            <a:r>
              <a:rPr lang="zh-CN" altLang="en-US" sz="1400" dirty="0">
                <a:latin typeface="幼圆" panose="02010509060101010101" pitchFamily="49" charset="-122"/>
                <a:ea typeface="幼圆" panose="02010509060101010101" pitchFamily="49" charset="-122"/>
              </a:rPr>
              <a:t>请一定记得“最好的奖励是给孩子自主时间”就是让孩子在满足底线的情况下自己支配时间，无论做任何事。很多孩子的磨蹭其实是因为家长占用了过多的自主时间，孩子潜意识里知道即使做完了也不会有利。</a:t>
            </a:r>
            <a:endParaRPr lang="en-US" altLang="zh-CN" sz="1400" dirty="0">
              <a:latin typeface="幼圆" panose="02010509060101010101" pitchFamily="49" charset="-122"/>
              <a:ea typeface="幼圆" panose="02010509060101010101" pitchFamily="49" charset="-122"/>
            </a:endParaRPr>
          </a:p>
          <a:p>
            <a:pPr marL="342900" indent="-342900">
              <a:buAutoNum type="arabicPeriod"/>
            </a:pPr>
            <a:r>
              <a:rPr lang="zh-CN" altLang="en-US" sz="1400" dirty="0">
                <a:latin typeface="幼圆" panose="02010509060101010101" pitchFamily="49" charset="-122"/>
                <a:ea typeface="幼圆" panose="02010509060101010101" pitchFamily="49" charset="-122"/>
              </a:rPr>
              <a:t>知名教育专家曾说过教育的重要方法之一是“随时表扬，定期批评”。意思是不要泛泛的夸奖，要针对具体的事做出表扬，批评时最好以家庭会议的方式认真分析并提出建议。</a:t>
            </a:r>
            <a:endParaRPr lang="en-US" altLang="zh-CN" sz="1400" dirty="0">
              <a:latin typeface="幼圆" panose="02010509060101010101" pitchFamily="49" charset="-122"/>
              <a:ea typeface="幼圆" panose="02010509060101010101" pitchFamily="49" charset="-122"/>
            </a:endParaRPr>
          </a:p>
          <a:p>
            <a:pPr marL="342900" indent="-342900">
              <a:buAutoNum type="arabicPeriod"/>
            </a:pPr>
            <a:r>
              <a:rPr lang="zh-CN" altLang="en-US" sz="1400" dirty="0">
                <a:latin typeface="幼圆" panose="02010509060101010101" pitchFamily="49" charset="-122"/>
                <a:ea typeface="幼圆" panose="02010509060101010101" pitchFamily="49" charset="-122"/>
              </a:rPr>
              <a:t>本表格目标是养成按照时间表做事的习惯。相当于强化版的每日清单。</a:t>
            </a:r>
            <a:endParaRPr lang="en-US" altLang="zh-CN" sz="1400" dirty="0">
              <a:latin typeface="幼圆" panose="02010509060101010101" pitchFamily="49" charset="-122"/>
              <a:ea typeface="幼圆" panose="02010509060101010101" pitchFamily="49" charset="-122"/>
            </a:endParaRPr>
          </a:p>
          <a:p>
            <a:pPr marL="342900" indent="-342900">
              <a:buAutoNum type="arabicPeriod"/>
            </a:pPr>
            <a:r>
              <a:rPr lang="zh-CN" altLang="en-US" sz="1400" dirty="0">
                <a:latin typeface="幼圆" panose="02010509060101010101" pitchFamily="49" charset="-122"/>
                <a:ea typeface="幼圆" panose="02010509060101010101" pitchFamily="49" charset="-122"/>
              </a:rPr>
              <a:t>具体填写方法如下：</a:t>
            </a:r>
            <a:endParaRPr lang="en-US" altLang="zh-CN" sz="1400" dirty="0">
              <a:latin typeface="幼圆" panose="02010509060101010101" pitchFamily="49" charset="-122"/>
              <a:ea typeface="幼圆" panose="02010509060101010101" pitchFamily="49" charset="-122"/>
            </a:endParaRPr>
          </a:p>
          <a:p>
            <a:pPr marL="800100" lvl="1" indent="-342900">
              <a:buAutoNum type="arabicPeriod"/>
            </a:pPr>
            <a:r>
              <a:rPr lang="zh-CN" altLang="en-US" sz="1400" dirty="0">
                <a:latin typeface="幼圆" panose="02010509060101010101" pitchFamily="49" charset="-122"/>
                <a:ea typeface="幼圆" panose="02010509060101010101" pitchFamily="49" charset="-122"/>
              </a:rPr>
              <a:t>左侧时间栏填写每件事需要开始的时间。到了时间即开始做事。</a:t>
            </a:r>
            <a:endParaRPr lang="en-US" altLang="zh-CN" sz="1400" dirty="0">
              <a:latin typeface="幼圆" panose="02010509060101010101" pitchFamily="49" charset="-122"/>
              <a:ea typeface="幼圆" panose="02010509060101010101" pitchFamily="49" charset="-122"/>
            </a:endParaRPr>
          </a:p>
          <a:p>
            <a:pPr marL="800100" lvl="1" indent="-342900">
              <a:buAutoNum type="arabicPeriod"/>
            </a:pPr>
            <a:r>
              <a:rPr lang="zh-CN" altLang="en-US" sz="1400" dirty="0">
                <a:latin typeface="幼圆" panose="02010509060101010101" pitchFamily="49" charset="-122"/>
                <a:ea typeface="幼圆" panose="02010509060101010101" pitchFamily="49" charset="-122"/>
              </a:rPr>
              <a:t>每周</a:t>
            </a:r>
            <a:r>
              <a:rPr lang="en-US" altLang="zh-CN" sz="1400" dirty="0">
                <a:latin typeface="幼圆" panose="02010509060101010101" pitchFamily="49" charset="-122"/>
                <a:ea typeface="幼圆" panose="02010509060101010101" pitchFamily="49" charset="-122"/>
              </a:rPr>
              <a:t>5-7</a:t>
            </a:r>
            <a:r>
              <a:rPr lang="zh-CN" altLang="en-US" sz="1400" dirty="0">
                <a:latin typeface="幼圆" panose="02010509060101010101" pitchFamily="49" charset="-122"/>
                <a:ea typeface="幼圆" panose="02010509060101010101" pitchFamily="49" charset="-122"/>
              </a:rPr>
              <a:t>天，按照从上到下的顺序填入每天要完成的任务。</a:t>
            </a:r>
            <a:endParaRPr lang="en-US" altLang="zh-CN" sz="1400" dirty="0">
              <a:latin typeface="幼圆" panose="02010509060101010101" pitchFamily="49" charset="-122"/>
              <a:ea typeface="幼圆" panose="02010509060101010101" pitchFamily="49" charset="-122"/>
            </a:endParaRPr>
          </a:p>
          <a:p>
            <a:pPr marL="800100" lvl="1" indent="-342900">
              <a:buAutoNum type="arabicPeriod"/>
            </a:pPr>
            <a:r>
              <a:rPr lang="zh-CN" altLang="en-US" sz="1400" dirty="0">
                <a:latin typeface="幼圆" panose="02010509060101010101" pitchFamily="49" charset="-122"/>
                <a:ea typeface="幼圆" panose="02010509060101010101" pitchFamily="49" charset="-122"/>
              </a:rPr>
              <a:t>相同的任务可以用相同的色块标记，有助于直观感受一周的工作分布比例。</a:t>
            </a:r>
            <a:endParaRPr lang="en-US" altLang="zh-CN" sz="1400" dirty="0">
              <a:latin typeface="幼圆" panose="02010509060101010101" pitchFamily="49" charset="-122"/>
              <a:ea typeface="幼圆" panose="02010509060101010101" pitchFamily="49" charset="-122"/>
            </a:endParaRPr>
          </a:p>
          <a:p>
            <a:pPr marL="800100" lvl="1" indent="-342900">
              <a:buAutoNum type="arabicPeriod"/>
            </a:pPr>
            <a:r>
              <a:rPr lang="zh-CN" altLang="en-US" sz="1400" dirty="0">
                <a:latin typeface="幼圆" panose="02010509060101010101" pitchFamily="49" charset="-122"/>
                <a:ea typeface="幼圆" panose="02010509060101010101" pitchFamily="49" charset="-122"/>
              </a:rPr>
              <a:t>每完成一件事，即可在这件事上做标记，例如划掉或打勾。有助于心理上激励任务完成。</a:t>
            </a:r>
            <a:endParaRPr lang="en-US" altLang="zh-CN" sz="1400" dirty="0">
              <a:latin typeface="幼圆" panose="02010509060101010101" pitchFamily="49" charset="-122"/>
              <a:ea typeface="幼圆" panose="02010509060101010101" pitchFamily="49" charset="-122"/>
            </a:endParaRPr>
          </a:p>
          <a:p>
            <a:pPr marL="800100" lvl="1" indent="-342900">
              <a:buAutoNum type="arabicPeriod"/>
            </a:pPr>
            <a:r>
              <a:rPr lang="zh-CN" altLang="en-US" sz="1400" dirty="0">
                <a:latin typeface="幼圆" panose="02010509060101010101" pitchFamily="49" charset="-122"/>
                <a:ea typeface="幼圆" panose="02010509060101010101" pitchFamily="49" charset="-122"/>
              </a:rPr>
              <a:t>儿童还可以搭配本系列成长记录表和奖惩记录表使用，效果更好。</a:t>
            </a:r>
            <a:endParaRPr lang="en-US" altLang="zh-CN" sz="1400" dirty="0">
              <a:latin typeface="幼圆" panose="02010509060101010101" pitchFamily="49" charset="-122"/>
              <a:ea typeface="幼圆" panose="02010509060101010101" pitchFamily="49" charset="-122"/>
            </a:endParaRPr>
          </a:p>
          <a:p>
            <a:endParaRPr lang="en-US" altLang="zh-CN" sz="1400" dirty="0">
              <a:latin typeface="幼圆" panose="02010509060101010101" pitchFamily="49" charset="-122"/>
              <a:ea typeface="幼圆" panose="02010509060101010101" pitchFamily="49" charset="-122"/>
            </a:endParaRPr>
          </a:p>
          <a:p>
            <a:endParaRPr lang="en-US" altLang="zh-CN" sz="1400" dirty="0">
              <a:latin typeface="幼圆" panose="02010509060101010101" pitchFamily="49" charset="-122"/>
              <a:ea typeface="幼圆" panose="02010509060101010101" pitchFamily="49" charset="-122"/>
            </a:endParaRPr>
          </a:p>
        </p:txBody>
      </p:sp>
      <p:pic>
        <p:nvPicPr>
          <p:cNvPr id="5" name="Picture 4">
            <a:extLst>
              <a:ext uri="{FF2B5EF4-FFF2-40B4-BE49-F238E27FC236}">
                <a16:creationId xmlns:a16="http://schemas.microsoft.com/office/drawing/2014/main" id="{17C9A0B7-CB97-4308-ABA7-1CDFA31A15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069" y="359996"/>
            <a:ext cx="1624013" cy="405349"/>
          </a:xfrm>
          <a:prstGeom prst="rect">
            <a:avLst/>
          </a:prstGeom>
        </p:spPr>
      </p:pic>
      <p:sp>
        <p:nvSpPr>
          <p:cNvPr id="6" name="TextBox 5">
            <a:extLst>
              <a:ext uri="{FF2B5EF4-FFF2-40B4-BE49-F238E27FC236}">
                <a16:creationId xmlns:a16="http://schemas.microsoft.com/office/drawing/2014/main" id="{F94487C6-0BBD-4BF1-9C39-907740220C9D}"/>
              </a:ext>
            </a:extLst>
          </p:cNvPr>
          <p:cNvSpPr txBox="1"/>
          <p:nvPr/>
        </p:nvSpPr>
        <p:spPr>
          <a:xfrm>
            <a:off x="331177" y="5639652"/>
            <a:ext cx="6797054" cy="1292662"/>
          </a:xfrm>
          <a:prstGeom prst="rect">
            <a:avLst/>
          </a:prstGeom>
          <a:noFill/>
        </p:spPr>
        <p:txBody>
          <a:bodyPr wrap="none" rtlCol="0">
            <a:spAutoFit/>
          </a:bodyPr>
          <a:lstStyle/>
          <a:p>
            <a:pPr algn="ctr"/>
            <a:r>
              <a:rPr lang="zh-CN" altLang="en-US" b="1" dirty="0">
                <a:solidFill>
                  <a:srgbClr val="FF0000"/>
                </a:solidFill>
              </a:rPr>
              <a:t>注意</a:t>
            </a:r>
            <a:endParaRPr lang="en-US" altLang="zh-CN" b="1" dirty="0">
              <a:solidFill>
                <a:srgbClr val="FF0000"/>
              </a:solidFill>
            </a:endParaRPr>
          </a:p>
          <a:p>
            <a:pPr algn="ctr"/>
            <a:r>
              <a:rPr lang="zh-CN" altLang="en-US" sz="1000" dirty="0">
                <a:solidFill>
                  <a:srgbClr val="FF0000"/>
                </a:solidFill>
              </a:rPr>
              <a:t>本系列表格对个人用户全部免费开源，无需购买，但时光积木享有相关知识产权。</a:t>
            </a:r>
            <a:endParaRPr lang="en-US" altLang="zh-CN" sz="1000" dirty="0">
              <a:solidFill>
                <a:srgbClr val="FF0000"/>
              </a:solidFill>
            </a:endParaRPr>
          </a:p>
          <a:p>
            <a:pPr algn="ctr"/>
            <a:r>
              <a:rPr lang="zh-CN" altLang="en-US" sz="1000" dirty="0">
                <a:solidFill>
                  <a:srgbClr val="FF0000"/>
                </a:solidFill>
              </a:rPr>
              <a:t>你可以通过如下网址</a:t>
            </a:r>
            <a:r>
              <a:rPr lang="en-US" altLang="zh-CN" sz="1000" dirty="0" err="1">
                <a:solidFill>
                  <a:srgbClr val="FF0000"/>
                </a:solidFill>
              </a:rPr>
              <a:t>github</a:t>
            </a:r>
            <a:r>
              <a:rPr lang="zh-CN" altLang="en-US" sz="1000" dirty="0">
                <a:solidFill>
                  <a:srgbClr val="FF0000"/>
                </a:solidFill>
              </a:rPr>
              <a:t>免费获得。</a:t>
            </a:r>
            <a:endParaRPr lang="en-US" altLang="zh-CN" sz="1000" dirty="0">
              <a:solidFill>
                <a:srgbClr val="FF0000"/>
              </a:solidFill>
            </a:endParaRPr>
          </a:p>
          <a:p>
            <a:pPr algn="ctr"/>
            <a:r>
              <a:rPr lang="en-US" altLang="zh-CN" sz="1000" dirty="0">
                <a:solidFill>
                  <a:srgbClr val="FF0000"/>
                </a:solidFill>
                <a:hlinkClick r:id="rId3">
                  <a:extLst>
                    <a:ext uri="{A12FA001-AC4F-418D-AE19-62706E023703}">
                      <ahyp:hlinkClr xmlns:ahyp="http://schemas.microsoft.com/office/drawing/2018/hyperlinkcolor" val="tx"/>
                    </a:ext>
                  </a:extLst>
                </a:hlinkClick>
              </a:rPr>
              <a:t>https://github.com/shiguangjimu/timetable</a:t>
            </a:r>
            <a:endParaRPr lang="en-US" altLang="zh-CN" sz="1000" dirty="0">
              <a:solidFill>
                <a:srgbClr val="FF0000"/>
              </a:solidFill>
            </a:endParaRPr>
          </a:p>
          <a:p>
            <a:pPr algn="ctr"/>
            <a:r>
              <a:rPr lang="zh-CN" altLang="en-US" sz="1000" dirty="0">
                <a:solidFill>
                  <a:srgbClr val="FF0000"/>
                </a:solidFill>
              </a:rPr>
              <a:t>也可扫吗关注时光积木</a:t>
            </a:r>
            <a:r>
              <a:rPr lang="en-US" altLang="zh-CN" sz="1000" dirty="0">
                <a:solidFill>
                  <a:srgbClr val="FF0000"/>
                </a:solidFill>
              </a:rPr>
              <a:t>/</a:t>
            </a:r>
            <a:r>
              <a:rPr lang="zh-CN" altLang="en-US" sz="1000" dirty="0">
                <a:solidFill>
                  <a:srgbClr val="FF0000"/>
                </a:solidFill>
              </a:rPr>
              <a:t>看见时间官方公众号获得。</a:t>
            </a:r>
            <a:endParaRPr lang="en-US" altLang="zh-CN" sz="1000" dirty="0">
              <a:solidFill>
                <a:srgbClr val="FF0000"/>
              </a:solidFill>
            </a:endParaRPr>
          </a:p>
          <a:p>
            <a:pPr algn="ctr"/>
            <a:r>
              <a:rPr lang="zh-CN" altLang="en-US" sz="1000" dirty="0">
                <a:solidFill>
                  <a:srgbClr val="FF0000"/>
                </a:solidFill>
              </a:rPr>
              <a:t>除时光积木外，任何个人组织均需按照</a:t>
            </a:r>
            <a:r>
              <a:rPr lang="en-US" altLang="zh-CN" sz="1000" dirty="0">
                <a:solidFill>
                  <a:srgbClr val="FF0000"/>
                </a:solidFill>
              </a:rPr>
              <a:t>GPL</a:t>
            </a:r>
            <a:r>
              <a:rPr lang="zh-CN" altLang="en-US" sz="1000" dirty="0">
                <a:solidFill>
                  <a:srgbClr val="FF0000"/>
                </a:solidFill>
              </a:rPr>
              <a:t>开源协议使用，且未经书面许可不得用于商业用途。</a:t>
            </a:r>
            <a:endParaRPr lang="en-US" altLang="zh-CN" sz="1000" dirty="0">
              <a:solidFill>
                <a:srgbClr val="FF0000"/>
              </a:solidFill>
            </a:endParaRPr>
          </a:p>
          <a:p>
            <a:pPr algn="ctr"/>
            <a:r>
              <a:rPr lang="zh-CN" altLang="en-US" sz="1000" dirty="0">
                <a:solidFill>
                  <a:srgbClr val="FF0000"/>
                </a:solidFill>
              </a:rPr>
              <a:t>*本系列表格部分图片来自于</a:t>
            </a:r>
            <a:r>
              <a:rPr lang="en-US" altLang="zh-CN" sz="1000" dirty="0">
                <a:solidFill>
                  <a:srgbClr val="FF0000"/>
                </a:solidFill>
              </a:rPr>
              <a:t>FREEPIK</a:t>
            </a:r>
            <a:r>
              <a:rPr lang="zh-CN" altLang="en-US" sz="1000" dirty="0">
                <a:solidFill>
                  <a:srgbClr val="FF0000"/>
                </a:solidFill>
              </a:rPr>
              <a:t>，感谢</a:t>
            </a:r>
            <a:r>
              <a:rPr lang="en-US" altLang="zh-CN" sz="1000" dirty="0">
                <a:solidFill>
                  <a:srgbClr val="FF0000"/>
                </a:solidFill>
              </a:rPr>
              <a:t>FREEPIK</a:t>
            </a:r>
            <a:r>
              <a:rPr lang="zh-CN" altLang="en-US" sz="1000" dirty="0">
                <a:solidFill>
                  <a:srgbClr val="FF0000"/>
                </a:solidFill>
              </a:rPr>
              <a:t>无私帮助，欢迎大家访问</a:t>
            </a:r>
            <a:r>
              <a:rPr lang="en-US" altLang="zh-CN" sz="1000" dirty="0">
                <a:hlinkClick r:id="rId4"/>
              </a:rPr>
              <a:t>https://www.freepik.com/</a:t>
            </a:r>
            <a:r>
              <a:rPr lang="zh-CN" altLang="en-US" sz="1000" dirty="0">
                <a:solidFill>
                  <a:srgbClr val="FF0000"/>
                </a:solidFill>
              </a:rPr>
              <a:t>获取更多图片*</a:t>
            </a:r>
            <a:endParaRPr lang="en-US" altLang="zh-CN" sz="1000" dirty="0">
              <a:solidFill>
                <a:srgbClr val="FF0000"/>
              </a:solidFill>
            </a:endParaRPr>
          </a:p>
        </p:txBody>
      </p:sp>
      <p:pic>
        <p:nvPicPr>
          <p:cNvPr id="7" name="Picture 6">
            <a:extLst>
              <a:ext uri="{FF2B5EF4-FFF2-40B4-BE49-F238E27FC236}">
                <a16:creationId xmlns:a16="http://schemas.microsoft.com/office/drawing/2014/main" id="{4F258000-7903-44DE-AB8A-28F0F914DD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52692" y="5565843"/>
            <a:ext cx="1366471" cy="1366471"/>
          </a:xfrm>
          <a:prstGeom prst="rect">
            <a:avLst/>
          </a:prstGeom>
        </p:spPr>
      </p:pic>
    </p:spTree>
    <p:extLst>
      <p:ext uri="{BB962C8B-B14F-4D97-AF65-F5344CB8AC3E}">
        <p14:creationId xmlns:p14="http://schemas.microsoft.com/office/powerpoint/2010/main" val="6779326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TotalTime>
  <Words>1761</Words>
  <Application>Microsoft Office PowerPoint</Application>
  <PresentationFormat>Custom</PresentationFormat>
  <Paragraphs>172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微软雅黑</vt:lpstr>
      <vt:lpstr>幼圆</vt:lpstr>
      <vt:lpstr>Arial</vt:lpstr>
      <vt:lpstr>Calibri</vt:lpstr>
      <vt:lpstr>Calibri Light</vt:lpstr>
      <vt:lpstr>站酷快乐体2016修订版</vt:lpstr>
      <vt:lpstr>Office Theme</vt:lpstr>
      <vt:lpstr>素色日程表说明</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kino meno</dc:creator>
  <cp:lastModifiedBy>kino meno</cp:lastModifiedBy>
  <cp:revision>12</cp:revision>
  <dcterms:created xsi:type="dcterms:W3CDTF">2020-04-27T08:32:13Z</dcterms:created>
  <dcterms:modified xsi:type="dcterms:W3CDTF">2020-05-15T03:51:31Z</dcterms:modified>
</cp:coreProperties>
</file>