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1" r:id="rId5"/>
  </p:sldMasterIdLst>
  <p:notesMasterIdLst>
    <p:notesMasterId r:id="rId20"/>
  </p:notesMasterIdLst>
  <p:sldIdLst>
    <p:sldId id="369" r:id="rId6"/>
    <p:sldId id="531" r:id="rId7"/>
    <p:sldId id="499" r:id="rId8"/>
    <p:sldId id="532" r:id="rId9"/>
    <p:sldId id="533" r:id="rId10"/>
    <p:sldId id="535" r:id="rId11"/>
    <p:sldId id="534" r:id="rId12"/>
    <p:sldId id="547" r:id="rId13"/>
    <p:sldId id="536" r:id="rId14"/>
    <p:sldId id="548" r:id="rId15"/>
    <p:sldId id="549" r:id="rId16"/>
    <p:sldId id="544" r:id="rId17"/>
    <p:sldId id="550" r:id="rId18"/>
    <p:sldId id="5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2525"/>
    <a:srgbClr val="0E0E0E"/>
    <a:srgbClr val="F2FFD4"/>
    <a:srgbClr val="73BE38"/>
    <a:srgbClr val="E1752D"/>
    <a:srgbClr val="17AAE3"/>
    <a:srgbClr val="43AAE0"/>
    <a:srgbClr val="6DA8DD"/>
    <a:srgbClr val="34C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88655" autoAdjust="0"/>
  </p:normalViewPr>
  <p:slideViewPr>
    <p:cSldViewPr snapToGrid="0" snapToObjects="1">
      <p:cViewPr>
        <p:scale>
          <a:sx n="100" d="100"/>
          <a:sy n="100" d="100"/>
        </p:scale>
        <p:origin x="-1698" y="-114"/>
      </p:cViewPr>
      <p:guideLst>
        <p:guide orient="horz" pos="3114"/>
        <p:guide pos="295"/>
      </p:guideLst>
    </p:cSldViewPr>
  </p:slideViewPr>
  <p:outlineViewPr>
    <p:cViewPr>
      <p:scale>
        <a:sx n="33" d="100"/>
        <a:sy n="33" d="100"/>
      </p:scale>
      <p:origin x="0" y="1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5F15-C5DD-FB43-B511-C3AC48B76EA6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9E571-C2F2-2647-ABD8-7032D6113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9E571-C2F2-2647-ABD8-7032D6113C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1099"/>
            <a:ext cx="9144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09977"/>
            <a:ext cx="77724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099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4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6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2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20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-2122"/>
            <a:ext cx="7847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dirty="0">
                <a:solidFill>
                  <a:srgbClr val="00A600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122"/>
            <a:ext cx="831272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31850" y="968375"/>
            <a:ext cx="7854950" cy="5272088"/>
          </a:xfrm>
        </p:spPr>
        <p:txBody>
          <a:bodyPr/>
          <a:lstStyle>
            <a:lvl1pPr marL="0" indent="0">
              <a:buNone/>
              <a:defRPr>
                <a:solidFill>
                  <a:srgbClr val="00A600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24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8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4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8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78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15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11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4000" y="801686"/>
            <a:ext cx="468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91" y="1475620"/>
            <a:ext cx="276981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801687"/>
            <a:ext cx="3897086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464000" y="1330476"/>
            <a:ext cx="218838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073765"/>
            <a:ext cx="1909763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945C-6D4D-B840-ACD0-A260C77834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D54-7678-B24A-9FEA-16F9E64496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xiu.com/article/108988/1.html?f=wangzhan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mirrors.baina.com/wiki/doku.php?id=dolphin_news:warmup:skill_tree:zabbix_basic" TargetMode="External"/><Relationship Id="rId13" Type="http://schemas.openxmlformats.org/officeDocument/2006/relationships/hyperlink" Target="http://mirrors.baina.com/wiki/doku.php?id=dolphin_news:warmup:skill_tree:rank" TargetMode="External"/><Relationship Id="rId18" Type="http://schemas.openxmlformats.org/officeDocument/2006/relationships/hyperlink" Target="http://mirrors.baina.com/wiki/doku.php?id=dolphin_news:warmup:skill_tree:http_rpc" TargetMode="External"/><Relationship Id="rId26" Type="http://schemas.openxmlformats.org/officeDocument/2006/relationships/hyperlink" Target="http://mirrors.baina.com/wiki/doku.php?id=dolphin_news:warmup:skill_tree:web_server" TargetMode="External"/><Relationship Id="rId3" Type="http://schemas.openxmlformats.org/officeDocument/2006/relationships/hyperlink" Target="http://mirrors.baina.com/wiki/doku.php?id=dolphin_news:warmup:skill_tree:python_grammar" TargetMode="External"/><Relationship Id="rId21" Type="http://schemas.openxmlformats.org/officeDocument/2006/relationships/hyperlink" Target="http://mirrors.baina.com/wiki/doku.php?id=dolphin_news:warmup:skill_tree:file_system" TargetMode="External"/><Relationship Id="rId7" Type="http://schemas.openxmlformats.org/officeDocument/2006/relationships/hyperlink" Target="http://mirrors.baina.com/wiki/doku.php?id=dolphin_news:warmup:skill_tree:basic_serve_frame" TargetMode="External"/><Relationship Id="rId12" Type="http://schemas.openxmlformats.org/officeDocument/2006/relationships/hyperlink" Target="http://mirrors.baina.com/wiki/doku.php?id=dolphin_news:warmup:skill_tree:python_thread_process" TargetMode="External"/><Relationship Id="rId17" Type="http://schemas.openxmlformats.org/officeDocument/2006/relationships/hyperlink" Target="http://mirrors.baina.com/wiki/doku.php?id=dolphin_news:warmup:skill_tree:hash" TargetMode="External"/><Relationship Id="rId25" Type="http://schemas.openxmlformats.org/officeDocument/2006/relationships/hyperlink" Target="http://mirrors.baina.com/wiki/doku.php?id=dolphin_news:warmup:skill_tree:security" TargetMode="External"/><Relationship Id="rId33" Type="http://schemas.openxmlformats.org/officeDocument/2006/relationships/hyperlink" Target="http://mirrors.baina.com/wiki/doku.php?id=dolphin_news:warmup:skill_tree:database_advanced" TargetMode="External"/><Relationship Id="rId2" Type="http://schemas.openxmlformats.org/officeDocument/2006/relationships/hyperlink" Target="http://mirrors.baina.com/wiki/doku.php?id=dolphin_news:warmup:skill_tree:linux_basic" TargetMode="External"/><Relationship Id="rId16" Type="http://schemas.openxmlformats.org/officeDocument/2006/relationships/hyperlink" Target="http://mirrors.baina.com/wiki/doku.php?id=dolphin_news:warmup:skill_tree:tree_binary_tree" TargetMode="External"/><Relationship Id="rId20" Type="http://schemas.openxmlformats.org/officeDocument/2006/relationships/hyperlink" Target="http://mirrors.baina.com/wiki/doku.php?id=dolphin_news:warmup:skill_tree:database" TargetMode="External"/><Relationship Id="rId29" Type="http://schemas.openxmlformats.org/officeDocument/2006/relationships/hyperlink" Target="http://mirrors.baina.com/wiki/doku.php?id=dolphin_news:warmup:skill_tree:database_princ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rrors.baina.com/wiki/doku.php?id=dolphin_news:warmup:skill_tree:simple_data_struct" TargetMode="External"/><Relationship Id="rId11" Type="http://schemas.openxmlformats.org/officeDocument/2006/relationships/hyperlink" Target="http://mirrors.baina.com/wiki/doku.php?id=dolphin_news:warmup:skill_tree:python_web_framework" TargetMode="External"/><Relationship Id="rId24" Type="http://schemas.openxmlformats.org/officeDocument/2006/relationships/hyperlink" Target="http://mirrors.baina.com/wiki/doku.php?id=dolphin_news:warmup:skill_tree:business_monitor" TargetMode="External"/><Relationship Id="rId32" Type="http://schemas.openxmlformats.org/officeDocument/2006/relationships/hyperlink" Target="http://mirrors.baina.com/wiki/doku.php?id=dolphin_news:warmup:skill_tree:advanced_classlib" TargetMode="External"/><Relationship Id="rId5" Type="http://schemas.openxmlformats.org/officeDocument/2006/relationships/hyperlink" Target="http://mirrors.baina.com/wiki/doku.php?id=dolphin_news:warmup:skill_tree:simple_algorithm" TargetMode="External"/><Relationship Id="rId15" Type="http://schemas.openxmlformats.org/officeDocument/2006/relationships/hyperlink" Target="http://mirrors.baina.com/wiki/doku.php?id=dolphin_news:warmup:skill_tree:traverse" TargetMode="External"/><Relationship Id="rId23" Type="http://schemas.openxmlformats.org/officeDocument/2006/relationships/hyperlink" Target="http://mirrors.baina.com/wiki/doku.php?id=dolphin_news:warmup:skill_tree:rpcservice" TargetMode="External"/><Relationship Id="rId28" Type="http://schemas.openxmlformats.org/officeDocument/2006/relationships/hyperlink" Target="http://mirrors.baina.com/wiki/doku.php?id=dolphin_news:warmup:skill_tree:os_principles" TargetMode="External"/><Relationship Id="rId10" Type="http://schemas.openxmlformats.org/officeDocument/2006/relationships/hyperlink" Target="http://mirrors.baina.com/wiki/doku.php?id=dolphin_news:warmup:skill_tree:liunx_service" TargetMode="External"/><Relationship Id="rId19" Type="http://schemas.openxmlformats.org/officeDocument/2006/relationships/hyperlink" Target="http://mirrors.baina.com/wiki/doku.php?id=dolphin_news:warmup:skill_tree:api_desgin" TargetMode="External"/><Relationship Id="rId31" Type="http://schemas.openxmlformats.org/officeDocument/2006/relationships/hyperlink" Target="http://mirrors.baina.com/wiki/doku.php?id=dolphin_news:warmup:skill_tree:auto_operation" TargetMode="External"/><Relationship Id="rId4" Type="http://schemas.openxmlformats.org/officeDocument/2006/relationships/hyperlink" Target="http://mirrors.baina.com/wiki/doku.php?id=dolphin_news:warmup:skill_tree:python_lib" TargetMode="External"/><Relationship Id="rId9" Type="http://schemas.openxmlformats.org/officeDocument/2006/relationships/hyperlink" Target="http://mirrors.baina.com/wiki/doku.php?id=dolphin_news:warmup:skill_tree:basic_db_op" TargetMode="External"/><Relationship Id="rId14" Type="http://schemas.openxmlformats.org/officeDocument/2006/relationships/hyperlink" Target="http://mirrors.baina.com/wiki/doku.php?id=dolphin_news:warmup:skill_tree:binary_search" TargetMode="External"/><Relationship Id="rId22" Type="http://schemas.openxmlformats.org/officeDocument/2006/relationships/hyperlink" Target="http://mirrors.baina.com/wiki/doku.php?id=dolphin_news:warmup:skill_tree:webservice" TargetMode="External"/><Relationship Id="rId27" Type="http://schemas.openxmlformats.org/officeDocument/2006/relationships/hyperlink" Target="http://mirrors.baina.com/wiki/doku.php?id=dolphin_news:warmup:skill_tree:basic_profiling" TargetMode="External"/><Relationship Id="rId30" Type="http://schemas.openxmlformats.org/officeDocument/2006/relationships/hyperlink" Target="http://mirrors.baina.com/wiki/doku.php?id=dolphin_news:warmup:skill_tree:database_profil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9650" y="1990725"/>
            <a:ext cx="7219950" cy="175260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5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端那些事儿</a:t>
            </a:r>
            <a:endParaRPr lang="en-US" altLang="zh-CN" sz="5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Yuan Chen</a:t>
            </a:r>
          </a:p>
          <a:p>
            <a:pPr algn="ctr"/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2015-12-31</a:t>
            </a:r>
          </a:p>
        </p:txBody>
      </p:sp>
      <p:pic>
        <p:nvPicPr>
          <p:cNvPr id="7" name="Picture 4" descr="dolphin logo 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420927"/>
            <a:ext cx="1714500" cy="1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4200" y="647700"/>
            <a:ext cx="8197850" cy="6210300"/>
          </a:xfrm>
        </p:spPr>
        <p:txBody>
          <a:bodyPr>
            <a:normAutofit fontScale="92500" lnSpcReduction="10000"/>
          </a:bodyPr>
          <a:lstStyle/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遇到问题，解决不了怎么办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思考 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 google  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问别人 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再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思考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…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如何才算接受一项任务，完成一项任务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项目归自己负责，老大指派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任务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按照文档完成任务，测试通过，上线，使用者验收通过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问题依赖他人，又推不动怎么办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发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邮件并抄送相关人员，抄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给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负责人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以及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依赖者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的负责人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交出任务给自己的领导或者任务分配人，并说明原因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不是我的问题，别人又烦我怎么办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知道应该找谁，转给相应人员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有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时间并知道如何处理，就指导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一下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说明不清楚的原因，推掉任务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02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4199" y="647700"/>
            <a:ext cx="8426451" cy="6210300"/>
          </a:xfrm>
        </p:spPr>
        <p:txBody>
          <a:bodyPr>
            <a:normAutofit/>
          </a:bodyPr>
          <a:lstStyle/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事情太多，很忙很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烦躁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>
                <a:solidFill>
                  <a:srgbClr val="00B050"/>
                </a:solidFill>
                <a:latin typeface="+mn-lt"/>
              </a:rPr>
              <a:t>最重要的事情永远只有一</a:t>
            </a: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件，分清事情的优先级，逐个处理，实在持续太忙，并且很难优化，申请加人</a:t>
            </a:r>
            <a:endParaRPr kumimoji="1" lang="en-US" altLang="zh-CN" sz="1900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事情</a:t>
            </a: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太杂乱，不想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干活儿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>
                <a:solidFill>
                  <a:srgbClr val="00B050"/>
                </a:solidFill>
                <a:latin typeface="+mn-lt"/>
              </a:rPr>
              <a:t>心态：脏活</a:t>
            </a: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累活是常有的事</a:t>
            </a:r>
            <a:endParaRPr kumimoji="1" lang="en-US" altLang="zh-CN" sz="1900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>
                <a:solidFill>
                  <a:srgbClr val="00B050"/>
                </a:solidFill>
                <a:latin typeface="+mn-lt"/>
              </a:rPr>
              <a:t>抽</a:t>
            </a: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时间梳理一下手头的工作，并判断事情是否重要是否紧急</a:t>
            </a:r>
            <a:endParaRPr kumimoji="1" lang="en-US" altLang="zh-CN" sz="1900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非紧急重要的事情先放一放，学习或休息一下，调整一下心情</a:t>
            </a:r>
            <a:endParaRPr kumimoji="1" lang="en-US" altLang="zh-CN" sz="1900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技能又杂又粗浅，如何整理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提升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>
                <a:solidFill>
                  <a:srgbClr val="00B050"/>
                </a:solidFill>
                <a:latin typeface="+mn-lt"/>
              </a:rPr>
              <a:t>明确自己的发展方向或技术</a:t>
            </a: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方向，学个一技之长，一招鲜吃遍天</a:t>
            </a:r>
            <a:endParaRPr kumimoji="1" lang="en-US" altLang="zh-CN" sz="1900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各种会议、各种人找，没时间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干活儿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900" dirty="0">
                <a:solidFill>
                  <a:srgbClr val="00B050"/>
                </a:solidFill>
                <a:latin typeface="+mn-lt"/>
              </a:rPr>
              <a:t>明确需要开的</a:t>
            </a:r>
            <a:r>
              <a:rPr kumimoji="1" lang="zh-CN" altLang="en-US" sz="1900" dirty="0" smtClean="0">
                <a:solidFill>
                  <a:srgbClr val="00B050"/>
                </a:solidFill>
                <a:latin typeface="+mn-lt"/>
              </a:rPr>
              <a:t>会、需要搭理的人，每天给自己一段安静的时间</a:t>
            </a:r>
            <a:endParaRPr kumimoji="1" lang="en-US" altLang="zh-CN" sz="19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0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学习资料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书到用时方恨少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4200" y="838578"/>
            <a:ext cx="8559800" cy="5733672"/>
          </a:xfrm>
        </p:spPr>
        <p:txBody>
          <a:bodyPr>
            <a:normAutofit/>
          </a:bodyPr>
          <a:lstStyle/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chemeClr val="tx1"/>
                </a:solidFill>
              </a:rPr>
              <a:t>《Python</a:t>
            </a:r>
            <a:r>
              <a:rPr kumimoji="1" lang="zh-CN" altLang="en-US" sz="2000" dirty="0">
                <a:solidFill>
                  <a:schemeClr val="tx1"/>
                </a:solidFill>
              </a:rPr>
              <a:t>基础教程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》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《</a:t>
            </a:r>
            <a:r>
              <a:rPr kumimoji="1" lang="en-US" altLang="zh-CN" sz="2000" dirty="0">
                <a:solidFill>
                  <a:schemeClr val="tx1"/>
                </a:solidFill>
              </a:rPr>
              <a:t>Python</a:t>
            </a:r>
            <a:r>
              <a:rPr kumimoji="1" lang="zh-CN" altLang="en-US" sz="2000" dirty="0">
                <a:solidFill>
                  <a:schemeClr val="tx1"/>
                </a:solidFill>
              </a:rPr>
              <a:t>核心编程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》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</a:rPr>
              <a:t>docs.python.org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MongoDB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RabbitMQ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Nginx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Celery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等官方文档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《RESTful </a:t>
            </a:r>
            <a:r>
              <a:rPr kumimoji="1" lang="en-US" altLang="zh-CN" sz="2000" dirty="0">
                <a:solidFill>
                  <a:schemeClr val="tx1"/>
                </a:solidFill>
              </a:rPr>
              <a:t>Web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Services》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</a:rPr>
              <a:t>《RESTful Web Services Cookbook》</a:t>
            </a: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《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鸟哥的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Linux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私房菜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》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</a:rPr>
              <a:t>《Linux Shell</a:t>
            </a:r>
            <a:r>
              <a:rPr kumimoji="1" lang="zh-CN" altLang="en-US" sz="2000" dirty="0">
                <a:solidFill>
                  <a:schemeClr val="tx1"/>
                </a:solidFill>
              </a:rPr>
              <a:t>脚本攻略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》</a:t>
            </a: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《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大话设计模式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》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2000" dirty="0">
                <a:solidFill>
                  <a:schemeClr val="tx1"/>
                </a:solidFill>
              </a:rPr>
              <a:t>《</a:t>
            </a:r>
            <a:r>
              <a:rPr kumimoji="1" lang="zh-CN" altLang="en-US" sz="2000" dirty="0">
                <a:solidFill>
                  <a:schemeClr val="tx1"/>
                </a:solidFill>
              </a:rPr>
              <a:t>重构</a:t>
            </a:r>
            <a:r>
              <a:rPr kumimoji="1" lang="en-US" altLang="zh-CN" sz="2000" dirty="0">
                <a:solidFill>
                  <a:schemeClr val="tx1"/>
                </a:solidFill>
              </a:rPr>
              <a:t>:</a:t>
            </a:r>
            <a:r>
              <a:rPr kumimoji="1" lang="zh-CN" altLang="en-US" sz="2000" dirty="0">
                <a:solidFill>
                  <a:schemeClr val="tx1"/>
                </a:solidFill>
              </a:rPr>
              <a:t>改善既有代码的设计</a:t>
            </a:r>
            <a:r>
              <a:rPr kumimoji="1" lang="en-US" altLang="zh-CN" sz="2000" dirty="0">
                <a:solidFill>
                  <a:schemeClr val="tx1"/>
                </a:solidFill>
              </a:rPr>
              <a:t>》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</a:rPr>
              <a:t>源代码：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Lua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Redis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/Nginx/Tornado/bottle</a:t>
            </a: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chemeClr val="tx1"/>
                </a:solidFill>
              </a:rPr>
              <a:t>公众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号：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ython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程序员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高可用架构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/Python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开发者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InfoQ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/Linux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爱好者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伯乐在线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数据挖掘与数据分析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程序员那些事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Coursera</a:t>
            </a:r>
            <a:r>
              <a:rPr kumimoji="1" lang="zh-CN" altLang="en-US" sz="2000" dirty="0">
                <a:solidFill>
                  <a:schemeClr val="tx1"/>
                </a:solidFill>
              </a:rPr>
              <a:t>内部分享：如何成为一个伟大的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工程师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kumimoji="1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000" dirty="0" smtClean="0">
                <a:solidFill>
                  <a:schemeClr val="tx1"/>
                </a:solidFill>
                <a:hlinkClick r:id="rId2"/>
              </a:rPr>
              <a:t>http://www.huxiu.com/article/108988/1.html?f=wangzhan</a:t>
            </a:r>
            <a:r>
              <a:rPr kumimoji="1" lang="zh-CN" altLang="en-US" sz="2000" dirty="0" smtClean="0">
                <a:solidFill>
                  <a:schemeClr val="tx1"/>
                </a:solidFill>
              </a:rPr>
              <a:t>）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689225" y="2609850"/>
            <a:ext cx="3797300" cy="9239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/>
              <a:t>Thanks!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910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/>
              <a:t>端技能树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077"/>
            <a:ext cx="9144000" cy="56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技能要求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9695455"/>
              </p:ext>
            </p:extLst>
          </p:nvPr>
        </p:nvGraphicFramePr>
        <p:xfrm>
          <a:off x="3086099" y="47629"/>
          <a:ext cx="5962650" cy="6740231"/>
        </p:xfrm>
        <a:graphic>
          <a:graphicData uri="http://schemas.openxmlformats.org/drawingml/2006/table">
            <a:tbl>
              <a:tblPr/>
              <a:tblGrid>
                <a:gridCol w="1192530"/>
                <a:gridCol w="1192530"/>
                <a:gridCol w="1192530"/>
                <a:gridCol w="1192530"/>
                <a:gridCol w="1192530"/>
              </a:tblGrid>
              <a:tr h="19227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dirty="0">
                          <a:effectLst/>
                        </a:rPr>
                        <a:t>级别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>
                          <a:effectLst/>
                        </a:rPr>
                        <a:t>技能领域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>
                          <a:effectLst/>
                        </a:rPr>
                        <a:t>技能点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>
                          <a:effectLst/>
                        </a:rPr>
                        <a:t>知识点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>
                          <a:effectLst/>
                        </a:rPr>
                        <a:t>工具</a:t>
                      </a:r>
                      <a:r>
                        <a:rPr lang="en-US" altLang="zh-CN" sz="1000" b="1">
                          <a:effectLst/>
                        </a:rPr>
                        <a:t>/</a:t>
                      </a:r>
                      <a:r>
                        <a:rPr lang="zh-CN" altLang="en-US" sz="1000" b="1">
                          <a:effectLst/>
                        </a:rPr>
                        <a:t>方法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</a:tr>
              <a:tr h="192277"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T3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通用知识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操作系统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2" tooltip="dolphin_news:warmup:skill_tree:linux_basic"/>
                        </a:rPr>
                        <a:t>Linux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" tooltip="dolphin_news:warmup:skill_tree:linux_basic"/>
                        </a:rPr>
                        <a:t>基础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编程语言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Python</a:t>
                      </a:r>
                      <a:r>
                        <a:rPr lang="zh-CN" altLang="en-US" sz="1000">
                          <a:effectLst/>
                        </a:rPr>
                        <a:t>语言基础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" tooltip="dolphin_news:warmup:skill_tree:python_grammar"/>
                        </a:rPr>
                        <a:t>基本语法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4" tooltip="dolphin_news:warmup:skill_tree:python_lib"/>
                        </a:rPr>
                        <a:t>简单类库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编码设计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编码基础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5" tooltip="dolphin_news:warmup:skill_tree:simple_algorithm"/>
                        </a:rPr>
                        <a:t>简单算法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6" tooltip="dolphin_news:warmup:skill_tree:simple_data_struct"/>
                        </a:rPr>
                        <a:t>简单数据结构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领域知识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后端系统基础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7" tooltip="dolphin_news:warmup:skill_tree:basic_serve_frame"/>
                        </a:rPr>
                        <a:t>基本服务框架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8" tooltip="dolphin_news:warmup:skill_tree:zabbix_basic"/>
                        </a:rPr>
                        <a:t>基本监控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数据库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9" tooltip="dolphin_news:warmup:skill_tree:basic_db_op"/>
                        </a:rPr>
                        <a:t>基础读写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rowSpan="9"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T4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通用知识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操作系统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10" tooltip="dolphin_news:warmup:skill_tree:liunx_service"/>
                        </a:rPr>
                        <a:t>Linux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0" tooltip="dolphin_news:warmup:skill_tree:liunx_service"/>
                        </a:rPr>
                        <a:t>启动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10" tooltip="dolphin_news:warmup:skill_tree:liunx_service"/>
                        </a:rPr>
                        <a:t>/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0" tooltip="dolphin_news:warmup:skill_tree:liunx_service"/>
                        </a:rPr>
                        <a:t>服务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编程语言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Python</a:t>
                      </a:r>
                      <a:r>
                        <a:rPr lang="zh-CN" altLang="en-US" sz="1000">
                          <a:effectLst/>
                        </a:rPr>
                        <a:t>进阶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u="none" strike="noStrike" dirty="0">
                          <a:solidFill>
                            <a:srgbClr val="002BB8"/>
                          </a:solidFill>
                          <a:effectLst/>
                          <a:hlinkClick r:id="rId11" tooltip="dolphin_news:warmup:skill_tree:python_web_framework"/>
                        </a:rPr>
                        <a:t>web</a:t>
                      </a:r>
                      <a:r>
                        <a:rPr lang="zh-CN" altLang="en-US" sz="1000" u="none" strike="noStrike" dirty="0">
                          <a:solidFill>
                            <a:srgbClr val="002BB8"/>
                          </a:solidFill>
                          <a:effectLst/>
                          <a:hlinkClick r:id="rId11" tooltip="dolphin_news:warmup:skill_tree:python_web_framework"/>
                        </a:rPr>
                        <a:t>框架</a:t>
                      </a:r>
                      <a:r>
                        <a:rPr lang="zh-CN" altLang="en-US" sz="1000" dirty="0">
                          <a:effectLst/>
                        </a:rPr>
                        <a:t>；</a:t>
                      </a:r>
                      <a:r>
                        <a:rPr lang="zh-CN" altLang="en-US" sz="1000" u="none" strike="noStrike" dirty="0">
                          <a:solidFill>
                            <a:srgbClr val="002BB8"/>
                          </a:solidFill>
                          <a:effectLst/>
                          <a:hlinkClick r:id="rId12" tooltip="dolphin_news:warmup:skill_tree:python_thread_process"/>
                        </a:rPr>
                        <a:t>线程</a:t>
                      </a:r>
                      <a:r>
                        <a:rPr lang="en-US" altLang="zh-CN" sz="1000" u="none" strike="noStrike" dirty="0">
                          <a:solidFill>
                            <a:srgbClr val="002BB8"/>
                          </a:solidFill>
                          <a:effectLst/>
                          <a:hlinkClick r:id="rId12" tooltip="dolphin_news:warmup:skill_tree:python_thread_process"/>
                        </a:rPr>
                        <a:t>/</a:t>
                      </a:r>
                      <a:r>
                        <a:rPr lang="zh-CN" altLang="en-US" sz="1000" u="none" strike="noStrike" dirty="0">
                          <a:solidFill>
                            <a:srgbClr val="002BB8"/>
                          </a:solidFill>
                          <a:effectLst/>
                          <a:hlinkClick r:id="rId12" tooltip="dolphin_news:warmup:skill_tree:python_thread_process"/>
                        </a:rPr>
                        <a:t>进程通讯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编码设计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基础算法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3" tooltip="dolphin_news:warmup:skill_tree:rank"/>
                        </a:rPr>
                        <a:t>排序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4" tooltip="dolphin_news:warmup:skill_tree:binary_search"/>
                        </a:rPr>
                        <a:t>二分查找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5" tooltip="dolphin_news:warmup:skill_tree:traverse"/>
                        </a:rPr>
                        <a:t>遍历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数据结构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6" tooltip="dolphin_news:warmup:skill_tree:tree_binary_tree"/>
                        </a:rPr>
                        <a:t>树；二叉树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17" tooltip="dolphin_news:warmup:skill_tree:hash"/>
                        </a:rPr>
                        <a:t>Hash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领域知识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通信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18" tooltip="dolphin_news:warmup:skill_tree:http_rpc"/>
                        </a:rPr>
                        <a:t>http/rpc</a:t>
                      </a:r>
                      <a:r>
                        <a:rPr lang="en-US" sz="1000">
                          <a:effectLst/>
                        </a:rPr>
                        <a:t>；</a:t>
                      </a:r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19" tooltip="dolphin_news:warmup:skill_tree:api_desgin"/>
                        </a:rPr>
                        <a:t>API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19" tooltip="dolphin_news:warmup:skill_tree:api_desgin"/>
                        </a:rPr>
                        <a:t>设计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存储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20" tooltip="dolphin_news:warmup:skill_tree:database"/>
                        </a:rPr>
                        <a:t>DB</a:t>
                      </a:r>
                      <a:r>
                        <a:rPr 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1" tooltip="dolphin_news:warmup:skill_tree:file_system"/>
                        </a:rPr>
                        <a:t>文件系统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服务模型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22" tooltip="dolphin_news:warmup:skill_tree:webservice"/>
                        </a:rPr>
                        <a:t>web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2" tooltip="dolphin_news:warmup:skill_tree:webservice"/>
                        </a:rPr>
                        <a:t>服务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en-US" sz="1000" u="none" strike="noStrike">
                          <a:solidFill>
                            <a:srgbClr val="002BB8"/>
                          </a:solidFill>
                          <a:effectLst/>
                          <a:hlinkClick r:id="rId23" tooltip="dolphin_news:warmup:skill_tree:rpcservice"/>
                        </a:rPr>
                        <a:t>RPC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3" tooltip="dolphin_news:warmup:skill_tree:rpcservice"/>
                        </a:rPr>
                        <a:t>服务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65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运维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4" tooltip="dolphin_news:warmup:skill_tree:business_monitor"/>
                        </a:rPr>
                        <a:t>业务监控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5" tooltip="dolphin_news:warmup:skill_tree:security"/>
                        </a:rPr>
                        <a:t>安全配置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26" tooltip="dolphin_news:warmup:skill_tree:web_server"/>
                        </a:rPr>
                        <a:t>web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6" tooltip="dolphin_news:warmup:skill_tree:web_server"/>
                        </a:rPr>
                        <a:t>服务器配置管理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数据库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7" tooltip="dolphin_news:warmup:skill_tree:basic_profiling"/>
                        </a:rPr>
                        <a:t>简单优化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T5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通用知识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操作系统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8" tooltip="dolphin_news:warmup:skill_tree:os_principles"/>
                        </a:rPr>
                        <a:t>原理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数据库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29" tooltip="dolphin_news:warmup:skill_tree:database_principles"/>
                        </a:rPr>
                        <a:t>数据库原理</a:t>
                      </a:r>
                      <a:r>
                        <a:rPr lang="zh-CN" altLang="en-US" sz="1000">
                          <a:effectLst/>
                        </a:rPr>
                        <a:t>；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0" tooltip="dolphin_news:warmup:skill_tree:database_profiling"/>
                        </a:rPr>
                        <a:t>优化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运维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1" tooltip="dolphin_news:warmup:skill_tree:auto_operation"/>
                        </a:rPr>
                        <a:t>自动化服务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31" tooltip="dolphin_news:warmup:skill_tree:auto_operation"/>
                        </a:rPr>
                        <a:t>/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1" tooltip="dolphin_news:warmup:skill_tree:auto_operation"/>
                        </a:rPr>
                        <a:t>服务器管理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编程语言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Python</a:t>
                      </a:r>
                      <a:r>
                        <a:rPr lang="zh-CN" altLang="en-US" sz="1000">
                          <a:effectLst/>
                        </a:rPr>
                        <a:t>高级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2" tooltip="dolphin_news:warmup:skill_tree:advanced_classlib"/>
                        </a:rPr>
                        <a:t>高级类库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编码设计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设计模式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领域知识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服务框架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数据库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3" tooltip="dolphin_news:warmup:skill_tree:database_advanced"/>
                        </a:rPr>
                        <a:t>存储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33" tooltip="dolphin_news:warmup:skill_tree:database_advanced"/>
                        </a:rPr>
                        <a:t>/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3" tooltip="dolphin_news:warmup:skill_tree:database_advanced"/>
                        </a:rPr>
                        <a:t>优化</a:t>
                      </a:r>
                      <a:r>
                        <a:rPr lang="en-US" altLang="zh-CN" sz="1000" u="none" strike="noStrike">
                          <a:solidFill>
                            <a:srgbClr val="002BB8"/>
                          </a:solidFill>
                          <a:effectLst/>
                          <a:hlinkClick r:id="rId33" tooltip="dolphin_news:warmup:skill_tree:database_advanced"/>
                        </a:rPr>
                        <a:t>/</a:t>
                      </a:r>
                      <a:r>
                        <a:rPr lang="zh-CN" altLang="en-US" sz="1000" u="none" strike="noStrike">
                          <a:solidFill>
                            <a:srgbClr val="002BB8"/>
                          </a:solidFill>
                          <a:effectLst/>
                          <a:hlinkClick r:id="rId33" tooltip="dolphin_news:warmup:skill_tree:database_advanced"/>
                        </a:rPr>
                        <a:t>选型</a:t>
                      </a:r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T6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性能优化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架构设计</a:t>
                      </a: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dirty="0">
                        <a:effectLst/>
                      </a:endParaRPr>
                    </a:p>
                  </a:txBody>
                  <a:tcPr marL="37391" marR="37391" marT="18695" marB="18695">
                    <a:lnL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AC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技能知识体系参考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0" y="683002"/>
            <a:ext cx="9144000" cy="6174998"/>
          </a:xfrm>
        </p:spPr>
        <p:txBody>
          <a:bodyPr numCol="2">
            <a:noAutofit/>
          </a:bodyPr>
          <a:lstStyle/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语言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Python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：开发主要编程语言</a:t>
            </a:r>
          </a:p>
          <a:p>
            <a:pPr marL="1143000" lvl="2"/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语法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: </a:t>
            </a:r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基本语法</a:t>
            </a:r>
          </a:p>
          <a:p>
            <a:pPr marL="1143000" lvl="2"/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基础库：集合，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IO</a:t>
            </a:r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，多线程</a:t>
            </a:r>
          </a:p>
          <a:p>
            <a:pPr marL="1143000" lvl="2"/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底层机制：解释锁；基本数据结构实现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shell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 err="1">
                <a:solidFill>
                  <a:srgbClr val="000000"/>
                </a:solidFill>
                <a:latin typeface="Arial"/>
              </a:rPr>
              <a:t>lua</a:t>
            </a:r>
            <a:endParaRPr lang="en-US" altLang="zh-CN" sz="1400" dirty="0">
              <a:solidFill>
                <a:srgbClr val="000000"/>
              </a:solidFill>
              <a:latin typeface="Arial"/>
            </a:endParaRP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编程基础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基础数据结构：链表，数组，树，二叉树，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Hash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基础算法：算法复杂度，排序算法，树遍历算法，二分查找</a:t>
            </a: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计算机基础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操作系统：进程，线程，同步互斥，内核态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用户态，跨进程通信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网络基础：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HTTP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HTTPS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TCP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IP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地址，路由基础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数据库：基础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SQL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，范式，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ACID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和事务，索引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安全基础：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Hash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算法（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MD5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SHA1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），对称加密（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DES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AES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），非对称加密（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RSA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）</a:t>
            </a: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开发工具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GIT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：基本命令，分支管理，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Remote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管理，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merge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rebase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IDE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Eclipse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/>
              </a:rPr>
              <a:t>Pycharm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Sublime Text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VIM</a:t>
            </a: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设计基础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设计模式：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Singleton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Observer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Builder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Template Method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Strategy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设计原则：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S.O.L.I.D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原则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重构：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Bad Smell in Code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Refactoring method</a:t>
            </a: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代码质量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静态工具：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</a:rPr>
              <a:t>Pylint</a:t>
            </a:r>
            <a:endParaRPr lang="en-US" altLang="zh-CN" sz="1400" dirty="0">
              <a:solidFill>
                <a:srgbClr val="000000"/>
              </a:solidFill>
              <a:latin typeface="Arial"/>
            </a:endParaRP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Code Review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sz="1400" dirty="0" err="1">
                <a:solidFill>
                  <a:srgbClr val="000000"/>
                </a:solidFill>
                <a:latin typeface="Arial"/>
              </a:rPr>
              <a:t>gerrit</a:t>
            </a:r>
            <a:endParaRPr lang="en-US" altLang="zh-CN" sz="1400" dirty="0">
              <a:solidFill>
                <a:srgbClr val="000000"/>
              </a:solidFill>
              <a:latin typeface="Arial"/>
            </a:endParaRP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Unit Test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：</a:t>
            </a:r>
          </a:p>
          <a:p>
            <a:pPr>
              <a:buFont typeface="Arial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Arial"/>
              </a:rPr>
              <a:t>领域知识</a:t>
            </a: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Linux</a:t>
            </a:r>
          </a:p>
          <a:p>
            <a:pPr marL="1143000" lvl="2"/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Shell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，服务，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TCP/IP</a:t>
            </a:r>
            <a:r>
              <a:rPr lang="zh-CN" altLang="en-US" sz="1200" dirty="0">
                <a:solidFill>
                  <a:srgbClr val="000000"/>
                </a:solidFill>
                <a:latin typeface="Arial"/>
              </a:rPr>
              <a:t>优化</a:t>
            </a: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服务框架</a:t>
            </a:r>
          </a:p>
          <a:p>
            <a:pPr marL="1143000" lvl="2"/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Tornado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Django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web.py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flask</a:t>
            </a:r>
            <a:endParaRPr lang="en-US" altLang="zh-CN" sz="1200" dirty="0">
              <a:solidFill>
                <a:srgbClr val="000000"/>
              </a:solidFill>
              <a:latin typeface="Arial"/>
            </a:endParaRPr>
          </a:p>
          <a:p>
            <a:pPr marL="742950" lvl="1">
              <a:buFont typeface="Arial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/>
              </a:rPr>
              <a:t>web</a:t>
            </a: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服务器</a:t>
            </a:r>
          </a:p>
          <a:p>
            <a:pPr marL="1143000" lvl="2"/>
            <a:r>
              <a:rPr lang="en-US" altLang="zh-CN" sz="1200" dirty="0" err="1">
                <a:solidFill>
                  <a:srgbClr val="000000"/>
                </a:solidFill>
                <a:latin typeface="Arial"/>
              </a:rPr>
              <a:t>nginx</a:t>
            </a:r>
            <a:endParaRPr lang="en-US" altLang="zh-CN" sz="1200" dirty="0">
              <a:solidFill>
                <a:srgbClr val="000000"/>
              </a:solidFill>
              <a:latin typeface="Arial"/>
            </a:endParaRP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数据库</a:t>
            </a:r>
          </a:p>
          <a:p>
            <a:pPr marL="1143000" lvl="2"/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MySQL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MongoDB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err="1" smtClean="0">
                <a:solidFill>
                  <a:srgbClr val="000000"/>
                </a:solidFill>
                <a:latin typeface="Arial"/>
              </a:rPr>
              <a:t>Redis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SSDB</a:t>
            </a:r>
            <a:endParaRPr lang="en-US" altLang="zh-CN" sz="1200" dirty="0">
              <a:solidFill>
                <a:srgbClr val="000000"/>
              </a:solidFill>
              <a:latin typeface="Arial"/>
            </a:endParaRPr>
          </a:p>
          <a:p>
            <a:pPr marL="742950" lvl="1">
              <a:buFont typeface="Arial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Arial"/>
              </a:rPr>
              <a:t>监控</a:t>
            </a:r>
          </a:p>
          <a:p>
            <a:pPr marL="1143000" lvl="2"/>
            <a:r>
              <a:rPr lang="en-US" altLang="zh-CN" sz="1200" dirty="0" err="1" smtClean="0">
                <a:solidFill>
                  <a:srgbClr val="000000"/>
                </a:solidFill>
                <a:latin typeface="Arial"/>
              </a:rPr>
              <a:t>Zabbix</a:t>
            </a:r>
            <a:r>
              <a:rPr lang="zh-CN" altLang="en-US" sz="120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1200" dirty="0" err="1" smtClean="0">
                <a:solidFill>
                  <a:srgbClr val="000000"/>
                </a:solidFill>
                <a:latin typeface="Arial"/>
              </a:rPr>
              <a:t>nagios</a:t>
            </a:r>
            <a:endParaRPr lang="en-US" altLang="zh-CN" sz="1200" dirty="0" smtClean="0">
              <a:solidFill>
                <a:srgbClr val="000000"/>
              </a:solidFill>
              <a:latin typeface="Arial"/>
            </a:endParaRPr>
          </a:p>
          <a:p>
            <a:pPr marL="1143000" lvl="2"/>
            <a:endParaRPr lang="en-US" altLang="zh-CN" sz="1200" dirty="0">
              <a:solidFill>
                <a:srgbClr val="000000"/>
              </a:solidFill>
              <a:latin typeface="Arial"/>
            </a:endParaRPr>
          </a:p>
          <a:p>
            <a:pPr marL="1143000" lvl="2"/>
            <a:endParaRPr lang="en-US" altLang="zh-CN" sz="1200" dirty="0" smtClean="0">
              <a:solidFill>
                <a:srgbClr val="000000"/>
              </a:solidFill>
              <a:latin typeface="Arial"/>
            </a:endParaRPr>
          </a:p>
          <a:p>
            <a:pPr marL="1143000" lvl="2"/>
            <a:endParaRPr lang="en-US" altLang="zh-CN" sz="1200" dirty="0" smtClean="0">
              <a:solidFill>
                <a:srgbClr val="FF0000"/>
              </a:solidFill>
              <a:latin typeface="Arial"/>
            </a:endParaRPr>
          </a:p>
          <a:p>
            <a:pPr marL="914400" lvl="2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Arial"/>
              </a:rPr>
              <a:t>备注：以上</a:t>
            </a:r>
            <a:r>
              <a:rPr lang="en-US" altLang="zh-CN" sz="1200" dirty="0" smtClean="0">
                <a:solidFill>
                  <a:srgbClr val="FF0000"/>
                </a:solidFill>
                <a:latin typeface="Arial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Arial"/>
              </a:rPr>
              <a:t>页摘自北京算法团队</a:t>
            </a:r>
            <a:r>
              <a:rPr lang="en-US" altLang="zh-CN" sz="1200" dirty="0" smtClean="0">
                <a:solidFill>
                  <a:srgbClr val="FF0000"/>
                </a:solidFill>
                <a:latin typeface="Arial"/>
              </a:rPr>
              <a:t>wiki</a:t>
            </a:r>
            <a:endParaRPr lang="en-US" altLang="zh-CN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6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87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4200" y="825878"/>
            <a:ext cx="8388350" cy="6000749"/>
          </a:xfrm>
        </p:spPr>
        <p:txBody>
          <a:bodyPr>
            <a:normAutofit/>
          </a:bodyPr>
          <a:lstStyle/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这么多技能，怎么开始学习？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必学的，经常、反复学习；非必学的，遇到了就学，多涉猎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技能学会了，如何开始实践？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自己做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</a:rPr>
              <a:t>demo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；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多思考技能的优点，我们的项目是否用得上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怎么接手一个新项目？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确认项目的边界、输入、输出，与其他项目、人员的关系；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熟练掌握项目内部逻辑后，了解一些相关项目和产品功能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怎么管理一个新项目，玩坏了怎么办？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确定自己的职责范围，优先保证自己职责内不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出问题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不玩忽职守，也不战战兢兢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优化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该项目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22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4200" y="733425"/>
            <a:ext cx="7854950" cy="6029325"/>
          </a:xfrm>
        </p:spPr>
        <p:txBody>
          <a:bodyPr>
            <a:normAutofit lnSpcReduction="10000"/>
          </a:bodyPr>
          <a:lstStyle/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如何灵活运用手中的三板斧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照葫芦画瓢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文档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/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原理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/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源码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同类对比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按优缺点灵活选用和优化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如何学点新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技能，学什么？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经典、流行的软件或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技术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读博客、读书、做笔记、写博客，看代码、学代码、写代码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  <a:p>
            <a:pPr marL="7239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+mn-lt"/>
              </a:rPr>
              <a:t>如何从零开始开发一个新项目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lt"/>
              </a:rPr>
              <a:t>？</a:t>
            </a:r>
            <a:endParaRPr kumimoji="1"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rgbClr val="00B050"/>
                </a:solidFill>
                <a:latin typeface="+mn-lt"/>
              </a:rPr>
              <a:t>项目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分解、重难点定位、基本方案和框架设计、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</a:rPr>
              <a:t>review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、</a:t>
            </a:r>
            <a:r>
              <a:rPr kumimoji="1" lang="en-US" altLang="zh-CN" dirty="0" smtClean="0">
                <a:solidFill>
                  <a:srgbClr val="00B050"/>
                </a:solidFill>
                <a:latin typeface="+mn-lt"/>
              </a:rPr>
              <a:t>coding</a:t>
            </a: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、测试、联调、上线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参考类似项目，寻找通用的解决方案</a:t>
            </a:r>
            <a:endParaRPr kumimoji="1" lang="en-US" altLang="zh-CN" dirty="0" smtClean="0">
              <a:solidFill>
                <a:srgbClr val="00B050"/>
              </a:solidFill>
              <a:latin typeface="+mn-lt"/>
            </a:endParaRPr>
          </a:p>
          <a:p>
            <a:pPr marL="968375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solidFill>
                  <a:srgbClr val="00B050"/>
                </a:solidFill>
                <a:latin typeface="+mn-lt"/>
              </a:rPr>
              <a:t>问题攻坚，探索新方案</a:t>
            </a:r>
            <a:endParaRPr kumimoji="1" lang="en-US" altLang="zh-CN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5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8EF0DDBF3794BAF044E61EED420CC" ma:contentTypeVersion="0" ma:contentTypeDescription="Create a new document." ma:contentTypeScope="" ma:versionID="bd72854d04f37041071beaf25c88fa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DE418-B3B9-4015-BE1F-32C5F0D5F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257171-BEAF-4C0D-A20A-56833DD8B9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29E211-E27A-441F-AAA2-AB4BCDEDA2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28559</TotalTime>
  <Words>1049</Words>
  <Application>Microsoft Office PowerPoint</Application>
  <PresentationFormat>全屏显示(4:3)</PresentationFormat>
  <Paragraphs>175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 </vt:lpstr>
      <vt:lpstr>技能</vt:lpstr>
      <vt:lpstr>服务端技能树</vt:lpstr>
      <vt:lpstr>技能要求</vt:lpstr>
      <vt:lpstr>技能知识体系参考</vt:lpstr>
      <vt:lpstr>心法</vt:lpstr>
      <vt:lpstr>入门</vt:lpstr>
      <vt:lpstr>进阶</vt:lpstr>
      <vt:lpstr>沟通&amp;管理</vt:lpstr>
      <vt:lpstr>沟通</vt:lpstr>
      <vt:lpstr>管理</vt:lpstr>
      <vt:lpstr>学习资料</vt:lpstr>
      <vt:lpstr>书到用时方恨少</vt:lpstr>
      <vt:lpstr>PowerPoint 演示文稿</vt:lpstr>
    </vt:vector>
  </TitlesOfParts>
  <Company>MoboTap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</dc:creator>
  <cp:lastModifiedBy>Yuan Chen</cp:lastModifiedBy>
  <cp:revision>960</cp:revision>
  <dcterms:created xsi:type="dcterms:W3CDTF">2012-05-05T11:49:08Z</dcterms:created>
  <dcterms:modified xsi:type="dcterms:W3CDTF">2015-12-29T10:07:59Z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0x010100FAA8EF0DDBF3794BAF044E61EED420CC</vt:lpwstr>
  </property>
</Properties>
</file>