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3" r:id="rId2"/>
    <p:sldId id="281" r:id="rId3"/>
    <p:sldId id="286" r:id="rId4"/>
    <p:sldId id="287" r:id="rId5"/>
    <p:sldId id="288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A600"/>
    <a:srgbClr val="149423"/>
    <a:srgbClr val="33CC33"/>
    <a:srgbClr val="56B60E"/>
    <a:srgbClr val="156B13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273" autoAdjust="0"/>
  </p:normalViewPr>
  <p:slideViewPr>
    <p:cSldViewPr>
      <p:cViewPr>
        <p:scale>
          <a:sx n="157" d="100"/>
          <a:sy n="157" d="100"/>
        </p:scale>
        <p:origin x="-294" y="-72"/>
      </p:cViewPr>
      <p:guideLst>
        <p:guide orient="horz" pos="1643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en-U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5D1AC-FAB0-7449-9861-CC29E5A94217}" type="datetimeFigureOut">
              <a:rPr kumimoji="1" lang="en-US" altLang="en-US" smtClean="0"/>
              <a:t>1/28/2016</a:t>
            </a:fld>
            <a:endParaRPr kumimoji="1" lang="en-U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en-US" smtClean="0"/>
              <a:t>单击此处编辑母版文本样式</a:t>
            </a:r>
          </a:p>
          <a:p>
            <a:pPr lvl="1"/>
            <a:r>
              <a:rPr kumimoji="1" lang="en-US" altLang="en-US" smtClean="0"/>
              <a:t>二级</a:t>
            </a:r>
          </a:p>
          <a:p>
            <a:pPr lvl="2"/>
            <a:r>
              <a:rPr kumimoji="1" lang="en-US" altLang="en-US" smtClean="0"/>
              <a:t>三级</a:t>
            </a:r>
          </a:p>
          <a:p>
            <a:pPr lvl="3"/>
            <a:r>
              <a:rPr kumimoji="1" lang="en-US" altLang="en-US" smtClean="0"/>
              <a:t>四级</a:t>
            </a:r>
          </a:p>
          <a:p>
            <a:pPr lvl="4"/>
            <a:r>
              <a:rPr kumimoji="1" lang="en-US" altLang="en-US" smtClean="0"/>
              <a:t>五级</a:t>
            </a:r>
            <a:endParaRPr kumimoji="1"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en-US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17185-D629-6442-BA86-61EFDD167D75}" type="slidenum">
              <a:rPr kumimoji="1" lang="en-US" alt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94454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E68-AF87-45A6-AB94-7AA60B758F77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12E-193A-440A-907E-80C2691B7B63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275-1441-4A26-AB15-21011E5237DA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gradFill flip="none" rotWithShape="1">
          <a:gsLst>
            <a:gs pos="0">
              <a:srgbClr val="56B60E"/>
            </a:gs>
            <a:gs pos="38000">
              <a:srgbClr val="149423"/>
            </a:gs>
            <a:gs pos="100000">
              <a:schemeClr val="accent3">
                <a:lumMod val="50000"/>
              </a:schemeClr>
            </a:gs>
            <a:gs pos="85000">
              <a:srgbClr val="156B1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951" y="1995687"/>
            <a:ext cx="8291264" cy="720079"/>
          </a:xfrm>
        </p:spPr>
        <p:txBody>
          <a:bodyPr>
            <a:noAutofit/>
          </a:bodyPr>
          <a:lstStyle>
            <a:lvl1pPr algn="ctr">
              <a:defRPr sz="4000" b="1" baseline="0">
                <a:solidFill>
                  <a:srgbClr val="FFFFFF"/>
                </a:solidFill>
                <a:latin typeface="Segoe UI" pitchFamily="34" charset="0"/>
                <a:ea typeface="Meiryo UI" pitchFamily="34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Enter</a:t>
            </a:r>
            <a:r>
              <a:rPr lang="en-US" altLang="en-US" dirty="0" smtClean="0"/>
              <a:t> Your Subject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147814"/>
            <a:ext cx="8363272" cy="40169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Ligh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en-US" dirty="0" smtClean="0"/>
              <a:t>Enter Your Name Here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901" y="4788107"/>
            <a:ext cx="360804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2015 </a:t>
            </a:r>
            <a:r>
              <a:rPr lang="en-US" dirty="0" err="1" smtClean="0"/>
              <a:t>MoboTap</a:t>
            </a:r>
            <a:r>
              <a:rPr lang="en-US" dirty="0" smtClean="0"/>
              <a:t> Inc. All Rights Reserved. </a:t>
            </a:r>
            <a:endParaRPr lang="en-US" dirty="0"/>
          </a:p>
        </p:txBody>
      </p:sp>
      <p:sp>
        <p:nvSpPr>
          <p:cNvPr id="13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457200" y="2838168"/>
            <a:ext cx="8244372" cy="23763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en-US" dirty="0" smtClean="0"/>
              <a:t>Enter </a:t>
            </a:r>
            <a:r>
              <a:rPr kumimoji="1" lang="en-US" altLang="zh-CN" dirty="0" smtClean="0"/>
              <a:t>Y</a:t>
            </a:r>
            <a:r>
              <a:rPr kumimoji="1" lang="en-US" altLang="en-US" dirty="0" smtClean="0"/>
              <a:t>our Team Mission Or Your Product Definition</a:t>
            </a:r>
            <a:endParaRPr kumimoji="1" lang="en-US" altLang="en-US" dirty="0"/>
          </a:p>
        </p:txBody>
      </p:sp>
      <p:pic>
        <p:nvPicPr>
          <p:cNvPr id="1029" name="Picture 5" descr="C:\Users\lqcheng\Desktop\images20141221170957049_info300X300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1" y="4784536"/>
            <a:ext cx="267493" cy="2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 rot="2700000">
            <a:off x="3590408" y="1590158"/>
            <a:ext cx="1963182" cy="19631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rot="2700000">
            <a:off x="3464735" y="1464485"/>
            <a:ext cx="2214528" cy="22145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4389197" y="3779969"/>
            <a:ext cx="368776" cy="179960"/>
          </a:xfrm>
          <a:custGeom>
            <a:avLst/>
            <a:gdLst>
              <a:gd name="connsiteX0" fmla="*/ 0 w 288032"/>
              <a:gd name="connsiteY0" fmla="*/ 219804 h 219804"/>
              <a:gd name="connsiteX1" fmla="*/ 144016 w 288032"/>
              <a:gd name="connsiteY1" fmla="*/ 0 h 219804"/>
              <a:gd name="connsiteX2" fmla="*/ 288032 w 288032"/>
              <a:gd name="connsiteY2" fmla="*/ 219804 h 219804"/>
              <a:gd name="connsiteX3" fmla="*/ 0 w 288032"/>
              <a:gd name="connsiteY3" fmla="*/ 219804 h 219804"/>
              <a:gd name="connsiteX0-1" fmla="*/ 0 w 364232"/>
              <a:gd name="connsiteY0-2" fmla="*/ 216629 h 219804"/>
              <a:gd name="connsiteX1-3" fmla="*/ 220216 w 364232"/>
              <a:gd name="connsiteY1-4" fmla="*/ 0 h 219804"/>
              <a:gd name="connsiteX2-5" fmla="*/ 364232 w 364232"/>
              <a:gd name="connsiteY2-6" fmla="*/ 219804 h 219804"/>
              <a:gd name="connsiteX3-7" fmla="*/ 0 w 364232"/>
              <a:gd name="connsiteY3-8" fmla="*/ 216629 h 219804"/>
              <a:gd name="connsiteX0-9" fmla="*/ 0 w 434082"/>
              <a:gd name="connsiteY0-10" fmla="*/ 216629 h 216629"/>
              <a:gd name="connsiteX1-11" fmla="*/ 220216 w 434082"/>
              <a:gd name="connsiteY1-12" fmla="*/ 0 h 216629"/>
              <a:gd name="connsiteX2-13" fmla="*/ 434082 w 434082"/>
              <a:gd name="connsiteY2-14" fmla="*/ 210279 h 216629"/>
              <a:gd name="connsiteX3-15" fmla="*/ 0 w 434082"/>
              <a:gd name="connsiteY3-16" fmla="*/ 216629 h 216629"/>
              <a:gd name="connsiteX0-17" fmla="*/ 0 w 424557"/>
              <a:gd name="connsiteY0-18" fmla="*/ 207104 h 210279"/>
              <a:gd name="connsiteX1-19" fmla="*/ 210691 w 424557"/>
              <a:gd name="connsiteY1-20" fmla="*/ 0 h 210279"/>
              <a:gd name="connsiteX2-21" fmla="*/ 424557 w 424557"/>
              <a:gd name="connsiteY2-22" fmla="*/ 210279 h 210279"/>
              <a:gd name="connsiteX3-23" fmla="*/ 0 w 424557"/>
              <a:gd name="connsiteY3-24" fmla="*/ 207104 h 210279"/>
              <a:gd name="connsiteX0-25" fmla="*/ 0 w 430907"/>
              <a:gd name="connsiteY0-26" fmla="*/ 210279 h 210279"/>
              <a:gd name="connsiteX1-27" fmla="*/ 217041 w 430907"/>
              <a:gd name="connsiteY1-28" fmla="*/ 0 h 210279"/>
              <a:gd name="connsiteX2-29" fmla="*/ 430907 w 430907"/>
              <a:gd name="connsiteY2-30" fmla="*/ 210279 h 210279"/>
              <a:gd name="connsiteX3-31" fmla="*/ 0 w 430907"/>
              <a:gd name="connsiteY3-32" fmla="*/ 210279 h 210279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430907" h="210279">
                <a:moveTo>
                  <a:pt x="0" y="210279"/>
                </a:moveTo>
                <a:lnTo>
                  <a:pt x="217041" y="0"/>
                </a:lnTo>
                <a:lnTo>
                  <a:pt x="430907" y="210279"/>
                </a:lnTo>
                <a:lnTo>
                  <a:pt x="0" y="210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0" y="1419622"/>
            <a:ext cx="3730495" cy="372387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V="1">
            <a:off x="5436096" y="0"/>
            <a:ext cx="3707904" cy="370132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82A-AA59-453C-81CD-EFE1CF1A0918}" type="datetime1">
              <a:rPr lang="en-US" altLang="zh-CN" smtClean="0"/>
              <a:t>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77490" y="726281"/>
            <a:ext cx="7854950" cy="3954066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8230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738605" y="700807"/>
            <a:ext cx="2526907" cy="0"/>
          </a:xfrm>
          <a:prstGeom prst="line">
            <a:avLst/>
          </a:prstGeom>
          <a:ln w="12700" cap="rnd"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5569768" y="699542"/>
            <a:ext cx="2946623" cy="0"/>
          </a:xfrm>
          <a:prstGeom prst="line">
            <a:avLst/>
          </a:prstGeom>
          <a:ln w="12700" cap="rnd">
            <a:head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3337520" y="670110"/>
            <a:ext cx="2160240" cy="58864"/>
          </a:xfrm>
          <a:custGeom>
            <a:avLst/>
            <a:gdLst>
              <a:gd name="connsiteX0" fmla="*/ 0 w 2160240"/>
              <a:gd name="connsiteY0" fmla="*/ 0 h 58864"/>
              <a:gd name="connsiteX1" fmla="*/ 2160240 w 2160240"/>
              <a:gd name="connsiteY1" fmla="*/ 0 h 58864"/>
              <a:gd name="connsiteX2" fmla="*/ 2160240 w 2160240"/>
              <a:gd name="connsiteY2" fmla="*/ 58864 h 58864"/>
              <a:gd name="connsiteX3" fmla="*/ 0 w 2160240"/>
              <a:gd name="connsiteY3" fmla="*/ 58864 h 58864"/>
              <a:gd name="connsiteX4" fmla="*/ 0 w 2160240"/>
              <a:gd name="connsiteY4" fmla="*/ 0 h 58864"/>
              <a:gd name="connsiteX0-1" fmla="*/ 0 w 2160240"/>
              <a:gd name="connsiteY0-2" fmla="*/ 0 h 58864"/>
              <a:gd name="connsiteX1-3" fmla="*/ 2072134 w 2160240"/>
              <a:gd name="connsiteY1-4" fmla="*/ 0 h 58864"/>
              <a:gd name="connsiteX2-5" fmla="*/ 2160240 w 2160240"/>
              <a:gd name="connsiteY2-6" fmla="*/ 58864 h 58864"/>
              <a:gd name="connsiteX3-7" fmla="*/ 0 w 2160240"/>
              <a:gd name="connsiteY3-8" fmla="*/ 58864 h 58864"/>
              <a:gd name="connsiteX4-9" fmla="*/ 0 w 2160240"/>
              <a:gd name="connsiteY4-10" fmla="*/ 0 h 58864"/>
              <a:gd name="connsiteX0-11" fmla="*/ 0 w 2160240"/>
              <a:gd name="connsiteY0-12" fmla="*/ 0 h 58864"/>
              <a:gd name="connsiteX1-13" fmla="*/ 2072134 w 2160240"/>
              <a:gd name="connsiteY1-14" fmla="*/ 0 h 58864"/>
              <a:gd name="connsiteX2-15" fmla="*/ 2160240 w 2160240"/>
              <a:gd name="connsiteY2-16" fmla="*/ 58864 h 58864"/>
              <a:gd name="connsiteX3-17" fmla="*/ 73819 w 2160240"/>
              <a:gd name="connsiteY3-18" fmla="*/ 56483 h 58864"/>
              <a:gd name="connsiteX4-19" fmla="*/ 0 w 2160240"/>
              <a:gd name="connsiteY4-20" fmla="*/ 0 h 58864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2160240" h="58864">
                <a:moveTo>
                  <a:pt x="0" y="0"/>
                </a:moveTo>
                <a:lnTo>
                  <a:pt x="2072134" y="0"/>
                </a:lnTo>
                <a:lnTo>
                  <a:pt x="2160240" y="58864"/>
                </a:lnTo>
                <a:lnTo>
                  <a:pt x="73819" y="5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CC66"/>
              </a:gs>
              <a:gs pos="100000">
                <a:srgbClr val="33CC33"/>
              </a:gs>
              <a:gs pos="51000">
                <a:srgbClr val="156B1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21896" y="568911"/>
            <a:ext cx="1794495" cy="2160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10800000">
            <a:off x="673223" y="592795"/>
            <a:ext cx="1722487" cy="2160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224" y="36621"/>
            <a:ext cx="7847999" cy="621000"/>
          </a:xfrm>
        </p:spPr>
        <p:txBody>
          <a:bodyPr>
            <a:normAutofit/>
          </a:bodyPr>
          <a:lstStyle>
            <a:lvl1pPr marL="0" algn="ctr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45C-F10D-4FAB-AF93-E41992027274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2678-76A1-4FF1-A5C7-45420F46BA0A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  <a:endParaRPr lang="en-US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5B6E-8516-4DE6-843C-0743C3D46C37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  <a:endParaRPr lang="en-US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86C7-4C9F-49BE-9C37-20C22E3837BA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567-56FC-4783-A3A4-6DB2F35B9DEE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rgbClr val="56B60E"/>
            </a:gs>
            <a:gs pos="25000">
              <a:srgbClr val="149423"/>
            </a:gs>
            <a:gs pos="91000">
              <a:srgbClr val="156B1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FB5-3BAE-4480-8316-500293AFE676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4D07-524D-442D-82BD-2D702CA95343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0701-258D-404B-A90B-91FC88713B93}" type="datetime1">
              <a:rPr lang="en-US" altLang="en-US" smtClean="0"/>
              <a:t>1/28/2016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dirty="0" smtClean="0"/>
              <a:t>Copyright © 2015 MoboTap Inc. All Rights Reserved. 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995686"/>
            <a:ext cx="8291264" cy="720079"/>
          </a:xfrm>
        </p:spPr>
        <p:txBody>
          <a:bodyPr/>
          <a:lstStyle/>
          <a:p>
            <a:r>
              <a:rPr lang="zh-CN" altLang="en-US" dirty="0"/>
              <a:t>函数式编程初探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zh-CN" altLang="en-US" dirty="0"/>
              <a:t>张博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2016 </a:t>
            </a:r>
            <a:r>
              <a:rPr lang="en-US" dirty="0" err="1" smtClean="0"/>
              <a:t>MoboTap</a:t>
            </a:r>
            <a:r>
              <a:rPr lang="en-US" dirty="0" smtClean="0"/>
              <a:t> Inc. All Rights Reserved. 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新闻服务器开发组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举例</a:t>
            </a:r>
            <a:r>
              <a:rPr altLang="zh-CN">
                <a:sym typeface="+mn-ea"/>
              </a:rPr>
              <a:t>3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把函数当成变量来用，</a:t>
            </a:r>
            <a:r>
              <a:rPr lang="zh-CN" altLang="en-US" sz="2400" dirty="0" smtClean="0"/>
              <a:t>关注</a:t>
            </a:r>
            <a:r>
              <a:rPr lang="zh-CN" altLang="en-US" sz="2400" dirty="0"/>
              <a:t>于</a:t>
            </a:r>
            <a:r>
              <a:rPr lang="zh-CN" altLang="en-US" sz="2400" dirty="0" smtClean="0"/>
              <a:t>描述</a:t>
            </a:r>
            <a:r>
              <a:rPr lang="zh-CN" altLang="en-US" sz="2400" dirty="0"/>
              <a:t>问题而不是怎么实现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 </a:t>
            </a:r>
            <a:endParaRPr lang="en-US" altLang="zh-CN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r>
              <a:rPr lang="zh-CN" altLang="en-US" sz="2000" dirty="0"/>
              <a:t>   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7450" y="1491615"/>
            <a:ext cx="3002280" cy="2720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举例</a:t>
            </a:r>
            <a:r>
              <a:rPr altLang="zh-CN"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过程式和函数式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 </a:t>
            </a:r>
            <a:endParaRPr lang="en-US" altLang="zh-CN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r>
              <a:rPr lang="zh-CN" altLang="en-US" sz="2000" dirty="0"/>
              <a:t>   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649" y="1124585"/>
            <a:ext cx="3316605" cy="3739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7210" y="1124585"/>
            <a:ext cx="4340860" cy="382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举例</a:t>
            </a:r>
            <a:r>
              <a:rPr altLang="zh-CN"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charset="0"/>
              <a:buChar char="l"/>
            </a:pPr>
            <a:r>
              <a:rPr lang="en-US" altLang="zh-CN" sz="2400"/>
              <a:t>pipeline</a:t>
            </a:r>
          </a:p>
          <a:p>
            <a:pPr>
              <a:buClrTx/>
              <a:buFont typeface="Wingdings" charset="0"/>
            </a:pPr>
            <a:r>
              <a:rPr lang="zh-CN" altLang="en-US" sz="2000"/>
              <a:t>    </a:t>
            </a:r>
            <a:endParaRPr lang="en-US" altLang="zh-CN" sz="2000"/>
          </a:p>
          <a:p>
            <a:pPr>
              <a:buClrTx/>
              <a:buFont typeface="Wingdings" charset="0"/>
            </a:pPr>
            <a:endParaRPr lang="zh-CN" altLang="en-US" sz="2000"/>
          </a:p>
          <a:p>
            <a:pPr>
              <a:buClrTx/>
              <a:buFont typeface="Wingdings" charset="0"/>
            </a:pPr>
            <a:endParaRPr lang="zh-CN" altLang="en-US" sz="2000"/>
          </a:p>
          <a:p>
            <a:pPr>
              <a:buClrTx/>
              <a:buFont typeface="Wingdings" charset="0"/>
            </a:pPr>
            <a:endParaRPr lang="zh-CN" altLang="en-US" sz="2000"/>
          </a:p>
          <a:p>
            <a:pPr>
              <a:buClrTx/>
              <a:buFont typeface="Wingdings" charset="0"/>
            </a:pPr>
            <a:endParaRPr lang="zh-CN" altLang="en-US" sz="2000"/>
          </a:p>
          <a:p>
            <a:pPr>
              <a:buClrTx/>
              <a:buFont typeface="Wingdings" charset="0"/>
            </a:pPr>
            <a:endParaRPr lang="zh-CN" altLang="en-US" sz="2000"/>
          </a:p>
          <a:p>
            <a:pPr>
              <a:buClrTx/>
              <a:buFont typeface="Wingdings" charset="0"/>
            </a:pPr>
            <a:endParaRPr lang="zh-CN" altLang="en-US" sz="2000"/>
          </a:p>
          <a:p>
            <a:pPr>
              <a:buClrTx/>
              <a:buFont typeface="Wingdings" charset="0"/>
            </a:pPr>
            <a:endParaRPr lang="zh-CN" altLang="en-US" sz="2000"/>
          </a:p>
          <a:p>
            <a:pPr>
              <a:buClrTx/>
              <a:buFont typeface="Wingdings" charset="0"/>
            </a:pPr>
            <a:r>
              <a:rPr lang="zh-CN" altLang="en-US" sz="2000"/>
              <a:t>   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650" y="1131570"/>
            <a:ext cx="2735580" cy="3680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40835" y="1005840"/>
            <a:ext cx="4062095" cy="386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相关</a:t>
            </a:r>
            <a:r>
              <a:rPr lang="zh-CN" altLang="en-US" dirty="0"/>
              <a:t>书籍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计算机程序的构造和解释（</a:t>
            </a:r>
            <a:r>
              <a:rPr lang="zh-CN" altLang="en-US" sz="2400" dirty="0">
                <a:sym typeface="+mn-ea"/>
              </a:rPr>
              <a:t>SICP</a:t>
            </a:r>
            <a:r>
              <a:rPr lang="zh-CN" altLang="en-US" sz="2400" dirty="0"/>
              <a:t>）</a:t>
            </a:r>
          </a:p>
          <a:p>
            <a:pPr>
              <a:buClrTx/>
              <a:buFont typeface="Wingdings" charset="0"/>
            </a:pPr>
            <a:r>
              <a:rPr lang="zh-CN" altLang="en-US" sz="2400" dirty="0"/>
              <a:t>    </a:t>
            </a:r>
            <a:r>
              <a:rPr lang="en-US" altLang="zh-CN" sz="2400" dirty="0"/>
              <a:t>-LISP</a:t>
            </a:r>
          </a:p>
          <a:p>
            <a:pPr>
              <a:buClrTx/>
              <a:buFont typeface="Wingdings" charset="0"/>
            </a:pPr>
            <a:endParaRPr lang="en-US" altLang="zh-CN" sz="2400" dirty="0"/>
          </a:p>
          <a:p>
            <a:pPr marL="285750" indent="-285750">
              <a:buClrTx/>
              <a:buFont typeface="Wingdings" charset="0"/>
              <a:buChar char="l"/>
            </a:pPr>
            <a:r>
              <a:rPr lang="en-US" altLang="zh-CN" sz="2400" dirty="0"/>
              <a:t>JAVA 8</a:t>
            </a:r>
            <a:r>
              <a:rPr lang="zh-CN" altLang="en-US" sz="2400" dirty="0"/>
              <a:t>函数式编程 </a:t>
            </a:r>
            <a:r>
              <a:rPr lang="zh-CN" altLang="en-US" sz="2000" dirty="0"/>
              <a:t>   </a:t>
            </a:r>
            <a:endParaRPr lang="en-US" altLang="zh-CN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 marL="285750" indent="-285750">
              <a:buClrTx/>
              <a:buFont typeface="Wingdings" charset="0"/>
              <a:buChar char="l"/>
            </a:pPr>
            <a:r>
              <a:rPr lang="zh-CN" altLang="en-US" sz="2400" dirty="0"/>
              <a:t>黑客与画家</a:t>
            </a:r>
          </a:p>
          <a:p>
            <a:pPr>
              <a:buClrTx/>
              <a:buFont typeface="Wingdings" charset="0"/>
            </a:pPr>
            <a:endParaRPr lang="zh-CN" altLang="en-US" sz="24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r>
              <a:rPr lang="zh-CN" altLang="en-US" sz="2000" dirty="0"/>
              <a:t>   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88" y="1111796"/>
            <a:ext cx="2376264" cy="23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nowamagic.net/librarys/images/books/book_0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85938"/>
            <a:ext cx="165618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ituring.com.cn/bookcover/1448.736.bi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05638"/>
            <a:ext cx="165618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211710"/>
            <a:ext cx="8291264" cy="720079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Thanks!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901" y="4788107"/>
            <a:ext cx="360804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2016 </a:t>
            </a:r>
            <a:r>
              <a:rPr lang="en-US" dirty="0" err="1" smtClean="0"/>
              <a:t>MoboTap</a:t>
            </a:r>
            <a:r>
              <a:rPr lang="en-US" dirty="0" smtClean="0"/>
              <a:t> Inc. All Rights Reserved.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Wingdings" charset="0"/>
              <a:buChar char="p"/>
            </a:pPr>
            <a:r>
              <a:rPr lang="zh-CN" altLang="en-US" sz="2400" dirty="0"/>
              <a:t>什么是函数式编程</a:t>
            </a:r>
          </a:p>
          <a:p>
            <a:pPr marL="457200" indent="-457200">
              <a:buClrTx/>
              <a:buFont typeface="Wingdings" charset="0"/>
              <a:buChar char="p"/>
            </a:pPr>
            <a:r>
              <a:rPr lang="zh-CN" altLang="en-US" sz="2400" dirty="0"/>
              <a:t>函数式编程的要点</a:t>
            </a:r>
          </a:p>
          <a:p>
            <a:pPr marL="457200" indent="-457200">
              <a:buClrTx/>
              <a:buFont typeface="Wingdings" charset="0"/>
              <a:buChar char="p"/>
            </a:pPr>
            <a:r>
              <a:rPr lang="en-US" altLang="zh-CN" sz="2400" dirty="0"/>
              <a:t>python</a:t>
            </a:r>
            <a:r>
              <a:rPr lang="zh-CN" altLang="en-US" sz="2400" dirty="0"/>
              <a:t>举例</a:t>
            </a:r>
          </a:p>
          <a:p>
            <a:pPr marL="457200" indent="-457200">
              <a:buClrTx/>
              <a:buFont typeface="Wingdings" charset="0"/>
              <a:buChar char="p"/>
            </a:pPr>
            <a:r>
              <a:rPr lang="zh-CN" altLang="en-US" sz="2400" dirty="0"/>
              <a:t>相关书籍推荐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什么是函数式编程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Wingdings" charset="0"/>
              <a:buChar char="l"/>
            </a:pPr>
            <a:r>
              <a:rPr lang="zh-CN" altLang="en-US" sz="2400" dirty="0"/>
              <a:t>最古老</a:t>
            </a:r>
            <a:r>
              <a:rPr lang="en-US" altLang="zh-CN" sz="2400" dirty="0"/>
              <a:t>-LISP</a:t>
            </a:r>
            <a:r>
              <a:rPr lang="zh-CN" altLang="en-US" sz="2400" dirty="0"/>
              <a:t>（</a:t>
            </a:r>
            <a:r>
              <a:rPr lang="en-US" altLang="zh-CN" sz="2400" dirty="0"/>
              <a:t>1958</a:t>
            </a:r>
            <a:r>
              <a:rPr lang="zh-CN" altLang="en-US" sz="2400" dirty="0"/>
              <a:t>）</a:t>
            </a:r>
          </a:p>
          <a:p>
            <a:pPr marL="457200" indent="-457200">
              <a:buClrTx/>
              <a:buFont typeface="Wingdings" charset="0"/>
              <a:buChar char="l"/>
            </a:pPr>
            <a:r>
              <a:rPr lang="zh-CN" altLang="en-US" sz="2400" dirty="0"/>
              <a:t>一种编程范式</a:t>
            </a:r>
          </a:p>
          <a:p>
            <a:pPr>
              <a:buClrTx/>
              <a:buFont typeface="Wingdings" charset="0"/>
            </a:pPr>
            <a:r>
              <a:rPr lang="en-US" altLang="zh-CN" dirty="0"/>
              <a:t>    </a:t>
            </a:r>
            <a:r>
              <a:rPr lang="en-US" altLang="zh-CN" sz="2400" dirty="0"/>
              <a:t>-</a:t>
            </a:r>
            <a:r>
              <a:rPr lang="zh-CN" altLang="en-US" sz="2000" dirty="0"/>
              <a:t>命令式编程</a:t>
            </a:r>
          </a:p>
          <a:p>
            <a:pPr>
              <a:buClrTx/>
              <a:buFont typeface="Wingdings" charset="0"/>
            </a:pPr>
            <a:r>
              <a:rPr lang="zh-CN" altLang="en-US" dirty="0"/>
              <a:t>     </a:t>
            </a:r>
            <a:r>
              <a:rPr lang="zh-CN" altLang="en-US" sz="1800" dirty="0"/>
              <a:t>计算机硬件的抽象（变量、赋值语句、表达式、控制语句）</a:t>
            </a:r>
          </a:p>
          <a:p>
            <a:pPr>
              <a:buClrTx/>
              <a:buFont typeface="Wingdings" charset="0"/>
            </a:pPr>
            <a:r>
              <a:rPr lang="zh-CN" altLang="en-US" dirty="0"/>
              <a:t>   </a:t>
            </a:r>
            <a:r>
              <a:rPr lang="zh-CN" altLang="en-US" sz="24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函数式编程</a:t>
            </a:r>
          </a:p>
          <a:p>
            <a:pPr>
              <a:buClrTx/>
              <a:buFont typeface="Wingdings" charset="0"/>
            </a:pPr>
            <a:r>
              <a:rPr lang="zh-CN" altLang="en-US" dirty="0"/>
              <a:t>     </a:t>
            </a:r>
            <a:r>
              <a:rPr lang="zh-CN" altLang="en-US" sz="1800" dirty="0"/>
              <a:t>面向数学的抽象（程序即表达式）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什么是函数式编程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 函数式编程的本质</a:t>
            </a:r>
          </a:p>
          <a:p>
            <a:pPr>
              <a:buClrTx/>
              <a:buFont typeface="Wingdings" charset="0"/>
            </a:pPr>
            <a:r>
              <a:rPr lang="zh-CN" altLang="en-US" sz="2400" dirty="0"/>
              <a:t>     </a:t>
            </a:r>
            <a:r>
              <a:rPr lang="en-US" altLang="zh-CN" sz="2400" dirty="0"/>
              <a:t>-</a:t>
            </a:r>
            <a:r>
              <a:rPr lang="zh-CN" altLang="en-US" sz="2000" dirty="0"/>
              <a:t>对应数学中的函数，比如sqrt(x)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   </a:t>
            </a:r>
            <a:r>
              <a:rPr lang="en-US" altLang="zh-CN" sz="2000" dirty="0"/>
              <a:t>-</a:t>
            </a:r>
            <a:r>
              <a:rPr lang="zh-CN" altLang="en-US" sz="2000" dirty="0"/>
              <a:t>在任何地方定义函数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   </a:t>
            </a:r>
            <a:r>
              <a:rPr lang="en-US" altLang="zh-CN" sz="2000" dirty="0"/>
              <a:t>-</a:t>
            </a:r>
            <a:r>
              <a:rPr lang="en-US" altLang="zh-CN" sz="2000" dirty="0" err="1"/>
              <a:t>λ演算</a:t>
            </a:r>
            <a:r>
              <a:rPr lang="zh-CN" altLang="en-US" sz="2000" dirty="0"/>
              <a:t>（变量替换）</a:t>
            </a:r>
            <a:r>
              <a:rPr lang="en-US" altLang="zh-CN" sz="2000" dirty="0"/>
              <a:t>= </a:t>
            </a:r>
            <a:r>
              <a:rPr lang="zh-CN" altLang="en-US" sz="2000" dirty="0"/>
              <a:t>图灵机</a:t>
            </a:r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函数式编程的好处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 不可变性导致：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   </a:t>
            </a:r>
            <a:r>
              <a:rPr lang="en-US" altLang="zh-CN" sz="2000" dirty="0"/>
              <a:t>-</a:t>
            </a:r>
            <a:r>
              <a:rPr lang="zh-CN" altLang="en-US" sz="2000" dirty="0"/>
              <a:t>引用透明、没有副作用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   </a:t>
            </a:r>
            <a:r>
              <a:rPr lang="en-US" altLang="zh-CN" sz="2000" dirty="0"/>
              <a:t>-</a:t>
            </a:r>
            <a:r>
              <a:rPr lang="zh-CN" altLang="en-US" sz="2000" dirty="0"/>
              <a:t>无</a:t>
            </a:r>
            <a:r>
              <a:rPr lang="en-US" altLang="zh-CN" sz="2000" dirty="0" err="1"/>
              <a:t>资源争用</a:t>
            </a:r>
            <a:r>
              <a:rPr lang="zh-CN" altLang="en-US" sz="2000" dirty="0"/>
              <a:t>、锁</a:t>
            </a:r>
            <a:r>
              <a:rPr lang="en-US" altLang="zh-CN" sz="2000" dirty="0"/>
              <a:t>	</a:t>
            </a:r>
          </a:p>
          <a:p>
            <a:pPr>
              <a:buClrTx/>
              <a:buFont typeface="Wingdings" charset="0"/>
            </a:pPr>
            <a:r>
              <a:rPr lang="en-US" altLang="zh-CN" sz="2000" dirty="0"/>
              <a:t>      -</a:t>
            </a:r>
            <a:r>
              <a:rPr lang="zh-CN" altLang="en-US" sz="2000" dirty="0"/>
              <a:t>更加接近人的思维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92090" y="699770"/>
            <a:ext cx="372681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函数式编程的要点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 lnSpcReduction="20000"/>
          </a:bodyPr>
          <a:lstStyle/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不可变数据</a:t>
            </a:r>
          </a:p>
          <a:p>
            <a:pPr>
              <a:buClrTx/>
              <a:buFont typeface="Wingdings" charset="0"/>
            </a:pPr>
            <a:r>
              <a:rPr lang="zh-CN" altLang="en-US" sz="2400" dirty="0"/>
              <a:t>   </a:t>
            </a:r>
            <a:r>
              <a:rPr lang="en-US" altLang="zh-CN" sz="2400" dirty="0" smtClean="0"/>
              <a:t>-</a:t>
            </a:r>
            <a:r>
              <a:rPr lang="en-US" altLang="zh-CN" sz="2000" dirty="0" err="1"/>
              <a:t>默认上变量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不可变的</a:t>
            </a:r>
            <a:r>
              <a:rPr lang="en-US" altLang="zh-CN" sz="2000" dirty="0"/>
              <a:t>，</a:t>
            </a:r>
          </a:p>
          <a:p>
            <a:pPr>
              <a:buClrTx/>
              <a:buFont typeface="Wingdings" charset="0"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如果要改变变量则需要将其</a:t>
            </a:r>
            <a:r>
              <a:rPr lang="en-US" altLang="zh-CN" sz="2000" dirty="0" err="1"/>
              <a:t>copy出去</a:t>
            </a:r>
            <a:r>
              <a:rPr lang="en-US" altLang="zh-CN" sz="2000" dirty="0"/>
              <a:t>。</a:t>
            </a:r>
          </a:p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闭包和高阶函数</a:t>
            </a:r>
          </a:p>
          <a:p>
            <a:pPr>
              <a:buClrTx/>
              <a:buFont typeface="Wingdings" charset="0"/>
            </a:pPr>
            <a:r>
              <a:rPr lang="zh-CN" altLang="en-US" sz="2400" dirty="0"/>
              <a:t>   </a:t>
            </a:r>
            <a:r>
              <a:rPr lang="en-US" altLang="zh-CN" sz="2400" dirty="0" smtClean="0"/>
              <a:t>-</a:t>
            </a:r>
            <a:r>
              <a:rPr lang="zh-CN" altLang="en-US" sz="2000" dirty="0"/>
              <a:t>闭包是函数也是对象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</a:t>
            </a:r>
            <a:r>
              <a:rPr lang="zh-CN" altLang="en-US" sz="2000" dirty="0"/>
              <a:t>函数可以做参数、返回值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  可以组合</a:t>
            </a:r>
          </a:p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 流</a:t>
            </a:r>
          </a:p>
          <a:p>
            <a:pPr>
              <a:buClrTx/>
              <a:buFont typeface="Wingdings" charset="0"/>
            </a:pPr>
            <a:r>
              <a:rPr lang="zh-CN" altLang="en-US" sz="2400" dirty="0"/>
              <a:t>   </a:t>
            </a:r>
            <a:r>
              <a:rPr lang="en-US" altLang="zh-CN" sz="1800" dirty="0"/>
              <a:t>-java8</a:t>
            </a:r>
          </a:p>
          <a:p>
            <a:pPr>
              <a:buClrTx/>
              <a:buFont typeface="Wingdings" charset="0"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stringCollection</a:t>
            </a:r>
            <a:endParaRPr lang="en-US" altLang="zh-CN" sz="1800" dirty="0"/>
          </a:p>
          <a:p>
            <a:pPr>
              <a:buClrTx/>
              <a:buFont typeface="Wingdings" charset="0"/>
            </a:pPr>
            <a:r>
              <a:rPr lang="en-US" altLang="zh-CN" sz="1800" dirty="0"/>
              <a:t>    .stream()</a:t>
            </a:r>
          </a:p>
          <a:p>
            <a:pPr>
              <a:buClrTx/>
              <a:buFont typeface="Wingdings" charset="0"/>
            </a:pPr>
            <a:r>
              <a:rPr lang="en-US" altLang="zh-CN" sz="1800" dirty="0"/>
              <a:t>    .filter((s) -&gt; </a:t>
            </a:r>
            <a:r>
              <a:rPr lang="en-US" altLang="zh-CN" sz="1800" dirty="0" err="1"/>
              <a:t>s.startsWith</a:t>
            </a:r>
            <a:r>
              <a:rPr lang="en-US" altLang="zh-CN" sz="1800" dirty="0"/>
              <a:t>("a"))</a:t>
            </a:r>
          </a:p>
          <a:p>
            <a:pPr>
              <a:buClrTx/>
              <a:buFont typeface="Wingdings" charset="0"/>
            </a:pPr>
            <a:r>
              <a:rPr lang="en-US" altLang="zh-CN" sz="1800" dirty="0"/>
              <a:t>    .</a:t>
            </a:r>
            <a:r>
              <a:rPr lang="en-US" altLang="zh-CN" sz="1800" dirty="0" err="1"/>
              <a:t>forEach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System.out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println</a:t>
            </a:r>
            <a:r>
              <a:rPr lang="en-US" altLang="zh-CN" sz="1800" dirty="0"/>
              <a:t>);</a:t>
            </a:r>
          </a:p>
          <a:p>
            <a:pPr>
              <a:buClrTx/>
              <a:buFont typeface="Wingdings" charset="0"/>
            </a:pPr>
            <a:endParaRPr lang="zh-CN" altLang="en-US" sz="1800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56325" y="1563370"/>
            <a:ext cx="1569720" cy="156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函数式编程的要点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 惰性求值</a:t>
            </a:r>
          </a:p>
          <a:p>
            <a:pPr>
              <a:buClrTx/>
              <a:buFont typeface="Wingdings" charset="0"/>
            </a:pPr>
            <a:r>
              <a:rPr lang="en-US" altLang="zh-CN" sz="2400" dirty="0"/>
              <a:t>   -fibs = 0 : 1 : </a:t>
            </a:r>
            <a:r>
              <a:rPr lang="en-US" altLang="zh-CN" sz="2400" dirty="0" err="1"/>
              <a:t>zipWith</a:t>
            </a:r>
            <a:r>
              <a:rPr lang="en-US" altLang="zh-CN" sz="2400" dirty="0"/>
              <a:t> (+) fibs (tail fibs)</a:t>
            </a:r>
          </a:p>
          <a:p>
            <a:pPr>
              <a:buClrTx/>
              <a:buFont typeface="Wingdings" charset="0"/>
            </a:pPr>
            <a:r>
              <a:rPr lang="en-US" altLang="zh-CN" sz="2400" dirty="0"/>
              <a:t>   -fibs[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则只需求</a:t>
            </a:r>
            <a:r>
              <a:rPr lang="en-US" altLang="zh-CN" sz="2400" dirty="0"/>
              <a:t>fibs[0]...fibs[i-1]</a:t>
            </a:r>
          </a:p>
          <a:p>
            <a:pPr>
              <a:buClrTx/>
              <a:buFont typeface="Wingdings" charset="0"/>
            </a:pPr>
            <a:endParaRPr lang="en-US" altLang="zh-CN" sz="2400" dirty="0"/>
          </a:p>
          <a:p>
            <a:pPr>
              <a:buClrTx/>
              <a:buFont typeface="Wingdings" charset="0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语法糖</a:t>
            </a:r>
          </a:p>
          <a:p>
            <a:pPr>
              <a:buClrTx/>
              <a:buFont typeface="Wingdings" charset="0"/>
            </a:pPr>
            <a:r>
              <a:rPr lang="en-US" altLang="zh-CN" sz="2400" dirty="0"/>
              <a:t>   </a:t>
            </a:r>
            <a:r>
              <a:rPr lang="en-US" altLang="zh-CN" sz="2000" dirty="0" smtClean="0"/>
              <a:t>-</a:t>
            </a:r>
            <a:r>
              <a:rPr lang="en-US" altLang="zh-CN" sz="2000" dirty="0" err="1"/>
              <a:t>C语言里a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en-US" altLang="zh-CN" sz="2000" dirty="0" err="1"/>
              <a:t>表示</a:t>
            </a:r>
            <a:r>
              <a:rPr lang="en-US" altLang="zh-CN" sz="2000" dirty="0"/>
              <a:t>*(*(</a:t>
            </a:r>
            <a:r>
              <a:rPr lang="en-US" altLang="zh-CN" sz="2000" dirty="0" err="1"/>
              <a:t>a+i</a:t>
            </a:r>
            <a:r>
              <a:rPr lang="en-US" altLang="zh-CN" sz="2000" dirty="0"/>
              <a:t>*</a:t>
            </a:r>
            <a:r>
              <a:rPr lang="en-US" altLang="zh-CN" sz="2000" dirty="0" err="1"/>
              <a:t>数组a第二维的长度</a:t>
            </a:r>
            <a:r>
              <a:rPr lang="en-US" altLang="zh-CN" sz="2000" dirty="0"/>
              <a:t>)+j)</a:t>
            </a:r>
          </a:p>
          <a:p>
            <a:pPr>
              <a:buClrTx/>
              <a:buFont typeface="Wingdings" charset="0"/>
            </a:pPr>
            <a:r>
              <a:rPr lang="en-US" altLang="zh-CN" sz="2000" dirty="0"/>
              <a:t>    -python</a:t>
            </a:r>
            <a:r>
              <a:rPr lang="zh-CN" altLang="en-US" sz="2000" dirty="0"/>
              <a:t>装饰器就是一种语法糖</a:t>
            </a:r>
          </a:p>
          <a:p>
            <a:pPr>
              <a:buClrTx/>
              <a:buFont typeface="Wingdings" charset="0"/>
            </a:pPr>
            <a:r>
              <a:rPr lang="en-US" altLang="zh-CN" sz="2000" dirty="0"/>
              <a:t>    -</a:t>
            </a:r>
            <a:r>
              <a:rPr lang="en-US" altLang="zh-CN" sz="2000" dirty="0" err="1"/>
              <a:t>lisp可以自己定义语法糖</a:t>
            </a:r>
            <a:r>
              <a:rPr lang="zh-CN" altLang="en-US" sz="2000" dirty="0"/>
              <a:t>（</a:t>
            </a:r>
            <a:r>
              <a:rPr lang="en-US" altLang="zh-CN" sz="2000" dirty="0"/>
              <a:t>@just </a:t>
            </a:r>
            <a:r>
              <a:rPr lang="zh-CN" altLang="en-US" sz="2000" dirty="0"/>
              <a:t>函数）</a:t>
            </a:r>
            <a:endParaRPr lang="en-US" altLang="zh-CN" sz="2000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函数式编程的要点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charset="0"/>
              <a:buChar char="l"/>
            </a:pPr>
            <a:r>
              <a:rPr lang="zh-CN" altLang="en-US" sz="2400" dirty="0"/>
              <a:t> 尾递归优化技术</a:t>
            </a:r>
            <a:endParaRPr lang="en-US" altLang="zh-CN" sz="2400" dirty="0"/>
          </a:p>
          <a:p>
            <a:pPr>
              <a:buClrTx/>
              <a:buFont typeface="Wingdings" charset="0"/>
            </a:pPr>
            <a:r>
              <a:rPr lang="zh-CN" altLang="en-US" sz="2400" dirty="0"/>
              <a:t>   </a:t>
            </a:r>
            <a:r>
              <a:rPr lang="en-US" altLang="zh-CN" sz="2400" dirty="0"/>
              <a:t>-</a:t>
            </a:r>
            <a:r>
              <a:rPr lang="en-US" altLang="zh-CN" sz="2000" dirty="0" err="1"/>
              <a:t>每次递归时都会重用stack，这样一来能够提升性能；其中Python就不支持</a:t>
            </a:r>
            <a:r>
              <a:rPr lang="en-US" altLang="zh-CN" sz="2000" dirty="0"/>
              <a:t>。</a:t>
            </a:r>
          </a:p>
          <a:p>
            <a:pPr>
              <a:buClrTx/>
              <a:buFont typeface="Wingdings" charset="0"/>
            </a:pPr>
            <a:r>
              <a:rPr lang="en-US" altLang="zh-CN" sz="2000" dirty="0"/>
              <a:t>    -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5740" y="2067560"/>
            <a:ext cx="5185410" cy="1318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0475" y="2052320"/>
            <a:ext cx="6471285" cy="2797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举例</a:t>
            </a:r>
            <a:r>
              <a:rPr altLang="zh-CN"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7500" lnSpcReduction="20000"/>
          </a:bodyPr>
          <a:lstStyle/>
          <a:p>
            <a:pPr>
              <a:buClrTx/>
              <a:buFont typeface="Wingdings" charset="0"/>
              <a:buChar char="l"/>
            </a:pPr>
            <a:r>
              <a:rPr lang="zh-CN" altLang="en-US" sz="2000" dirty="0"/>
              <a:t>非函数式例子</a:t>
            </a:r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  <a:buChar char="l"/>
            </a:pPr>
            <a:r>
              <a:rPr lang="zh-CN" altLang="en-US" sz="2000" dirty="0"/>
              <a:t>函数式例子</a:t>
            </a:r>
          </a:p>
          <a:p>
            <a:pPr>
              <a:buClrTx/>
              <a:buFont typeface="Wingdings" charset="0"/>
              <a:buChar char="l"/>
            </a:pPr>
            <a:endParaRPr lang="zh-CN" altLang="en-US" sz="2000" dirty="0"/>
          </a:p>
          <a:p>
            <a:pPr>
              <a:buClrTx/>
              <a:buFont typeface="Wingdings" charset="0"/>
              <a:buChar char="l"/>
            </a:pPr>
            <a:endParaRPr lang="zh-CN" altLang="en-US" sz="2000" dirty="0"/>
          </a:p>
          <a:p>
            <a:pPr>
              <a:buClrTx/>
              <a:buFont typeface="Wingdings" charset="0"/>
              <a:buChar char="l"/>
            </a:pPr>
            <a:endParaRPr lang="zh-CN" altLang="en-US" sz="2000" dirty="0"/>
          </a:p>
          <a:p>
            <a:pPr>
              <a:buClrTx/>
              <a:buFont typeface="Wingdings" charset="0"/>
              <a:buChar char="l"/>
            </a:pPr>
            <a:endParaRPr lang="zh-CN" altLang="en-US" sz="2000" dirty="0"/>
          </a:p>
          <a:p>
            <a:pPr>
              <a:buClrTx/>
              <a:buFont typeface="Wingdings" charset="0"/>
              <a:buChar char="l"/>
            </a:pPr>
            <a:endParaRPr lang="zh-CN" altLang="en-US" sz="2000" dirty="0"/>
          </a:p>
          <a:p>
            <a:pPr>
              <a:buClrTx/>
              <a:buFont typeface="Wingdings" charset="0"/>
              <a:buChar char="l"/>
            </a:pPr>
            <a:endParaRPr lang="zh-CN" altLang="en-US" sz="2000" dirty="0"/>
          </a:p>
          <a:p>
            <a:pPr>
              <a:buClrTx/>
              <a:buFont typeface="Wingdings" charset="0"/>
            </a:pPr>
            <a:r>
              <a:rPr lang="zh-CN" altLang="en-US" sz="2000" dirty="0"/>
              <a:t> 不依赖于外部的数据，而且也不改变外部数据的值，而是返回一个新的值给你。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1550" y="1546225"/>
            <a:ext cx="4771390" cy="755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9795" y="3003550"/>
            <a:ext cx="4758690" cy="91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举例</a:t>
            </a:r>
            <a:r>
              <a:rPr altLang="zh-CN"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charset="0"/>
              <a:buChar char="l"/>
            </a:pPr>
            <a:r>
              <a:rPr lang="en-US" altLang="zh-CN" sz="2400" dirty="0"/>
              <a:t>map</a:t>
            </a:r>
          </a:p>
          <a:p>
            <a:pPr>
              <a:buClrTx/>
              <a:buFont typeface="Wingdings" charset="0"/>
            </a:pPr>
            <a:r>
              <a:rPr lang="zh-CN" altLang="en-US" sz="2000" dirty="0"/>
              <a:t>     </a:t>
            </a:r>
            <a:endParaRPr lang="en-US" altLang="zh-CN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 marL="342900" indent="-342900">
              <a:buClrTx/>
              <a:buFont typeface="Wingdings" charset="0"/>
              <a:buChar char="l"/>
            </a:pPr>
            <a:r>
              <a:rPr lang="en-US" altLang="zh-CN" sz="2000" dirty="0"/>
              <a:t>reduce</a:t>
            </a:r>
          </a:p>
          <a:p>
            <a:pPr>
              <a:buClrTx/>
              <a:buFont typeface="Wingdings" charset="0"/>
            </a:pPr>
            <a:r>
              <a:rPr lang="en-US" altLang="zh-CN" sz="2000" dirty="0"/>
              <a:t>  </a:t>
            </a:r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endParaRPr lang="zh-CN" altLang="en-US" sz="2000" dirty="0"/>
          </a:p>
          <a:p>
            <a:pPr>
              <a:buClrTx/>
              <a:buFont typeface="Wingdings" charset="0"/>
            </a:pPr>
            <a:r>
              <a:rPr lang="zh-CN" altLang="en-US" sz="2000" dirty="0"/>
              <a:t>   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9795" y="1275715"/>
            <a:ext cx="5791835" cy="853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1550" y="3075940"/>
            <a:ext cx="5456555" cy="44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00A8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554</Words>
  <Application>Microsoft Office PowerPoint</Application>
  <PresentationFormat>全屏显示(16:9)</PresentationFormat>
  <Paragraphs>145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函数式编程初探</vt:lpstr>
      <vt:lpstr>提纲</vt:lpstr>
      <vt:lpstr>什么是函数式编程</vt:lpstr>
      <vt:lpstr>什么是函数式编程</vt:lpstr>
      <vt:lpstr>函数式编程的要点</vt:lpstr>
      <vt:lpstr>函数式编程的要点</vt:lpstr>
      <vt:lpstr>函数式编程的要点</vt:lpstr>
      <vt:lpstr>python举例1</vt:lpstr>
      <vt:lpstr>python举例2</vt:lpstr>
      <vt:lpstr>python举例3</vt:lpstr>
      <vt:lpstr>python举例4</vt:lpstr>
      <vt:lpstr>python举例5</vt:lpstr>
      <vt:lpstr>相关书籍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 Search Weekly Update</dc:title>
  <dc:creator>Quan Yuan(PM)</dc:creator>
  <cp:lastModifiedBy>Bo Zhang(Intern)</cp:lastModifiedBy>
  <cp:revision>643</cp:revision>
  <dcterms:created xsi:type="dcterms:W3CDTF">2014-07-25T06:57:00Z</dcterms:created>
  <dcterms:modified xsi:type="dcterms:W3CDTF">2016-01-28T02:42:19Z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