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9:04:3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3136 15 24575,'-9'-3'0,"-1"0"0,0 1 0,0 0 0,0 0 0,0 1 0,0 0 0,0 1 0,-13 1 0,0-1 0,-30-1 0,-351 3 0,276 11 0,74-7 0,-62 1 0,-549-9 0,364 3 0,180 11 0,57-11 0,4-1 0,-91 12 0,-70 11 0,81-10 0,67-9 0,-83-4 0,56-2 0,72 3-227,0-2-1,0 0 1,0-2-1,0-2 1,-27-6-1,46 8-6598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34EB9-DDAB-47BA-9058-0693CB929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EC05A2-0238-46C0-81A6-BB50169DD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05017-D729-4A37-A811-37167E30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70B73B-034E-4CDD-8344-4E3C689F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70C0E-0465-4A9B-8691-59AF040D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7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EEC00-E847-4390-8A11-59242ED0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3DA2AD-BD7E-4ABB-9122-E3120087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945DE-CD6C-4987-A165-5FDB8F5E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BE5F2-0E75-4414-A0A2-900EE6A1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189F5-6775-4C6F-89B9-88DDB4D2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83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3CE85D-1C16-43E3-A92B-6B343E436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5F8CEC-13AF-4607-9A9E-E317153C0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5967A-8881-4D29-9310-5214BC9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981BF-745A-4BA4-A61C-D7BBC794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1587B-2FC9-4556-BBD3-DBF397E6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2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ACAF6-73A5-4B9A-91C6-E5863C64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E2FC-A0A6-46E2-8BA4-E6F95604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C3613-5772-4918-BADE-4040BCA6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0BA915-5D8E-42B8-8E47-CA4E8B85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9AE45-C28B-4BE7-A09C-6DAEB769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1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266B4-1E13-4CDB-9EE0-675243E5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D44099-63CC-47B7-86EC-A033CFEB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EBCC1-D1E2-45B8-B824-C610B13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04BD1-BCB0-46C9-A684-C0BBEA3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9F752-5846-460D-B716-7F6B7B8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449D9-41F8-4D99-80F7-AECC20C1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CCA1FC-3A27-4C03-A186-98E3C70E3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C54C9C-DBDC-46E2-BDBA-F39AFE2C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378A7-464A-4D20-8D1F-A6725FB9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A78972-05E4-4511-A19F-DDCD6FF4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B2F695-9B0D-40DD-9F14-4769264F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9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5E02F-5CE5-4308-B4EB-34AEBC23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A0A71A-02EC-4AAF-9936-C9631F9D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23D28B-16B9-4DCC-9760-FB474DC3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8CB67D-F3E6-4E26-959E-2ED7341DD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2CDC9C-C975-467C-B318-1A1DBFE8D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CBEA75-C020-4229-ADF7-F72559C8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C803F-B4A7-451D-A98B-A51459E4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07131A-DB48-46C6-95AD-CCA755A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08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EDFB8-F29F-493B-BAE2-5D34ABAA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A9A8DE-DF88-4F64-9F71-D95B5928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20F6D9-A858-4F9D-8FCE-996E8F9A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8B8865-53E2-47BE-AA8C-5A365893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6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E6E8FE-FCB6-4DD2-B8D6-8B6192D1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D43D34-40EA-4904-A66E-80AF0736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96C167-1D2E-40D8-BE2B-6FD70D4B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53D99-56D6-471B-AC03-E7D8B316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82DFF-A65C-4340-AE01-5791E038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6C73B1-B3F9-4E55-939A-9BE01D40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C69310-F417-4FBE-9C95-B78D0D52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6B3F7E-3E85-4FD9-BA40-5774C192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AFF68C-4478-43A0-AA9D-6C2D43DB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5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ED2B0-DD3A-40D5-994A-140C436A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DF9AC6-9920-409D-AC35-73FD74C51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11A56C-7234-49C7-8117-A5A5F47F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5929AD-B5EF-481C-940A-D5B6DB65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84FF21-D7C2-4504-8CA6-AEA6EA21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48FB86-AEDA-4447-A041-72EF20F2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9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C58DBD-AF51-408E-91AC-AD89AC79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989DFE-0681-4D6E-8FBC-847D3006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E13E4E-A9C2-47D6-B804-FFA0665D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F15F-673C-4A04-A1A0-7A300AA5C68F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ED097-8509-4633-8244-15E054E2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7FEDFD-7D80-41F3-B592-45F972FAD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9B7C-8C53-44B1-BCFB-931BEED39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develop/external/us/en/documents/cgo2013-256675.pdf" TargetMode="External"/><Relationship Id="rId7" Type="http://schemas.openxmlformats.org/officeDocument/2006/relationships/hyperlink" Target="https://zhuanlan.zhihu.com/p/248815246" TargetMode="External"/><Relationship Id="rId2" Type="http://schemas.openxmlformats.org/officeDocument/2006/relationships/hyperlink" Target="http://brieflyx.me/2017/binary-analysis/intel-pin-int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.unicamp.br/~rodolfo/mo801/04-PinTutorial.pdf" TargetMode="External"/><Relationship Id="rId5" Type="http://schemas.openxmlformats.org/officeDocument/2006/relationships/hyperlink" Target="https://firmianay.gitbooks.io/ctf-all-in-one/content/doc/5.2.1_pin.html#pin-%E5%9C%A8-ctf-%E4%B8%AD%E7%9A%84%E5%BA%94%E7%94%A8" TargetMode="External"/><Relationship Id="rId4" Type="http://schemas.openxmlformats.org/officeDocument/2006/relationships/hyperlink" Target="https://ctf-wiki.github.io/ctf-tools/binary-core-tools/instrumentation/intel_p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53C3F-6192-484F-AEBB-F07F4240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9941"/>
          </a:xfrm>
        </p:spPr>
        <p:txBody>
          <a:bodyPr/>
          <a:lstStyle/>
          <a:p>
            <a:r>
              <a:rPr lang="zh-TW" altLang="en-US" dirty="0"/>
              <a:t>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9CE9E2-86A1-4972-A69B-7E9841146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9935"/>
            <a:ext cx="9144000" cy="1655762"/>
          </a:xfrm>
        </p:spPr>
        <p:txBody>
          <a:bodyPr/>
          <a:lstStyle/>
          <a:p>
            <a:r>
              <a:rPr lang="zh-TW" altLang="en-US" dirty="0"/>
              <a:t>資應所 施詠舜</a:t>
            </a:r>
          </a:p>
        </p:txBody>
      </p:sp>
    </p:spTree>
    <p:extLst>
      <p:ext uri="{BB962C8B-B14F-4D97-AF65-F5344CB8AC3E}">
        <p14:creationId xmlns:p14="http://schemas.microsoft.com/office/powerpoint/2010/main" val="383187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65FE9-499F-4157-A542-B4E67801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2" y="365124"/>
            <a:ext cx="3678148" cy="484387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•</a:t>
            </a:r>
            <a:r>
              <a:rPr lang="zh-TW" altLang="en-US" sz="2400" dirty="0"/>
              <a:t> 以輸入長度是 </a:t>
            </a:r>
            <a:r>
              <a:rPr lang="en-US" altLang="zh-TW" sz="2400" dirty="0"/>
              <a:t>8 </a:t>
            </a:r>
            <a:r>
              <a:rPr lang="zh-TW" altLang="en-US" sz="2400" dirty="0"/>
              <a:t>為前提，再查看不同輸入下指令條數的變化規律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•</a:t>
            </a:r>
            <a:r>
              <a:rPr lang="zh-TW" altLang="en-US" sz="2400" dirty="0"/>
              <a:t> 可以發現，輸入以</a:t>
            </a:r>
            <a:r>
              <a:rPr lang="en-US" altLang="zh-TW" sz="2400" dirty="0"/>
              <a:t>ASCII</a:t>
            </a:r>
            <a:r>
              <a:rPr lang="zh-TW" altLang="en-US" sz="2400" dirty="0"/>
              <a:t>順序遞增時，第一位為</a:t>
            </a:r>
            <a:r>
              <a:rPr lang="en-US" altLang="zh-TW" sz="2400" dirty="0"/>
              <a:t>A</a:t>
            </a:r>
            <a:r>
              <a:rPr lang="zh-TW" altLang="en-US" sz="2400" dirty="0"/>
              <a:t>時指令條數發生了變化，此時我們再進一步推測正確的</a:t>
            </a:r>
            <a:r>
              <a:rPr lang="en-US" altLang="zh-TW" sz="2400" dirty="0"/>
              <a:t>password</a:t>
            </a:r>
            <a:r>
              <a:rPr lang="zh-TW" altLang="en-US" sz="2400" dirty="0"/>
              <a:t>第一位是</a:t>
            </a:r>
            <a:r>
              <a:rPr lang="en-US" altLang="zh-TW" sz="2400" dirty="0"/>
              <a:t>A</a:t>
            </a:r>
            <a:r>
              <a:rPr lang="zh-TW" altLang="en-US" sz="2400" dirty="0"/>
              <a:t>。</a:t>
            </a:r>
            <a:br>
              <a:rPr lang="en-US" altLang="zh-TW" sz="2400" dirty="0"/>
            </a:br>
            <a:endParaRPr lang="zh-TW" altLang="en-US" sz="2400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70FA1F9-9B07-4A79-A523-95F05003B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65" y="263952"/>
            <a:ext cx="7140577" cy="610602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1FBE41B8-7F34-4ABD-8E1C-7AB203FA2D8A}"/>
                  </a:ext>
                </a:extLst>
              </p14:cNvPr>
              <p14:cNvContentPartPr/>
              <p14:nvPr/>
            </p14:nvContentPartPr>
            <p14:xfrm>
              <a:off x="4639343" y="4166087"/>
              <a:ext cx="1129320" cy="3384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1FBE41B8-7F34-4ABD-8E1C-7AB203FA2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0343" y="4157447"/>
                <a:ext cx="114696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24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64364-B0A6-4514-B977-F8972C43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365125"/>
            <a:ext cx="3017520" cy="380453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•</a:t>
            </a:r>
            <a:r>
              <a:rPr lang="zh-TW" altLang="en-US" sz="2400" dirty="0"/>
              <a:t> 接下來我們就可以以此類推，用程式逐位把</a:t>
            </a:r>
            <a:r>
              <a:rPr lang="en-US" altLang="zh-TW" sz="2400" dirty="0"/>
              <a:t>password</a:t>
            </a:r>
            <a:r>
              <a:rPr lang="zh-TW" altLang="en-US" sz="2400" dirty="0"/>
              <a:t>解出來。</a:t>
            </a:r>
          </a:p>
        </p:txBody>
      </p:sp>
      <p:pic>
        <p:nvPicPr>
          <p:cNvPr id="14" name="內容版面配置區 13" descr="一張含有 文字 的圖片&#10;&#10;自動產生的描述">
            <a:extLst>
              <a:ext uri="{FF2B5EF4-FFF2-40B4-BE49-F238E27FC236}">
                <a16:creationId xmlns:a16="http://schemas.microsoft.com/office/drawing/2014/main" id="{BF810B42-E0BA-45F2-A422-DC5BD22DA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58" y="499744"/>
            <a:ext cx="8174513" cy="5846191"/>
          </a:xfrm>
        </p:spPr>
      </p:pic>
    </p:spTree>
    <p:extLst>
      <p:ext uri="{BB962C8B-B14F-4D97-AF65-F5344CB8AC3E}">
        <p14:creationId xmlns:p14="http://schemas.microsoft.com/office/powerpoint/2010/main" val="155948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69FCB-E5A0-4678-B424-526E5183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008" y="557784"/>
            <a:ext cx="10146791" cy="87782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運行結果如下，得到密碼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BAD3D81-6626-42D9-BC26-204C1AC39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07" y="1559892"/>
            <a:ext cx="4154424" cy="4806654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ACB9792-DB21-4453-A073-2E223B68D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70" y="1559892"/>
            <a:ext cx="3771098" cy="46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8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5C49C-7967-4F9E-A49F-23811639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驗證密碼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110E96A-E28A-47B3-807A-CA8B57DC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7" y="1857460"/>
            <a:ext cx="5708970" cy="2350753"/>
          </a:xfrm>
        </p:spPr>
      </p:pic>
    </p:spTree>
    <p:extLst>
      <p:ext uri="{BB962C8B-B14F-4D97-AF65-F5344CB8AC3E}">
        <p14:creationId xmlns:p14="http://schemas.microsoft.com/office/powerpoint/2010/main" val="87213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A6508-BF5F-4468-A5A4-6BAB19B2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04EB2-737F-45DA-AB3C-33A7EBAB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intel pin </a:t>
            </a:r>
            <a:r>
              <a:rPr lang="zh-TW" altLang="en-US" dirty="0"/>
              <a:t>可以解一部分 </a:t>
            </a:r>
            <a:r>
              <a:rPr lang="en-US" altLang="zh-TW" dirty="0"/>
              <a:t>CTF challenges</a:t>
            </a:r>
            <a:r>
              <a:rPr lang="zh-TW" altLang="en-US" dirty="0"/>
              <a:t>，尤其是虛擬機或者混淆嚴重的逆向題目，但 </a:t>
            </a:r>
            <a:r>
              <a:rPr lang="en-US" altLang="zh-TW" dirty="0"/>
              <a:t>pin </a:t>
            </a:r>
            <a:r>
              <a:rPr lang="zh-TW" altLang="en-US" dirty="0"/>
              <a:t>的用途不侷限於求解 </a:t>
            </a:r>
            <a:r>
              <a:rPr lang="en-US" altLang="zh-TW" dirty="0"/>
              <a:t>CTF challenges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pin </a:t>
            </a:r>
            <a:r>
              <a:rPr lang="zh-TW" altLang="en-US" dirty="0"/>
              <a:t>可以解一部分 </a:t>
            </a:r>
            <a:r>
              <a:rPr lang="en-US" altLang="zh-TW" dirty="0"/>
              <a:t>CTF </a:t>
            </a:r>
            <a:r>
              <a:rPr lang="zh-TW" altLang="en-US" dirty="0"/>
              <a:t>題目，但也僅僅是一部分題目，多數題目由於插樁代價大，難以提取</a:t>
            </a:r>
            <a:r>
              <a:rPr lang="en-US" altLang="zh-TW" dirty="0"/>
              <a:t>side channel information</a:t>
            </a:r>
            <a:r>
              <a:rPr lang="zh-TW" altLang="en-US" dirty="0"/>
              <a:t>，</a:t>
            </a:r>
            <a:r>
              <a:rPr lang="en-US" altLang="zh-TW" dirty="0" err="1"/>
              <a:t>pintool</a:t>
            </a:r>
            <a:r>
              <a:rPr lang="en-US" altLang="zh-TW" dirty="0"/>
              <a:t> </a:t>
            </a:r>
            <a:r>
              <a:rPr lang="zh-TW" altLang="en-US" dirty="0"/>
              <a:t>難以編寫等原因使用 </a:t>
            </a:r>
            <a:r>
              <a:rPr lang="en-US" altLang="zh-TW" dirty="0"/>
              <a:t>pin </a:t>
            </a:r>
            <a:r>
              <a:rPr lang="zh-TW" altLang="en-US" dirty="0"/>
              <a:t>求解得不償失。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7948F0-3751-44E1-AEA2-32CF6358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30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B6226-5DC6-46C8-BC1C-319148B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F3145-43D1-486D-9169-BEC48977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500312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http://brieflyx.me/2017/binary-analysis/intel-pin-intro/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https://www.intel.com/content/dam/develop/external/us/en/documents/cgo2013-256675.pdf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https://ctf-wiki.github.io/ctf-tools/binary-core-tools/instrumentation/intel_pin/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https://firmianay.gitbooks.io/ctf-all-in-one/content/doc/5.2.1_pin.html#pin-%E5%9C%A8-ctf-%E4%B8%AD%E7%9A%84%E5%BA%94%E7%94%A8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https://www.ic.unicamp.br/~rodolfo/mo801/04-PinTutorial.pdf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https://zhuanlan.zhihu.com/p/248815246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A2F34-ABA2-4765-A87C-380752D5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0570-D5F4-4C67-BD4A-F124F7BAC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6177"/>
            <a:ext cx="9144000" cy="98402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Intel Pin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61EC90-5A75-425D-8261-690690E4F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2158"/>
            <a:ext cx="7157663" cy="280851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• 什麼是</a:t>
            </a:r>
            <a:r>
              <a:rPr lang="en-US" altLang="zh-TW" dirty="0"/>
              <a:t>pin</a:t>
            </a:r>
          </a:p>
          <a:p>
            <a:pPr algn="l"/>
            <a:r>
              <a:rPr lang="en-US" altLang="zh-TW" dirty="0"/>
              <a:t>pin </a:t>
            </a:r>
            <a:r>
              <a:rPr lang="zh-TW" altLang="en-US" dirty="0"/>
              <a:t>是 </a:t>
            </a:r>
            <a:r>
              <a:rPr lang="en-US" altLang="zh-TW" dirty="0"/>
              <a:t>intel </a:t>
            </a:r>
            <a:r>
              <a:rPr lang="zh-TW" altLang="en-US" dirty="0"/>
              <a:t>開發的一款二進制程式的插樁分析工具，支持 </a:t>
            </a:r>
            <a:r>
              <a:rPr lang="en-US" altLang="zh-TW" dirty="0"/>
              <a:t>x86/x64 &amp; windows/</a:t>
            </a:r>
            <a:r>
              <a:rPr lang="en-US" altLang="zh-TW" dirty="0" err="1"/>
              <a:t>linux</a:t>
            </a:r>
            <a:r>
              <a:rPr lang="en-US" altLang="zh-TW" dirty="0"/>
              <a:t>/mac</a:t>
            </a:r>
            <a:r>
              <a:rPr lang="zh-TW" altLang="en-US" dirty="0"/>
              <a:t>，提供了豐富的 </a:t>
            </a:r>
            <a:r>
              <a:rPr lang="en-US" altLang="zh-TW" dirty="0"/>
              <a:t>API </a:t>
            </a:r>
            <a:r>
              <a:rPr lang="zh-TW" altLang="en-US" dirty="0"/>
              <a:t>供使用者用 </a:t>
            </a:r>
            <a:r>
              <a:rPr lang="en-US" altLang="zh-TW" dirty="0"/>
              <a:t>C/C++ </a:t>
            </a:r>
            <a:r>
              <a:rPr lang="zh-TW" altLang="en-US" dirty="0"/>
              <a:t>編寫 </a:t>
            </a:r>
            <a:r>
              <a:rPr lang="en-US" altLang="zh-TW" dirty="0" err="1"/>
              <a:t>pintool</a:t>
            </a:r>
            <a:r>
              <a:rPr lang="en-US" altLang="zh-TW" dirty="0"/>
              <a:t> </a:t>
            </a:r>
            <a:r>
              <a:rPr lang="zh-TW" altLang="en-US" dirty="0"/>
              <a:t>分析程式</a:t>
            </a:r>
            <a:endParaRPr lang="en-US" altLang="zh-TW" dirty="0"/>
          </a:p>
          <a:p>
            <a:pPr algn="l"/>
            <a:r>
              <a:rPr lang="zh-TW" altLang="en-US" dirty="0"/>
              <a:t>•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technique that inserts code into a program to collect run-time information.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B35A7-5CDC-4E25-859E-316284FA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8955C9-A3F4-4728-967E-24DF30B1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51" y="2260259"/>
            <a:ext cx="2394073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EA016-0BBA-498A-A08C-E1BDE05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什麼是插樁</a:t>
            </a:r>
            <a:r>
              <a:rPr lang="en-US" altLang="zh-TW" dirty="0"/>
              <a:t>(instrument)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5A23C-6D76-4AA2-BEC7-0E071B1A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插樁就是在已有的</a:t>
            </a:r>
            <a:r>
              <a:rPr lang="en-US" altLang="zh-TW" dirty="0"/>
              <a:t>code/binary</a:t>
            </a:r>
            <a:r>
              <a:rPr lang="zh-TW" altLang="en-US" dirty="0"/>
              <a:t>中插入某些程式碼以便於自己分析，比如在</a:t>
            </a:r>
            <a:r>
              <a:rPr lang="en-US" altLang="zh-TW" dirty="0"/>
              <a:t>debug</a:t>
            </a:r>
            <a:r>
              <a:rPr lang="zh-TW" altLang="en-US" dirty="0"/>
              <a:t>時使用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zh-TW" altLang="en-US" dirty="0"/>
              <a:t>印變數的值就屬於在原始碼級別的插樁。而</a:t>
            </a:r>
            <a:r>
              <a:rPr lang="en-US" altLang="zh-TW" dirty="0"/>
              <a:t>intel pin</a:t>
            </a:r>
            <a:r>
              <a:rPr lang="zh-TW" altLang="en-US" dirty="0"/>
              <a:t>就是在執行檔級別（沒有原始碼）插樁的一款工具</a:t>
            </a:r>
            <a:endParaRPr lang="en-US" altLang="zh-TW" dirty="0"/>
          </a:p>
          <a:p>
            <a:r>
              <a:rPr lang="zh-TW" altLang="en-US" dirty="0"/>
              <a:t>好處</a:t>
            </a:r>
            <a:endParaRPr lang="en-US" altLang="zh-TW" dirty="0"/>
          </a:p>
          <a:p>
            <a:pPr lvl="1"/>
            <a:r>
              <a:rPr lang="zh-TW" altLang="en-US" dirty="0"/>
              <a:t>不需要</a:t>
            </a:r>
            <a:r>
              <a:rPr lang="en-US" altLang="zh-TW" dirty="0"/>
              <a:t>recompile</a:t>
            </a:r>
            <a:r>
              <a:rPr lang="zh-TW" altLang="en-US" dirty="0"/>
              <a:t>、</a:t>
            </a:r>
            <a:r>
              <a:rPr lang="en-US" altLang="zh-TW" dirty="0"/>
              <a:t>relink</a:t>
            </a:r>
          </a:p>
          <a:p>
            <a:pPr lvl="1"/>
            <a:r>
              <a:rPr lang="en-US" altLang="zh-TW" dirty="0"/>
              <a:t>Discover code at runtime</a:t>
            </a:r>
          </a:p>
          <a:p>
            <a:pPr lvl="1"/>
            <a:r>
              <a:rPr lang="en-US" altLang="zh-TW" dirty="0"/>
              <a:t>Handle dynamically generated code</a:t>
            </a:r>
          </a:p>
          <a:p>
            <a:pPr lvl="1"/>
            <a:r>
              <a:rPr lang="en-US" altLang="zh-TW" dirty="0"/>
              <a:t>Attach to running processes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8AEEE-FAFB-4C1E-9E40-86740E03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24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FA6D9-6503-408B-BBEF-55A05342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Pintool</a:t>
            </a:r>
            <a:r>
              <a:rPr lang="en-US" altLang="zh-TW" dirty="0"/>
              <a:t> Capabilities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80BFB-7404-4F1B-B8D2-410116A7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Replace application functions with your own</a:t>
            </a:r>
          </a:p>
          <a:p>
            <a:r>
              <a:rPr lang="en-US" altLang="zh-TW" dirty="0"/>
              <a:t>Examine</a:t>
            </a:r>
            <a:r>
              <a:rPr lang="zh-TW" altLang="en-US" dirty="0"/>
              <a:t> 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/>
              <a:t>function, insert a call to your instrumenting function to be executed whenever that instruction executes</a:t>
            </a:r>
          </a:p>
          <a:p>
            <a:r>
              <a:rPr lang="en-US" altLang="zh-TW" dirty="0"/>
              <a:t>Track function calls, including system calls</a:t>
            </a:r>
          </a:p>
          <a:p>
            <a:r>
              <a:rPr lang="en-US" altLang="zh-TW" dirty="0"/>
              <a:t>Track application threads</a:t>
            </a:r>
          </a:p>
          <a:p>
            <a:r>
              <a:rPr lang="en-US" altLang="zh-TW" dirty="0"/>
              <a:t>Intercept signals</a:t>
            </a:r>
          </a:p>
          <a:p>
            <a:r>
              <a:rPr lang="en-US" altLang="zh-TW" dirty="0"/>
              <a:t>Instrument a process tree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D467C2-3A35-4382-8C4C-16B521E9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BA99E-CEEF-46C1-BFD0-FA064409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US" altLang="zh-TW" dirty="0"/>
              <a:t>Pin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E2E3-892D-4219-AFA5-D03B8E2F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effectLst/>
                <a:latin typeface="Source Code Pro" panose="020B0604020202020204" pitchFamily="49" charset="0"/>
              </a:rPr>
              <a:t>基本使用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pin -t 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your_pintool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 -- 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your_binary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 &lt;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arg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&gt; </a:t>
            </a:r>
          </a:p>
          <a:p>
            <a:pPr marL="0" indent="0">
              <a:buNone/>
            </a:pPr>
            <a:endParaRPr lang="en-US" altLang="zh-TW" dirty="0"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在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source/tools/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ManualExamples</a:t>
            </a: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文件夾下已經有了一些寫好的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Pintool</a:t>
            </a: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，可以直接通過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make</a:t>
            </a: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進行編譯使用</a:t>
            </a:r>
            <a:endParaRPr lang="en-US" altLang="zh-TW" b="0" i="0" dirty="0">
              <a:effectLst/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$ cd source/tools/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ManualExamples</a:t>
            </a:r>
            <a:endParaRPr lang="en-US" altLang="zh-TW" b="0" i="0" dirty="0">
              <a:effectLst/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$ make all TARGET=intel64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7474F"/>
              </a:solidFill>
              <a:effectLst/>
              <a:latin typeface="Source Code Pro" panose="020B060402020202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37474F"/>
              </a:solidFill>
              <a:latin typeface="Source Code Pro" panose="020B0604020202020204" pitchFamily="49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99AE6-4B31-4267-BF0B-B64C5ADB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EE9F9-034D-4C2A-BFAF-BBE56D0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1D1F-9DBD-425B-87A8-E228F6EB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$</a:t>
            </a:r>
            <a:r>
              <a:rPr lang="zh-TW" altLang="en-US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./pin -t source/tools/ManualExamples/obj-intel64/inscount0.so -- /bin/ls</a:t>
            </a:r>
          </a:p>
          <a:p>
            <a:pPr marL="0" indent="0">
              <a:buNone/>
            </a:pPr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$ cat </a:t>
            </a:r>
            <a:r>
              <a:rPr lang="en-US" altLang="zh-TW" sz="2800" b="0" i="0" dirty="0" err="1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inscount.out</a:t>
            </a:r>
            <a:endParaRPr lang="en-US" altLang="zh-TW" sz="2800" b="0" i="0" dirty="0">
              <a:solidFill>
                <a:srgbClr val="37474F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Count 734117</a:t>
            </a:r>
          </a:p>
          <a:p>
            <a:r>
              <a:rPr lang="zh-TW" altLang="en-US" dirty="0"/>
              <a:t>得到</a:t>
            </a:r>
            <a:r>
              <a:rPr lang="en-US" altLang="zh-TW" dirty="0"/>
              <a:t>instruction count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D9ED48-C2C4-4E8A-B370-F99B6013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9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D31DA-B3F1-417C-8602-1CA47C4A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Source Sans Pro" panose="020B0604020202020204" pitchFamily="34" charset="0"/>
              </a:rPr>
              <a:t>Pin in CTF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0602E-60F0-4819-9178-ED2BEFBC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動態插樁有不重新編譯即可收集執行檔某些訊息的特性，因此用 </a:t>
            </a:r>
            <a:r>
              <a:rPr lang="en-US" altLang="zh-TW" dirty="0"/>
              <a:t>pin </a:t>
            </a:r>
            <a:r>
              <a:rPr lang="zh-TW" altLang="en-US" dirty="0"/>
              <a:t>求解一部分 </a:t>
            </a:r>
            <a:r>
              <a:rPr lang="en-US" altLang="zh-TW" dirty="0"/>
              <a:t>CTF challenges </a:t>
            </a:r>
            <a:r>
              <a:rPr lang="zh-TW" altLang="en-US" dirty="0"/>
              <a:t>會異常的方便</a:t>
            </a:r>
            <a:endParaRPr lang="en-US" altLang="zh-TW" dirty="0"/>
          </a:p>
          <a:p>
            <a:r>
              <a:rPr lang="zh-TW" altLang="en-US" dirty="0"/>
              <a:t>由於程式具有</a:t>
            </a:r>
            <a:r>
              <a:rPr lang="en-US" altLang="zh-TW" dirty="0"/>
              <a:t>loop</a:t>
            </a:r>
            <a:r>
              <a:rPr lang="zh-TW" altLang="en-US" dirty="0"/>
              <a:t>、</a:t>
            </a:r>
            <a:r>
              <a:rPr lang="en-US" altLang="zh-TW" dirty="0"/>
              <a:t>branch</a:t>
            </a:r>
            <a:r>
              <a:rPr lang="zh-TW" altLang="en-US" dirty="0"/>
              <a:t>等結構，每次運行時執行的指令數量不一定相同，於是我們可以使用 </a:t>
            </a:r>
            <a:r>
              <a:rPr lang="en-US" altLang="zh-TW" dirty="0"/>
              <a:t>Pin </a:t>
            </a:r>
            <a:r>
              <a:rPr lang="zh-TW" altLang="en-US" dirty="0"/>
              <a:t>來統計執行指令的數量，從而對程式進行分析。特別是對一些使用特殊指令集和虛擬機，或者運用了反調試等技術的程式來說，相對於靜態分析去死磕，動態插樁技術是一個比較好的選擇。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014C68-CD22-4248-B03F-EF4BA2F8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14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8AD47-E86D-4082-BA2E-5A82B20B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NDH2K13 </a:t>
            </a:r>
            <a:r>
              <a:rPr lang="en-US" altLang="zh-TW" dirty="0" err="1"/>
              <a:t>Crackme</a:t>
            </a:r>
            <a:r>
              <a:rPr lang="en-US" altLang="zh-TW" dirty="0"/>
              <a:t> 500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4ADD039-419B-492E-BC91-D0BF88A6C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9" y="1910172"/>
            <a:ext cx="5071187" cy="1943956"/>
          </a:xfrm>
        </p:spPr>
      </p:pic>
    </p:spTree>
    <p:extLst>
      <p:ext uri="{BB962C8B-B14F-4D97-AF65-F5344CB8AC3E}">
        <p14:creationId xmlns:p14="http://schemas.microsoft.com/office/powerpoint/2010/main" val="405056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A581D-AE00-498E-B9CE-B3CEC135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365125"/>
            <a:ext cx="4982965" cy="57171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• </a:t>
            </a:r>
            <a:r>
              <a:rPr lang="zh-TW" altLang="en-US" sz="2400" dirty="0"/>
              <a:t>我們發現了一個特性，輸入長度每次增加 </a:t>
            </a:r>
            <a:r>
              <a:rPr lang="en-US" altLang="zh-TW" sz="2400" dirty="0"/>
              <a:t>1 </a:t>
            </a:r>
            <a:r>
              <a:rPr lang="zh-TW" altLang="en-US" sz="2400" dirty="0"/>
              <a:t>時，指令條數也是以等差遞增的。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• </a:t>
            </a:r>
            <a:r>
              <a:rPr lang="zh-TW" altLang="en-US" sz="2400" dirty="0"/>
              <a:t>在輸入長度 </a:t>
            </a:r>
            <a:r>
              <a:rPr lang="en-US" altLang="zh-TW" sz="2400" dirty="0"/>
              <a:t>&lt;8 </a:t>
            </a:r>
            <a:r>
              <a:rPr lang="zh-TW" altLang="en-US" sz="2400" dirty="0"/>
              <a:t>時，</a:t>
            </a:r>
            <a:r>
              <a:rPr lang="en-US" altLang="zh-TW" sz="2400" dirty="0"/>
              <a:t>count</a:t>
            </a:r>
            <a:r>
              <a:rPr lang="zh-TW" altLang="en-US" sz="2400" dirty="0"/>
              <a:t>值以</a:t>
            </a:r>
            <a:r>
              <a:rPr lang="en-US" altLang="zh-TW" sz="2400" dirty="0"/>
              <a:t>2796</a:t>
            </a:r>
            <a:r>
              <a:rPr lang="zh-TW" altLang="en-US" sz="2400" dirty="0"/>
              <a:t>遞增，但長度為 </a:t>
            </a:r>
            <a:r>
              <a:rPr lang="en-US" altLang="zh-TW" sz="2400" dirty="0"/>
              <a:t>8 </a:t>
            </a:r>
            <a:r>
              <a:rPr lang="zh-TW" altLang="en-US" sz="2400" dirty="0"/>
              <a:t>與長度為 </a:t>
            </a:r>
            <a:r>
              <a:rPr lang="en-US" altLang="zh-TW" sz="2400" dirty="0"/>
              <a:t>7 </a:t>
            </a:r>
            <a:r>
              <a:rPr lang="zh-TW" altLang="en-US" sz="2400" dirty="0"/>
              <a:t>比較</a:t>
            </a:r>
            <a:r>
              <a:rPr lang="en-US" altLang="zh-TW" sz="2400" dirty="0"/>
              <a:t>count</a:t>
            </a:r>
            <a:r>
              <a:rPr lang="zh-TW" altLang="en-US" sz="2400" dirty="0"/>
              <a:t>值的差突然變成</a:t>
            </a:r>
            <a:r>
              <a:rPr lang="en-US" altLang="zh-TW" sz="2400" dirty="0"/>
              <a:t>5721</a:t>
            </a:r>
            <a:r>
              <a:rPr lang="zh-TW" altLang="en-US" sz="2400" dirty="0"/>
              <a:t>，這個時候我們可以推測當輸入長度為 </a:t>
            </a:r>
            <a:r>
              <a:rPr lang="en-US" altLang="zh-TW" sz="2400" dirty="0"/>
              <a:t>8 </a:t>
            </a:r>
            <a:r>
              <a:rPr lang="zh-TW" altLang="en-US" sz="2400" dirty="0"/>
              <a:t>時，程式的運行流程有了較大的變化，正確的密碼長度即為 </a:t>
            </a:r>
            <a:r>
              <a:rPr lang="en-US" altLang="zh-TW" sz="2400" dirty="0"/>
              <a:t>8</a:t>
            </a:r>
            <a:r>
              <a:rPr lang="zh-TW" altLang="en-US" sz="2400" dirty="0"/>
              <a:t>。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40A17F8-BDB4-4B41-A99C-30E789BDF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62" y="365125"/>
            <a:ext cx="6095894" cy="6246480"/>
          </a:xfrm>
        </p:spPr>
      </p:pic>
    </p:spTree>
    <p:extLst>
      <p:ext uri="{BB962C8B-B14F-4D97-AF65-F5344CB8AC3E}">
        <p14:creationId xmlns:p14="http://schemas.microsoft.com/office/powerpoint/2010/main" val="107333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770</Words>
  <Application>Microsoft Office PowerPoint</Application>
  <PresentationFormat>寬螢幕</PresentationFormat>
  <Paragraphs>59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Source Code Pro</vt:lpstr>
      <vt:lpstr>Source Sans Pro</vt:lpstr>
      <vt:lpstr>Office 佈景主題</vt:lpstr>
      <vt:lpstr>期中報告</vt:lpstr>
      <vt:lpstr>Intel Pin</vt:lpstr>
      <vt:lpstr>什麼是插樁(instrument)</vt:lpstr>
      <vt:lpstr>Pintool Capabilities</vt:lpstr>
      <vt:lpstr>Pin的使用</vt:lpstr>
      <vt:lpstr>Pin的使用</vt:lpstr>
      <vt:lpstr>Pin in CTF</vt:lpstr>
      <vt:lpstr>NDH2K13 Crackme 500</vt:lpstr>
      <vt:lpstr>• 我們發現了一個特性，輸入長度每次增加 1 時，指令條數也是以等差遞增的。  • 在輸入長度 &lt;8 時，count值以2796遞增，但長度為 8 與長度為 7 比較count值的差突然變成5721，這個時候我們可以推測當輸入長度為 8 時，程式的運行流程有了較大的變化，正確的密碼長度即為 8。</vt:lpstr>
      <vt:lpstr>• 以輸入長度是 8 為前提，再查看不同輸入下指令條數的變化規律  • 可以發現，輸入以ASCII順序遞增時，第一位為A時指令條數發生了變化，此時我們再進一步推測正確的password第一位是A。 </vt:lpstr>
      <vt:lpstr>• 接下來我們就可以以此類推，用程式逐位把password解出來。</vt:lpstr>
      <vt:lpstr>運行結果如下，得到密碼</vt:lpstr>
      <vt:lpstr>驗證密碼</vt:lpstr>
      <vt:lpstr>總結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施詠舜</dc:creator>
  <cp:lastModifiedBy>施詠舜</cp:lastModifiedBy>
  <cp:revision>3</cp:revision>
  <dcterms:created xsi:type="dcterms:W3CDTF">2021-11-22T08:29:06Z</dcterms:created>
  <dcterms:modified xsi:type="dcterms:W3CDTF">2021-11-22T10:02:38Z</dcterms:modified>
</cp:coreProperties>
</file>