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DAF1-7C2A-498E-AA38-40E6104409B3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011C0-C29E-413D-8DF3-1FFA20C853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7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4F2AB-2475-4FE4-9D10-2BDBCEF6B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EF96D4-20DB-4A89-8F6A-6AE44F23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95F1BD-32BD-4257-B3EC-80B4DD3A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C26F-7FCC-4547-9207-E63D884702CD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8BE2F5-E616-406D-9E42-CFF2E014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239B6-3040-41D0-A98F-4D95360C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8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56DE7-2B73-4AA0-ABC7-FCCFD563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823DF2-1A35-4855-A96D-CE7FEBBE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E32C17-65DA-45FF-95B5-AB88291F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7374-2D51-43E1-8D87-04FA086E2C57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5B42C-7408-442D-B20E-D6C77015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0BD216-731E-4CD5-9FC5-834FA34B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2A5AE0-C154-42A0-8D83-21AB7CC5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4BFD65-3AEF-410F-BECB-A9265FAD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3D57C2-10B0-4BBF-B3DD-3A1941EB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9DDE-AC2E-40F6-905B-4AFB03078335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CD709F-5234-4C58-B11F-4D7CED10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AAE10D-06BE-48AC-8952-5DBDEE57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60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EFE27-934C-4BCA-970F-8413A548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A89EE-CAF2-4A93-858A-E88BFE6F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57A924-1FDD-4950-9B23-67726A73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E5BA-E2FF-49B9-B3D8-AA0288A1FB47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03F9D2-2FB4-440D-88CC-B97CB79A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C1CA1-6653-4E8B-AEE5-7503EFCE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1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BAE60-4320-4619-BCFD-594A7876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2D699E-B090-4838-8560-A081B062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49891-0C4E-4742-8036-D6C6A60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2374-D4FA-4B24-ACDF-922E37343088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1C9CA-2D83-4B4F-9169-14B2242A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008CC-2517-44F3-A2CC-E4D6BDDC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3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1E9872-1983-41AC-BBED-34A0DB99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8F149-983D-4F8A-B513-5FB2F8544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E9FEA2-BC8C-4943-BF53-CE373DCA1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F6F4A6-97A1-4A01-9E60-1678EF33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F9E-1700-4E90-A355-D1B4F785E445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9BCBBA-F107-4507-B84B-5914D127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DA32A5-D108-45BF-A5D6-EE3EF02D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0351B-3D34-4917-85F5-876A4D35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9429F7-3225-4114-97B0-8FD375D8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63D1DD-528E-45B0-8F5A-1BFBBCEE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68055A-A71B-4792-89AF-610C890FC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E2680-A90D-4624-B4B3-37E82CFD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90E8F4-9CA7-4544-866E-0DDCAAA7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3F30-B0A2-41EC-A0CE-782A87035D3D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3EF1A1-AD4E-4836-B042-2EA2E9F4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F36366-2922-4103-A367-3BF3BC4E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9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C200B-A173-4481-A20C-7B54FC1A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CCA231-7A02-4509-8A7B-54DC07C0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9482-118A-4814-9A67-700C1BF1146C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6DD2C6-ED27-4B72-8BB5-25841F8B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5838A7-AC77-4589-94CF-F3BC8CCF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3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41B0CC-1607-4490-BEAA-45A8086D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C438-69D3-450B-8AED-6DDAE184FA89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1547BE-77CD-49F7-B3E7-5159F9B7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75F09B-75AC-4F22-B5A4-DDF18B8B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70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A7322-A0CE-4853-9B02-AFD21079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632FD-B94F-4597-8E5B-EFAB9D7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DE112B-6591-4BB7-9DB2-E89D307E7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D801D4-11BF-4427-8D7D-94C97899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6A79-8699-48E6-8A85-8B5869E0ABED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5E9D7A-B15A-4C9D-967A-C4D731CE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8341C5-8629-4EB0-8EE2-4F2C205B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76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447C7-4606-4465-995E-35723D5C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5426C7-B1D4-4661-9EEA-240C1396C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C151E6-9A8E-4117-A3B4-2320117B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C9798F-D3D9-42AE-9F65-CF9BCCB6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3FCD-A98B-4086-9707-EFAFA0332D84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815E72-00A9-43EA-B94E-54BC8882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8CFC5-B72A-48CD-B8AE-0781106E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37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D59E75-0670-46FE-9FD3-5D23F16E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0329E3-0EA5-4CA9-98A5-8FE3C8C0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03ACD-8525-4B38-984A-5F80C980C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DD4B-CB1B-4B4E-9C4D-A788BEA0202F}" type="datetime1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9F8BB5-7667-4F51-9418-707477CAE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E6BDF-77AB-44EE-B01E-EDE068A8B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C92B-3171-435C-9AEC-65977D99D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3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dam/develop/external/us/en/documents/cgo2013-256675.pdf" TargetMode="External"/><Relationship Id="rId7" Type="http://schemas.openxmlformats.org/officeDocument/2006/relationships/hyperlink" Target="https://zhuanlan.zhihu.com/p/248815246" TargetMode="External"/><Relationship Id="rId2" Type="http://schemas.openxmlformats.org/officeDocument/2006/relationships/hyperlink" Target="http://brieflyx.me/2017/binary-analysis/intel-pin-intr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.unicamp.br/~rodolfo/mo801/04-PinTutorial.pdf" TargetMode="External"/><Relationship Id="rId5" Type="http://schemas.openxmlformats.org/officeDocument/2006/relationships/hyperlink" Target="https://firmianay.gitbooks.io/ctf-all-in-one/content/doc/5.2.1_pin.html#pin-%E5%9C%A8-ctf-%E4%B8%AD%E7%9A%84%E5%BA%94%E7%94%A8" TargetMode="External"/><Relationship Id="rId4" Type="http://schemas.openxmlformats.org/officeDocument/2006/relationships/hyperlink" Target="https://ctf-wiki.github.io/ctf-tools/binary-core-tools/instrumentation/intel_p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A0570-D5F4-4C67-BD4A-F124F7BAC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6177"/>
            <a:ext cx="9144000" cy="98402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Intel Pin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61EC90-5A75-425D-8261-690690E4F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2158"/>
            <a:ext cx="7157663" cy="2808514"/>
          </a:xfrm>
        </p:spPr>
        <p:txBody>
          <a:bodyPr/>
          <a:lstStyle/>
          <a:p>
            <a:pPr algn="l"/>
            <a:r>
              <a:rPr lang="zh-TW" altLang="en-US" dirty="0"/>
              <a:t>• 什麼是</a:t>
            </a:r>
            <a:r>
              <a:rPr lang="en-US" altLang="zh-TW" dirty="0"/>
              <a:t>pin</a:t>
            </a:r>
          </a:p>
          <a:p>
            <a:pPr algn="l"/>
            <a:r>
              <a:rPr lang="en-US" altLang="zh-TW" dirty="0"/>
              <a:t>pin </a:t>
            </a:r>
            <a:r>
              <a:rPr lang="zh-TW" altLang="en-US" dirty="0"/>
              <a:t>是 </a:t>
            </a:r>
            <a:r>
              <a:rPr lang="en-US" altLang="zh-TW" dirty="0"/>
              <a:t>intel </a:t>
            </a:r>
            <a:r>
              <a:rPr lang="zh-TW" altLang="en-US" dirty="0"/>
              <a:t>開發的一款二進制程式的插樁分析工具，支持 </a:t>
            </a:r>
            <a:r>
              <a:rPr lang="en-US" altLang="zh-TW" dirty="0"/>
              <a:t>x86/x64 &amp; windows/</a:t>
            </a:r>
            <a:r>
              <a:rPr lang="en-US" altLang="zh-TW" dirty="0" err="1"/>
              <a:t>linux</a:t>
            </a:r>
            <a:r>
              <a:rPr lang="en-US" altLang="zh-TW" dirty="0"/>
              <a:t>/mac</a:t>
            </a:r>
            <a:r>
              <a:rPr lang="zh-TW" altLang="en-US" dirty="0"/>
              <a:t>，提供了豐富的 </a:t>
            </a:r>
            <a:r>
              <a:rPr lang="en-US" altLang="zh-TW" dirty="0"/>
              <a:t>API </a:t>
            </a:r>
            <a:r>
              <a:rPr lang="zh-TW" altLang="en-US" dirty="0"/>
              <a:t>供使用者用 </a:t>
            </a:r>
            <a:r>
              <a:rPr lang="en-US" altLang="zh-TW" dirty="0"/>
              <a:t>C/C++ </a:t>
            </a:r>
            <a:r>
              <a:rPr lang="zh-TW" altLang="en-US" dirty="0"/>
              <a:t>編寫 </a:t>
            </a:r>
            <a:r>
              <a:rPr lang="en-US" altLang="zh-TW" dirty="0" err="1"/>
              <a:t>pintool</a:t>
            </a:r>
            <a:r>
              <a:rPr lang="en-US" altLang="zh-TW" dirty="0"/>
              <a:t> </a:t>
            </a:r>
            <a:r>
              <a:rPr lang="zh-TW" altLang="en-US" dirty="0"/>
              <a:t>分析程式</a:t>
            </a:r>
            <a:endParaRPr lang="en-US" altLang="zh-TW" dirty="0"/>
          </a:p>
          <a:p>
            <a:pPr algn="l"/>
            <a:r>
              <a:rPr lang="zh-TW" altLang="en-US" dirty="0"/>
              <a:t>•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technique that inserts code into a program to collect run-time information.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8955C9-A3F4-4728-967E-24DF30B1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51" y="2260259"/>
            <a:ext cx="2394073" cy="3549832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B35A7-5CDC-4E25-859E-316284FA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7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9FBBF-BE04-4AB3-8541-DB11A36A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我們輸入的密碼位數從 </a:t>
            </a:r>
            <a:r>
              <a:rPr lang="en-US" altLang="zh-TW" sz="2800" dirty="0"/>
              <a:t>1 </a:t>
            </a:r>
            <a:r>
              <a:rPr lang="zh-TW" altLang="en-US" sz="2800" dirty="0"/>
              <a:t>到 </a:t>
            </a:r>
            <a:r>
              <a:rPr lang="en-US" altLang="zh-TW" sz="2800" dirty="0"/>
              <a:t>7</a:t>
            </a:r>
            <a:r>
              <a:rPr lang="zh-TW" altLang="en-US" sz="2800" dirty="0"/>
              <a:t>，可以看到輸入位數為 </a:t>
            </a:r>
            <a:r>
              <a:rPr lang="en-US" altLang="zh-TW" sz="2800" dirty="0"/>
              <a:t>6 </a:t>
            </a:r>
            <a:r>
              <a:rPr lang="zh-TW" altLang="en-US" sz="2800" dirty="0"/>
              <a:t>位或更少時，</a:t>
            </a:r>
            <a:r>
              <a:rPr lang="en-US" altLang="zh-TW" sz="2800" dirty="0"/>
              <a:t>count</a:t>
            </a:r>
            <a:r>
              <a:rPr lang="zh-TW" altLang="en-US" sz="2800" dirty="0"/>
              <a:t>值之差都是 </a:t>
            </a:r>
            <a:r>
              <a:rPr lang="en-US" altLang="zh-TW" sz="2800" dirty="0"/>
              <a:t>21</a:t>
            </a:r>
            <a:r>
              <a:rPr lang="zh-TW" altLang="en-US" sz="2800" dirty="0"/>
              <a:t>，而輸入 </a:t>
            </a:r>
            <a:r>
              <a:rPr lang="en-US" altLang="zh-TW" sz="2800" dirty="0"/>
              <a:t>7 </a:t>
            </a:r>
            <a:r>
              <a:rPr lang="zh-TW" altLang="en-US" sz="2800" dirty="0"/>
              <a:t>位密碼時，差值僅為 </a:t>
            </a:r>
            <a:r>
              <a:rPr lang="en-US" altLang="zh-TW" sz="2800" dirty="0"/>
              <a:t>7</a:t>
            </a:r>
            <a:r>
              <a:rPr lang="zh-TW" altLang="en-US" sz="2800" dirty="0"/>
              <a:t>，不等於 </a:t>
            </a:r>
            <a:r>
              <a:rPr lang="en-US" altLang="zh-TW" sz="2800" dirty="0"/>
              <a:t>21</a:t>
            </a:r>
            <a:r>
              <a:rPr lang="zh-TW" altLang="en-US" sz="2800" dirty="0"/>
              <a:t>。於是我們知道程序密碼為 </a:t>
            </a:r>
            <a:r>
              <a:rPr lang="en-US" altLang="zh-TW" sz="2800" dirty="0"/>
              <a:t>6 </a:t>
            </a:r>
            <a:r>
              <a:rPr lang="zh-TW" altLang="en-US" sz="2800" dirty="0"/>
              <a:t>位。接下來我們更改密碼的第一位：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31C62-5E2F-485E-9FA0-2C7DE5CE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axxxxx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152786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bxxxxx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152772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cxxxxx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152772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dxxxxx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152772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D26350-F19D-40D3-9EF0-32E34525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9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18DDD-90BC-4A18-B172-EBDF9B24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577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得到密碼的第一位是</a:t>
            </a:r>
            <a:r>
              <a:rPr lang="en-US" altLang="zh-TW" sz="2800" dirty="0"/>
              <a:t>a</a:t>
            </a:r>
            <a:r>
              <a:rPr lang="zh-TW" altLang="en-US" sz="2800" dirty="0"/>
              <a:t>，接著嘗試第二位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D6702-087C-486B-AFE8-7D7E5F65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528712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aaxxxx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152786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abxxxx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152800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acxxxx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152786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adxxxx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152786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B1CED7-17F0-4754-9C85-9D6D12F8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00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4E6B4-3FEB-411B-9482-68D9215D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0E245A-17F6-466B-B9F8-172D309D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第二位是 </a:t>
            </a:r>
            <a:r>
              <a:rPr lang="en-US" altLang="zh-TW" dirty="0"/>
              <a:t>b</a:t>
            </a:r>
            <a:r>
              <a:rPr lang="zh-TW" altLang="en-US" dirty="0"/>
              <a:t>，同時我們還可以發現，每一位正確與錯誤的指令計數之差均為 </a:t>
            </a:r>
            <a:r>
              <a:rPr lang="en-US" altLang="zh-TW" dirty="0"/>
              <a:t>14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同理，我們就可以暴力破解出密碼，這種暴力破解方式大大減少了嘗試次數，提高了效率。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82DE45-F9EA-4869-A2A1-077462F0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43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A6508-BF5F-4468-A5A4-6BAB19B2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04EB2-737F-45DA-AB3C-33A7EBAB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intel pin </a:t>
            </a:r>
            <a:r>
              <a:rPr lang="zh-TW" altLang="en-US" dirty="0"/>
              <a:t>可以解一部分 </a:t>
            </a:r>
            <a:r>
              <a:rPr lang="en-US" altLang="zh-TW" dirty="0"/>
              <a:t>CTF challenges</a:t>
            </a:r>
            <a:r>
              <a:rPr lang="zh-TW" altLang="en-US" dirty="0"/>
              <a:t>，尤其是虛擬機或者混淆嚴重的逆向題目，但 </a:t>
            </a:r>
            <a:r>
              <a:rPr lang="en-US" altLang="zh-TW" dirty="0"/>
              <a:t>pin </a:t>
            </a:r>
            <a:r>
              <a:rPr lang="zh-TW" altLang="en-US" dirty="0"/>
              <a:t>的用途不侷限於求解 </a:t>
            </a:r>
            <a:r>
              <a:rPr lang="en-US" altLang="zh-TW" dirty="0"/>
              <a:t>CTF challenges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pin </a:t>
            </a:r>
            <a:r>
              <a:rPr lang="zh-TW" altLang="en-US" dirty="0"/>
              <a:t>可以解一部分 </a:t>
            </a:r>
            <a:r>
              <a:rPr lang="en-US" altLang="zh-TW" dirty="0"/>
              <a:t>CTF </a:t>
            </a:r>
            <a:r>
              <a:rPr lang="zh-TW" altLang="en-US" dirty="0"/>
              <a:t>題目，但也僅僅是一部分題目，多數題目由於插樁代價大，難以提取</a:t>
            </a:r>
            <a:r>
              <a:rPr lang="en-US" altLang="zh-TW" dirty="0"/>
              <a:t>side channel information</a:t>
            </a:r>
            <a:r>
              <a:rPr lang="zh-TW" altLang="en-US" dirty="0"/>
              <a:t>，</a:t>
            </a:r>
            <a:r>
              <a:rPr lang="en-US" altLang="zh-TW" dirty="0" err="1"/>
              <a:t>pintool</a:t>
            </a:r>
            <a:r>
              <a:rPr lang="en-US" altLang="zh-TW" dirty="0"/>
              <a:t> </a:t>
            </a:r>
            <a:r>
              <a:rPr lang="zh-TW" altLang="en-US" dirty="0"/>
              <a:t>難以編寫等原因使用 </a:t>
            </a:r>
            <a:r>
              <a:rPr lang="en-US" altLang="zh-TW" dirty="0"/>
              <a:t>pin </a:t>
            </a:r>
            <a:r>
              <a:rPr lang="zh-TW" altLang="en-US" dirty="0"/>
              <a:t>求解得不償失。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7948F0-3751-44E1-AEA2-32CF6358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30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B6226-5DC6-46C8-BC1C-319148BF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F3145-43D1-486D-9169-BEC48977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53"/>
            <a:ext cx="10515600" cy="5003122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http://brieflyx.me/2017/binary-analysis/intel-pin-intro/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https://www.intel.com/content/dam/develop/external/us/en/documents/cgo2013-256675.pdf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https://ctf-wiki.github.io/ctf-tools/binary-core-tools/instrumentation/intel_pin/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https://firmianay.gitbooks.io/ctf-all-in-one/content/doc/5.2.1_pin.html#pin-%E5%9C%A8-ctf-%E4%B8%AD%E7%9A%84%E5%BA%94%E7%94%A8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https://www.ic.unicamp.br/~rodolfo/mo801/04-PinTutorial.pdf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https://zhuanlan.zhihu.com/p/248815246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7A2F34-ABA2-4765-A87C-380752D5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EA016-0BBA-498A-A08C-E1BDE05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什麼是插樁</a:t>
            </a:r>
            <a:r>
              <a:rPr lang="en-US" altLang="zh-TW" dirty="0"/>
              <a:t>(instrument)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5A23C-6D76-4AA2-BEC7-0E071B1A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插樁就是在已有的</a:t>
            </a:r>
            <a:r>
              <a:rPr lang="en-US" altLang="zh-TW" dirty="0"/>
              <a:t>code/binary</a:t>
            </a:r>
            <a:r>
              <a:rPr lang="zh-TW" altLang="en-US" dirty="0"/>
              <a:t>中插入某些程式碼以便於自己分析，比如在</a:t>
            </a:r>
            <a:r>
              <a:rPr lang="en-US" altLang="zh-TW" dirty="0"/>
              <a:t>debug</a:t>
            </a:r>
            <a:r>
              <a:rPr lang="zh-TW" altLang="en-US" dirty="0"/>
              <a:t>時使用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zh-TW" altLang="en-US" dirty="0"/>
              <a:t>印變量值就屬於在原始碼級別的插樁。而</a:t>
            </a:r>
            <a:r>
              <a:rPr lang="en-US" altLang="zh-TW" dirty="0"/>
              <a:t>intel pin</a:t>
            </a:r>
            <a:r>
              <a:rPr lang="zh-TW" altLang="en-US" dirty="0"/>
              <a:t>就是在執行檔級別（沒有原始碼）插樁的一款工具</a:t>
            </a:r>
            <a:endParaRPr lang="en-US" altLang="zh-TW" dirty="0"/>
          </a:p>
          <a:p>
            <a:r>
              <a:rPr lang="zh-TW" altLang="en-US" dirty="0"/>
              <a:t>好處</a:t>
            </a:r>
            <a:endParaRPr lang="en-US" altLang="zh-TW" dirty="0"/>
          </a:p>
          <a:p>
            <a:pPr lvl="1"/>
            <a:r>
              <a:rPr lang="zh-TW" altLang="en-US" dirty="0"/>
              <a:t>不需要</a:t>
            </a:r>
            <a:r>
              <a:rPr lang="en-US" altLang="zh-TW" dirty="0"/>
              <a:t>recompile</a:t>
            </a:r>
            <a:r>
              <a:rPr lang="zh-TW" altLang="en-US" dirty="0"/>
              <a:t>、</a:t>
            </a:r>
            <a:r>
              <a:rPr lang="en-US" altLang="zh-TW" dirty="0"/>
              <a:t>relink</a:t>
            </a:r>
          </a:p>
          <a:p>
            <a:pPr lvl="1"/>
            <a:r>
              <a:rPr lang="en-US" altLang="zh-TW" dirty="0"/>
              <a:t>Discover code at runtime</a:t>
            </a:r>
          </a:p>
          <a:p>
            <a:pPr lvl="1"/>
            <a:r>
              <a:rPr lang="en-US" altLang="zh-TW" dirty="0"/>
              <a:t>Handle dynamically generated code</a:t>
            </a:r>
          </a:p>
          <a:p>
            <a:pPr lvl="1"/>
            <a:r>
              <a:rPr lang="en-US" altLang="zh-TW" dirty="0"/>
              <a:t>Attach to running processes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68AEEE-FAFB-4C1E-9E40-86740E03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24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100FB-0BD5-48D2-A5D4-5E8DCDD3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 Instrumentation</a:t>
            </a:r>
            <a:r>
              <a:rPr lang="zh-TW" altLang="en-US" dirty="0"/>
              <a:t>的好處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3B4A1-C6F9-471C-9C45-33DDF533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Programmable Instrumentation</a:t>
            </a:r>
          </a:p>
          <a:p>
            <a:r>
              <a:rPr lang="en-US" altLang="zh-TW" dirty="0"/>
              <a:t>Multiplatform</a:t>
            </a:r>
          </a:p>
          <a:p>
            <a:r>
              <a:rPr lang="en-US" altLang="zh-TW" dirty="0"/>
              <a:t>Robust</a:t>
            </a:r>
          </a:p>
          <a:p>
            <a:r>
              <a:rPr lang="en-US" altLang="zh-TW" dirty="0"/>
              <a:t>Efficient</a:t>
            </a:r>
          </a:p>
          <a:p>
            <a:r>
              <a:rPr lang="en-US" altLang="zh-TW" dirty="0"/>
              <a:t>Pin can be used to instrument all the user level code in an application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C4B5C5-E632-4B93-AF6E-1B87FE0B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96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FA6D9-6503-408B-BBEF-55A05342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Pintool</a:t>
            </a:r>
            <a:r>
              <a:rPr lang="en-US" altLang="zh-TW" dirty="0"/>
              <a:t> Capabilities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80BFB-7404-4F1B-B8D2-410116A7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Replace application functions with your own</a:t>
            </a:r>
          </a:p>
          <a:p>
            <a:r>
              <a:rPr lang="en-US" altLang="zh-TW" dirty="0"/>
              <a:t>Examine</a:t>
            </a:r>
            <a:r>
              <a:rPr lang="zh-TW" altLang="en-US" dirty="0"/>
              <a:t> </a:t>
            </a:r>
            <a:r>
              <a:rPr lang="en-US" altLang="zh-TW" dirty="0"/>
              <a:t>application</a:t>
            </a:r>
            <a:r>
              <a:rPr lang="zh-TW" altLang="en-US" dirty="0"/>
              <a:t> </a:t>
            </a:r>
            <a:r>
              <a:rPr lang="en-US" altLang="zh-TW" dirty="0"/>
              <a:t>function, insert a call to your instrumenting function to be executed whenever that instruction executes</a:t>
            </a:r>
          </a:p>
          <a:p>
            <a:r>
              <a:rPr lang="en-US" altLang="zh-TW" dirty="0"/>
              <a:t>Track function calls, including system calls</a:t>
            </a:r>
          </a:p>
          <a:p>
            <a:r>
              <a:rPr lang="en-US" altLang="zh-TW" dirty="0"/>
              <a:t>Track application threads</a:t>
            </a:r>
          </a:p>
          <a:p>
            <a:r>
              <a:rPr lang="en-US" altLang="zh-TW" dirty="0"/>
              <a:t>Intercept signals</a:t>
            </a:r>
          </a:p>
          <a:p>
            <a:r>
              <a:rPr lang="en-US" altLang="zh-TW" dirty="0"/>
              <a:t>Instrument a process tree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D467C2-3A35-4382-8C4C-16B521E9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82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BA99E-CEEF-46C1-BFD0-FA064409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/>
          <a:lstStyle/>
          <a:p>
            <a:r>
              <a:rPr lang="en-US" altLang="zh-TW" dirty="0"/>
              <a:t>Pin</a:t>
            </a:r>
            <a:r>
              <a:rPr lang="zh-TW" altLang="en-US" dirty="0"/>
              <a:t>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E2E3-892D-4219-AFA5-D03B8E2F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0" i="0" dirty="0">
                <a:effectLst/>
                <a:latin typeface="Source Code Pro" panose="020B0604020202020204" pitchFamily="49" charset="0"/>
              </a:rPr>
              <a:t>基本使用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pin -t 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your_pintool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 -- 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your_binary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 &lt;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arg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&gt; </a:t>
            </a:r>
          </a:p>
          <a:p>
            <a:pPr marL="0" indent="0">
              <a:buNone/>
            </a:pPr>
            <a:endParaRPr lang="en-US" altLang="zh-TW" dirty="0">
              <a:latin typeface="Source Code Pro" panose="020B0604020202020204" pitchFamily="49" charset="0"/>
            </a:endParaRPr>
          </a:p>
          <a:p>
            <a:pPr marL="0" indent="0">
              <a:buNone/>
            </a:pPr>
            <a:r>
              <a:rPr lang="zh-TW" altLang="en-US" b="0" i="0" dirty="0">
                <a:effectLst/>
                <a:latin typeface="Source Code Pro" panose="020B0604020202020204" pitchFamily="49" charset="0"/>
              </a:rPr>
              <a:t>在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source/tools/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ManualExamples</a:t>
            </a:r>
            <a:r>
              <a:rPr lang="zh-TW" altLang="en-US" b="0" i="0" dirty="0">
                <a:effectLst/>
                <a:latin typeface="Source Code Pro" panose="020B0604020202020204" pitchFamily="49" charset="0"/>
              </a:rPr>
              <a:t>文件夾下已經有了一些寫好的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Pintool</a:t>
            </a:r>
            <a:r>
              <a:rPr lang="zh-TW" altLang="en-US" b="0" i="0" dirty="0">
                <a:effectLst/>
                <a:latin typeface="Source Code Pro" panose="020B0604020202020204" pitchFamily="49" charset="0"/>
              </a:rPr>
              <a:t>，可以直接通過</a:t>
            </a: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make</a:t>
            </a:r>
            <a:r>
              <a:rPr lang="zh-TW" altLang="en-US" b="0" i="0" dirty="0">
                <a:effectLst/>
                <a:latin typeface="Source Code Pro" panose="020B0604020202020204" pitchFamily="49" charset="0"/>
              </a:rPr>
              <a:t>進行編譯使用</a:t>
            </a:r>
            <a:endParaRPr lang="en-US" altLang="zh-TW" b="0" i="0" dirty="0">
              <a:effectLst/>
              <a:latin typeface="Source Code Pro" panose="020B0604020202020204" pitchFamily="49" charset="0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$ cd source/tools/</a:t>
            </a:r>
            <a:r>
              <a:rPr lang="en-US" altLang="zh-TW" b="0" i="0" dirty="0" err="1">
                <a:effectLst/>
                <a:latin typeface="Source Code Pro" panose="020B0604020202020204" pitchFamily="49" charset="0"/>
              </a:rPr>
              <a:t>ManualExamples</a:t>
            </a:r>
            <a:endParaRPr lang="en-US" altLang="zh-TW" b="0" i="0" dirty="0">
              <a:effectLst/>
              <a:latin typeface="Source Code Pro" panose="020B0604020202020204" pitchFamily="49" charset="0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Source Code Pro" panose="020B0604020202020204" pitchFamily="49" charset="0"/>
              </a:rPr>
              <a:t>$ make all TARGET=intel64</a:t>
            </a:r>
          </a:p>
          <a:p>
            <a:pPr marL="0" indent="0">
              <a:buNone/>
            </a:pPr>
            <a:endParaRPr lang="en-US" altLang="zh-TW" b="0" i="0" dirty="0">
              <a:solidFill>
                <a:srgbClr val="37474F"/>
              </a:solidFill>
              <a:effectLst/>
              <a:latin typeface="Source Code Pro" panose="020B060402020202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37474F"/>
              </a:solidFill>
              <a:latin typeface="Source Code Pro" panose="020B0604020202020204" pitchFamily="49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99AE6-4B31-4267-BF0B-B64C5ADB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92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EE9F9-034D-4C2A-BFAF-BBE56D0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</a:t>
            </a:r>
            <a:r>
              <a:rPr lang="zh-TW" altLang="en-US" dirty="0"/>
              <a:t>的使用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01D1F-9DBD-425B-87A8-E228F6EB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$</a:t>
            </a:r>
            <a:r>
              <a:rPr lang="zh-TW" altLang="en-US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TW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./pin -t source/tools/ManualExamples/obj-intel64/inscount0.so -- /bin/ls</a:t>
            </a:r>
          </a:p>
          <a:p>
            <a:pPr marL="0" indent="0">
              <a:buNone/>
            </a:pPr>
            <a:r>
              <a:rPr lang="en-US" altLang="zh-TW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$ cat </a:t>
            </a:r>
            <a:r>
              <a:rPr lang="en-US" altLang="zh-TW" sz="2800" b="0" i="0" dirty="0" err="1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inscount.out</a:t>
            </a:r>
            <a:endParaRPr lang="en-US" altLang="zh-TW" sz="2800" b="0" i="0" dirty="0">
              <a:solidFill>
                <a:srgbClr val="37474F"/>
              </a:solidFill>
              <a:effectLst/>
              <a:latin typeface="Source Code Pro" panose="020B0604020202020204" pitchFamily="49" charset="0"/>
            </a:endParaRPr>
          </a:p>
          <a:p>
            <a:r>
              <a:rPr lang="en-US" altLang="zh-TW" sz="2800" b="0" i="0" dirty="0">
                <a:solidFill>
                  <a:srgbClr val="37474F"/>
                </a:solidFill>
                <a:effectLst/>
                <a:latin typeface="Source Code Pro" panose="020B0604020202020204" pitchFamily="49" charset="0"/>
              </a:rPr>
              <a:t>Count 734117</a:t>
            </a:r>
          </a:p>
          <a:p>
            <a:r>
              <a:rPr lang="zh-TW" altLang="en-US" dirty="0"/>
              <a:t>得到</a:t>
            </a:r>
            <a:r>
              <a:rPr lang="en-US" altLang="zh-TW" dirty="0"/>
              <a:t>instruction count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D9ED48-C2C4-4E8A-B370-F99B6013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9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D31DA-B3F1-417C-8602-1CA47C4A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Source Sans Pro" panose="020B0604020202020204" pitchFamily="34" charset="0"/>
              </a:rPr>
              <a:t>P</a:t>
            </a:r>
            <a:r>
              <a:rPr lang="en-US" altLang="zh-TW" b="0" i="0">
                <a:effectLst/>
                <a:latin typeface="Source Sans Pro" panose="020B0604020202020204" pitchFamily="34" charset="0"/>
              </a:rPr>
              <a:t>in </a:t>
            </a:r>
            <a:r>
              <a:rPr lang="en-US" altLang="zh-TW" b="0" i="0" dirty="0">
                <a:effectLst/>
                <a:latin typeface="Source Sans Pro" panose="020B0604020202020204" pitchFamily="34" charset="0"/>
              </a:rPr>
              <a:t>in CTF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0602E-60F0-4819-9178-ED2BEFBC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動態插樁有不重新編譯即可收集執行檔某些訊息的特性，因此用 </a:t>
            </a:r>
            <a:r>
              <a:rPr lang="en-US" altLang="zh-TW" dirty="0"/>
              <a:t>pin </a:t>
            </a:r>
            <a:r>
              <a:rPr lang="zh-TW" altLang="en-US" dirty="0"/>
              <a:t>求解一部分 </a:t>
            </a:r>
            <a:r>
              <a:rPr lang="en-US" altLang="zh-TW" dirty="0"/>
              <a:t>CTF challenges </a:t>
            </a:r>
            <a:r>
              <a:rPr lang="zh-TW" altLang="en-US" dirty="0"/>
              <a:t>會異常的方便</a:t>
            </a:r>
            <a:endParaRPr lang="en-US" altLang="zh-TW" dirty="0"/>
          </a:p>
          <a:p>
            <a:r>
              <a:rPr lang="zh-TW" altLang="en-US" dirty="0"/>
              <a:t>由於程式具有</a:t>
            </a:r>
            <a:r>
              <a:rPr lang="en-US" altLang="zh-TW" dirty="0"/>
              <a:t>loop</a:t>
            </a:r>
            <a:r>
              <a:rPr lang="zh-TW" altLang="en-US" dirty="0"/>
              <a:t>、</a:t>
            </a:r>
            <a:r>
              <a:rPr lang="en-US" altLang="zh-TW" dirty="0"/>
              <a:t>branch</a:t>
            </a:r>
            <a:r>
              <a:rPr lang="zh-TW" altLang="en-US" dirty="0"/>
              <a:t>等結構，每次運行時執行的指令數量不一定相同，於是我們可以使用 </a:t>
            </a:r>
            <a:r>
              <a:rPr lang="en-US" altLang="zh-TW" dirty="0"/>
              <a:t>Pin </a:t>
            </a:r>
            <a:r>
              <a:rPr lang="zh-TW" altLang="en-US" dirty="0"/>
              <a:t>來統計執行指令的數量，從而對程式進行分析。特別是對一些使用特殊指令集和虛擬機，或者運用了反調試等技術的程式來說，相對於靜態分析去死磕，動態插樁技術是一個比較好的選擇。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014C68-CD22-4248-B03F-EF4BA2F8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14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62FD1-B1CD-44F0-9F65-D615D0F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82"/>
            <a:ext cx="10515600" cy="632637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#include&lt;stdio.h&gt;</a:t>
            </a:r>
          </a:p>
          <a:p>
            <a:r>
              <a:rPr lang="en-US" altLang="zh-TW" dirty="0"/>
              <a:t>#include&lt;string.h&gt;</a:t>
            </a:r>
          </a:p>
          <a:p>
            <a:r>
              <a:rPr lang="en-US" altLang="zh-TW" dirty="0"/>
              <a:t>void main() {</a:t>
            </a:r>
          </a:p>
          <a:p>
            <a:r>
              <a:rPr lang="en-US" altLang="zh-TW" dirty="0"/>
              <a:t>    char </a:t>
            </a:r>
            <a:r>
              <a:rPr lang="en-US" altLang="zh-TW" dirty="0" err="1"/>
              <a:t>pwd</a:t>
            </a:r>
            <a:r>
              <a:rPr lang="en-US" altLang="zh-TW" dirty="0"/>
              <a:t>[] = "abc123";</a:t>
            </a:r>
          </a:p>
          <a:p>
            <a:r>
              <a:rPr lang="en-US" altLang="zh-TW" dirty="0"/>
              <a:t>    char str[128];</a:t>
            </a:r>
          </a:p>
          <a:p>
            <a:r>
              <a:rPr lang="en-US" altLang="zh-TW" dirty="0"/>
              <a:t>    int flag = 1;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scanf</a:t>
            </a:r>
            <a:r>
              <a:rPr lang="en-US" altLang="zh-TW" dirty="0"/>
              <a:t>("%s", str);</a:t>
            </a:r>
          </a:p>
          <a:p>
            <a:r>
              <a:rPr lang="en-US" altLang="zh-TW" dirty="0"/>
              <a:t>    for (int 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&lt;=</a:t>
            </a:r>
            <a:r>
              <a:rPr lang="en-US" altLang="zh-TW" dirty="0" err="1"/>
              <a:t>strlen</a:t>
            </a:r>
            <a:r>
              <a:rPr lang="en-US" altLang="zh-TW" dirty="0"/>
              <a:t>(</a:t>
            </a:r>
            <a:r>
              <a:rPr lang="en-US" altLang="zh-TW" dirty="0" err="1"/>
              <a:t>pwd</a:t>
            </a:r>
            <a:r>
              <a:rPr lang="en-US" altLang="zh-TW" dirty="0"/>
              <a:t>);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        if (</a:t>
            </a:r>
            <a:r>
              <a:rPr lang="en-US" altLang="zh-TW" dirty="0" err="1"/>
              <a:t>pwd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]!=str[</a:t>
            </a:r>
            <a:r>
              <a:rPr lang="en-US" altLang="zh-TW" dirty="0" err="1"/>
              <a:t>i</a:t>
            </a:r>
            <a:r>
              <a:rPr lang="en-US" altLang="zh-TW" dirty="0"/>
              <a:t>] || str[</a:t>
            </a:r>
            <a:r>
              <a:rPr lang="en-US" altLang="zh-TW" dirty="0" err="1"/>
              <a:t>i</a:t>
            </a:r>
            <a:r>
              <a:rPr lang="en-US" altLang="zh-TW" dirty="0"/>
              <a:t>]=='\0'&amp;&amp;</a:t>
            </a:r>
            <a:r>
              <a:rPr lang="en-US" altLang="zh-TW" dirty="0" err="1"/>
              <a:t>pwd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]!='\0' || str[</a:t>
            </a:r>
            <a:r>
              <a:rPr lang="en-US" altLang="zh-TW" dirty="0" err="1"/>
              <a:t>i</a:t>
            </a:r>
            <a:r>
              <a:rPr lang="en-US" altLang="zh-TW" dirty="0"/>
              <a:t>]!='\0'&amp;&amp;</a:t>
            </a:r>
            <a:r>
              <a:rPr lang="en-US" altLang="zh-TW" dirty="0" err="1"/>
              <a:t>pwd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]=='\0') {</a:t>
            </a:r>
          </a:p>
          <a:p>
            <a:r>
              <a:rPr lang="en-US" altLang="zh-TW" dirty="0"/>
              <a:t>            flag = 0;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if (flag==0) 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("Bad!\n");</a:t>
            </a:r>
          </a:p>
          <a:p>
            <a:r>
              <a:rPr lang="en-US" altLang="zh-TW" dirty="0"/>
              <a:t>    } else 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("Good!\n");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</a:p>
          <a:p>
            <a:r>
              <a:rPr lang="zh-TW" altLang="en-US" dirty="0"/>
              <a:t>這段程式碼要求</a:t>
            </a:r>
            <a:r>
              <a:rPr lang="en-US" altLang="zh-TW" dirty="0"/>
              <a:t>user</a:t>
            </a:r>
            <a:r>
              <a:rPr lang="zh-TW" altLang="en-US" dirty="0"/>
              <a:t>輸入密碼，然後逐字進行判斷。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B50104-AD22-4D4F-A863-43A38445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9AC6F-A01E-4887-92ED-DD109A5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使用前面分析的指令計數的 </a:t>
            </a:r>
            <a:r>
              <a:rPr lang="en-US" altLang="zh-TW" sz="2800" dirty="0"/>
              <a:t>inscount0 </a:t>
            </a:r>
            <a:r>
              <a:rPr lang="en-US" altLang="zh-TW" sz="2800" dirty="0" err="1"/>
              <a:t>Pintool</a:t>
            </a:r>
            <a:r>
              <a:rPr lang="zh-TW" altLang="en-US" sz="2800" dirty="0"/>
              <a:t>，先測試密碼的長度：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A46A4-2C58-4368-BA4B-F8C0487F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571460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x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152667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xx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152688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xxx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152709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152730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xxxxx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152751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xxxxxx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152772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ManualExamples</a:t>
            </a:r>
            <a:r>
              <a:rPr lang="en-US" altLang="zh-TW" dirty="0"/>
              <a:t>]$ echo </a:t>
            </a:r>
            <a:r>
              <a:rPr lang="en-US" altLang="zh-TW" dirty="0" err="1"/>
              <a:t>xxxxxxx</a:t>
            </a:r>
            <a:r>
              <a:rPr lang="en-US" altLang="zh-TW" dirty="0"/>
              <a:t> | ../../../pin -</a:t>
            </a:r>
            <a:r>
              <a:rPr lang="en-US" altLang="zh-TW" dirty="0" err="1"/>
              <a:t>ifeellucky</a:t>
            </a:r>
            <a:r>
              <a:rPr lang="en-US" altLang="zh-TW" dirty="0"/>
              <a:t> -t obj-intel64/inscount0.so -o </a:t>
            </a:r>
            <a:r>
              <a:rPr lang="en-US" altLang="zh-TW" dirty="0" err="1"/>
              <a:t>inscount.out</a:t>
            </a:r>
            <a:r>
              <a:rPr lang="en-US" altLang="zh-TW" dirty="0"/>
              <a:t> -- ~/</a:t>
            </a:r>
            <a:r>
              <a:rPr lang="en-US" altLang="zh-TW" dirty="0" err="1"/>
              <a:t>a.out</a:t>
            </a:r>
            <a:r>
              <a:rPr lang="en-US" altLang="zh-TW" dirty="0"/>
              <a:t> ; cat </a:t>
            </a:r>
            <a:r>
              <a:rPr lang="en-US" altLang="zh-TW" dirty="0" err="1"/>
              <a:t>inscount.out</a:t>
            </a:r>
            <a:endParaRPr lang="en-US" altLang="zh-TW" dirty="0"/>
          </a:p>
          <a:p>
            <a:r>
              <a:rPr lang="en-US" altLang="zh-TW" dirty="0"/>
              <a:t>Bad!</a:t>
            </a:r>
          </a:p>
          <a:p>
            <a:r>
              <a:rPr lang="en-US" altLang="zh-TW" dirty="0"/>
              <a:t>Count 152779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23A9B8-724F-4030-9C90-F13047C5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C92B-3171-435C-9AEC-65977D99DD0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12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1455</Words>
  <Application>Microsoft Office PowerPoint</Application>
  <PresentationFormat>寬螢幕</PresentationFormat>
  <Paragraphs>132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Source Code Pro</vt:lpstr>
      <vt:lpstr>Source Sans Pro</vt:lpstr>
      <vt:lpstr>Office 佈景主題</vt:lpstr>
      <vt:lpstr>Intel Pin</vt:lpstr>
      <vt:lpstr>什麼是插樁(instrument)</vt:lpstr>
      <vt:lpstr>Pin Instrumentation的好處</vt:lpstr>
      <vt:lpstr>Pintool Capabilities</vt:lpstr>
      <vt:lpstr>Pin的使用</vt:lpstr>
      <vt:lpstr>Pin的使用</vt:lpstr>
      <vt:lpstr>Pin in CTF</vt:lpstr>
      <vt:lpstr>PowerPoint 簡報</vt:lpstr>
      <vt:lpstr>使用前面分析的指令計數的 inscount0 Pintool，先測試密碼的長度：</vt:lpstr>
      <vt:lpstr>我們輸入的密碼位數從 1 到 7，可以看到輸入位數為 6 位或更少時，count值之差都是 21，而輸入 7 位密碼時，差值僅為 7，不等於 21。於是我們知道程序密碼為 6 位。接下來我們更改密碼的第一位：</vt:lpstr>
      <vt:lpstr>得到密碼的第一位是a，接著嘗試第二位</vt:lpstr>
      <vt:lpstr>PowerPoint 簡報</vt:lpstr>
      <vt:lpstr>總結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Pin</dc:title>
  <dc:creator>施詠舜</dc:creator>
  <cp:lastModifiedBy>施詠舜</cp:lastModifiedBy>
  <cp:revision>5</cp:revision>
  <dcterms:created xsi:type="dcterms:W3CDTF">2021-11-21T04:51:24Z</dcterms:created>
  <dcterms:modified xsi:type="dcterms:W3CDTF">2021-11-22T09:34:31Z</dcterms:modified>
</cp:coreProperties>
</file>